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4"/>
  </p:notesMasterIdLst>
  <p:handoutMasterIdLst>
    <p:handoutMasterId r:id="rId35"/>
  </p:handoutMasterIdLst>
  <p:sldIdLst>
    <p:sldId id="256" r:id="rId2"/>
    <p:sldId id="264" r:id="rId3"/>
    <p:sldId id="311" r:id="rId4"/>
    <p:sldId id="266" r:id="rId5"/>
    <p:sldId id="290" r:id="rId6"/>
    <p:sldId id="278" r:id="rId7"/>
    <p:sldId id="283" r:id="rId8"/>
    <p:sldId id="286" r:id="rId9"/>
    <p:sldId id="291" r:id="rId10"/>
    <p:sldId id="268" r:id="rId11"/>
    <p:sldId id="293" r:id="rId12"/>
    <p:sldId id="294" r:id="rId13"/>
    <p:sldId id="292" r:id="rId14"/>
    <p:sldId id="270" r:id="rId15"/>
    <p:sldId id="285" r:id="rId16"/>
    <p:sldId id="284" r:id="rId17"/>
    <p:sldId id="279" r:id="rId18"/>
    <p:sldId id="306" r:id="rId19"/>
    <p:sldId id="307" r:id="rId20"/>
    <p:sldId id="310" r:id="rId21"/>
    <p:sldId id="313" r:id="rId22"/>
    <p:sldId id="287" r:id="rId23"/>
    <p:sldId id="297" r:id="rId24"/>
    <p:sldId id="298" r:id="rId25"/>
    <p:sldId id="303" r:id="rId26"/>
    <p:sldId id="272" r:id="rId27"/>
    <p:sldId id="299" r:id="rId28"/>
    <p:sldId id="300" r:id="rId29"/>
    <p:sldId id="305" r:id="rId30"/>
    <p:sldId id="277" r:id="rId31"/>
    <p:sldId id="265" r:id="rId32"/>
    <p:sldId id="262" r:id="rId3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A"/>
    <a:srgbClr val="FDBA12"/>
    <a:srgbClr val="EFE9E5"/>
    <a:srgbClr val="ACA095"/>
    <a:srgbClr val="F58220"/>
    <a:srgbClr val="63A945"/>
    <a:srgbClr val="768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54" autoAdjust="0"/>
    <p:restoredTop sz="73784" autoAdjust="0"/>
  </p:normalViewPr>
  <p:slideViewPr>
    <p:cSldViewPr snapToGrid="0" showGuides="1">
      <p:cViewPr varScale="1">
        <p:scale>
          <a:sx n="59" d="100"/>
          <a:sy n="59" d="100"/>
        </p:scale>
        <p:origin x="1602" y="66"/>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34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DA786-0B44-42C0-ABC8-3D4EB8725AA5}" type="doc">
      <dgm:prSet loTypeId="urn:microsoft.com/office/officeart/2005/8/layout/venn1" loCatId="relationship" qsTypeId="urn:microsoft.com/office/officeart/2005/8/quickstyle/simple1" qsCatId="simple" csTypeId="urn:microsoft.com/office/officeart/2005/8/colors/accent1_2" csCatId="accent1" phldr="1"/>
      <dgm:spPr/>
    </dgm:pt>
    <dgm:pt modelId="{7D42B099-F4C2-4957-BF3F-9DD93BEF70F6}">
      <dgm:prSet phldrT="[Text]"/>
      <dgm:spPr>
        <a:solidFill>
          <a:srgbClr val="0090BA"/>
        </a:solidFill>
      </dgm:spPr>
      <dgm:t>
        <a:bodyPr/>
        <a:lstStyle/>
        <a:p>
          <a:r>
            <a:rPr lang="en-US" dirty="0" smtClean="0">
              <a:latin typeface="Segoe UI" panose="020B0502040204020203" pitchFamily="34" charset="0"/>
              <a:cs typeface="Segoe UI" panose="020B0502040204020203" pitchFamily="34" charset="0"/>
            </a:rPr>
            <a:t>Professional Knowledge</a:t>
          </a:r>
          <a:endParaRPr lang="en-US" dirty="0">
            <a:latin typeface="Segoe UI" panose="020B0502040204020203" pitchFamily="34" charset="0"/>
            <a:cs typeface="Segoe UI" panose="020B0502040204020203" pitchFamily="34" charset="0"/>
          </a:endParaRPr>
        </a:p>
      </dgm:t>
    </dgm:pt>
    <dgm:pt modelId="{FB9A6C22-8659-48EF-BE8E-5A57CE604196}" type="parTrans" cxnId="{794DDB67-7681-4696-A03D-58629594C403}">
      <dgm:prSet/>
      <dgm:spPr/>
      <dgm:t>
        <a:bodyPr/>
        <a:lstStyle/>
        <a:p>
          <a:endParaRPr lang="en-US"/>
        </a:p>
      </dgm:t>
    </dgm:pt>
    <dgm:pt modelId="{0F7F9489-8A32-4D75-85C9-73BAA92755E6}" type="sibTrans" cxnId="{794DDB67-7681-4696-A03D-58629594C403}">
      <dgm:prSet/>
      <dgm:spPr/>
      <dgm:t>
        <a:bodyPr/>
        <a:lstStyle/>
        <a:p>
          <a:endParaRPr lang="en-US"/>
        </a:p>
      </dgm:t>
    </dgm:pt>
    <dgm:pt modelId="{5BA0F494-0F60-42FF-8F17-F2D788B763D0}">
      <dgm:prSet phldrT="[Text]"/>
      <dgm:spPr/>
      <dgm:t>
        <a:bodyPr/>
        <a:lstStyle/>
        <a:p>
          <a:r>
            <a:rPr lang="en-US" dirty="0" smtClean="0">
              <a:latin typeface="Segoe UI" panose="020B0502040204020203" pitchFamily="34" charset="0"/>
              <a:cs typeface="Segoe UI" panose="020B0502040204020203" pitchFamily="34" charset="0"/>
            </a:rPr>
            <a:t>Local Evidence</a:t>
          </a:r>
          <a:endParaRPr lang="en-US" dirty="0">
            <a:latin typeface="Segoe UI" panose="020B0502040204020203" pitchFamily="34" charset="0"/>
            <a:cs typeface="Segoe UI" panose="020B0502040204020203" pitchFamily="34" charset="0"/>
          </a:endParaRPr>
        </a:p>
      </dgm:t>
    </dgm:pt>
    <dgm:pt modelId="{040EFC9F-78BC-4CB4-8106-4B90AB7920D8}" type="parTrans" cxnId="{36DE79E5-24DF-4600-90F5-269D5386E5D1}">
      <dgm:prSet/>
      <dgm:spPr/>
      <dgm:t>
        <a:bodyPr/>
        <a:lstStyle/>
        <a:p>
          <a:endParaRPr lang="en-US"/>
        </a:p>
      </dgm:t>
    </dgm:pt>
    <dgm:pt modelId="{E88AFFA1-9F01-4F0A-8C11-4A26DFDDD775}" type="sibTrans" cxnId="{36DE79E5-24DF-4600-90F5-269D5386E5D1}">
      <dgm:prSet/>
      <dgm:spPr/>
      <dgm:t>
        <a:bodyPr/>
        <a:lstStyle/>
        <a:p>
          <a:endParaRPr lang="en-US"/>
        </a:p>
      </dgm:t>
    </dgm:pt>
    <dgm:pt modelId="{9533A0B2-4CBA-4CAB-8387-BF405FDAA249}">
      <dgm:prSet phldrT="[Text]"/>
      <dgm:spPr>
        <a:solidFill>
          <a:schemeClr val="accent5">
            <a:alpha val="50000"/>
          </a:schemeClr>
        </a:solidFill>
      </dgm:spPr>
      <dgm:t>
        <a:bodyPr/>
        <a:lstStyle/>
        <a:p>
          <a:r>
            <a:rPr lang="en-US" dirty="0" smtClean="0">
              <a:latin typeface="Segoe UI" panose="020B0502040204020203" pitchFamily="34" charset="0"/>
              <a:cs typeface="Segoe UI" panose="020B0502040204020203" pitchFamily="34" charset="0"/>
            </a:rPr>
            <a:t>Research Evidence</a:t>
          </a:r>
          <a:endParaRPr lang="en-US" dirty="0">
            <a:latin typeface="Segoe UI" panose="020B0502040204020203" pitchFamily="34" charset="0"/>
            <a:cs typeface="Segoe UI" panose="020B0502040204020203" pitchFamily="34" charset="0"/>
          </a:endParaRPr>
        </a:p>
      </dgm:t>
    </dgm:pt>
    <dgm:pt modelId="{8EBB3D6F-6E67-49E9-9C76-BC17671BD2B0}" type="parTrans" cxnId="{1B382EDE-AB07-4E30-AD53-915F2FBD49F9}">
      <dgm:prSet/>
      <dgm:spPr/>
      <dgm:t>
        <a:bodyPr/>
        <a:lstStyle/>
        <a:p>
          <a:endParaRPr lang="en-US"/>
        </a:p>
      </dgm:t>
    </dgm:pt>
    <dgm:pt modelId="{0C434ACF-5DD5-4BF4-80B1-344FCDA36D75}" type="sibTrans" cxnId="{1B382EDE-AB07-4E30-AD53-915F2FBD49F9}">
      <dgm:prSet/>
      <dgm:spPr/>
      <dgm:t>
        <a:bodyPr/>
        <a:lstStyle/>
        <a:p>
          <a:endParaRPr lang="en-US"/>
        </a:p>
      </dgm:t>
    </dgm:pt>
    <dgm:pt modelId="{79044B39-9BAF-4ADB-A851-7603B75F9DD8}" type="pres">
      <dgm:prSet presAssocID="{04BDA786-0B44-42C0-ABC8-3D4EB8725AA5}" presName="compositeShape" presStyleCnt="0">
        <dgm:presLayoutVars>
          <dgm:chMax val="7"/>
          <dgm:dir/>
          <dgm:resizeHandles val="exact"/>
        </dgm:presLayoutVars>
      </dgm:prSet>
      <dgm:spPr/>
    </dgm:pt>
    <dgm:pt modelId="{2EE454B5-F043-440F-91CC-6B759303708C}" type="pres">
      <dgm:prSet presAssocID="{7D42B099-F4C2-4957-BF3F-9DD93BEF70F6}" presName="circ1" presStyleLbl="vennNode1" presStyleIdx="0" presStyleCnt="3"/>
      <dgm:spPr/>
      <dgm:t>
        <a:bodyPr/>
        <a:lstStyle/>
        <a:p>
          <a:endParaRPr lang="en-US"/>
        </a:p>
      </dgm:t>
    </dgm:pt>
    <dgm:pt modelId="{EE0D6367-B0BC-4F8E-9868-698F8E52B9EC}" type="pres">
      <dgm:prSet presAssocID="{7D42B099-F4C2-4957-BF3F-9DD93BEF70F6}" presName="circ1Tx" presStyleLbl="revTx" presStyleIdx="0" presStyleCnt="0">
        <dgm:presLayoutVars>
          <dgm:chMax val="0"/>
          <dgm:chPref val="0"/>
          <dgm:bulletEnabled val="1"/>
        </dgm:presLayoutVars>
      </dgm:prSet>
      <dgm:spPr/>
      <dgm:t>
        <a:bodyPr/>
        <a:lstStyle/>
        <a:p>
          <a:endParaRPr lang="en-US"/>
        </a:p>
      </dgm:t>
    </dgm:pt>
    <dgm:pt modelId="{75442EEA-98C9-4440-B3CF-087C9DE91C53}" type="pres">
      <dgm:prSet presAssocID="{5BA0F494-0F60-42FF-8F17-F2D788B763D0}" presName="circ2" presStyleLbl="vennNode1" presStyleIdx="1" presStyleCnt="3"/>
      <dgm:spPr/>
      <dgm:t>
        <a:bodyPr/>
        <a:lstStyle/>
        <a:p>
          <a:endParaRPr lang="en-US"/>
        </a:p>
      </dgm:t>
    </dgm:pt>
    <dgm:pt modelId="{D8C8404B-45DA-43D4-9847-626B1933E753}" type="pres">
      <dgm:prSet presAssocID="{5BA0F494-0F60-42FF-8F17-F2D788B763D0}" presName="circ2Tx" presStyleLbl="revTx" presStyleIdx="0" presStyleCnt="0">
        <dgm:presLayoutVars>
          <dgm:chMax val="0"/>
          <dgm:chPref val="0"/>
          <dgm:bulletEnabled val="1"/>
        </dgm:presLayoutVars>
      </dgm:prSet>
      <dgm:spPr/>
      <dgm:t>
        <a:bodyPr/>
        <a:lstStyle/>
        <a:p>
          <a:endParaRPr lang="en-US"/>
        </a:p>
      </dgm:t>
    </dgm:pt>
    <dgm:pt modelId="{669919C9-F00D-4CA2-B538-D5C2E48C40B7}" type="pres">
      <dgm:prSet presAssocID="{9533A0B2-4CBA-4CAB-8387-BF405FDAA249}" presName="circ3" presStyleLbl="vennNode1" presStyleIdx="2" presStyleCnt="3"/>
      <dgm:spPr/>
      <dgm:t>
        <a:bodyPr/>
        <a:lstStyle/>
        <a:p>
          <a:endParaRPr lang="en-US"/>
        </a:p>
      </dgm:t>
    </dgm:pt>
    <dgm:pt modelId="{7215E6C8-162A-4F98-BC84-45A70D9B7996}" type="pres">
      <dgm:prSet presAssocID="{9533A0B2-4CBA-4CAB-8387-BF405FDAA249}" presName="circ3Tx" presStyleLbl="revTx" presStyleIdx="0" presStyleCnt="0">
        <dgm:presLayoutVars>
          <dgm:chMax val="0"/>
          <dgm:chPref val="0"/>
          <dgm:bulletEnabled val="1"/>
        </dgm:presLayoutVars>
      </dgm:prSet>
      <dgm:spPr/>
      <dgm:t>
        <a:bodyPr/>
        <a:lstStyle/>
        <a:p>
          <a:endParaRPr lang="en-US"/>
        </a:p>
      </dgm:t>
    </dgm:pt>
  </dgm:ptLst>
  <dgm:cxnLst>
    <dgm:cxn modelId="{1652BB9D-E8E8-47AD-8CBE-671DB0215B63}" type="presOf" srcId="{7D42B099-F4C2-4957-BF3F-9DD93BEF70F6}" destId="{EE0D6367-B0BC-4F8E-9868-698F8E52B9EC}" srcOrd="1" destOrd="0" presId="urn:microsoft.com/office/officeart/2005/8/layout/venn1"/>
    <dgm:cxn modelId="{1573866A-9971-49DC-A5EB-A50238DE3607}" type="presOf" srcId="{04BDA786-0B44-42C0-ABC8-3D4EB8725AA5}" destId="{79044B39-9BAF-4ADB-A851-7603B75F9DD8}" srcOrd="0" destOrd="0" presId="urn:microsoft.com/office/officeart/2005/8/layout/venn1"/>
    <dgm:cxn modelId="{5853C9E4-BAD0-46D8-9147-C663A6A8FE2B}" type="presOf" srcId="{5BA0F494-0F60-42FF-8F17-F2D788B763D0}" destId="{75442EEA-98C9-4440-B3CF-087C9DE91C53}" srcOrd="0" destOrd="0" presId="urn:microsoft.com/office/officeart/2005/8/layout/venn1"/>
    <dgm:cxn modelId="{794DDB67-7681-4696-A03D-58629594C403}" srcId="{04BDA786-0B44-42C0-ABC8-3D4EB8725AA5}" destId="{7D42B099-F4C2-4957-BF3F-9DD93BEF70F6}" srcOrd="0" destOrd="0" parTransId="{FB9A6C22-8659-48EF-BE8E-5A57CE604196}" sibTransId="{0F7F9489-8A32-4D75-85C9-73BAA92755E6}"/>
    <dgm:cxn modelId="{1B382EDE-AB07-4E30-AD53-915F2FBD49F9}" srcId="{04BDA786-0B44-42C0-ABC8-3D4EB8725AA5}" destId="{9533A0B2-4CBA-4CAB-8387-BF405FDAA249}" srcOrd="2" destOrd="0" parTransId="{8EBB3D6F-6E67-49E9-9C76-BC17671BD2B0}" sibTransId="{0C434ACF-5DD5-4BF4-80B1-344FCDA36D75}"/>
    <dgm:cxn modelId="{36DE79E5-24DF-4600-90F5-269D5386E5D1}" srcId="{04BDA786-0B44-42C0-ABC8-3D4EB8725AA5}" destId="{5BA0F494-0F60-42FF-8F17-F2D788B763D0}" srcOrd="1" destOrd="0" parTransId="{040EFC9F-78BC-4CB4-8106-4B90AB7920D8}" sibTransId="{E88AFFA1-9F01-4F0A-8C11-4A26DFDDD775}"/>
    <dgm:cxn modelId="{C9D4EFA0-ED71-4132-99EC-E089AE40E7E7}" type="presOf" srcId="{9533A0B2-4CBA-4CAB-8387-BF405FDAA249}" destId="{669919C9-F00D-4CA2-B538-D5C2E48C40B7}" srcOrd="0" destOrd="0" presId="urn:microsoft.com/office/officeart/2005/8/layout/venn1"/>
    <dgm:cxn modelId="{9EF2F1C4-A673-4C9A-B89E-2FD731B1C9FD}" type="presOf" srcId="{9533A0B2-4CBA-4CAB-8387-BF405FDAA249}" destId="{7215E6C8-162A-4F98-BC84-45A70D9B7996}" srcOrd="1" destOrd="0" presId="urn:microsoft.com/office/officeart/2005/8/layout/venn1"/>
    <dgm:cxn modelId="{A8D328CA-FE41-409D-BBD0-EC45723FD002}" type="presOf" srcId="{5BA0F494-0F60-42FF-8F17-F2D788B763D0}" destId="{D8C8404B-45DA-43D4-9847-626B1933E753}" srcOrd="1" destOrd="0" presId="urn:microsoft.com/office/officeart/2005/8/layout/venn1"/>
    <dgm:cxn modelId="{EDB998EC-0D41-4883-A651-34B95B625FC2}" type="presOf" srcId="{7D42B099-F4C2-4957-BF3F-9DD93BEF70F6}" destId="{2EE454B5-F043-440F-91CC-6B759303708C}" srcOrd="0" destOrd="0" presId="urn:microsoft.com/office/officeart/2005/8/layout/venn1"/>
    <dgm:cxn modelId="{32921145-BF41-4C39-B64A-0BA4E190BC2A}" type="presParOf" srcId="{79044B39-9BAF-4ADB-A851-7603B75F9DD8}" destId="{2EE454B5-F043-440F-91CC-6B759303708C}" srcOrd="0" destOrd="0" presId="urn:microsoft.com/office/officeart/2005/8/layout/venn1"/>
    <dgm:cxn modelId="{FFF82E13-02C1-4C74-9090-23621CB3C271}" type="presParOf" srcId="{79044B39-9BAF-4ADB-A851-7603B75F9DD8}" destId="{EE0D6367-B0BC-4F8E-9868-698F8E52B9EC}" srcOrd="1" destOrd="0" presId="urn:microsoft.com/office/officeart/2005/8/layout/venn1"/>
    <dgm:cxn modelId="{A97C8014-15AF-4249-9FC7-2213C7AB9F5E}" type="presParOf" srcId="{79044B39-9BAF-4ADB-A851-7603B75F9DD8}" destId="{75442EEA-98C9-4440-B3CF-087C9DE91C53}" srcOrd="2" destOrd="0" presId="urn:microsoft.com/office/officeart/2005/8/layout/venn1"/>
    <dgm:cxn modelId="{E349AFBA-43F6-4B38-B715-38EFB23FAA47}" type="presParOf" srcId="{79044B39-9BAF-4ADB-A851-7603B75F9DD8}" destId="{D8C8404B-45DA-43D4-9847-626B1933E753}" srcOrd="3" destOrd="0" presId="urn:microsoft.com/office/officeart/2005/8/layout/venn1"/>
    <dgm:cxn modelId="{9F1F9807-3597-4367-A55A-51973255B621}" type="presParOf" srcId="{79044B39-9BAF-4ADB-A851-7603B75F9DD8}" destId="{669919C9-F00D-4CA2-B538-D5C2E48C40B7}" srcOrd="4" destOrd="0" presId="urn:microsoft.com/office/officeart/2005/8/layout/venn1"/>
    <dgm:cxn modelId="{61BCD81D-0635-4182-9A41-15FCADE6D5F9}" type="presParOf" srcId="{79044B39-9BAF-4ADB-A851-7603B75F9DD8}" destId="{7215E6C8-162A-4F98-BC84-45A70D9B799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DA786-0B44-42C0-ABC8-3D4EB8725AA5}" type="doc">
      <dgm:prSet loTypeId="urn:microsoft.com/office/officeart/2005/8/layout/venn1" loCatId="relationship" qsTypeId="urn:microsoft.com/office/officeart/2005/8/quickstyle/simple1" qsCatId="simple" csTypeId="urn:microsoft.com/office/officeart/2005/8/colors/accent1_2" csCatId="accent1" phldr="1"/>
      <dgm:spPr/>
    </dgm:pt>
    <dgm:pt modelId="{7D42B099-F4C2-4957-BF3F-9DD93BEF70F6}">
      <dgm:prSet phldrT="[Text]"/>
      <dgm:spPr>
        <a:solidFill>
          <a:srgbClr val="0090BA"/>
        </a:solidFill>
      </dgm:spPr>
      <dgm:t>
        <a:bodyPr/>
        <a:lstStyle/>
        <a:p>
          <a:r>
            <a:rPr lang="en-US" dirty="0" smtClean="0">
              <a:latin typeface="Segoe UI" panose="020B0502040204020203" pitchFamily="34" charset="0"/>
              <a:cs typeface="Segoe UI" panose="020B0502040204020203" pitchFamily="34" charset="0"/>
            </a:rPr>
            <a:t>Professional Knowledge</a:t>
          </a:r>
          <a:endParaRPr lang="en-US" dirty="0">
            <a:latin typeface="Segoe UI" panose="020B0502040204020203" pitchFamily="34" charset="0"/>
            <a:cs typeface="Segoe UI" panose="020B0502040204020203" pitchFamily="34" charset="0"/>
          </a:endParaRPr>
        </a:p>
      </dgm:t>
    </dgm:pt>
    <dgm:pt modelId="{FB9A6C22-8659-48EF-BE8E-5A57CE604196}" type="parTrans" cxnId="{794DDB67-7681-4696-A03D-58629594C403}">
      <dgm:prSet/>
      <dgm:spPr/>
      <dgm:t>
        <a:bodyPr/>
        <a:lstStyle/>
        <a:p>
          <a:endParaRPr lang="en-US"/>
        </a:p>
      </dgm:t>
    </dgm:pt>
    <dgm:pt modelId="{0F7F9489-8A32-4D75-85C9-73BAA92755E6}" type="sibTrans" cxnId="{794DDB67-7681-4696-A03D-58629594C403}">
      <dgm:prSet/>
      <dgm:spPr/>
      <dgm:t>
        <a:bodyPr/>
        <a:lstStyle/>
        <a:p>
          <a:endParaRPr lang="en-US"/>
        </a:p>
      </dgm:t>
    </dgm:pt>
    <dgm:pt modelId="{5BA0F494-0F60-42FF-8F17-F2D788B763D0}">
      <dgm:prSet phldrT="[Text]"/>
      <dgm:spPr/>
      <dgm:t>
        <a:bodyPr/>
        <a:lstStyle/>
        <a:p>
          <a:r>
            <a:rPr lang="en-US" dirty="0" smtClean="0">
              <a:latin typeface="Segoe UI" panose="020B0502040204020203" pitchFamily="34" charset="0"/>
              <a:cs typeface="Segoe UI" panose="020B0502040204020203" pitchFamily="34" charset="0"/>
            </a:rPr>
            <a:t>Local Evidence</a:t>
          </a:r>
          <a:endParaRPr lang="en-US" dirty="0">
            <a:latin typeface="Segoe UI" panose="020B0502040204020203" pitchFamily="34" charset="0"/>
            <a:cs typeface="Segoe UI" panose="020B0502040204020203" pitchFamily="34" charset="0"/>
          </a:endParaRPr>
        </a:p>
      </dgm:t>
    </dgm:pt>
    <dgm:pt modelId="{040EFC9F-78BC-4CB4-8106-4B90AB7920D8}" type="parTrans" cxnId="{36DE79E5-24DF-4600-90F5-269D5386E5D1}">
      <dgm:prSet/>
      <dgm:spPr/>
      <dgm:t>
        <a:bodyPr/>
        <a:lstStyle/>
        <a:p>
          <a:endParaRPr lang="en-US"/>
        </a:p>
      </dgm:t>
    </dgm:pt>
    <dgm:pt modelId="{E88AFFA1-9F01-4F0A-8C11-4A26DFDDD775}" type="sibTrans" cxnId="{36DE79E5-24DF-4600-90F5-269D5386E5D1}">
      <dgm:prSet/>
      <dgm:spPr/>
      <dgm:t>
        <a:bodyPr/>
        <a:lstStyle/>
        <a:p>
          <a:endParaRPr lang="en-US"/>
        </a:p>
      </dgm:t>
    </dgm:pt>
    <dgm:pt modelId="{9533A0B2-4CBA-4CAB-8387-BF405FDAA249}">
      <dgm:prSet phldrT="[Text]"/>
      <dgm:spPr>
        <a:solidFill>
          <a:schemeClr val="accent5">
            <a:alpha val="50000"/>
          </a:schemeClr>
        </a:solidFill>
      </dgm:spPr>
      <dgm:t>
        <a:bodyPr/>
        <a:lstStyle/>
        <a:p>
          <a:r>
            <a:rPr lang="en-US" dirty="0" smtClean="0">
              <a:latin typeface="Segoe UI" panose="020B0502040204020203" pitchFamily="34" charset="0"/>
              <a:cs typeface="Segoe UI" panose="020B0502040204020203" pitchFamily="34" charset="0"/>
            </a:rPr>
            <a:t>Research Evidence</a:t>
          </a:r>
          <a:endParaRPr lang="en-US" dirty="0">
            <a:latin typeface="Segoe UI" panose="020B0502040204020203" pitchFamily="34" charset="0"/>
            <a:cs typeface="Segoe UI" panose="020B0502040204020203" pitchFamily="34" charset="0"/>
          </a:endParaRPr>
        </a:p>
      </dgm:t>
    </dgm:pt>
    <dgm:pt modelId="{8EBB3D6F-6E67-49E9-9C76-BC17671BD2B0}" type="parTrans" cxnId="{1B382EDE-AB07-4E30-AD53-915F2FBD49F9}">
      <dgm:prSet/>
      <dgm:spPr/>
      <dgm:t>
        <a:bodyPr/>
        <a:lstStyle/>
        <a:p>
          <a:endParaRPr lang="en-US"/>
        </a:p>
      </dgm:t>
    </dgm:pt>
    <dgm:pt modelId="{0C434ACF-5DD5-4BF4-80B1-344FCDA36D75}" type="sibTrans" cxnId="{1B382EDE-AB07-4E30-AD53-915F2FBD49F9}">
      <dgm:prSet/>
      <dgm:spPr/>
      <dgm:t>
        <a:bodyPr/>
        <a:lstStyle/>
        <a:p>
          <a:endParaRPr lang="en-US"/>
        </a:p>
      </dgm:t>
    </dgm:pt>
    <dgm:pt modelId="{79044B39-9BAF-4ADB-A851-7603B75F9DD8}" type="pres">
      <dgm:prSet presAssocID="{04BDA786-0B44-42C0-ABC8-3D4EB8725AA5}" presName="compositeShape" presStyleCnt="0">
        <dgm:presLayoutVars>
          <dgm:chMax val="7"/>
          <dgm:dir/>
          <dgm:resizeHandles val="exact"/>
        </dgm:presLayoutVars>
      </dgm:prSet>
      <dgm:spPr/>
    </dgm:pt>
    <dgm:pt modelId="{2EE454B5-F043-440F-91CC-6B759303708C}" type="pres">
      <dgm:prSet presAssocID="{7D42B099-F4C2-4957-BF3F-9DD93BEF70F6}" presName="circ1" presStyleLbl="vennNode1" presStyleIdx="0" presStyleCnt="3"/>
      <dgm:spPr/>
      <dgm:t>
        <a:bodyPr/>
        <a:lstStyle/>
        <a:p>
          <a:endParaRPr lang="en-US"/>
        </a:p>
      </dgm:t>
    </dgm:pt>
    <dgm:pt modelId="{EE0D6367-B0BC-4F8E-9868-698F8E52B9EC}" type="pres">
      <dgm:prSet presAssocID="{7D42B099-F4C2-4957-BF3F-9DD93BEF70F6}" presName="circ1Tx" presStyleLbl="revTx" presStyleIdx="0" presStyleCnt="0">
        <dgm:presLayoutVars>
          <dgm:chMax val="0"/>
          <dgm:chPref val="0"/>
          <dgm:bulletEnabled val="1"/>
        </dgm:presLayoutVars>
      </dgm:prSet>
      <dgm:spPr/>
      <dgm:t>
        <a:bodyPr/>
        <a:lstStyle/>
        <a:p>
          <a:endParaRPr lang="en-US"/>
        </a:p>
      </dgm:t>
    </dgm:pt>
    <dgm:pt modelId="{75442EEA-98C9-4440-B3CF-087C9DE91C53}" type="pres">
      <dgm:prSet presAssocID="{5BA0F494-0F60-42FF-8F17-F2D788B763D0}" presName="circ2" presStyleLbl="vennNode1" presStyleIdx="1" presStyleCnt="3"/>
      <dgm:spPr/>
      <dgm:t>
        <a:bodyPr/>
        <a:lstStyle/>
        <a:p>
          <a:endParaRPr lang="en-US"/>
        </a:p>
      </dgm:t>
    </dgm:pt>
    <dgm:pt modelId="{D8C8404B-45DA-43D4-9847-626B1933E753}" type="pres">
      <dgm:prSet presAssocID="{5BA0F494-0F60-42FF-8F17-F2D788B763D0}" presName="circ2Tx" presStyleLbl="revTx" presStyleIdx="0" presStyleCnt="0">
        <dgm:presLayoutVars>
          <dgm:chMax val="0"/>
          <dgm:chPref val="0"/>
          <dgm:bulletEnabled val="1"/>
        </dgm:presLayoutVars>
      </dgm:prSet>
      <dgm:spPr/>
      <dgm:t>
        <a:bodyPr/>
        <a:lstStyle/>
        <a:p>
          <a:endParaRPr lang="en-US"/>
        </a:p>
      </dgm:t>
    </dgm:pt>
    <dgm:pt modelId="{669919C9-F00D-4CA2-B538-D5C2E48C40B7}" type="pres">
      <dgm:prSet presAssocID="{9533A0B2-4CBA-4CAB-8387-BF405FDAA249}" presName="circ3" presStyleLbl="vennNode1" presStyleIdx="2" presStyleCnt="3"/>
      <dgm:spPr/>
      <dgm:t>
        <a:bodyPr/>
        <a:lstStyle/>
        <a:p>
          <a:endParaRPr lang="en-US"/>
        </a:p>
      </dgm:t>
    </dgm:pt>
    <dgm:pt modelId="{7215E6C8-162A-4F98-BC84-45A70D9B7996}" type="pres">
      <dgm:prSet presAssocID="{9533A0B2-4CBA-4CAB-8387-BF405FDAA249}" presName="circ3Tx" presStyleLbl="revTx" presStyleIdx="0" presStyleCnt="0">
        <dgm:presLayoutVars>
          <dgm:chMax val="0"/>
          <dgm:chPref val="0"/>
          <dgm:bulletEnabled val="1"/>
        </dgm:presLayoutVars>
      </dgm:prSet>
      <dgm:spPr/>
      <dgm:t>
        <a:bodyPr/>
        <a:lstStyle/>
        <a:p>
          <a:endParaRPr lang="en-US"/>
        </a:p>
      </dgm:t>
    </dgm:pt>
  </dgm:ptLst>
  <dgm:cxnLst>
    <dgm:cxn modelId="{1652BB9D-E8E8-47AD-8CBE-671DB0215B63}" type="presOf" srcId="{7D42B099-F4C2-4957-BF3F-9DD93BEF70F6}" destId="{EE0D6367-B0BC-4F8E-9868-698F8E52B9EC}" srcOrd="1" destOrd="0" presId="urn:microsoft.com/office/officeart/2005/8/layout/venn1"/>
    <dgm:cxn modelId="{1573866A-9971-49DC-A5EB-A50238DE3607}" type="presOf" srcId="{04BDA786-0B44-42C0-ABC8-3D4EB8725AA5}" destId="{79044B39-9BAF-4ADB-A851-7603B75F9DD8}" srcOrd="0" destOrd="0" presId="urn:microsoft.com/office/officeart/2005/8/layout/venn1"/>
    <dgm:cxn modelId="{5853C9E4-BAD0-46D8-9147-C663A6A8FE2B}" type="presOf" srcId="{5BA0F494-0F60-42FF-8F17-F2D788B763D0}" destId="{75442EEA-98C9-4440-B3CF-087C9DE91C53}" srcOrd="0" destOrd="0" presId="urn:microsoft.com/office/officeart/2005/8/layout/venn1"/>
    <dgm:cxn modelId="{794DDB67-7681-4696-A03D-58629594C403}" srcId="{04BDA786-0B44-42C0-ABC8-3D4EB8725AA5}" destId="{7D42B099-F4C2-4957-BF3F-9DD93BEF70F6}" srcOrd="0" destOrd="0" parTransId="{FB9A6C22-8659-48EF-BE8E-5A57CE604196}" sibTransId="{0F7F9489-8A32-4D75-85C9-73BAA92755E6}"/>
    <dgm:cxn modelId="{1B382EDE-AB07-4E30-AD53-915F2FBD49F9}" srcId="{04BDA786-0B44-42C0-ABC8-3D4EB8725AA5}" destId="{9533A0B2-4CBA-4CAB-8387-BF405FDAA249}" srcOrd="2" destOrd="0" parTransId="{8EBB3D6F-6E67-49E9-9C76-BC17671BD2B0}" sibTransId="{0C434ACF-5DD5-4BF4-80B1-344FCDA36D75}"/>
    <dgm:cxn modelId="{36DE79E5-24DF-4600-90F5-269D5386E5D1}" srcId="{04BDA786-0B44-42C0-ABC8-3D4EB8725AA5}" destId="{5BA0F494-0F60-42FF-8F17-F2D788B763D0}" srcOrd="1" destOrd="0" parTransId="{040EFC9F-78BC-4CB4-8106-4B90AB7920D8}" sibTransId="{E88AFFA1-9F01-4F0A-8C11-4A26DFDDD775}"/>
    <dgm:cxn modelId="{C9D4EFA0-ED71-4132-99EC-E089AE40E7E7}" type="presOf" srcId="{9533A0B2-4CBA-4CAB-8387-BF405FDAA249}" destId="{669919C9-F00D-4CA2-B538-D5C2E48C40B7}" srcOrd="0" destOrd="0" presId="urn:microsoft.com/office/officeart/2005/8/layout/venn1"/>
    <dgm:cxn modelId="{9EF2F1C4-A673-4C9A-B89E-2FD731B1C9FD}" type="presOf" srcId="{9533A0B2-4CBA-4CAB-8387-BF405FDAA249}" destId="{7215E6C8-162A-4F98-BC84-45A70D9B7996}" srcOrd="1" destOrd="0" presId="urn:microsoft.com/office/officeart/2005/8/layout/venn1"/>
    <dgm:cxn modelId="{A8D328CA-FE41-409D-BBD0-EC45723FD002}" type="presOf" srcId="{5BA0F494-0F60-42FF-8F17-F2D788B763D0}" destId="{D8C8404B-45DA-43D4-9847-626B1933E753}" srcOrd="1" destOrd="0" presId="urn:microsoft.com/office/officeart/2005/8/layout/venn1"/>
    <dgm:cxn modelId="{EDB998EC-0D41-4883-A651-34B95B625FC2}" type="presOf" srcId="{7D42B099-F4C2-4957-BF3F-9DD93BEF70F6}" destId="{2EE454B5-F043-440F-91CC-6B759303708C}" srcOrd="0" destOrd="0" presId="urn:microsoft.com/office/officeart/2005/8/layout/venn1"/>
    <dgm:cxn modelId="{32921145-BF41-4C39-B64A-0BA4E190BC2A}" type="presParOf" srcId="{79044B39-9BAF-4ADB-A851-7603B75F9DD8}" destId="{2EE454B5-F043-440F-91CC-6B759303708C}" srcOrd="0" destOrd="0" presId="urn:microsoft.com/office/officeart/2005/8/layout/venn1"/>
    <dgm:cxn modelId="{FFF82E13-02C1-4C74-9090-23621CB3C271}" type="presParOf" srcId="{79044B39-9BAF-4ADB-A851-7603B75F9DD8}" destId="{EE0D6367-B0BC-4F8E-9868-698F8E52B9EC}" srcOrd="1" destOrd="0" presId="urn:microsoft.com/office/officeart/2005/8/layout/venn1"/>
    <dgm:cxn modelId="{A97C8014-15AF-4249-9FC7-2213C7AB9F5E}" type="presParOf" srcId="{79044B39-9BAF-4ADB-A851-7603B75F9DD8}" destId="{75442EEA-98C9-4440-B3CF-087C9DE91C53}" srcOrd="2" destOrd="0" presId="urn:microsoft.com/office/officeart/2005/8/layout/venn1"/>
    <dgm:cxn modelId="{E349AFBA-43F6-4B38-B715-38EFB23FAA47}" type="presParOf" srcId="{79044B39-9BAF-4ADB-A851-7603B75F9DD8}" destId="{D8C8404B-45DA-43D4-9847-626B1933E753}" srcOrd="3" destOrd="0" presId="urn:microsoft.com/office/officeart/2005/8/layout/venn1"/>
    <dgm:cxn modelId="{9F1F9807-3597-4367-A55A-51973255B621}" type="presParOf" srcId="{79044B39-9BAF-4ADB-A851-7603B75F9DD8}" destId="{669919C9-F00D-4CA2-B538-D5C2E48C40B7}" srcOrd="4" destOrd="0" presId="urn:microsoft.com/office/officeart/2005/8/layout/venn1"/>
    <dgm:cxn modelId="{61BCD81D-0635-4182-9A41-15FCADE6D5F9}" type="presParOf" srcId="{79044B39-9BAF-4ADB-A851-7603B75F9DD8}" destId="{7215E6C8-162A-4F98-BC84-45A70D9B799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BDA786-0B44-42C0-ABC8-3D4EB8725AA5}" type="doc">
      <dgm:prSet loTypeId="urn:microsoft.com/office/officeart/2005/8/layout/venn1" loCatId="relationship" qsTypeId="urn:microsoft.com/office/officeart/2005/8/quickstyle/simple1" qsCatId="simple" csTypeId="urn:microsoft.com/office/officeart/2005/8/colors/accent1_2" csCatId="accent1" phldr="1"/>
      <dgm:spPr/>
    </dgm:pt>
    <dgm:pt modelId="{7D42B099-F4C2-4957-BF3F-9DD93BEF70F6}">
      <dgm:prSet phldrT="[Text]"/>
      <dgm:spPr>
        <a:solidFill>
          <a:srgbClr val="0090BA"/>
        </a:solidFill>
      </dgm:spPr>
      <dgm:t>
        <a:bodyPr/>
        <a:lstStyle/>
        <a:p>
          <a:r>
            <a:rPr lang="en-US" dirty="0" smtClean="0">
              <a:latin typeface="Segoe UI" panose="020B0502040204020203" pitchFamily="34" charset="0"/>
              <a:cs typeface="Segoe UI" panose="020B0502040204020203" pitchFamily="34" charset="0"/>
            </a:rPr>
            <a:t>Professional Knowledge</a:t>
          </a:r>
          <a:endParaRPr lang="en-US" dirty="0">
            <a:latin typeface="Segoe UI" panose="020B0502040204020203" pitchFamily="34" charset="0"/>
            <a:cs typeface="Segoe UI" panose="020B0502040204020203" pitchFamily="34" charset="0"/>
          </a:endParaRPr>
        </a:p>
      </dgm:t>
    </dgm:pt>
    <dgm:pt modelId="{FB9A6C22-8659-48EF-BE8E-5A57CE604196}" type="parTrans" cxnId="{794DDB67-7681-4696-A03D-58629594C403}">
      <dgm:prSet/>
      <dgm:spPr/>
      <dgm:t>
        <a:bodyPr/>
        <a:lstStyle/>
        <a:p>
          <a:endParaRPr lang="en-US"/>
        </a:p>
      </dgm:t>
    </dgm:pt>
    <dgm:pt modelId="{0F7F9489-8A32-4D75-85C9-73BAA92755E6}" type="sibTrans" cxnId="{794DDB67-7681-4696-A03D-58629594C403}">
      <dgm:prSet/>
      <dgm:spPr/>
      <dgm:t>
        <a:bodyPr/>
        <a:lstStyle/>
        <a:p>
          <a:endParaRPr lang="en-US"/>
        </a:p>
      </dgm:t>
    </dgm:pt>
    <dgm:pt modelId="{5BA0F494-0F60-42FF-8F17-F2D788B763D0}">
      <dgm:prSet phldrT="[Text]"/>
      <dgm:spPr/>
      <dgm:t>
        <a:bodyPr/>
        <a:lstStyle/>
        <a:p>
          <a:r>
            <a:rPr lang="en-US" dirty="0" smtClean="0">
              <a:latin typeface="Segoe UI" panose="020B0502040204020203" pitchFamily="34" charset="0"/>
              <a:cs typeface="Segoe UI" panose="020B0502040204020203" pitchFamily="34" charset="0"/>
            </a:rPr>
            <a:t>Local Evidence</a:t>
          </a:r>
          <a:endParaRPr lang="en-US" dirty="0">
            <a:latin typeface="Segoe UI" panose="020B0502040204020203" pitchFamily="34" charset="0"/>
            <a:cs typeface="Segoe UI" panose="020B0502040204020203" pitchFamily="34" charset="0"/>
          </a:endParaRPr>
        </a:p>
      </dgm:t>
    </dgm:pt>
    <dgm:pt modelId="{040EFC9F-78BC-4CB4-8106-4B90AB7920D8}" type="parTrans" cxnId="{36DE79E5-24DF-4600-90F5-269D5386E5D1}">
      <dgm:prSet/>
      <dgm:spPr/>
      <dgm:t>
        <a:bodyPr/>
        <a:lstStyle/>
        <a:p>
          <a:endParaRPr lang="en-US"/>
        </a:p>
      </dgm:t>
    </dgm:pt>
    <dgm:pt modelId="{E88AFFA1-9F01-4F0A-8C11-4A26DFDDD775}" type="sibTrans" cxnId="{36DE79E5-24DF-4600-90F5-269D5386E5D1}">
      <dgm:prSet/>
      <dgm:spPr/>
      <dgm:t>
        <a:bodyPr/>
        <a:lstStyle/>
        <a:p>
          <a:endParaRPr lang="en-US"/>
        </a:p>
      </dgm:t>
    </dgm:pt>
    <dgm:pt modelId="{9533A0B2-4CBA-4CAB-8387-BF405FDAA249}">
      <dgm:prSet phldrT="[Text]"/>
      <dgm:spPr>
        <a:solidFill>
          <a:schemeClr val="accent5">
            <a:alpha val="50000"/>
          </a:schemeClr>
        </a:solidFill>
      </dgm:spPr>
      <dgm:t>
        <a:bodyPr/>
        <a:lstStyle/>
        <a:p>
          <a:r>
            <a:rPr lang="en-US" dirty="0" smtClean="0">
              <a:latin typeface="Segoe UI" panose="020B0502040204020203" pitchFamily="34" charset="0"/>
              <a:cs typeface="Segoe UI" panose="020B0502040204020203" pitchFamily="34" charset="0"/>
            </a:rPr>
            <a:t>Research Evidence</a:t>
          </a:r>
          <a:endParaRPr lang="en-US" dirty="0">
            <a:latin typeface="Segoe UI" panose="020B0502040204020203" pitchFamily="34" charset="0"/>
            <a:cs typeface="Segoe UI" panose="020B0502040204020203" pitchFamily="34" charset="0"/>
          </a:endParaRPr>
        </a:p>
      </dgm:t>
    </dgm:pt>
    <dgm:pt modelId="{8EBB3D6F-6E67-49E9-9C76-BC17671BD2B0}" type="parTrans" cxnId="{1B382EDE-AB07-4E30-AD53-915F2FBD49F9}">
      <dgm:prSet/>
      <dgm:spPr/>
      <dgm:t>
        <a:bodyPr/>
        <a:lstStyle/>
        <a:p>
          <a:endParaRPr lang="en-US"/>
        </a:p>
      </dgm:t>
    </dgm:pt>
    <dgm:pt modelId="{0C434ACF-5DD5-4BF4-80B1-344FCDA36D75}" type="sibTrans" cxnId="{1B382EDE-AB07-4E30-AD53-915F2FBD49F9}">
      <dgm:prSet/>
      <dgm:spPr/>
      <dgm:t>
        <a:bodyPr/>
        <a:lstStyle/>
        <a:p>
          <a:endParaRPr lang="en-US"/>
        </a:p>
      </dgm:t>
    </dgm:pt>
    <dgm:pt modelId="{79044B39-9BAF-4ADB-A851-7603B75F9DD8}" type="pres">
      <dgm:prSet presAssocID="{04BDA786-0B44-42C0-ABC8-3D4EB8725AA5}" presName="compositeShape" presStyleCnt="0">
        <dgm:presLayoutVars>
          <dgm:chMax val="7"/>
          <dgm:dir/>
          <dgm:resizeHandles val="exact"/>
        </dgm:presLayoutVars>
      </dgm:prSet>
      <dgm:spPr/>
    </dgm:pt>
    <dgm:pt modelId="{2EE454B5-F043-440F-91CC-6B759303708C}" type="pres">
      <dgm:prSet presAssocID="{7D42B099-F4C2-4957-BF3F-9DD93BEF70F6}" presName="circ1" presStyleLbl="vennNode1" presStyleIdx="0" presStyleCnt="3"/>
      <dgm:spPr/>
      <dgm:t>
        <a:bodyPr/>
        <a:lstStyle/>
        <a:p>
          <a:endParaRPr lang="en-US"/>
        </a:p>
      </dgm:t>
    </dgm:pt>
    <dgm:pt modelId="{EE0D6367-B0BC-4F8E-9868-698F8E52B9EC}" type="pres">
      <dgm:prSet presAssocID="{7D42B099-F4C2-4957-BF3F-9DD93BEF70F6}" presName="circ1Tx" presStyleLbl="revTx" presStyleIdx="0" presStyleCnt="0">
        <dgm:presLayoutVars>
          <dgm:chMax val="0"/>
          <dgm:chPref val="0"/>
          <dgm:bulletEnabled val="1"/>
        </dgm:presLayoutVars>
      </dgm:prSet>
      <dgm:spPr/>
      <dgm:t>
        <a:bodyPr/>
        <a:lstStyle/>
        <a:p>
          <a:endParaRPr lang="en-US"/>
        </a:p>
      </dgm:t>
    </dgm:pt>
    <dgm:pt modelId="{75442EEA-98C9-4440-B3CF-087C9DE91C53}" type="pres">
      <dgm:prSet presAssocID="{5BA0F494-0F60-42FF-8F17-F2D788B763D0}" presName="circ2" presStyleLbl="vennNode1" presStyleIdx="1" presStyleCnt="3"/>
      <dgm:spPr/>
      <dgm:t>
        <a:bodyPr/>
        <a:lstStyle/>
        <a:p>
          <a:endParaRPr lang="en-US"/>
        </a:p>
      </dgm:t>
    </dgm:pt>
    <dgm:pt modelId="{D8C8404B-45DA-43D4-9847-626B1933E753}" type="pres">
      <dgm:prSet presAssocID="{5BA0F494-0F60-42FF-8F17-F2D788B763D0}" presName="circ2Tx" presStyleLbl="revTx" presStyleIdx="0" presStyleCnt="0">
        <dgm:presLayoutVars>
          <dgm:chMax val="0"/>
          <dgm:chPref val="0"/>
          <dgm:bulletEnabled val="1"/>
        </dgm:presLayoutVars>
      </dgm:prSet>
      <dgm:spPr/>
      <dgm:t>
        <a:bodyPr/>
        <a:lstStyle/>
        <a:p>
          <a:endParaRPr lang="en-US"/>
        </a:p>
      </dgm:t>
    </dgm:pt>
    <dgm:pt modelId="{669919C9-F00D-4CA2-B538-D5C2E48C40B7}" type="pres">
      <dgm:prSet presAssocID="{9533A0B2-4CBA-4CAB-8387-BF405FDAA249}" presName="circ3" presStyleLbl="vennNode1" presStyleIdx="2" presStyleCnt="3"/>
      <dgm:spPr/>
      <dgm:t>
        <a:bodyPr/>
        <a:lstStyle/>
        <a:p>
          <a:endParaRPr lang="en-US"/>
        </a:p>
      </dgm:t>
    </dgm:pt>
    <dgm:pt modelId="{7215E6C8-162A-4F98-BC84-45A70D9B7996}" type="pres">
      <dgm:prSet presAssocID="{9533A0B2-4CBA-4CAB-8387-BF405FDAA249}" presName="circ3Tx" presStyleLbl="revTx" presStyleIdx="0" presStyleCnt="0">
        <dgm:presLayoutVars>
          <dgm:chMax val="0"/>
          <dgm:chPref val="0"/>
          <dgm:bulletEnabled val="1"/>
        </dgm:presLayoutVars>
      </dgm:prSet>
      <dgm:spPr/>
      <dgm:t>
        <a:bodyPr/>
        <a:lstStyle/>
        <a:p>
          <a:endParaRPr lang="en-US"/>
        </a:p>
      </dgm:t>
    </dgm:pt>
  </dgm:ptLst>
  <dgm:cxnLst>
    <dgm:cxn modelId="{1652BB9D-E8E8-47AD-8CBE-671DB0215B63}" type="presOf" srcId="{7D42B099-F4C2-4957-BF3F-9DD93BEF70F6}" destId="{EE0D6367-B0BC-4F8E-9868-698F8E52B9EC}" srcOrd="1" destOrd="0" presId="urn:microsoft.com/office/officeart/2005/8/layout/venn1"/>
    <dgm:cxn modelId="{1573866A-9971-49DC-A5EB-A50238DE3607}" type="presOf" srcId="{04BDA786-0B44-42C0-ABC8-3D4EB8725AA5}" destId="{79044B39-9BAF-4ADB-A851-7603B75F9DD8}" srcOrd="0" destOrd="0" presId="urn:microsoft.com/office/officeart/2005/8/layout/venn1"/>
    <dgm:cxn modelId="{5853C9E4-BAD0-46D8-9147-C663A6A8FE2B}" type="presOf" srcId="{5BA0F494-0F60-42FF-8F17-F2D788B763D0}" destId="{75442EEA-98C9-4440-B3CF-087C9DE91C53}" srcOrd="0" destOrd="0" presId="urn:microsoft.com/office/officeart/2005/8/layout/venn1"/>
    <dgm:cxn modelId="{794DDB67-7681-4696-A03D-58629594C403}" srcId="{04BDA786-0B44-42C0-ABC8-3D4EB8725AA5}" destId="{7D42B099-F4C2-4957-BF3F-9DD93BEF70F6}" srcOrd="0" destOrd="0" parTransId="{FB9A6C22-8659-48EF-BE8E-5A57CE604196}" sibTransId="{0F7F9489-8A32-4D75-85C9-73BAA92755E6}"/>
    <dgm:cxn modelId="{1B382EDE-AB07-4E30-AD53-915F2FBD49F9}" srcId="{04BDA786-0B44-42C0-ABC8-3D4EB8725AA5}" destId="{9533A0B2-4CBA-4CAB-8387-BF405FDAA249}" srcOrd="2" destOrd="0" parTransId="{8EBB3D6F-6E67-49E9-9C76-BC17671BD2B0}" sibTransId="{0C434ACF-5DD5-4BF4-80B1-344FCDA36D75}"/>
    <dgm:cxn modelId="{36DE79E5-24DF-4600-90F5-269D5386E5D1}" srcId="{04BDA786-0B44-42C0-ABC8-3D4EB8725AA5}" destId="{5BA0F494-0F60-42FF-8F17-F2D788B763D0}" srcOrd="1" destOrd="0" parTransId="{040EFC9F-78BC-4CB4-8106-4B90AB7920D8}" sibTransId="{E88AFFA1-9F01-4F0A-8C11-4A26DFDDD775}"/>
    <dgm:cxn modelId="{C9D4EFA0-ED71-4132-99EC-E089AE40E7E7}" type="presOf" srcId="{9533A0B2-4CBA-4CAB-8387-BF405FDAA249}" destId="{669919C9-F00D-4CA2-B538-D5C2E48C40B7}" srcOrd="0" destOrd="0" presId="urn:microsoft.com/office/officeart/2005/8/layout/venn1"/>
    <dgm:cxn modelId="{9EF2F1C4-A673-4C9A-B89E-2FD731B1C9FD}" type="presOf" srcId="{9533A0B2-4CBA-4CAB-8387-BF405FDAA249}" destId="{7215E6C8-162A-4F98-BC84-45A70D9B7996}" srcOrd="1" destOrd="0" presId="urn:microsoft.com/office/officeart/2005/8/layout/venn1"/>
    <dgm:cxn modelId="{A8D328CA-FE41-409D-BBD0-EC45723FD002}" type="presOf" srcId="{5BA0F494-0F60-42FF-8F17-F2D788B763D0}" destId="{D8C8404B-45DA-43D4-9847-626B1933E753}" srcOrd="1" destOrd="0" presId="urn:microsoft.com/office/officeart/2005/8/layout/venn1"/>
    <dgm:cxn modelId="{EDB998EC-0D41-4883-A651-34B95B625FC2}" type="presOf" srcId="{7D42B099-F4C2-4957-BF3F-9DD93BEF70F6}" destId="{2EE454B5-F043-440F-91CC-6B759303708C}" srcOrd="0" destOrd="0" presId="urn:microsoft.com/office/officeart/2005/8/layout/venn1"/>
    <dgm:cxn modelId="{32921145-BF41-4C39-B64A-0BA4E190BC2A}" type="presParOf" srcId="{79044B39-9BAF-4ADB-A851-7603B75F9DD8}" destId="{2EE454B5-F043-440F-91CC-6B759303708C}" srcOrd="0" destOrd="0" presId="urn:microsoft.com/office/officeart/2005/8/layout/venn1"/>
    <dgm:cxn modelId="{FFF82E13-02C1-4C74-9090-23621CB3C271}" type="presParOf" srcId="{79044B39-9BAF-4ADB-A851-7603B75F9DD8}" destId="{EE0D6367-B0BC-4F8E-9868-698F8E52B9EC}" srcOrd="1" destOrd="0" presId="urn:microsoft.com/office/officeart/2005/8/layout/venn1"/>
    <dgm:cxn modelId="{A97C8014-15AF-4249-9FC7-2213C7AB9F5E}" type="presParOf" srcId="{79044B39-9BAF-4ADB-A851-7603B75F9DD8}" destId="{75442EEA-98C9-4440-B3CF-087C9DE91C53}" srcOrd="2" destOrd="0" presId="urn:microsoft.com/office/officeart/2005/8/layout/venn1"/>
    <dgm:cxn modelId="{E349AFBA-43F6-4B38-B715-38EFB23FAA47}" type="presParOf" srcId="{79044B39-9BAF-4ADB-A851-7603B75F9DD8}" destId="{D8C8404B-45DA-43D4-9847-626B1933E753}" srcOrd="3" destOrd="0" presId="urn:microsoft.com/office/officeart/2005/8/layout/venn1"/>
    <dgm:cxn modelId="{9F1F9807-3597-4367-A55A-51973255B621}" type="presParOf" srcId="{79044B39-9BAF-4ADB-A851-7603B75F9DD8}" destId="{669919C9-F00D-4CA2-B538-D5C2E48C40B7}" srcOrd="4" destOrd="0" presId="urn:microsoft.com/office/officeart/2005/8/layout/venn1"/>
    <dgm:cxn modelId="{61BCD81D-0635-4182-9A41-15FCADE6D5F9}" type="presParOf" srcId="{79044B39-9BAF-4ADB-A851-7603B75F9DD8}" destId="{7215E6C8-162A-4F98-BC84-45A70D9B799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454B5-F043-440F-91CC-6B759303708C}">
      <dsp:nvSpPr>
        <dsp:cNvPr id="0" name=""/>
        <dsp:cNvSpPr/>
      </dsp:nvSpPr>
      <dsp:spPr>
        <a:xfrm>
          <a:off x="899326" y="372082"/>
          <a:ext cx="2492359" cy="2492359"/>
        </a:xfrm>
        <a:prstGeom prst="ellipse">
          <a:avLst/>
        </a:prstGeom>
        <a:solidFill>
          <a:srgbClr val="0090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Professional Knowledge</a:t>
          </a:r>
          <a:endParaRPr lang="en-US" sz="2700" kern="1200" dirty="0">
            <a:latin typeface="Segoe UI" panose="020B0502040204020203" pitchFamily="34" charset="0"/>
            <a:cs typeface="Segoe UI" panose="020B0502040204020203" pitchFamily="34" charset="0"/>
          </a:endParaRPr>
        </a:p>
      </dsp:txBody>
      <dsp:txXfrm>
        <a:off x="1231641" y="808245"/>
        <a:ext cx="1827730" cy="1121561"/>
      </dsp:txXfrm>
    </dsp:sp>
    <dsp:sp modelId="{75442EEA-98C9-4440-B3CF-087C9DE91C53}">
      <dsp:nvSpPr>
        <dsp:cNvPr id="0" name=""/>
        <dsp:cNvSpPr/>
      </dsp:nvSpPr>
      <dsp:spPr>
        <a:xfrm>
          <a:off x="1798653" y="1929807"/>
          <a:ext cx="2492359" cy="24923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Local Evidence</a:t>
          </a:r>
          <a:endParaRPr lang="en-US" sz="2700" kern="1200" dirty="0">
            <a:latin typeface="Segoe UI" panose="020B0502040204020203" pitchFamily="34" charset="0"/>
            <a:cs typeface="Segoe UI" panose="020B0502040204020203" pitchFamily="34" charset="0"/>
          </a:endParaRPr>
        </a:p>
      </dsp:txBody>
      <dsp:txXfrm>
        <a:off x="2560899" y="2573667"/>
        <a:ext cx="1495415" cy="1370797"/>
      </dsp:txXfrm>
    </dsp:sp>
    <dsp:sp modelId="{669919C9-F00D-4CA2-B538-D5C2E48C40B7}">
      <dsp:nvSpPr>
        <dsp:cNvPr id="0" name=""/>
        <dsp:cNvSpPr/>
      </dsp:nvSpPr>
      <dsp:spPr>
        <a:xfrm>
          <a:off x="0" y="1929807"/>
          <a:ext cx="2492359" cy="2492359"/>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Research Evidence</a:t>
          </a:r>
          <a:endParaRPr lang="en-US" sz="2700" kern="1200" dirty="0">
            <a:latin typeface="Segoe UI" panose="020B0502040204020203" pitchFamily="34" charset="0"/>
            <a:cs typeface="Segoe UI" panose="020B0502040204020203" pitchFamily="34" charset="0"/>
          </a:endParaRPr>
        </a:p>
      </dsp:txBody>
      <dsp:txXfrm>
        <a:off x="234697" y="2573667"/>
        <a:ext cx="1495415" cy="1370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454B5-F043-440F-91CC-6B759303708C}">
      <dsp:nvSpPr>
        <dsp:cNvPr id="0" name=""/>
        <dsp:cNvSpPr/>
      </dsp:nvSpPr>
      <dsp:spPr>
        <a:xfrm>
          <a:off x="899326" y="372082"/>
          <a:ext cx="2492359" cy="2492359"/>
        </a:xfrm>
        <a:prstGeom prst="ellipse">
          <a:avLst/>
        </a:prstGeom>
        <a:solidFill>
          <a:srgbClr val="0090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Professional Knowledge</a:t>
          </a:r>
          <a:endParaRPr lang="en-US" sz="2700" kern="1200" dirty="0">
            <a:latin typeface="Segoe UI" panose="020B0502040204020203" pitchFamily="34" charset="0"/>
            <a:cs typeface="Segoe UI" panose="020B0502040204020203" pitchFamily="34" charset="0"/>
          </a:endParaRPr>
        </a:p>
      </dsp:txBody>
      <dsp:txXfrm>
        <a:off x="1231641" y="808245"/>
        <a:ext cx="1827730" cy="1121561"/>
      </dsp:txXfrm>
    </dsp:sp>
    <dsp:sp modelId="{75442EEA-98C9-4440-B3CF-087C9DE91C53}">
      <dsp:nvSpPr>
        <dsp:cNvPr id="0" name=""/>
        <dsp:cNvSpPr/>
      </dsp:nvSpPr>
      <dsp:spPr>
        <a:xfrm>
          <a:off x="1798653" y="1929807"/>
          <a:ext cx="2492359" cy="24923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Local Evidence</a:t>
          </a:r>
          <a:endParaRPr lang="en-US" sz="2700" kern="1200" dirty="0">
            <a:latin typeface="Segoe UI" panose="020B0502040204020203" pitchFamily="34" charset="0"/>
            <a:cs typeface="Segoe UI" panose="020B0502040204020203" pitchFamily="34" charset="0"/>
          </a:endParaRPr>
        </a:p>
      </dsp:txBody>
      <dsp:txXfrm>
        <a:off x="2560899" y="2573667"/>
        <a:ext cx="1495415" cy="1370797"/>
      </dsp:txXfrm>
    </dsp:sp>
    <dsp:sp modelId="{669919C9-F00D-4CA2-B538-D5C2E48C40B7}">
      <dsp:nvSpPr>
        <dsp:cNvPr id="0" name=""/>
        <dsp:cNvSpPr/>
      </dsp:nvSpPr>
      <dsp:spPr>
        <a:xfrm>
          <a:off x="0" y="1929807"/>
          <a:ext cx="2492359" cy="2492359"/>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Research Evidence</a:t>
          </a:r>
          <a:endParaRPr lang="en-US" sz="2700" kern="1200" dirty="0">
            <a:latin typeface="Segoe UI" panose="020B0502040204020203" pitchFamily="34" charset="0"/>
            <a:cs typeface="Segoe UI" panose="020B0502040204020203" pitchFamily="34" charset="0"/>
          </a:endParaRPr>
        </a:p>
      </dsp:txBody>
      <dsp:txXfrm>
        <a:off x="234697" y="2573667"/>
        <a:ext cx="1495415" cy="1370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454B5-F043-440F-91CC-6B759303708C}">
      <dsp:nvSpPr>
        <dsp:cNvPr id="0" name=""/>
        <dsp:cNvSpPr/>
      </dsp:nvSpPr>
      <dsp:spPr>
        <a:xfrm>
          <a:off x="899326" y="372082"/>
          <a:ext cx="2492359" cy="2492359"/>
        </a:xfrm>
        <a:prstGeom prst="ellipse">
          <a:avLst/>
        </a:prstGeom>
        <a:solidFill>
          <a:srgbClr val="0090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Professional Knowledge</a:t>
          </a:r>
          <a:endParaRPr lang="en-US" sz="2700" kern="1200" dirty="0">
            <a:latin typeface="Segoe UI" panose="020B0502040204020203" pitchFamily="34" charset="0"/>
            <a:cs typeface="Segoe UI" panose="020B0502040204020203" pitchFamily="34" charset="0"/>
          </a:endParaRPr>
        </a:p>
      </dsp:txBody>
      <dsp:txXfrm>
        <a:off x="1231641" y="808245"/>
        <a:ext cx="1827730" cy="1121561"/>
      </dsp:txXfrm>
    </dsp:sp>
    <dsp:sp modelId="{75442EEA-98C9-4440-B3CF-087C9DE91C53}">
      <dsp:nvSpPr>
        <dsp:cNvPr id="0" name=""/>
        <dsp:cNvSpPr/>
      </dsp:nvSpPr>
      <dsp:spPr>
        <a:xfrm>
          <a:off x="1798653" y="1929807"/>
          <a:ext cx="2492359" cy="24923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Local Evidence</a:t>
          </a:r>
          <a:endParaRPr lang="en-US" sz="2700" kern="1200" dirty="0">
            <a:latin typeface="Segoe UI" panose="020B0502040204020203" pitchFamily="34" charset="0"/>
            <a:cs typeface="Segoe UI" panose="020B0502040204020203" pitchFamily="34" charset="0"/>
          </a:endParaRPr>
        </a:p>
      </dsp:txBody>
      <dsp:txXfrm>
        <a:off x="2560899" y="2573667"/>
        <a:ext cx="1495415" cy="1370797"/>
      </dsp:txXfrm>
    </dsp:sp>
    <dsp:sp modelId="{669919C9-F00D-4CA2-B538-D5C2E48C40B7}">
      <dsp:nvSpPr>
        <dsp:cNvPr id="0" name=""/>
        <dsp:cNvSpPr/>
      </dsp:nvSpPr>
      <dsp:spPr>
        <a:xfrm>
          <a:off x="0" y="1929807"/>
          <a:ext cx="2492359" cy="2492359"/>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Segoe UI" panose="020B0502040204020203" pitchFamily="34" charset="0"/>
              <a:cs typeface="Segoe UI" panose="020B0502040204020203" pitchFamily="34" charset="0"/>
            </a:rPr>
            <a:t>Research Evidence</a:t>
          </a:r>
          <a:endParaRPr lang="en-US" sz="2700" kern="1200" dirty="0">
            <a:latin typeface="Segoe UI" panose="020B0502040204020203" pitchFamily="34" charset="0"/>
            <a:cs typeface="Segoe UI" panose="020B0502040204020203" pitchFamily="34" charset="0"/>
          </a:endParaRPr>
        </a:p>
      </dsp:txBody>
      <dsp:txXfrm>
        <a:off x="234697" y="2573667"/>
        <a:ext cx="1495415" cy="13707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49536955-9B83-4BEB-8ED3-CF1F6763782F}" type="datetimeFigureOut">
              <a:rPr lang="en-AU" smtClean="0"/>
              <a:t>11/07/2018</a:t>
            </a:fld>
            <a:endParaRPr lang="en-AU"/>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A0D1060-9E8A-4BCD-9A83-EEFA84EF2D49}" type="slidenum">
              <a:rPr lang="en-AU" smtClean="0"/>
              <a:t>‹#›</a:t>
            </a:fld>
            <a:endParaRPr lang="en-AU"/>
          </a:p>
        </p:txBody>
      </p:sp>
    </p:spTree>
    <p:extLst>
      <p:ext uri="{BB962C8B-B14F-4D97-AF65-F5344CB8AC3E}">
        <p14:creationId xmlns:p14="http://schemas.microsoft.com/office/powerpoint/2010/main" val="102918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FACAB00-78F1-4109-890C-E2C0C26622B6}" type="datetimeFigureOut">
              <a:rPr lang="en-AU" smtClean="0"/>
              <a:t>11/07/2018</a:t>
            </a:fld>
            <a:endParaRPr lang="en-AU"/>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C2FEB527-BFC5-4743-9F8C-D09B2F6A70DA}" type="slidenum">
              <a:rPr lang="en-AU" smtClean="0"/>
              <a:t>‹#›</a:t>
            </a:fld>
            <a:endParaRPr lang="en-AU"/>
          </a:p>
        </p:txBody>
      </p:sp>
    </p:spTree>
    <p:extLst>
      <p:ext uri="{BB962C8B-B14F-4D97-AF65-F5344CB8AC3E}">
        <p14:creationId xmlns:p14="http://schemas.microsoft.com/office/powerpoint/2010/main" val="135071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EBP – WIIFM?</a:t>
            </a:r>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1</a:t>
            </a:fld>
            <a:endParaRPr lang="en-AU"/>
          </a:p>
        </p:txBody>
      </p:sp>
    </p:spTree>
    <p:extLst>
      <p:ext uri="{BB962C8B-B14F-4D97-AF65-F5344CB8AC3E}">
        <p14:creationId xmlns:p14="http://schemas.microsoft.com/office/powerpoint/2010/main" val="124812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11163"/>
            <a:ext cx="4519612" cy="2542357"/>
          </a:xfrm>
        </p:spPr>
      </p:sp>
      <p:sp>
        <p:nvSpPr>
          <p:cNvPr id="3" name="Notes Placeholder 2"/>
          <p:cNvSpPr>
            <a:spLocks noGrp="1"/>
          </p:cNvSpPr>
          <p:nvPr>
            <p:ph type="body" idx="1"/>
          </p:nvPr>
        </p:nvSpPr>
        <p:spPr>
          <a:xfrm>
            <a:off x="357188" y="3134783"/>
            <a:ext cx="5954711" cy="6293801"/>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So what is evidence anyway? </a:t>
            </a: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Early discourse promoted, and focused primarily on research evidence as the only type of evidence. </a:t>
            </a: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In 2011 Denise </a:t>
            </a:r>
            <a:r>
              <a:rPr lang="en-AU" sz="1400" kern="1200" dirty="0" err="1" smtClean="0">
                <a:solidFill>
                  <a:schemeClr val="tx1"/>
                </a:solidFill>
                <a:latin typeface="Segoe UI" panose="020B0502040204020203" pitchFamily="34" charset="0"/>
                <a:ea typeface="+mn-ea"/>
                <a:cs typeface="Segoe UI" panose="020B0502040204020203" pitchFamily="34" charset="0"/>
              </a:rPr>
              <a:t>Koufogiannakis</a:t>
            </a:r>
            <a:r>
              <a:rPr lang="en-AU" sz="1400" kern="1200" dirty="0" smtClean="0">
                <a:solidFill>
                  <a:schemeClr val="tx1"/>
                </a:solidFill>
                <a:latin typeface="Segoe UI" panose="020B0502040204020203" pitchFamily="34" charset="0"/>
                <a:ea typeface="+mn-ea"/>
                <a:cs typeface="Segoe UI" panose="020B0502040204020203" pitchFamily="34" charset="0"/>
              </a:rPr>
              <a:t> from Canada suggested two other types of evidence LIS professionals may draw upon for making decisions – local evidence and professional knowledge.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Research evidence is fairly obvious – it’s the quality publications we teach our students to use. And it’s important that we continue to draw on published and validated research to learn from and get inspiration for our own libraries. It’s also important for us to share our stories in this space and make the effort to document our successes and failures. A great place to start is the open access journal called Evidence Based Library and Information Practice – EBLIP which publishes research papers, summaries of research articles, commentaries and editorials.</a:t>
            </a:r>
          </a:p>
        </p:txBody>
      </p:sp>
      <p:sp>
        <p:nvSpPr>
          <p:cNvPr id="4" name="Slide Number Placeholder 3"/>
          <p:cNvSpPr>
            <a:spLocks noGrp="1"/>
          </p:cNvSpPr>
          <p:nvPr>
            <p:ph type="sldNum" sz="quarter" idx="10"/>
          </p:nvPr>
        </p:nvSpPr>
        <p:spPr/>
        <p:txBody>
          <a:bodyPr/>
          <a:lstStyle/>
          <a:p>
            <a:fld id="{C2FEB527-BFC5-4743-9F8C-D09B2F6A70DA}" type="slidenum">
              <a:rPr lang="en-AU" smtClean="0"/>
              <a:t>10</a:t>
            </a:fld>
            <a:endParaRPr lang="en-AU"/>
          </a:p>
        </p:txBody>
      </p:sp>
    </p:spTree>
    <p:extLst>
      <p:ext uri="{BB962C8B-B14F-4D97-AF65-F5344CB8AC3E}">
        <p14:creationId xmlns:p14="http://schemas.microsoft.com/office/powerpoint/2010/main" val="97765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Local evidence is found within the working context that is directly applicable to the very communities library and information services seek to serve.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You probably already have a lot of these sources available to you – think about how you use these sources to inform your work. If you collect circulation or e-resource usage statistics, how do you use these to make decisions about your collections?</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11</a:t>
            </a:fld>
            <a:endParaRPr lang="en-AU"/>
          </a:p>
        </p:txBody>
      </p:sp>
    </p:spTree>
    <p:extLst>
      <p:ext uri="{BB962C8B-B14F-4D97-AF65-F5344CB8AC3E}">
        <p14:creationId xmlns:p14="http://schemas.microsoft.com/office/powerpoint/2010/main" val="82158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377825"/>
            <a:ext cx="4536545" cy="2551882"/>
          </a:xfrm>
        </p:spPr>
      </p:sp>
      <p:sp>
        <p:nvSpPr>
          <p:cNvPr id="3" name="Notes Placeholder 2"/>
          <p:cNvSpPr>
            <a:spLocks noGrp="1"/>
          </p:cNvSpPr>
          <p:nvPr>
            <p:ph type="body" idx="1"/>
          </p:nvPr>
        </p:nvSpPr>
        <p:spPr>
          <a:xfrm>
            <a:off x="357188" y="2929707"/>
            <a:ext cx="5954712" cy="6315893"/>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LIS professionals bring their knowledge and experience to the problems and questions they seek to solve on a daily basis through critical thinking and reflection. So what you know as a professional librarian and the information you have about your library services and collections are valid sources of evidence.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So to wrap up – three types of evidence you may already be using in your work. All are valid sources and most importantly, no one type of evidence stands alone. The type of evidence you use is going to depend on the question/problem you are considering and the need for information (</a:t>
            </a:r>
            <a:r>
              <a:rPr lang="en-AU" sz="1400" kern="1200" dirty="0" err="1" smtClean="0">
                <a:solidFill>
                  <a:schemeClr val="tx1"/>
                </a:solidFill>
                <a:latin typeface="Segoe UI" panose="020B0502040204020203" pitchFamily="34" charset="0"/>
                <a:ea typeface="+mn-ea"/>
                <a:cs typeface="Segoe UI" panose="020B0502040204020203" pitchFamily="34" charset="0"/>
              </a:rPr>
              <a:t>Jamali</a:t>
            </a:r>
            <a:r>
              <a:rPr lang="en-AU" sz="1400" kern="1200" dirty="0" smtClean="0">
                <a:solidFill>
                  <a:schemeClr val="tx1"/>
                </a:solidFill>
                <a:latin typeface="Segoe UI" panose="020B0502040204020203" pitchFamily="34" charset="0"/>
                <a:ea typeface="+mn-ea"/>
                <a:cs typeface="Segoe UI" panose="020B0502040204020203" pitchFamily="34" charset="0"/>
              </a:rPr>
              <a:t>, 2018).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ea typeface="+mn-ea"/>
                <a:cs typeface="Segoe UI" panose="020B0502040204020203" pitchFamily="34" charset="0"/>
              </a:rPr>
              <a:t>The mix and type of evidence you use depends on the task, the availability of data, the outcome you are aiming for. This might be different every time. It might be the same – benefits of trend analysis if you are looking at longer trends or patterns over time</a:t>
            </a:r>
            <a:r>
              <a:rPr lang="en-AU" sz="1600" kern="1200" dirty="0" smtClean="0">
                <a:solidFill>
                  <a:schemeClr val="tx1"/>
                </a:solidFill>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12</a:t>
            </a:fld>
            <a:endParaRPr lang="en-AU"/>
          </a:p>
        </p:txBody>
      </p:sp>
    </p:spTree>
    <p:extLst>
      <p:ext uri="{BB962C8B-B14F-4D97-AF65-F5344CB8AC3E}">
        <p14:creationId xmlns:p14="http://schemas.microsoft.com/office/powerpoint/2010/main" val="3527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79425"/>
            <a:ext cx="4621212" cy="2599509"/>
          </a:xfrm>
        </p:spPr>
      </p:sp>
      <p:sp>
        <p:nvSpPr>
          <p:cNvPr id="3" name="Notes Placeholder 2"/>
          <p:cNvSpPr>
            <a:spLocks noGrp="1"/>
          </p:cNvSpPr>
          <p:nvPr>
            <p:ph type="body" idx="1"/>
          </p:nvPr>
        </p:nvSpPr>
        <p:spPr>
          <a:xfrm>
            <a:off x="357188" y="3078934"/>
            <a:ext cx="5954712" cy="5604934"/>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cs typeface="Segoe UI" panose="020B0502040204020203" pitchFamily="34" charset="0"/>
              </a:rPr>
              <a:t>So all these types of evidence may sound reasonable and interesting but how do you actually do it?</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At USQ, we’ve developed a model or lens for evidence-based practice that we’re using to explain our way of working in this space. We’ve developed a framework that can be applied to individual situation, team plans or at an organisational level. We’re using this framework to explain and apply evidence-based practice in our day-to-day work.  And we are using this framework in our strategic thinking and planning as we aim to develop a mature culture of working that is evidence-based.</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cs typeface="Segoe UI" panose="020B0502040204020203" pitchFamily="34" charset="0"/>
              </a:rPr>
              <a:t>Unfortunately I can’t show you the final version of this model as we are revealing it at the Asia Pacific Library and Information Conference in two weeks but I can explain the four key elements of the model to look at what you can put in your EBP backpack. </a:t>
            </a:r>
          </a:p>
          <a:p>
            <a:endParaRPr lang="en-AU" sz="1400" baseline="0" dirty="0" smtClean="0">
              <a:latin typeface="Segoe UI" panose="020B0502040204020203" pitchFamily="34" charset="0"/>
              <a:cs typeface="Segoe UI" panose="020B0502040204020203" pitchFamily="34" charset="0"/>
            </a:endParaRPr>
          </a:p>
          <a:p>
            <a:r>
              <a:rPr lang="en-AU" sz="1400" baseline="0" dirty="0" smtClean="0">
                <a:latin typeface="Segoe UI" panose="020B0502040204020203" pitchFamily="34" charset="0"/>
                <a:cs typeface="Segoe UI" panose="020B0502040204020203" pitchFamily="34" charset="0"/>
              </a:rPr>
              <a:t>Our framework is multi-directional and iterative.  At each stage evidence is gathered, analysed, used and applied.</a:t>
            </a:r>
          </a:p>
          <a:p>
            <a:endParaRPr lang="en-AU" sz="1400" baseline="0" dirty="0" smtClean="0"/>
          </a:p>
        </p:txBody>
      </p:sp>
      <p:sp>
        <p:nvSpPr>
          <p:cNvPr id="4" name="Slide Number Placeholder 3"/>
          <p:cNvSpPr>
            <a:spLocks noGrp="1"/>
          </p:cNvSpPr>
          <p:nvPr>
            <p:ph type="sldNum" sz="quarter" idx="10"/>
          </p:nvPr>
        </p:nvSpPr>
        <p:spPr/>
        <p:txBody>
          <a:bodyPr/>
          <a:lstStyle/>
          <a:p>
            <a:fld id="{C2FEB527-BFC5-4743-9F8C-D09B2F6A70DA}" type="slidenum">
              <a:rPr lang="en-AU" smtClean="0"/>
              <a:t>13</a:t>
            </a:fld>
            <a:endParaRPr lang="en-AU"/>
          </a:p>
        </p:txBody>
      </p:sp>
    </p:spTree>
    <p:extLst>
      <p:ext uri="{BB962C8B-B14F-4D97-AF65-F5344CB8AC3E}">
        <p14:creationId xmlns:p14="http://schemas.microsoft.com/office/powerpoint/2010/main" val="387580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62492"/>
            <a:ext cx="4875212" cy="2742388"/>
          </a:xfrm>
        </p:spPr>
      </p:sp>
      <p:sp>
        <p:nvSpPr>
          <p:cNvPr id="3" name="Notes Placeholder 2"/>
          <p:cNvSpPr>
            <a:spLocks noGrp="1"/>
          </p:cNvSpPr>
          <p:nvPr>
            <p:ph type="body" idx="1"/>
          </p:nvPr>
        </p:nvSpPr>
        <p:spPr>
          <a:xfrm>
            <a:off x="357188" y="3204880"/>
            <a:ext cx="5954712" cy="6006853"/>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The first phase is to interpret.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Earlier </a:t>
            </a:r>
            <a:r>
              <a:rPr lang="en-AU" sz="1400" kern="1200" dirty="0" smtClean="0">
                <a:solidFill>
                  <a:schemeClr val="tx1"/>
                </a:solidFill>
                <a:latin typeface="Segoe UI" panose="020B0502040204020203" pitchFamily="34" charset="0"/>
                <a:ea typeface="+mn-ea"/>
                <a:cs typeface="Segoe UI" panose="020B0502040204020203" pitchFamily="34" charset="0"/>
              </a:rPr>
              <a:t>I asked you to write down one thing you really want to know about your library. How does this relate to your organisation’s strategic goal?</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Evidence-based practice shouldn’t be done in a vacuum – it can help you work smarter  - work with a purpose.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Understanding what the environment is that your library operates in is an important starting point.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Is </a:t>
            </a:r>
            <a:r>
              <a:rPr lang="en-AU" sz="1400" kern="1200" dirty="0" smtClean="0">
                <a:solidFill>
                  <a:schemeClr val="tx1"/>
                </a:solidFill>
                <a:latin typeface="Segoe UI" panose="020B0502040204020203" pitchFamily="34" charset="0"/>
                <a:ea typeface="+mn-ea"/>
                <a:cs typeface="Segoe UI" panose="020B0502040204020203" pitchFamily="34" charset="0"/>
              </a:rPr>
              <a:t>your libraries a Storehouse or a Tool Shed? The strategic environment your library sits within may influence the sources and types of evidence you choose to use.</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On </a:t>
            </a:r>
            <a:r>
              <a:rPr lang="en-AU" sz="1400" kern="1200" dirty="0" smtClean="0">
                <a:solidFill>
                  <a:schemeClr val="tx1"/>
                </a:solidFill>
                <a:latin typeface="Segoe UI" panose="020B0502040204020203" pitchFamily="34" charset="0"/>
                <a:ea typeface="+mn-ea"/>
                <a:cs typeface="Segoe UI" panose="020B0502040204020203" pitchFamily="34" charset="0"/>
              </a:rPr>
              <a:t>your worksheet, I’ve written a prompt for you to write down, in relation to your question – how does this relate to the priorities in my library or institution?</a:t>
            </a:r>
          </a:p>
          <a:p>
            <a:endParaRPr lang="en-AU" dirty="0" smtClean="0"/>
          </a:p>
        </p:txBody>
      </p:sp>
      <p:sp>
        <p:nvSpPr>
          <p:cNvPr id="4" name="Slide Number Placeholder 3"/>
          <p:cNvSpPr>
            <a:spLocks noGrp="1"/>
          </p:cNvSpPr>
          <p:nvPr>
            <p:ph type="sldNum" sz="quarter" idx="10"/>
          </p:nvPr>
        </p:nvSpPr>
        <p:spPr/>
        <p:txBody>
          <a:bodyPr/>
          <a:lstStyle/>
          <a:p>
            <a:fld id="{C2FEB527-BFC5-4743-9F8C-D09B2F6A70DA}" type="slidenum">
              <a:rPr lang="en-AU" smtClean="0"/>
              <a:t>14</a:t>
            </a:fld>
            <a:endParaRPr lang="en-AU"/>
          </a:p>
        </p:txBody>
      </p:sp>
    </p:spTree>
    <p:extLst>
      <p:ext uri="{BB962C8B-B14F-4D97-AF65-F5344CB8AC3E}">
        <p14:creationId xmlns:p14="http://schemas.microsoft.com/office/powerpoint/2010/main" val="222410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So if you are making changes based on a change of direction in strategic priorities or you are trialling a new service or resource, then at the start consider how you can generate local evidence to determine it’s success or failure. </a:t>
            </a:r>
          </a:p>
          <a:p>
            <a:pPr marL="0" algn="l" defTabSz="914400" rtl="0" eaLnBrk="1" latinLnBrk="0" hangingPunct="1">
              <a:lnSpc>
                <a:spcPct val="150000"/>
              </a:lnSpc>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What professional knowledge and experience, workflows and processes, do you need to make day to day decisions and identify service improvements? </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15</a:t>
            </a:fld>
            <a:endParaRPr lang="en-AU"/>
          </a:p>
        </p:txBody>
      </p:sp>
    </p:spTree>
    <p:extLst>
      <p:ext uri="{BB962C8B-B14F-4D97-AF65-F5344CB8AC3E}">
        <p14:creationId xmlns:p14="http://schemas.microsoft.com/office/powerpoint/2010/main" val="302672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79425"/>
            <a:ext cx="5954712" cy="3349625"/>
          </a:xfrm>
        </p:spPr>
      </p:sp>
      <p:sp>
        <p:nvSpPr>
          <p:cNvPr id="3" name="Notes Placeholder 2"/>
          <p:cNvSpPr>
            <a:spLocks noGrp="1"/>
          </p:cNvSpPr>
          <p:nvPr>
            <p:ph type="body" idx="1"/>
          </p:nvPr>
        </p:nvSpPr>
        <p:spPr>
          <a:xfrm>
            <a:off x="357188" y="3829050"/>
            <a:ext cx="5815912" cy="3908614"/>
          </a:xfrm>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When you heard the term evidence-based practice, I suspect some may have immediately thought of statistics and data. </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Measuring numbers is reasonably easy – libraries are pretty good at collecting and keeping statistics. </a:t>
            </a:r>
          </a:p>
          <a:p>
            <a:pPr marL="0" algn="l" defTabSz="914400" rtl="0" eaLnBrk="1" latinLnBrk="0" hangingPunct="1">
              <a:lnSpc>
                <a:spcPct val="150000"/>
              </a:lnSpc>
            </a:pPr>
            <a:endParaRPr lang="en-AU" sz="1600" dirty="0">
              <a:latin typeface="Segoe UI" panose="020B0502040204020203" pitchFamily="34" charset="0"/>
              <a:cs typeface="Segoe UI" panose="020B0502040204020203" pitchFamily="34" charset="0"/>
            </a:endParaRP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However gathering numbers is not the end – it’s a process and it may need to be supported by different types of evidence, such as focus groups or clients comments and feedback. </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16</a:t>
            </a:fld>
            <a:endParaRPr lang="en-AU"/>
          </a:p>
        </p:txBody>
      </p:sp>
    </p:spTree>
    <p:extLst>
      <p:ext uri="{BB962C8B-B14F-4D97-AF65-F5344CB8AC3E}">
        <p14:creationId xmlns:p14="http://schemas.microsoft.com/office/powerpoint/2010/main" val="144354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28625"/>
            <a:ext cx="4841345" cy="2723337"/>
          </a:xfrm>
        </p:spPr>
      </p:sp>
      <p:sp>
        <p:nvSpPr>
          <p:cNvPr id="3" name="Notes Placeholder 2"/>
          <p:cNvSpPr>
            <a:spLocks noGrp="1"/>
          </p:cNvSpPr>
          <p:nvPr>
            <p:ph type="body" idx="1"/>
          </p:nvPr>
        </p:nvSpPr>
        <p:spPr>
          <a:xfrm>
            <a:off x="357188" y="3151962"/>
            <a:ext cx="5954711" cy="4672608"/>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This element, if all others are done effectively, generates influence and advocates for what the library is and what it achieves for the institution. (Howlett &amp; Thorpe, 2018)</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At USQ we’re looking at developing Key performance indicators for our library to show our impact alongside stories that illustrate and put a face on the data. Monash </a:t>
            </a:r>
            <a:r>
              <a:rPr lang="en-AU" sz="1400" kern="1200" dirty="0" err="1" smtClean="0">
                <a:solidFill>
                  <a:schemeClr val="tx1"/>
                </a:solidFill>
                <a:latin typeface="Segoe UI" panose="020B0502040204020203" pitchFamily="34" charset="0"/>
                <a:cs typeface="Segoe UI" panose="020B0502040204020203" pitchFamily="34" charset="0"/>
              </a:rPr>
              <a:t>Uni</a:t>
            </a:r>
            <a:r>
              <a:rPr lang="en-AU" sz="1400" kern="1200" dirty="0" smtClean="0">
                <a:solidFill>
                  <a:schemeClr val="tx1"/>
                </a:solidFill>
                <a:latin typeface="Segoe UI" panose="020B0502040204020203" pitchFamily="34" charset="0"/>
                <a:cs typeface="Segoe UI" panose="020B0502040204020203" pitchFamily="34" charset="0"/>
              </a:rPr>
              <a:t> is doing this already quite successfully. People remember stories more than statistics.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On your worksheet, you might like to think about how you need to convince and influence – the evidence and the story you need to tell this person might inform tha</a:t>
            </a:r>
            <a:r>
              <a:rPr lang="en-AU" sz="1400" dirty="0" smtClean="0">
                <a:latin typeface="Segoe UI" panose="020B0502040204020203" pitchFamily="34" charset="0"/>
                <a:cs typeface="Segoe UI" panose="020B0502040204020203" pitchFamily="34" charset="0"/>
              </a:rPr>
              <a:t>t  methods you use to prove your worth.</a:t>
            </a:r>
            <a:endParaRPr lang="en-AU" sz="1400" kern="1200" dirty="0" smtClean="0">
              <a:solidFill>
                <a:schemeClr val="tx1"/>
              </a:solidFill>
              <a:latin typeface="Segoe UI" panose="020B0502040204020203" pitchFamily="34" charset="0"/>
              <a:cs typeface="Segoe UI" panose="020B0502040204020203" pitchFamily="34" charset="0"/>
            </a:endParaRPr>
          </a:p>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17</a:t>
            </a:fld>
            <a:endParaRPr lang="en-AU"/>
          </a:p>
        </p:txBody>
      </p:sp>
    </p:spTree>
    <p:extLst>
      <p:ext uri="{BB962C8B-B14F-4D97-AF65-F5344CB8AC3E}">
        <p14:creationId xmlns:p14="http://schemas.microsoft.com/office/powerpoint/2010/main" val="330150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377825"/>
            <a:ext cx="5954712" cy="3349625"/>
          </a:xfrm>
        </p:spPr>
      </p:sp>
      <p:sp>
        <p:nvSpPr>
          <p:cNvPr id="3" name="Notes Placeholder 2"/>
          <p:cNvSpPr>
            <a:spLocks noGrp="1"/>
          </p:cNvSpPr>
          <p:nvPr>
            <p:ph type="body" idx="1"/>
          </p:nvPr>
        </p:nvSpPr>
        <p:spPr>
          <a:xfrm>
            <a:off x="357188" y="3930527"/>
            <a:ext cx="5954712" cy="3908614"/>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cs typeface="Segoe UI" panose="020B0502040204020203" pitchFamily="34" charset="0"/>
              </a:rPr>
              <a:t>So I have two examples of how this framework is applied in real life – both from my previous role at State Library of Queensland where I was Manager, Visitor Experience.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cs typeface="Segoe UI" panose="020B0502040204020203" pitchFamily="34" charset="0"/>
              </a:rPr>
              <a:t>Client facing example: This evidence supported a proposal to review the Level 4 reading room to reconfigure access, with the dual aim of providing additional quiet study spaces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cs typeface="Segoe UI" panose="020B0502040204020203" pitchFamily="34" charset="0"/>
              </a:rPr>
              <a:t>and enhancing the space for researchers using our Queensland collections, especially rare and original materials. Funding was sought and granted for this project based on the evidence in the business case presented on screen.</a:t>
            </a:r>
            <a:endParaRPr lang="en-AU" sz="1400" dirty="0"/>
          </a:p>
        </p:txBody>
      </p:sp>
      <p:sp>
        <p:nvSpPr>
          <p:cNvPr id="4" name="Slide Number Placeholder 3"/>
          <p:cNvSpPr>
            <a:spLocks noGrp="1"/>
          </p:cNvSpPr>
          <p:nvPr>
            <p:ph type="sldNum" sz="quarter" idx="10"/>
          </p:nvPr>
        </p:nvSpPr>
        <p:spPr/>
        <p:txBody>
          <a:bodyPr/>
          <a:lstStyle/>
          <a:p>
            <a:fld id="{C2FEB527-BFC5-4743-9F8C-D09B2F6A70DA}" type="slidenum">
              <a:rPr lang="en-AU" smtClean="0"/>
              <a:t>18</a:t>
            </a:fld>
            <a:endParaRPr lang="en-AU"/>
          </a:p>
        </p:txBody>
      </p:sp>
    </p:spTree>
    <p:extLst>
      <p:ext uri="{BB962C8B-B14F-4D97-AF65-F5344CB8AC3E}">
        <p14:creationId xmlns:p14="http://schemas.microsoft.com/office/powerpoint/2010/main" val="246871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19</a:t>
            </a:fld>
            <a:endParaRPr lang="en-AU"/>
          </a:p>
        </p:txBody>
      </p:sp>
    </p:spTree>
    <p:extLst>
      <p:ext uri="{BB962C8B-B14F-4D97-AF65-F5344CB8AC3E}">
        <p14:creationId xmlns:p14="http://schemas.microsoft.com/office/powerpoint/2010/main" val="336535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77193"/>
            <a:ext cx="5335270" cy="4332939"/>
          </a:xfrm>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What is it?</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Where have we come from and where are we going to?</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How can you apply this in your library? Can you go it alone?</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Some examples of what we’re doing at my library and in my practice</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As we go along this afternoon, you might realise that I’m putting a label on something you already do in your library. That’s fantastic – hopefully we’ll have time as we go to hear a few stories from the floor about what you are doing.</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a:t>
            </a:fld>
            <a:endParaRPr lang="en-AU"/>
          </a:p>
        </p:txBody>
      </p:sp>
    </p:spTree>
    <p:extLst>
      <p:ext uri="{BB962C8B-B14F-4D97-AF65-F5344CB8AC3E}">
        <p14:creationId xmlns:p14="http://schemas.microsoft.com/office/powerpoint/2010/main" val="1253690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20</a:t>
            </a:fld>
            <a:endParaRPr lang="en-AU"/>
          </a:p>
        </p:txBody>
      </p:sp>
    </p:spTree>
    <p:extLst>
      <p:ext uri="{BB962C8B-B14F-4D97-AF65-F5344CB8AC3E}">
        <p14:creationId xmlns:p14="http://schemas.microsoft.com/office/powerpoint/2010/main" val="311225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Staff facing example – also from the Visitor Experience team. I was asked to evaluate the quality of service offered at our information desks.</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21</a:t>
            </a:fld>
            <a:endParaRPr lang="en-AU"/>
          </a:p>
        </p:txBody>
      </p:sp>
    </p:spTree>
    <p:extLst>
      <p:ext uri="{BB962C8B-B14F-4D97-AF65-F5344CB8AC3E}">
        <p14:creationId xmlns:p14="http://schemas.microsoft.com/office/powerpoint/2010/main" val="322174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310092"/>
            <a:ext cx="5954712" cy="3349625"/>
          </a:xfrm>
        </p:spPr>
      </p:sp>
      <p:sp>
        <p:nvSpPr>
          <p:cNvPr id="3" name="Notes Placeholder 2"/>
          <p:cNvSpPr>
            <a:spLocks noGrp="1"/>
          </p:cNvSpPr>
          <p:nvPr>
            <p:ph type="body" idx="1"/>
          </p:nvPr>
        </p:nvSpPr>
        <p:spPr>
          <a:xfrm>
            <a:off x="357188" y="4015317"/>
            <a:ext cx="5954712" cy="3908614"/>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Or not – last year we did a seating survey at the three campus libraries of USQ. It showed we had very low occupancy as a ratio of the available seats.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We haven’t shared this evidence outside the library as it’s not favourable.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This survey was done prior the refurbishment of our Springfield library which will open to students next week – so it’s valuable trend or baseline information so we can do a pre- and post- refurb comparison.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However it didn’t paint the library in a favourable light so we kept to our management team for the moment.</a:t>
            </a:r>
            <a:endParaRPr lang="en-AU" sz="14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22</a:t>
            </a:fld>
            <a:endParaRPr lang="en-AU"/>
          </a:p>
        </p:txBody>
      </p:sp>
    </p:spTree>
    <p:extLst>
      <p:ext uri="{BB962C8B-B14F-4D97-AF65-F5344CB8AC3E}">
        <p14:creationId xmlns:p14="http://schemas.microsoft.com/office/powerpoint/2010/main" val="3704530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276225"/>
            <a:ext cx="5954712" cy="3349625"/>
          </a:xfrm>
        </p:spPr>
      </p:sp>
      <p:sp>
        <p:nvSpPr>
          <p:cNvPr id="3" name="Notes Placeholder 2"/>
          <p:cNvSpPr>
            <a:spLocks noGrp="1"/>
          </p:cNvSpPr>
          <p:nvPr>
            <p:ph type="body" idx="1"/>
          </p:nvPr>
        </p:nvSpPr>
        <p:spPr>
          <a:xfrm>
            <a:off x="357188" y="3625850"/>
            <a:ext cx="5954712" cy="3908614"/>
          </a:xfrm>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So let’s get practical – what tools and methods can you put in your evidence based practice backpack?</a:t>
            </a:r>
          </a:p>
          <a:p>
            <a:pPr marL="0" algn="l" defTabSz="914400" rtl="0" eaLnBrk="1" latinLnBrk="0" hangingPunct="1">
              <a:lnSpc>
                <a:spcPct val="150000"/>
              </a:lnSpc>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I’ve pulled together some ideas – these are not exhaustive lists and I’m interested in hearing any other ideas from you today that you might to share with us.  I’ve put a couple of references on the reverse of your handout for some of the more obscure or detailed methods that you might like to explore later and of course I’ll have a more extensive list of references in the forthcoming paper.</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23</a:t>
            </a:fld>
            <a:endParaRPr lang="en-AU"/>
          </a:p>
        </p:txBody>
      </p:sp>
    </p:spTree>
    <p:extLst>
      <p:ext uri="{BB962C8B-B14F-4D97-AF65-F5344CB8AC3E}">
        <p14:creationId xmlns:p14="http://schemas.microsoft.com/office/powerpoint/2010/main" val="91016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59859"/>
            <a:ext cx="5074114" cy="2854274"/>
          </a:xfrm>
        </p:spPr>
      </p:sp>
      <p:sp>
        <p:nvSpPr>
          <p:cNvPr id="3" name="Notes Placeholder 2"/>
          <p:cNvSpPr>
            <a:spLocks noGrp="1"/>
          </p:cNvSpPr>
          <p:nvPr>
            <p:ph type="body" idx="1"/>
          </p:nvPr>
        </p:nvSpPr>
        <p:spPr>
          <a:xfrm>
            <a:off x="357188" y="3014133"/>
            <a:ext cx="5954712" cy="5671675"/>
          </a:xfrm>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Content importance, quality and coverage – consider doing a one-off large scale collections review </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Significance assessment -  I recommend the Reviewing Significance 3.0 report from January 2018. </a:t>
            </a:r>
          </a:p>
          <a:p>
            <a:pPr marL="0" algn="l" defTabSz="914400" rtl="0" eaLnBrk="1" latinLnBrk="0" hangingPunct="1">
              <a:lnSpc>
                <a:spcPct val="150000"/>
              </a:lnSpc>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Define what makes a healthy collection for your library. </a:t>
            </a:r>
          </a:p>
          <a:p>
            <a:pPr marL="0" algn="l" defTabSz="914400" rtl="0" eaLnBrk="1" latinLnBrk="0" hangingPunct="1">
              <a:lnSpc>
                <a:spcPct val="150000"/>
              </a:lnSpc>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indent="0" algn="l" defTabSz="914400" rtl="0" eaLnBrk="1" latinLnBrk="0" hangingPunct="1">
              <a:lnSpc>
                <a:spcPct val="150000"/>
              </a:lnSpc>
              <a:buFont typeface="Arial" panose="020B0604020202020204" pitchFamily="34" charset="0"/>
              <a:buNone/>
            </a:pPr>
            <a:r>
              <a:rPr lang="en-AU" sz="1600" kern="1200" dirty="0" smtClean="0">
                <a:solidFill>
                  <a:schemeClr val="tx1"/>
                </a:solidFill>
                <a:latin typeface="Segoe UI" panose="020B0502040204020203" pitchFamily="34" charset="0"/>
                <a:ea typeface="+mn-ea"/>
                <a:cs typeface="Segoe UI" panose="020B0502040204020203" pitchFamily="34" charset="0"/>
              </a:rPr>
              <a:t>Well-crafted libraries can be powerful tools in making the values of intellectual responsibilities and rigor visible and attractive to a wider public.</a:t>
            </a:r>
          </a:p>
          <a:p>
            <a:pPr marL="0" indent="0" algn="l" defTabSz="914400" rtl="0" eaLnBrk="1" latinLnBrk="0" hangingPunct="1">
              <a:lnSpc>
                <a:spcPct val="150000"/>
              </a:lnSpc>
              <a:buFont typeface="Arial" panose="020B0604020202020204" pitchFamily="34" charset="0"/>
              <a:buNone/>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indent="0" algn="l" defTabSz="914400" rtl="0" eaLnBrk="1" latinLnBrk="0" hangingPunct="1">
              <a:lnSpc>
                <a:spcPct val="150000"/>
              </a:lnSpc>
              <a:buFont typeface="Arial" panose="020B0604020202020204" pitchFamily="34" charset="0"/>
              <a:buNone/>
            </a:pPr>
            <a:r>
              <a:rPr lang="en-AU" sz="1600" kern="1200" dirty="0" smtClean="0">
                <a:solidFill>
                  <a:schemeClr val="tx1"/>
                </a:solidFill>
                <a:latin typeface="Segoe UI" panose="020B0502040204020203" pitchFamily="34" charset="0"/>
                <a:ea typeface="+mn-ea"/>
                <a:cs typeface="Segoe UI" panose="020B0502040204020203" pitchFamily="34" charset="0"/>
              </a:rPr>
              <a:t>You all have distinctive collections, whose distinctiveness once identified can be used to further highlight their unique institutional character. Library holdings can become a means of promoting institutional character. </a:t>
            </a:r>
          </a:p>
          <a:p>
            <a:pPr marL="0" algn="l" defTabSz="914400" rtl="0" eaLnBrk="1" latinLnBrk="0" hangingPunct="1">
              <a:lnSpc>
                <a:spcPct val="150000"/>
              </a:lnSpc>
            </a:pP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24</a:t>
            </a:fld>
            <a:endParaRPr lang="en-AU"/>
          </a:p>
        </p:txBody>
      </p:sp>
    </p:spTree>
    <p:extLst>
      <p:ext uri="{BB962C8B-B14F-4D97-AF65-F5344CB8AC3E}">
        <p14:creationId xmlns:p14="http://schemas.microsoft.com/office/powerpoint/2010/main" val="4103182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855" y="191559"/>
            <a:ext cx="5954712" cy="3349625"/>
          </a:xfrm>
        </p:spPr>
      </p:sp>
      <p:sp>
        <p:nvSpPr>
          <p:cNvPr id="3" name="Notes Placeholder 2"/>
          <p:cNvSpPr>
            <a:spLocks noGrp="1"/>
          </p:cNvSpPr>
          <p:nvPr>
            <p:ph type="body" idx="1"/>
          </p:nvPr>
        </p:nvSpPr>
        <p:spPr>
          <a:xfrm>
            <a:off x="187855" y="3541184"/>
            <a:ext cx="5954712" cy="3908614"/>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Again I’m probably not telling you anything you don’t already know.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At USQ we’re currently developing an electronic content evidence based framework that will help us develop an open and transparent process around purchasing and decommissioning e-resources. </a:t>
            </a: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We’ve also just implement Alma as our library management system and are looking forward to using the analytics available to determine our high cost low use packages that we may be able to find some collection budget savings. Ashley Keogh had a great paper on this at VALA2018 which I’d refer you to. And my colleagues will be presenting on this framework at Info Online next year.</a:t>
            </a:r>
            <a:endParaRPr lang="en-AU" sz="14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25</a:t>
            </a:fld>
            <a:endParaRPr lang="en-AU"/>
          </a:p>
        </p:txBody>
      </p:sp>
    </p:spTree>
    <p:extLst>
      <p:ext uri="{BB962C8B-B14F-4D97-AF65-F5344CB8AC3E}">
        <p14:creationId xmlns:p14="http://schemas.microsoft.com/office/powerpoint/2010/main" val="2126514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If you are worried about client privacy or security issues, just ask them for permission. E.g. put up a sign, send out email. University of Lancaster did a major research project around space and asked students if they had concerns about participating – they didn’t get a single complaint.</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26</a:t>
            </a:fld>
            <a:endParaRPr lang="en-AU"/>
          </a:p>
        </p:txBody>
      </p:sp>
    </p:spTree>
    <p:extLst>
      <p:ext uri="{BB962C8B-B14F-4D97-AF65-F5344CB8AC3E}">
        <p14:creationId xmlns:p14="http://schemas.microsoft.com/office/powerpoint/2010/main" val="4164055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Goldilocks experiment – students really appreciated the opportunity to have a say and consult on seating options. Their feedback had a significant impact on what furnishing were purchased for the Springfield library – in fact every option was reviewed and changed.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Just don’t forget to close the loop – share the outcome and the success with them. </a:t>
            </a:r>
          </a:p>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27</a:t>
            </a:fld>
            <a:endParaRPr lang="en-AU"/>
          </a:p>
        </p:txBody>
      </p:sp>
    </p:spTree>
    <p:extLst>
      <p:ext uri="{BB962C8B-B14F-4D97-AF65-F5344CB8AC3E}">
        <p14:creationId xmlns:p14="http://schemas.microsoft.com/office/powerpoint/2010/main" val="323074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Can you be evidence-based in a one-person library? Yes – in fact it may be easier as you potentially have a greater locus of control. </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28</a:t>
            </a:fld>
            <a:endParaRPr lang="en-AU"/>
          </a:p>
        </p:txBody>
      </p:sp>
    </p:spTree>
    <p:extLst>
      <p:ext uri="{BB962C8B-B14F-4D97-AF65-F5344CB8AC3E}">
        <p14:creationId xmlns:p14="http://schemas.microsoft.com/office/powerpoint/2010/main" val="900335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Evidence-based practice can be empowering. It proves what you know or suspect about your work, your clients and services and builds a platform from which you can convincingly demonstrate your worth to your parent institution, to your clients, and to your industry.</a:t>
            </a:r>
            <a:endParaRPr lang="en-AU" sz="16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29</a:t>
            </a:fld>
            <a:endParaRPr lang="en-AU"/>
          </a:p>
        </p:txBody>
      </p:sp>
    </p:spTree>
    <p:extLst>
      <p:ext uri="{BB962C8B-B14F-4D97-AF65-F5344CB8AC3E}">
        <p14:creationId xmlns:p14="http://schemas.microsoft.com/office/powerpoint/2010/main" val="170850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377825"/>
            <a:ext cx="4722812" cy="2656661"/>
          </a:xfrm>
        </p:spPr>
      </p:sp>
      <p:sp>
        <p:nvSpPr>
          <p:cNvPr id="3" name="Notes Placeholder 2"/>
          <p:cNvSpPr>
            <a:spLocks noGrp="1"/>
          </p:cNvSpPr>
          <p:nvPr>
            <p:ph type="body" idx="1"/>
          </p:nvPr>
        </p:nvSpPr>
        <p:spPr>
          <a:xfrm>
            <a:off x="357188" y="3183467"/>
            <a:ext cx="5954711" cy="5502341"/>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I first heard about evidence-based practice when I was invited by my colleague Helen Partridge to join the organising committee for the third International Evidence Based Librarianship conference in 2005. At the time, I’d never heard of this concept but it made a lot of sense to me and resonated with my approach to my work and decision making.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Following that conference I undertook some research with Helen and Sylvia Edwards to tease out the concept of evidence-based practice more and understand how librarians understood it and experienced it.  Then again in 2015, I helped organised EBLIP8.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In my current role at USQ, I am responsible for library quality and planning, and I am very fortunate to have a Coordinator of Evidence Based Practice working in my team. So evidence-based practice has been an important contributing factor to my career progress and it is a topic that I’m quite passionate about.</a:t>
            </a:r>
            <a:endParaRPr lang="en-AU" sz="1400" kern="120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2FEB527-BFC5-4743-9F8C-D09B2F6A70DA}" type="slidenum">
              <a:rPr lang="en-AU" smtClean="0"/>
              <a:t>3</a:t>
            </a:fld>
            <a:endParaRPr lang="en-AU"/>
          </a:p>
        </p:txBody>
      </p:sp>
    </p:spTree>
    <p:extLst>
      <p:ext uri="{BB962C8B-B14F-4D97-AF65-F5344CB8AC3E}">
        <p14:creationId xmlns:p14="http://schemas.microsoft.com/office/powerpoint/2010/main" val="151883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600" dirty="0" smtClean="0">
                <a:latin typeface="Segoe UI" panose="020B0502040204020203" pitchFamily="34" charset="0"/>
                <a:cs typeface="Segoe UI" panose="020B0502040204020203" pitchFamily="34" charset="0"/>
              </a:rPr>
              <a:t>Research project: Towards a evidence-based practice maturity model for Australian academic libraries</a:t>
            </a:r>
          </a:p>
          <a:p>
            <a:pPr>
              <a:lnSpc>
                <a:spcPct val="150000"/>
              </a:lnSpc>
            </a:pPr>
            <a:endParaRPr lang="en-AU" sz="1600" dirty="0" smtClean="0">
              <a:latin typeface="Segoe UI" panose="020B0502040204020203" pitchFamily="34" charset="0"/>
              <a:cs typeface="Segoe UI" panose="020B0502040204020203" pitchFamily="34" charset="0"/>
            </a:endParaRPr>
          </a:p>
          <a:p>
            <a:pPr>
              <a:lnSpc>
                <a:spcPct val="150000"/>
              </a:lnSpc>
            </a:pPr>
            <a:r>
              <a:rPr lang="en-AU" sz="1600" dirty="0" smtClean="0">
                <a:latin typeface="Segoe UI" panose="020B0502040204020203" pitchFamily="34" charset="0"/>
                <a:cs typeface="Segoe UI" panose="020B0502040204020203" pitchFamily="34" charset="0"/>
              </a:rPr>
              <a:t>easy if one-person library; harder for me at a 60 person library)</a:t>
            </a:r>
          </a:p>
          <a:p>
            <a:pPr>
              <a:lnSpc>
                <a:spcPct val="150000"/>
              </a:lnSpc>
            </a:pPr>
            <a:r>
              <a:rPr lang="en-AU" sz="1600" dirty="0" smtClean="0">
                <a:latin typeface="Segoe UI" panose="020B0502040204020203" pitchFamily="34" charset="0"/>
                <a:cs typeface="Segoe UI" panose="020B0502040204020203" pitchFamily="34" charset="0"/>
              </a:rPr>
              <a:t>We’re presenting</a:t>
            </a:r>
            <a:r>
              <a:rPr lang="en-AU" sz="1600" baseline="0" dirty="0" smtClean="0">
                <a:latin typeface="Segoe UI" panose="020B0502040204020203" pitchFamily="34" charset="0"/>
                <a:cs typeface="Segoe UI" panose="020B0502040204020203" pitchFamily="34" charset="0"/>
              </a:rPr>
              <a:t> some of our new ways of working at APLIC in three weeks time. </a:t>
            </a:r>
            <a:endParaRPr lang="en-AU" sz="1600" dirty="0"/>
          </a:p>
        </p:txBody>
      </p:sp>
      <p:sp>
        <p:nvSpPr>
          <p:cNvPr id="4" name="Slide Number Placeholder 3"/>
          <p:cNvSpPr>
            <a:spLocks noGrp="1"/>
          </p:cNvSpPr>
          <p:nvPr>
            <p:ph type="sldNum" sz="quarter" idx="10"/>
          </p:nvPr>
        </p:nvSpPr>
        <p:spPr/>
        <p:txBody>
          <a:bodyPr/>
          <a:lstStyle/>
          <a:p>
            <a:fld id="{C2FEB527-BFC5-4743-9F8C-D09B2F6A70DA}" type="slidenum">
              <a:rPr lang="en-AU" smtClean="0"/>
              <a:t>30</a:t>
            </a:fld>
            <a:endParaRPr lang="en-AU"/>
          </a:p>
        </p:txBody>
      </p:sp>
    </p:spTree>
    <p:extLst>
      <p:ext uri="{BB962C8B-B14F-4D97-AF65-F5344CB8AC3E}">
        <p14:creationId xmlns:p14="http://schemas.microsoft.com/office/powerpoint/2010/main" val="276610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31</a:t>
            </a:fld>
            <a:endParaRPr lang="en-AU"/>
          </a:p>
        </p:txBody>
      </p:sp>
    </p:spTree>
    <p:extLst>
      <p:ext uri="{BB962C8B-B14F-4D97-AF65-F5344CB8AC3E}">
        <p14:creationId xmlns:p14="http://schemas.microsoft.com/office/powerpoint/2010/main" val="1287702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32</a:t>
            </a:fld>
            <a:endParaRPr lang="en-AU"/>
          </a:p>
        </p:txBody>
      </p:sp>
    </p:spTree>
    <p:extLst>
      <p:ext uri="{BB962C8B-B14F-4D97-AF65-F5344CB8AC3E}">
        <p14:creationId xmlns:p14="http://schemas.microsoft.com/office/powerpoint/2010/main" val="305210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45558"/>
            <a:ext cx="5954712" cy="3349625"/>
          </a:xfrm>
        </p:spPr>
      </p:sp>
      <p:sp>
        <p:nvSpPr>
          <p:cNvPr id="3" name="Notes Placeholder 2"/>
          <p:cNvSpPr>
            <a:spLocks noGrp="1"/>
          </p:cNvSpPr>
          <p:nvPr>
            <p:ph type="body" idx="1"/>
          </p:nvPr>
        </p:nvSpPr>
        <p:spPr>
          <a:xfrm>
            <a:off x="357188" y="4047067"/>
            <a:ext cx="5954712" cy="4638741"/>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EBL first appeared as a term in 1997 (</a:t>
            </a:r>
            <a:r>
              <a:rPr lang="en-AU" sz="1400" kern="1200" dirty="0" err="1" smtClean="0">
                <a:solidFill>
                  <a:schemeClr val="tx1"/>
                </a:solidFill>
                <a:latin typeface="Segoe UI" panose="020B0502040204020203" pitchFamily="34" charset="0"/>
                <a:cs typeface="Segoe UI" panose="020B0502040204020203" pitchFamily="34" charset="0"/>
              </a:rPr>
              <a:t>Eldredge</a:t>
            </a:r>
            <a:r>
              <a:rPr lang="en-AU" sz="1400" kern="1200" dirty="0" smtClean="0">
                <a:solidFill>
                  <a:schemeClr val="tx1"/>
                </a:solidFill>
                <a:latin typeface="Segoe UI" panose="020B0502040204020203" pitchFamily="34" charset="0"/>
                <a:cs typeface="Segoe UI" panose="020B0502040204020203" pitchFamily="34" charset="0"/>
              </a:rPr>
              <a:t>), was eagerly embraced by health librarians. A series of conferences began in 2001 and have run biennially since, with the next one scheduled to be held in Glasgow June 2019. Many other disciplines have also adopted the ‘evidence-based’ tag, including health care, management, executive coaching, career development, public policy, education and librarianship.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kern="1200" dirty="0" smtClean="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EBLIP adopted fairly early on as a more inclusive description of library and information services and practices in all their diverse forms.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kern="1200" dirty="0" smtClean="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kern="1200" dirty="0" smtClean="0">
                <a:solidFill>
                  <a:schemeClr val="tx1"/>
                </a:solidFill>
                <a:latin typeface="Segoe UI" panose="020B0502040204020203" pitchFamily="34" charset="0"/>
                <a:cs typeface="Segoe UI" panose="020B0502040204020203" pitchFamily="34" charset="0"/>
              </a:rPr>
              <a:t>Evidence-based library and info practice Initially focussed heavily on systematically reviewing research-derived evidence. Early models and tools focussed on critical appraisal of research literature as the only source of evidence for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smtClean="0"/>
          </a:p>
        </p:txBody>
      </p:sp>
      <p:sp>
        <p:nvSpPr>
          <p:cNvPr id="4" name="Slide Number Placeholder 3"/>
          <p:cNvSpPr>
            <a:spLocks noGrp="1"/>
          </p:cNvSpPr>
          <p:nvPr>
            <p:ph type="sldNum" sz="quarter" idx="10"/>
          </p:nvPr>
        </p:nvSpPr>
        <p:spPr/>
        <p:txBody>
          <a:bodyPr/>
          <a:lstStyle/>
          <a:p>
            <a:fld id="{C2FEB527-BFC5-4743-9F8C-D09B2F6A70DA}" type="slidenum">
              <a:rPr lang="en-AU" smtClean="0"/>
              <a:t>4</a:t>
            </a:fld>
            <a:endParaRPr lang="en-AU"/>
          </a:p>
        </p:txBody>
      </p:sp>
    </p:spTree>
    <p:extLst>
      <p:ext uri="{BB962C8B-B14F-4D97-AF65-F5344CB8AC3E}">
        <p14:creationId xmlns:p14="http://schemas.microsoft.com/office/powerpoint/2010/main" val="346737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79425"/>
            <a:ext cx="5954712" cy="3349625"/>
          </a:xfrm>
        </p:spPr>
      </p:sp>
      <p:sp>
        <p:nvSpPr>
          <p:cNvPr id="3" name="Notes Placeholder 2"/>
          <p:cNvSpPr>
            <a:spLocks noGrp="1"/>
          </p:cNvSpPr>
          <p:nvPr>
            <p:ph type="body" idx="1"/>
          </p:nvPr>
        </p:nvSpPr>
        <p:spPr>
          <a:xfrm>
            <a:off x="357188" y="3979333"/>
            <a:ext cx="5954712" cy="4706475"/>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What is it not? Not just gathering data and statistics; KPIs and annual reports. Rather it is an  approach that is ongoing and reflective in nature, an approach to continuous service improvement and professional practice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EBP is about Improving professional practice by individuals, in libraries as organisations and more widely across the profession. The definition on screen is one we’ve adopted at USQ Library to explain evidence-based practice in our library context.</a:t>
            </a:r>
          </a:p>
          <a:p>
            <a:pPr>
              <a:lnSpc>
                <a:spcPct val="100000"/>
              </a:lnSpc>
            </a:pPr>
            <a:endParaRPr lang="en-AU" sz="1200" dirty="0" smtClean="0"/>
          </a:p>
          <a:p>
            <a:pPr marL="342900" indent="-342900">
              <a:buFont typeface="Arial" panose="020B0604020202020204" pitchFamily="34" charset="0"/>
              <a:buChar cha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5</a:t>
            </a:fld>
            <a:endParaRPr lang="en-AU"/>
          </a:p>
        </p:txBody>
      </p:sp>
    </p:spTree>
    <p:extLst>
      <p:ext uri="{BB962C8B-B14F-4D97-AF65-F5344CB8AC3E}">
        <p14:creationId xmlns:p14="http://schemas.microsoft.com/office/powerpoint/2010/main" val="143044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377825"/>
            <a:ext cx="5954712" cy="3349625"/>
          </a:xfrm>
        </p:spPr>
      </p:sp>
      <p:sp>
        <p:nvSpPr>
          <p:cNvPr id="3" name="Notes Placeholder 2"/>
          <p:cNvSpPr>
            <a:spLocks noGrp="1"/>
          </p:cNvSpPr>
          <p:nvPr>
            <p:ph type="body" idx="1"/>
          </p:nvPr>
        </p:nvSpPr>
        <p:spPr>
          <a:xfrm>
            <a:off x="357188" y="3894667"/>
            <a:ext cx="5954712" cy="5533917"/>
          </a:xfrm>
        </p:spPr>
        <p:txBody>
          <a:bodyPr/>
          <a:lstStyle/>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To understand evidence-based practice in libraries, research about it as a concept shifted a decade ago to explore – not just what does it look like in practice but what does it mean to be an evidence based librarian?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So it’s a concept that is not just about a one-off events or just about decision making.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To paraphrase a well used political slogan, evidence based practice is about Making libraries (and librarians) great! </a:t>
            </a:r>
          </a:p>
          <a:p>
            <a:pPr marL="0" algn="l" defTabSz="914400" rtl="0" eaLnBrk="1" latinLnBrk="0" hangingPunct="1">
              <a:lnSpc>
                <a:spcPct val="150000"/>
              </a:lnSpc>
            </a:pPr>
            <a:endParaRPr lang="en-AU" sz="1400" kern="1200" dirty="0" smtClean="0">
              <a:solidFill>
                <a:schemeClr val="tx1"/>
              </a:solidFill>
              <a:latin typeface="Segoe UI" panose="020B0502040204020203" pitchFamily="34" charset="0"/>
              <a:ea typeface="+mn-ea"/>
              <a:cs typeface="Segoe UI" panose="020B0502040204020203" pitchFamily="34" charset="0"/>
            </a:endParaRPr>
          </a:p>
          <a:p>
            <a:pPr marL="0" algn="l" defTabSz="914400" rtl="0" eaLnBrk="1" latinLnBrk="0" hangingPunct="1">
              <a:lnSpc>
                <a:spcPct val="150000"/>
              </a:lnSpc>
            </a:pPr>
            <a:r>
              <a:rPr lang="en-AU" sz="1400" kern="1200" dirty="0" smtClean="0">
                <a:solidFill>
                  <a:schemeClr val="tx1"/>
                </a:solidFill>
                <a:latin typeface="Segoe UI" panose="020B0502040204020203" pitchFamily="34" charset="0"/>
                <a:ea typeface="+mn-ea"/>
                <a:cs typeface="Segoe UI" panose="020B0502040204020203" pitchFamily="34" charset="0"/>
              </a:rPr>
              <a:t>The book on screen is a great introduction to evidence based practice and includes case studies from different sectors, including academic, special, public and school libraries.</a:t>
            </a:r>
          </a:p>
          <a:p>
            <a:endParaRPr lang="en-AU" dirty="0" smtClean="0"/>
          </a:p>
        </p:txBody>
      </p:sp>
      <p:sp>
        <p:nvSpPr>
          <p:cNvPr id="4" name="Slide Number Placeholder 3"/>
          <p:cNvSpPr>
            <a:spLocks noGrp="1"/>
          </p:cNvSpPr>
          <p:nvPr>
            <p:ph type="sldNum" sz="quarter" idx="10"/>
          </p:nvPr>
        </p:nvSpPr>
        <p:spPr/>
        <p:txBody>
          <a:bodyPr/>
          <a:lstStyle/>
          <a:p>
            <a:fld id="{C2FEB527-BFC5-4743-9F8C-D09B2F6A70DA}" type="slidenum">
              <a:rPr lang="en-AU" smtClean="0"/>
              <a:t>6</a:t>
            </a:fld>
            <a:endParaRPr lang="en-AU"/>
          </a:p>
        </p:txBody>
      </p:sp>
    </p:spTree>
    <p:extLst>
      <p:ext uri="{BB962C8B-B14F-4D97-AF65-F5344CB8AC3E}">
        <p14:creationId xmlns:p14="http://schemas.microsoft.com/office/powerpoint/2010/main" val="218358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496358"/>
            <a:ext cx="5954712" cy="3349625"/>
          </a:xfrm>
        </p:spPr>
      </p:sp>
      <p:sp>
        <p:nvSpPr>
          <p:cNvPr id="3" name="Notes Placeholder 2"/>
          <p:cNvSpPr>
            <a:spLocks noGrp="1"/>
          </p:cNvSpPr>
          <p:nvPr>
            <p:ph type="body" idx="1"/>
          </p:nvPr>
        </p:nvSpPr>
        <p:spPr>
          <a:xfrm>
            <a:off x="357188" y="3845983"/>
            <a:ext cx="5954712" cy="4839825"/>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There’s been a small flurry of research in this space over the past decade and I’ll have references to available in the accompanying paper but to sum up my slide -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there’s no one right way to do or be evidence based. The way your apply this in your practice is up to you. Whether it is reactive or proactive, whether is continuous or as required.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600" kern="120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In fact, the right way to be evidence based is to focus on and be relevant to your library’s context.</a:t>
            </a:r>
          </a:p>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7</a:t>
            </a:fld>
            <a:endParaRPr lang="en-AU"/>
          </a:p>
        </p:txBody>
      </p:sp>
    </p:spTree>
    <p:extLst>
      <p:ext uri="{BB962C8B-B14F-4D97-AF65-F5344CB8AC3E}">
        <p14:creationId xmlns:p14="http://schemas.microsoft.com/office/powerpoint/2010/main" val="125294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Hands up if you ever had to or wanted to….</a:t>
            </a:r>
          </a:p>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You can use evidence-base practice to do all these things.</a:t>
            </a:r>
          </a:p>
          <a:p>
            <a:pPr marL="0" marR="0" lvl="0" indent="0" algn="l" defTabSz="914400" rtl="0" eaLnBrk="1" fontAlgn="auto" latinLnBrk="0" hangingPunct="1">
              <a:lnSpc>
                <a:spcPct val="150000"/>
              </a:lnSpc>
              <a:spcBef>
                <a:spcPts val="0"/>
              </a:spcBef>
              <a:spcAft>
                <a:spcPts val="0"/>
              </a:spcAft>
              <a:buClrTx/>
              <a:buSzTx/>
              <a:buFontTx/>
              <a:buNone/>
              <a:tabLst/>
              <a:defRPr/>
            </a:pPr>
            <a:r>
              <a:rPr lang="en-AU" sz="1600" kern="1200" dirty="0" smtClean="0">
                <a:solidFill>
                  <a:schemeClr val="tx1"/>
                </a:solidFill>
                <a:latin typeface="Segoe UI" panose="020B0502040204020203" pitchFamily="34" charset="0"/>
                <a:ea typeface="+mn-ea"/>
                <a:cs typeface="Segoe UI" panose="020B0502040204020203" pitchFamily="34" charset="0"/>
              </a:rPr>
              <a:t>Take a minute – write down one thing you really want to know about your library, its users, its services, its collection. </a:t>
            </a:r>
          </a:p>
          <a:p>
            <a:endParaRPr lang="en-AU" dirty="0"/>
          </a:p>
        </p:txBody>
      </p:sp>
      <p:sp>
        <p:nvSpPr>
          <p:cNvPr id="4" name="Slide Number Placeholder 3"/>
          <p:cNvSpPr>
            <a:spLocks noGrp="1"/>
          </p:cNvSpPr>
          <p:nvPr>
            <p:ph type="sldNum" sz="quarter" idx="10"/>
          </p:nvPr>
        </p:nvSpPr>
        <p:spPr/>
        <p:txBody>
          <a:bodyPr/>
          <a:lstStyle/>
          <a:p>
            <a:fld id="{C2FEB527-BFC5-4743-9F8C-D09B2F6A70DA}" type="slidenum">
              <a:rPr lang="en-AU" smtClean="0"/>
              <a:t>8</a:t>
            </a:fld>
            <a:endParaRPr lang="en-AU"/>
          </a:p>
        </p:txBody>
      </p:sp>
    </p:spTree>
    <p:extLst>
      <p:ext uri="{BB962C8B-B14F-4D97-AF65-F5344CB8AC3E}">
        <p14:creationId xmlns:p14="http://schemas.microsoft.com/office/powerpoint/2010/main" val="214785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50000"/>
              </a:lnSpc>
            </a:pPr>
            <a:r>
              <a:rPr lang="en-AU" sz="1600" kern="1200" dirty="0" smtClean="0">
                <a:solidFill>
                  <a:schemeClr val="tx1"/>
                </a:solidFill>
                <a:latin typeface="Segoe UI" panose="020B0502040204020203" pitchFamily="34" charset="0"/>
                <a:ea typeface="+mn-ea"/>
                <a:cs typeface="Segoe UI" panose="020B0502040204020203" pitchFamily="34" charset="0"/>
              </a:rPr>
              <a:t>So today  I thought I’d use the metaphor of a backpack to look at different strategies, tools and methods you can use to bring an evidence-based practice approach to your work.</a:t>
            </a:r>
          </a:p>
          <a:p>
            <a:endParaRPr lang="en-AU" baseline="0" dirty="0" smtClean="0"/>
          </a:p>
        </p:txBody>
      </p:sp>
      <p:sp>
        <p:nvSpPr>
          <p:cNvPr id="4" name="Slide Number Placeholder 3"/>
          <p:cNvSpPr>
            <a:spLocks noGrp="1"/>
          </p:cNvSpPr>
          <p:nvPr>
            <p:ph type="sldNum" sz="quarter" idx="10"/>
          </p:nvPr>
        </p:nvSpPr>
        <p:spPr/>
        <p:txBody>
          <a:bodyPr/>
          <a:lstStyle/>
          <a:p>
            <a:fld id="{C2FEB527-BFC5-4743-9F8C-D09B2F6A70DA}" type="slidenum">
              <a:rPr lang="en-AU" smtClean="0"/>
              <a:t>9</a:t>
            </a:fld>
            <a:endParaRPr lang="en-AU"/>
          </a:p>
        </p:txBody>
      </p:sp>
    </p:spTree>
    <p:extLst>
      <p:ext uri="{BB962C8B-B14F-4D97-AF65-F5344CB8AC3E}">
        <p14:creationId xmlns:p14="http://schemas.microsoft.com/office/powerpoint/2010/main" val="1838799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bg>
      <p:bgPr>
        <a:solidFill>
          <a:schemeClr val="bg1"/>
        </a:solidFill>
        <a:effectLst/>
      </p:bgPr>
    </p:bg>
    <p:spTree>
      <p:nvGrpSpPr>
        <p:cNvPr id="1" name=""/>
        <p:cNvGrpSpPr/>
        <p:nvPr/>
      </p:nvGrpSpPr>
      <p:grpSpPr>
        <a:xfrm>
          <a:off x="0" y="0"/>
          <a:ext cx="0" cy="0"/>
          <a:chOff x="0" y="0"/>
          <a:chExt cx="0" cy="0"/>
        </a:xfrm>
      </p:grpSpPr>
      <p:sp>
        <p:nvSpPr>
          <p:cNvPr id="20" name="Title Placeholder 4"/>
          <p:cNvSpPr>
            <a:spLocks noGrp="1"/>
          </p:cNvSpPr>
          <p:nvPr>
            <p:ph type="title" hasCustomPrompt="1"/>
          </p:nvPr>
        </p:nvSpPr>
        <p:spPr>
          <a:xfrm>
            <a:off x="888815" y="3675951"/>
            <a:ext cx="10411032" cy="707216"/>
          </a:xfrm>
          <a:prstGeom prst="rect">
            <a:avLst/>
          </a:prstGeom>
          <a:ln w="57150">
            <a:noFill/>
          </a:ln>
        </p:spPr>
        <p:txBody>
          <a:bodyPr vert="horz" lIns="91440" tIns="45720" rIns="91440" bIns="45720" rtlCol="0" anchor="ctr" anchorCtr="0">
            <a:noAutofit/>
          </a:bodyPr>
          <a:lstStyle>
            <a:lvl1pPr algn="ctr">
              <a:lnSpc>
                <a:spcPct val="120000"/>
              </a:lnSpc>
              <a:defRPr sz="3600" b="1">
                <a:solidFill>
                  <a:srgbClr val="FDBA1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AU" dirty="0"/>
          </a:p>
        </p:txBody>
      </p:sp>
      <p:sp>
        <p:nvSpPr>
          <p:cNvPr id="21" name="Text Placeholder 2"/>
          <p:cNvSpPr>
            <a:spLocks noGrp="1"/>
          </p:cNvSpPr>
          <p:nvPr>
            <p:ph type="body" sz="quarter" idx="10" hasCustomPrompt="1"/>
          </p:nvPr>
        </p:nvSpPr>
        <p:spPr>
          <a:xfrm>
            <a:off x="888815" y="4599078"/>
            <a:ext cx="10411032" cy="999265"/>
          </a:xfrm>
          <a:prstGeom prst="rect">
            <a:avLst/>
          </a:prstGeom>
        </p:spPr>
        <p:txBody>
          <a:bodyPr/>
          <a:lstStyle>
            <a:lvl1pPr marL="0" indent="0" algn="ctr">
              <a:lnSpc>
                <a:spcPct val="120000"/>
              </a:lnSpc>
              <a:buFontTx/>
              <a:buNone/>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Subtitle</a:t>
            </a:r>
          </a:p>
        </p:txBody>
      </p:sp>
      <p:sp>
        <p:nvSpPr>
          <p:cNvPr id="11" name="TextBox 10"/>
          <p:cNvSpPr txBox="1"/>
          <p:nvPr userDrawn="1"/>
        </p:nvSpPr>
        <p:spPr>
          <a:xfrm>
            <a:off x="9191625" y="6381750"/>
            <a:ext cx="2727029" cy="200055"/>
          </a:xfrm>
          <a:prstGeom prst="rect">
            <a:avLst/>
          </a:prstGeom>
          <a:noFill/>
        </p:spPr>
        <p:txBody>
          <a:bodyPr wrap="none" rtlCol="0">
            <a:spAutoFit/>
          </a:bodyPr>
          <a:lstStyle/>
          <a:p>
            <a:r>
              <a:rPr lang="en-AU" sz="7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endParaRPr lang="en-AU" sz="7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8700" y="955984"/>
            <a:ext cx="6291262" cy="2432805"/>
          </a:xfrm>
          <a:prstGeom prst="rect">
            <a:avLst/>
          </a:prstGeom>
        </p:spPr>
      </p:pic>
    </p:spTree>
    <p:extLst>
      <p:ext uri="{BB962C8B-B14F-4D97-AF65-F5344CB8AC3E}">
        <p14:creationId xmlns:p14="http://schemas.microsoft.com/office/powerpoint/2010/main" val="1730074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ro Image/Testimonial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298" y="495576"/>
            <a:ext cx="1642769" cy="608313"/>
          </a:xfrm>
          <a:prstGeom prst="rect">
            <a:avLst/>
          </a:prstGeom>
        </p:spPr>
      </p:pic>
      <p:sp>
        <p:nvSpPr>
          <p:cNvPr id="6" name="Title Placeholder 4"/>
          <p:cNvSpPr>
            <a:spLocks noGrp="1"/>
          </p:cNvSpPr>
          <p:nvPr>
            <p:ph type="title" hasCustomPrompt="1"/>
          </p:nvPr>
        </p:nvSpPr>
        <p:spPr>
          <a:xfrm>
            <a:off x="499298" y="2088326"/>
            <a:ext cx="4171762" cy="2011234"/>
          </a:xfrm>
          <a:prstGeom prst="rect">
            <a:avLst/>
          </a:prstGeom>
          <a:solidFill>
            <a:schemeClr val="tx1">
              <a:alpha val="70000"/>
            </a:schemeClr>
          </a:solidFill>
          <a:ln w="57150">
            <a:noFill/>
          </a:ln>
        </p:spPr>
        <p:txBody>
          <a:bodyPr vert="horz" lIns="91440" tIns="45720" rIns="91440" bIns="45720" rtlCol="0" anchor="ctr" anchorCtr="0">
            <a:normAutofit/>
          </a:bodyPr>
          <a:lstStyle>
            <a:lvl1pPr algn="ctr">
              <a:lnSpc>
                <a:spcPct val="120000"/>
              </a:lnSpc>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“Pull-out quote</a:t>
            </a:r>
            <a:br>
              <a:rPr lang="en-US" dirty="0" smtClean="0"/>
            </a:br>
            <a:r>
              <a:rPr lang="en-US" dirty="0" smtClean="0"/>
              <a:t>or testimonial”</a:t>
            </a:r>
            <a:endParaRPr lang="en-AU" dirty="0"/>
          </a:p>
        </p:txBody>
      </p:sp>
    </p:spTree>
    <p:extLst>
      <p:ext uri="{BB962C8B-B14F-4D97-AF65-F5344CB8AC3E}">
        <p14:creationId xmlns:p14="http://schemas.microsoft.com/office/powerpoint/2010/main" val="937208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 Hero Im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55599" y="2522539"/>
            <a:ext cx="6739467" cy="804861"/>
          </a:xfrm>
          <a:prstGeom prst="rect">
            <a:avLst/>
          </a:prstGeom>
        </p:spPr>
        <p:txBody>
          <a:bodyPr/>
          <a:lstStyle>
            <a:lvl1pPr>
              <a:lnSpc>
                <a:spcPct val="120000"/>
              </a:lnSpc>
              <a:defRPr sz="2800"/>
            </a:lvl1pPr>
          </a:lstStyle>
          <a:p>
            <a:pPr lvl="0"/>
            <a:r>
              <a:rPr lang="en-US" dirty="0" smtClean="0"/>
              <a:t>Sub-heading</a:t>
            </a:r>
          </a:p>
        </p:txBody>
      </p:sp>
      <p:sp>
        <p:nvSpPr>
          <p:cNvPr id="5" name="Text Placeholder 4"/>
          <p:cNvSpPr>
            <a:spLocks noGrp="1"/>
          </p:cNvSpPr>
          <p:nvPr>
            <p:ph type="body" sz="quarter" idx="11" hasCustomPrompt="1"/>
          </p:nvPr>
        </p:nvSpPr>
        <p:spPr>
          <a:xfrm>
            <a:off x="355600" y="3327400"/>
            <a:ext cx="6739466" cy="3187700"/>
          </a:xfrm>
          <a:prstGeom prst="rect">
            <a:avLst/>
          </a:prstGeom>
        </p:spPr>
        <p:txBody>
          <a:bodyPr/>
          <a:lstStyle>
            <a:lvl1pPr marL="0" indent="0">
              <a:lnSpc>
                <a:spcPct val="120000"/>
              </a:lnSpc>
              <a:buClr>
                <a:srgbClr val="FDBA12"/>
              </a:buClr>
              <a:buFontTx/>
              <a:buNone/>
              <a:defRPr sz="2000" b="0" baseline="0"/>
            </a:lvl1pPr>
            <a:lvl2pPr marL="800100" indent="-342900">
              <a:lnSpc>
                <a:spcPct val="120000"/>
              </a:lnSpc>
              <a:buClr>
                <a:schemeClr val="tx1"/>
              </a:buClr>
              <a:buFont typeface="Wingdings" panose="05000000000000000000" pitchFamily="2" charset="2"/>
              <a:buChar char="§"/>
              <a:defRPr sz="1800"/>
            </a:lvl2pPr>
            <a:lvl3pPr marL="1257300" indent="-342900">
              <a:lnSpc>
                <a:spcPct val="120000"/>
              </a:lnSpc>
              <a:buClr>
                <a:srgbClr val="FDBA12"/>
              </a:buClr>
              <a:buFont typeface="Wingdings" panose="05000000000000000000" pitchFamily="2" charset="2"/>
              <a:buChar char="§"/>
              <a:defRPr sz="1600">
                <a:latin typeface="verdana (Body)"/>
              </a:defRPr>
            </a:lvl3pPr>
            <a:lvl4pPr marL="1657350" indent="-285750">
              <a:buClr>
                <a:schemeClr val="tx1"/>
              </a:buClr>
              <a:buFont typeface="Wingdings" panose="05000000000000000000" pitchFamily="2" charset="2"/>
              <a:buChar char="§"/>
              <a:defRPr sz="1600" baseline="0">
                <a:latin typeface="verdana (Body)"/>
              </a:defRPr>
            </a:lvl4pPr>
            <a:lvl5pPr>
              <a:defRPr>
                <a:latin typeface="verdana (Body)"/>
              </a:defRPr>
            </a:lvl5pPr>
          </a:lstStyle>
          <a:p>
            <a:pPr lvl="0"/>
            <a:r>
              <a:rPr lang="en-US" dirty="0" smtClean="0"/>
              <a:t>Body Text</a:t>
            </a:r>
          </a:p>
          <a:p>
            <a:pPr lvl="1"/>
            <a:r>
              <a:rPr lang="en-US" dirty="0" smtClean="0"/>
              <a:t>Second level bullet</a:t>
            </a:r>
          </a:p>
          <a:p>
            <a:pPr lvl="2"/>
            <a:r>
              <a:rPr lang="en-US" dirty="0" smtClean="0"/>
              <a:t>Third level bullet</a:t>
            </a:r>
          </a:p>
        </p:txBody>
      </p:sp>
      <p:sp>
        <p:nvSpPr>
          <p:cNvPr id="6"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lnSpc>
                <a:spcPct val="120000"/>
              </a:lnSpc>
              <a:defRPr sz="3600">
                <a:solidFill>
                  <a:srgbClr val="FDBA12"/>
                </a:solidFill>
              </a:defRPr>
            </a:lvl1pPr>
          </a:lstStyle>
          <a:p>
            <a:r>
              <a:rPr lang="en-US" dirty="0" smtClean="0"/>
              <a:t>Heading</a:t>
            </a:r>
            <a:endParaRPr lang="en-AU" dirty="0"/>
          </a:p>
        </p:txBody>
      </p:sp>
      <p:sp>
        <p:nvSpPr>
          <p:cNvPr id="8" name="Picture Placeholder 7"/>
          <p:cNvSpPr>
            <a:spLocks noGrp="1"/>
          </p:cNvSpPr>
          <p:nvPr>
            <p:ph type="pic" sz="quarter" idx="12"/>
          </p:nvPr>
        </p:nvSpPr>
        <p:spPr>
          <a:xfrm>
            <a:off x="7553325" y="0"/>
            <a:ext cx="4638675" cy="6858000"/>
          </a:xfrm>
          <a:prstGeom prst="rect">
            <a:avLst/>
          </a:prstGeom>
        </p:spPr>
        <p:txBody>
          <a:bodyPr/>
          <a:lstStyle>
            <a:lvl1pPr algn="ctr">
              <a:defRPr/>
            </a:lvl1pPr>
          </a:lstStyle>
          <a:p>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Tree>
    <p:extLst>
      <p:ext uri="{BB962C8B-B14F-4D97-AF65-F5344CB8AC3E}">
        <p14:creationId xmlns:p14="http://schemas.microsoft.com/office/powerpoint/2010/main" val="1356149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 Bullet List">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7553325" y="1748707"/>
            <a:ext cx="4291012" cy="4794967"/>
          </a:xfrm>
          <a:prstGeom prst="rect">
            <a:avLst/>
          </a:prstGeom>
        </p:spPr>
        <p:txBody>
          <a:bodyPr/>
          <a:lstStyle>
            <a:lvl1pPr marL="571500" indent="-571500">
              <a:lnSpc>
                <a:spcPct val="120000"/>
              </a:lnSpc>
              <a:buClr>
                <a:srgbClr val="FDBA12"/>
              </a:buClr>
              <a:buFont typeface="Wingdings" panose="05000000000000000000" pitchFamily="2" charset="2"/>
              <a:buChar char="§"/>
              <a:defRPr sz="2000" baseline="0"/>
            </a:lvl1pPr>
            <a:lvl2pPr marL="800100" indent="-342900">
              <a:lnSpc>
                <a:spcPct val="120000"/>
              </a:lnSpc>
              <a:buFont typeface="Wingdings" panose="05000000000000000000" pitchFamily="2" charset="2"/>
              <a:buChar char="§"/>
              <a:defRPr sz="2000" baseline="0"/>
            </a:lvl2pPr>
            <a:lvl3pPr marL="1257300" indent="-342900">
              <a:lnSpc>
                <a:spcPct val="120000"/>
              </a:lnSpc>
              <a:buClr>
                <a:srgbClr val="FDBA12"/>
              </a:buClr>
              <a:buFont typeface="Wingdings" panose="05000000000000000000" pitchFamily="2" charset="2"/>
              <a:buChar char="§"/>
              <a:defRPr sz="1800"/>
            </a:lvl3pPr>
            <a:lvl4pPr marL="1657350" indent="-285750">
              <a:lnSpc>
                <a:spcPct val="120000"/>
              </a:lnSpc>
              <a:buFont typeface="Wingdings" panose="05000000000000000000" pitchFamily="2" charset="2"/>
              <a:buChar char="§"/>
              <a:defRPr sz="1600" baseline="0"/>
            </a:lvl4pPr>
            <a:lvl5pPr marL="2114550" indent="-285750">
              <a:buFont typeface="Wingdings" panose="05000000000000000000" pitchFamily="2" charset="2"/>
              <a:buChar char="§"/>
              <a:defRPr/>
            </a:lvl5pPr>
          </a:lstStyle>
          <a:p>
            <a:pPr lvl="0"/>
            <a:r>
              <a:rPr lang="en-US" dirty="0" smtClean="0"/>
              <a:t>First Level bullet point</a:t>
            </a:r>
          </a:p>
          <a:p>
            <a:pPr lvl="1"/>
            <a:r>
              <a:rPr lang="en-US" dirty="0" smtClean="0"/>
              <a:t>Second level bullet point</a:t>
            </a:r>
          </a:p>
          <a:p>
            <a:pPr lvl="2"/>
            <a:r>
              <a:rPr lang="en-US" dirty="0" smtClean="0"/>
              <a:t>Third level bullet point</a:t>
            </a:r>
          </a:p>
          <a:p>
            <a:pPr lvl="3"/>
            <a:r>
              <a:rPr lang="en-US" dirty="0" smtClean="0"/>
              <a:t>Fourth level bullet point</a:t>
            </a:r>
          </a:p>
        </p:txBody>
      </p:sp>
      <p:sp>
        <p:nvSpPr>
          <p:cNvPr id="7" name="Text Placeholder 2"/>
          <p:cNvSpPr>
            <a:spLocks noGrp="1"/>
          </p:cNvSpPr>
          <p:nvPr>
            <p:ph type="body" sz="quarter" idx="10" hasCustomPrompt="1"/>
          </p:nvPr>
        </p:nvSpPr>
        <p:spPr>
          <a:xfrm>
            <a:off x="355599" y="2522539"/>
            <a:ext cx="6739467" cy="804861"/>
          </a:xfrm>
          <a:prstGeom prst="rect">
            <a:avLst/>
          </a:prstGeom>
        </p:spPr>
        <p:txBody>
          <a:bodyPr/>
          <a:lstStyle>
            <a:lvl1pPr>
              <a:lnSpc>
                <a:spcPct val="120000"/>
              </a:lnSpc>
              <a:defRPr sz="2800"/>
            </a:lvl1pPr>
          </a:lstStyle>
          <a:p>
            <a:pPr lvl="0"/>
            <a:r>
              <a:rPr lang="en-US" dirty="0" smtClean="0"/>
              <a:t>Sub-heading</a:t>
            </a:r>
          </a:p>
        </p:txBody>
      </p:sp>
      <p:sp>
        <p:nvSpPr>
          <p:cNvPr id="10"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lnSpc>
                <a:spcPct val="120000"/>
              </a:lnSpc>
              <a:defRPr sz="3600">
                <a:solidFill>
                  <a:srgbClr val="FDBA12"/>
                </a:solidFill>
              </a:defRPr>
            </a:lvl1pPr>
          </a:lstStyle>
          <a:p>
            <a:r>
              <a:rPr lang="en-US" dirty="0" smtClean="0"/>
              <a:t>Heading</a:t>
            </a:r>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
        <p:nvSpPr>
          <p:cNvPr id="11" name="Text Placeholder 4"/>
          <p:cNvSpPr>
            <a:spLocks noGrp="1"/>
          </p:cNvSpPr>
          <p:nvPr>
            <p:ph type="body" sz="quarter" idx="11" hasCustomPrompt="1"/>
          </p:nvPr>
        </p:nvSpPr>
        <p:spPr>
          <a:xfrm>
            <a:off x="355600" y="3327400"/>
            <a:ext cx="6739466" cy="3187700"/>
          </a:xfrm>
          <a:prstGeom prst="rect">
            <a:avLst/>
          </a:prstGeom>
        </p:spPr>
        <p:txBody>
          <a:bodyPr/>
          <a:lstStyle>
            <a:lvl1pPr marL="0" indent="0">
              <a:lnSpc>
                <a:spcPct val="120000"/>
              </a:lnSpc>
              <a:buClr>
                <a:srgbClr val="FDBA12"/>
              </a:buClr>
              <a:buFontTx/>
              <a:buNone/>
              <a:defRPr sz="2000" b="0" baseline="0"/>
            </a:lvl1pPr>
            <a:lvl2pPr marL="800100" indent="-342900">
              <a:lnSpc>
                <a:spcPct val="120000"/>
              </a:lnSpc>
              <a:buClr>
                <a:schemeClr val="tx1"/>
              </a:buClr>
              <a:buFont typeface="Wingdings" panose="05000000000000000000" pitchFamily="2" charset="2"/>
              <a:buChar char="§"/>
              <a:defRPr sz="1800"/>
            </a:lvl2pPr>
            <a:lvl3pPr marL="1257300" indent="-342900">
              <a:lnSpc>
                <a:spcPct val="120000"/>
              </a:lnSpc>
              <a:buClr>
                <a:srgbClr val="FDBA12"/>
              </a:buClr>
              <a:buFont typeface="Wingdings" panose="05000000000000000000" pitchFamily="2" charset="2"/>
              <a:buChar char="§"/>
              <a:defRPr sz="1600">
                <a:latin typeface="verdana (Body)"/>
              </a:defRPr>
            </a:lvl3pPr>
            <a:lvl4pPr marL="1657350" indent="-285750">
              <a:buClr>
                <a:schemeClr val="tx1"/>
              </a:buClr>
              <a:buFont typeface="Wingdings" panose="05000000000000000000" pitchFamily="2" charset="2"/>
              <a:buChar char="§"/>
              <a:defRPr sz="1600" baseline="0">
                <a:latin typeface="verdana (Body)"/>
              </a:defRPr>
            </a:lvl4pPr>
            <a:lvl5pPr>
              <a:defRPr>
                <a:latin typeface="verdana (Body)"/>
              </a:defRPr>
            </a:lvl5pPr>
          </a:lstStyle>
          <a:p>
            <a:pPr lvl="0"/>
            <a:r>
              <a:rPr lang="en-US" dirty="0" smtClean="0"/>
              <a:t>Body Text</a:t>
            </a:r>
          </a:p>
          <a:p>
            <a:pPr lvl="1"/>
            <a:r>
              <a:rPr lang="en-US" dirty="0" smtClean="0"/>
              <a:t>Second level bullet</a:t>
            </a:r>
          </a:p>
          <a:p>
            <a:pPr lvl="2"/>
            <a:r>
              <a:rPr lang="en-US" dirty="0" smtClean="0"/>
              <a:t>Third level bullet</a:t>
            </a:r>
          </a:p>
        </p:txBody>
      </p:sp>
    </p:spTree>
    <p:extLst>
      <p:ext uri="{BB962C8B-B14F-4D97-AF65-F5344CB8AC3E}">
        <p14:creationId xmlns:p14="http://schemas.microsoft.com/office/powerpoint/2010/main" val="3732511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Table/Chart">
    <p:spTree>
      <p:nvGrpSpPr>
        <p:cNvPr id="1" name=""/>
        <p:cNvGrpSpPr/>
        <p:nvPr/>
      </p:nvGrpSpPr>
      <p:grpSpPr>
        <a:xfrm>
          <a:off x="0" y="0"/>
          <a:ext cx="0" cy="0"/>
          <a:chOff x="0" y="0"/>
          <a:chExt cx="0" cy="0"/>
        </a:xfrm>
      </p:grpSpPr>
      <p:sp>
        <p:nvSpPr>
          <p:cNvPr id="4" name="Table Placeholder 3"/>
          <p:cNvSpPr>
            <a:spLocks noGrp="1"/>
          </p:cNvSpPr>
          <p:nvPr>
            <p:ph type="tbl" sz="quarter" idx="11"/>
          </p:nvPr>
        </p:nvSpPr>
        <p:spPr>
          <a:xfrm>
            <a:off x="355599" y="3791089"/>
            <a:ext cx="6739467" cy="2752586"/>
          </a:xfrm>
          <a:prstGeom prst="rect">
            <a:avLst/>
          </a:prstGeom>
          <a:noFill/>
        </p:spPr>
        <p:txBody>
          <a:bodyPr anchor="t" anchorCtr="0"/>
          <a:lstStyle>
            <a:lvl1pPr>
              <a:lnSpc>
                <a:spcPct val="120000"/>
              </a:lnSpc>
              <a:defRPr/>
            </a:lvl1pPr>
          </a:lstStyle>
          <a:p>
            <a:endParaRPr lang="en-AU" dirty="0"/>
          </a:p>
        </p:txBody>
      </p:sp>
      <p:sp>
        <p:nvSpPr>
          <p:cNvPr id="9" name="Chart Placeholder 8"/>
          <p:cNvSpPr>
            <a:spLocks noGrp="1"/>
          </p:cNvSpPr>
          <p:nvPr>
            <p:ph type="chart" sz="quarter" idx="12"/>
          </p:nvPr>
        </p:nvSpPr>
        <p:spPr>
          <a:xfrm>
            <a:off x="7543800" y="1748707"/>
            <a:ext cx="4295775" cy="4794967"/>
          </a:xfrm>
          <a:prstGeom prst="rect">
            <a:avLst/>
          </a:prstGeom>
          <a:noFill/>
        </p:spPr>
        <p:txBody>
          <a:bodyPr/>
          <a:lstStyle>
            <a:lvl1pPr>
              <a:lnSpc>
                <a:spcPct val="120000"/>
              </a:lnSpc>
              <a:defRPr/>
            </a:lvl1pPr>
          </a:lstStyle>
          <a:p>
            <a:endParaRPr lang="en-AU" dirty="0"/>
          </a:p>
        </p:txBody>
      </p:sp>
      <p:sp>
        <p:nvSpPr>
          <p:cNvPr id="7" name="Text Placeholder 2"/>
          <p:cNvSpPr>
            <a:spLocks noGrp="1"/>
          </p:cNvSpPr>
          <p:nvPr>
            <p:ph type="body" sz="quarter" idx="10" hasCustomPrompt="1"/>
          </p:nvPr>
        </p:nvSpPr>
        <p:spPr>
          <a:xfrm>
            <a:off x="355599" y="2522539"/>
            <a:ext cx="6739467" cy="804861"/>
          </a:xfrm>
          <a:prstGeom prst="rect">
            <a:avLst/>
          </a:prstGeom>
        </p:spPr>
        <p:txBody>
          <a:bodyPr/>
          <a:lstStyle>
            <a:lvl1pPr>
              <a:lnSpc>
                <a:spcPct val="120000"/>
              </a:lnSpc>
              <a:defRPr sz="2800"/>
            </a:lvl1pPr>
          </a:lstStyle>
          <a:p>
            <a:pPr lvl="0"/>
            <a:r>
              <a:rPr lang="en-US" dirty="0" smtClean="0"/>
              <a:t>Sub-heading</a:t>
            </a:r>
          </a:p>
        </p:txBody>
      </p:sp>
      <p:sp>
        <p:nvSpPr>
          <p:cNvPr id="10"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lnSpc>
                <a:spcPct val="120000"/>
              </a:lnSpc>
              <a:defRPr sz="3600">
                <a:solidFill>
                  <a:srgbClr val="FDBA12"/>
                </a:solidFill>
              </a:defRPr>
            </a:lvl1pPr>
          </a:lstStyle>
          <a:p>
            <a:r>
              <a:rPr lang="en-US" dirty="0" smtClean="0"/>
              <a:t>Heading</a:t>
            </a:r>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Tree>
    <p:extLst>
      <p:ext uri="{BB962C8B-B14F-4D97-AF65-F5344CB8AC3E}">
        <p14:creationId xmlns:p14="http://schemas.microsoft.com/office/powerpoint/2010/main" val="2431598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ing Slide - Internal">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4580467"/>
            <a:ext cx="12192000" cy="227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7238" y="1220602"/>
            <a:ext cx="4745753" cy="1757336"/>
          </a:xfrm>
          <a:prstGeom prst="rect">
            <a:avLst/>
          </a:prstGeom>
        </p:spPr>
      </p:pic>
      <p:sp>
        <p:nvSpPr>
          <p:cNvPr id="13" name="Text Placeholder 13"/>
          <p:cNvSpPr>
            <a:spLocks noGrp="1"/>
          </p:cNvSpPr>
          <p:nvPr>
            <p:ph type="body" sz="quarter" idx="14" hasCustomPrompt="1"/>
          </p:nvPr>
        </p:nvSpPr>
        <p:spPr>
          <a:xfrm>
            <a:off x="273653" y="4818955"/>
            <a:ext cx="11672924" cy="1715195"/>
          </a:xfrm>
          <a:prstGeom prst="rect">
            <a:avLst/>
          </a:prstGeom>
        </p:spPr>
        <p:txBody>
          <a:bodyPr anchor="ctr" anchorCtr="0"/>
          <a:lstStyle>
            <a:lvl1pPr marL="0" indent="0" algn="ctr">
              <a:lnSpc>
                <a:spcPct val="120000"/>
              </a:lnSpc>
              <a:buNone/>
              <a:defRPr sz="28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AU" dirty="0" smtClean="0"/>
              <a:t>Closing Statement</a:t>
            </a:r>
          </a:p>
        </p:txBody>
      </p:sp>
      <p:sp>
        <p:nvSpPr>
          <p:cNvPr id="6" name="TextBox 5"/>
          <p:cNvSpPr txBox="1"/>
          <p:nvPr userDrawn="1"/>
        </p:nvSpPr>
        <p:spPr>
          <a:xfrm>
            <a:off x="9344025" y="6534150"/>
            <a:ext cx="2727029" cy="200055"/>
          </a:xfrm>
          <a:prstGeom prst="rect">
            <a:avLst/>
          </a:prstGeom>
          <a:noFill/>
        </p:spPr>
        <p:txBody>
          <a:bodyPr wrap="none" rtlCol="0">
            <a:spAutoFit/>
          </a:bodyPr>
          <a:lstStyle/>
          <a:p>
            <a:r>
              <a:rPr lang="en-AU" sz="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endParaRPr lang="en-AU" sz="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99836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 External">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4580467"/>
            <a:ext cx="12192000" cy="227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p:txBody>
      </p:sp>
      <p:sp>
        <p:nvSpPr>
          <p:cNvPr id="19" name="TextBox 18"/>
          <p:cNvSpPr txBox="1"/>
          <p:nvPr userDrawn="1"/>
        </p:nvSpPr>
        <p:spPr>
          <a:xfrm>
            <a:off x="71375" y="4821614"/>
            <a:ext cx="3061516" cy="461665"/>
          </a:xfrm>
          <a:prstGeom prst="rect">
            <a:avLst/>
          </a:prstGeom>
          <a:noFill/>
        </p:spPr>
        <p:txBody>
          <a:bodyPr wrap="square" rtlCol="0">
            <a:spAutoFit/>
          </a:bodyPr>
          <a:lstStyle/>
          <a:p>
            <a:pPr algn="ctr"/>
            <a:r>
              <a:rPr lang="en-A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Find out more:</a:t>
            </a:r>
            <a:endParaRPr lang="en-AU"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842" y="5963999"/>
            <a:ext cx="268082" cy="350681"/>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741" y="5963999"/>
            <a:ext cx="303833" cy="373742"/>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0741" y="5419185"/>
            <a:ext cx="360964" cy="373742"/>
          </a:xfrm>
          <a:prstGeom prst="rect">
            <a:avLst/>
          </a:prstGeom>
        </p:spPr>
      </p:pic>
      <p:sp>
        <p:nvSpPr>
          <p:cNvPr id="29" name="Text Placeholder 13"/>
          <p:cNvSpPr>
            <a:spLocks noGrp="1"/>
          </p:cNvSpPr>
          <p:nvPr>
            <p:ph type="body" sz="quarter" idx="10"/>
          </p:nvPr>
        </p:nvSpPr>
        <p:spPr>
          <a:xfrm>
            <a:off x="792782" y="5963511"/>
            <a:ext cx="2383425" cy="570639"/>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30" name="Text Placeholder 17"/>
          <p:cNvSpPr>
            <a:spLocks noGrp="1"/>
          </p:cNvSpPr>
          <p:nvPr>
            <p:ph type="body" sz="quarter" idx="12"/>
          </p:nvPr>
        </p:nvSpPr>
        <p:spPr>
          <a:xfrm>
            <a:off x="3968989" y="5973445"/>
            <a:ext cx="7949665" cy="560705"/>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31" name="Text Placeholder 13"/>
          <p:cNvSpPr>
            <a:spLocks noGrp="1"/>
          </p:cNvSpPr>
          <p:nvPr>
            <p:ph type="body" sz="quarter" idx="13"/>
          </p:nvPr>
        </p:nvSpPr>
        <p:spPr>
          <a:xfrm>
            <a:off x="792782" y="5428904"/>
            <a:ext cx="11125872" cy="358990"/>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14" name="Text Placeholder 13"/>
          <p:cNvSpPr>
            <a:spLocks noGrp="1"/>
          </p:cNvSpPr>
          <p:nvPr>
            <p:ph type="body" sz="quarter" idx="14" hasCustomPrompt="1"/>
          </p:nvPr>
        </p:nvSpPr>
        <p:spPr>
          <a:xfrm>
            <a:off x="0" y="3122149"/>
            <a:ext cx="12192000" cy="1083630"/>
          </a:xfrm>
          <a:prstGeom prst="rect">
            <a:avLst/>
          </a:prstGeom>
        </p:spPr>
        <p:txBody>
          <a:bodyPr anchor="ctr" anchorCtr="0"/>
          <a:lstStyle>
            <a:lvl1pPr marL="0" indent="0" algn="ctr">
              <a:lnSpc>
                <a:spcPct val="120000"/>
              </a:lnSpc>
              <a:buNone/>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AU" dirty="0" smtClean="0"/>
              <a:t>Closing Text</a:t>
            </a:r>
            <a:endParaRPr lang="en-AU" dirty="0"/>
          </a:p>
        </p:txBody>
      </p:sp>
      <p:sp>
        <p:nvSpPr>
          <p:cNvPr id="16" name="TextBox 15"/>
          <p:cNvSpPr txBox="1"/>
          <p:nvPr userDrawn="1"/>
        </p:nvSpPr>
        <p:spPr>
          <a:xfrm>
            <a:off x="9344025" y="6534150"/>
            <a:ext cx="2727029" cy="200055"/>
          </a:xfrm>
          <a:prstGeom prst="rect">
            <a:avLst/>
          </a:prstGeom>
          <a:noFill/>
        </p:spPr>
        <p:txBody>
          <a:bodyPr wrap="square" rtlCol="0">
            <a:spAutoFit/>
          </a:bodyPr>
          <a:lstStyle/>
          <a:p>
            <a:r>
              <a:rPr lang="en-AU" sz="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endParaRPr lang="en-AU" sz="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23123" y="786215"/>
            <a:ext cx="4745753" cy="1835163"/>
          </a:xfrm>
          <a:prstGeom prst="rect">
            <a:avLst/>
          </a:prstGeom>
        </p:spPr>
      </p:pic>
    </p:spTree>
    <p:extLst>
      <p:ext uri="{BB962C8B-B14F-4D97-AF65-F5344CB8AC3E}">
        <p14:creationId xmlns:p14="http://schemas.microsoft.com/office/powerpoint/2010/main" val="4009539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14969"/>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660" r:id="rId3"/>
    <p:sldLayoutId id="2147483662" r:id="rId4"/>
    <p:sldLayoutId id="2147483661" r:id="rId5"/>
    <p:sldLayoutId id="2147483682" r:id="rId6"/>
    <p:sldLayoutId id="214748366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FDBA1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instagram.com/p/BIRBHWzh1is/?hl=en&amp;taken-by=statelibraryql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hyperlink" Target="https://www.flickr.com/people/psd/" TargetMode="External"/><Relationship Id="rId4" Type="http://schemas.openxmlformats.org/officeDocument/2006/relationships/hyperlink" Target="https://www.flickr.com/photos/psd/176427326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815" y="3675950"/>
            <a:ext cx="10411032" cy="1328005"/>
          </a:xfrm>
        </p:spPr>
        <p:txBody>
          <a:bodyPr/>
          <a:lstStyle/>
          <a:p>
            <a:r>
              <a:rPr lang="en-AU" dirty="0" smtClean="0"/>
              <a:t>Evidence-Based Practice: </a:t>
            </a:r>
            <a:br>
              <a:rPr lang="en-AU" dirty="0" smtClean="0"/>
            </a:br>
            <a:r>
              <a:rPr lang="en-AU" dirty="0" smtClean="0"/>
              <a:t>Evaluating our collections and services</a:t>
            </a:r>
            <a:endParaRPr lang="en-AU" dirty="0"/>
          </a:p>
        </p:txBody>
      </p:sp>
      <p:sp>
        <p:nvSpPr>
          <p:cNvPr id="3" name="Text Placeholder 2"/>
          <p:cNvSpPr>
            <a:spLocks noGrp="1"/>
          </p:cNvSpPr>
          <p:nvPr>
            <p:ph type="body" sz="quarter" idx="10"/>
          </p:nvPr>
        </p:nvSpPr>
        <p:spPr>
          <a:xfrm>
            <a:off x="888815" y="5116152"/>
            <a:ext cx="10411032" cy="1279038"/>
          </a:xfrm>
        </p:spPr>
        <p:txBody>
          <a:bodyPr/>
          <a:lstStyle/>
          <a:p>
            <a:r>
              <a:rPr lang="en-AU" dirty="0" smtClean="0"/>
              <a:t>Clare Thorpe</a:t>
            </a:r>
          </a:p>
          <a:p>
            <a:r>
              <a:rPr lang="en-AU" dirty="0" smtClean="0"/>
              <a:t>@</a:t>
            </a:r>
            <a:r>
              <a:rPr lang="en-AU" dirty="0" err="1" smtClean="0"/>
              <a:t>thorpe_clare</a:t>
            </a:r>
            <a:r>
              <a:rPr lang="en-AU" dirty="0" smtClean="0"/>
              <a:t>    #2018ANZTLACONF</a:t>
            </a:r>
            <a:endParaRPr lang="en-AU" dirty="0"/>
          </a:p>
        </p:txBody>
      </p:sp>
    </p:spTree>
    <p:extLst>
      <p:ext uri="{BB962C8B-B14F-4D97-AF65-F5344CB8AC3E}">
        <p14:creationId xmlns:p14="http://schemas.microsoft.com/office/powerpoint/2010/main" val="697886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9291" y="492862"/>
            <a:ext cx="6739467" cy="773831"/>
          </a:xfrm>
        </p:spPr>
        <p:txBody>
          <a:bodyPr/>
          <a:lstStyle/>
          <a:p>
            <a:r>
              <a:rPr lang="en-AU" dirty="0" smtClean="0"/>
              <a:t>Sources of evidence</a:t>
            </a:r>
            <a:endParaRPr lang="en-AU" dirty="0"/>
          </a:p>
        </p:txBody>
      </p:sp>
      <p:sp>
        <p:nvSpPr>
          <p:cNvPr id="6" name="Text Placeholder 5"/>
          <p:cNvSpPr>
            <a:spLocks noGrp="1"/>
          </p:cNvSpPr>
          <p:nvPr>
            <p:ph type="body" sz="quarter" idx="11"/>
          </p:nvPr>
        </p:nvSpPr>
        <p:spPr>
          <a:xfrm>
            <a:off x="355600" y="1344350"/>
            <a:ext cx="6994996" cy="5170750"/>
          </a:xfrm>
        </p:spPr>
        <p:txBody>
          <a:bodyPr/>
          <a:lstStyle/>
          <a:p>
            <a:r>
              <a:rPr lang="en-AU" sz="3200" b="1" dirty="0" smtClean="0">
                <a:latin typeface="Segoe UI" panose="020B0502040204020203" pitchFamily="34" charset="0"/>
                <a:cs typeface="Segoe UI" panose="020B0502040204020203" pitchFamily="34" charset="0"/>
              </a:rPr>
              <a:t>Research evidence/literature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Books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Journal articles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Conference papers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Systematic reviews</a:t>
            </a:r>
            <a:r>
              <a:rPr lang="en-AU" sz="2800" dirty="0">
                <a:latin typeface="Segoe UI" panose="020B0502040204020203" pitchFamily="34" charset="0"/>
                <a:cs typeface="Segoe UI" panose="020B0502040204020203" pitchFamily="34" charset="0"/>
              </a:rPr>
              <a:t> </a:t>
            </a:r>
            <a:endParaRPr lang="en-AU" sz="280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Benchmarks and standards</a:t>
            </a:r>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1449445025"/>
              </p:ext>
            </p:extLst>
          </p:nvPr>
        </p:nvGraphicFramePr>
        <p:xfrm>
          <a:off x="7454526" y="492862"/>
          <a:ext cx="4291013"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820578" y="5102446"/>
            <a:ext cx="4371422" cy="369332"/>
          </a:xfrm>
          <a:prstGeom prst="rect">
            <a:avLst/>
          </a:prstGeom>
          <a:noFill/>
        </p:spPr>
        <p:txBody>
          <a:bodyPr wrap="square" rtlCol="0">
            <a:spAutoFit/>
          </a:bodyPr>
          <a:lstStyle/>
          <a:p>
            <a:pPr algn="r"/>
            <a:r>
              <a:rPr lang="en-AU" dirty="0" smtClean="0">
                <a:latin typeface="Segoe UI" panose="020B0502040204020203" pitchFamily="34" charset="0"/>
                <a:cs typeface="Segoe UI" panose="020B0502040204020203" pitchFamily="34" charset="0"/>
              </a:rPr>
              <a:t>(</a:t>
            </a:r>
            <a:r>
              <a:rPr lang="en-AU" dirty="0" err="1" smtClean="0">
                <a:latin typeface="Segoe UI" panose="020B0502040204020203" pitchFamily="34" charset="0"/>
                <a:cs typeface="Segoe UI" panose="020B0502040204020203" pitchFamily="34" charset="0"/>
              </a:rPr>
              <a:t>Koufogiannakis</a:t>
            </a:r>
            <a:r>
              <a:rPr lang="en-AU" dirty="0" smtClean="0">
                <a:latin typeface="Segoe UI" panose="020B0502040204020203" pitchFamily="34" charset="0"/>
                <a:cs typeface="Segoe UI" panose="020B0502040204020203" pitchFamily="34" charset="0"/>
              </a:rPr>
              <a:t>, 2011)</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05086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9291" y="492862"/>
            <a:ext cx="6739467" cy="773831"/>
          </a:xfrm>
        </p:spPr>
        <p:txBody>
          <a:bodyPr/>
          <a:lstStyle/>
          <a:p>
            <a:r>
              <a:rPr lang="en-AU" dirty="0" smtClean="0"/>
              <a:t>Sources of evidence</a:t>
            </a:r>
            <a:endParaRPr lang="en-AU" dirty="0"/>
          </a:p>
        </p:txBody>
      </p:sp>
      <p:sp>
        <p:nvSpPr>
          <p:cNvPr id="6" name="Text Placeholder 5"/>
          <p:cNvSpPr>
            <a:spLocks noGrp="1"/>
          </p:cNvSpPr>
          <p:nvPr>
            <p:ph type="body" sz="quarter" idx="11"/>
          </p:nvPr>
        </p:nvSpPr>
        <p:spPr>
          <a:xfrm>
            <a:off x="355600" y="1344350"/>
            <a:ext cx="6994996" cy="5170750"/>
          </a:xfrm>
        </p:spPr>
        <p:txBody>
          <a:bodyPr/>
          <a:lstStyle/>
          <a:p>
            <a:r>
              <a:rPr lang="en-AU" sz="3200" b="1" dirty="0" smtClean="0">
                <a:latin typeface="Segoe UI" panose="020B0502040204020203" pitchFamily="34" charset="0"/>
                <a:cs typeface="Segoe UI" panose="020B0502040204020203" pitchFamily="34" charset="0"/>
              </a:rPr>
              <a:t>Local evidence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Statistics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Client feedback </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Surveys &amp; evaluation forms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Policy and procedure documents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Observations and anecdotal evidence</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B</a:t>
            </a:r>
            <a:r>
              <a:rPr lang="en-AU" sz="2800" dirty="0" smtClean="0">
                <a:latin typeface="Segoe UI" panose="020B0502040204020203" pitchFamily="34" charset="0"/>
                <a:cs typeface="Segoe UI" panose="020B0502040204020203" pitchFamily="34" charset="0"/>
              </a:rPr>
              <a:t>udgets and staffing numbers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Stakeholder engagement</a:t>
            </a:r>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3039338565"/>
              </p:ext>
            </p:extLst>
          </p:nvPr>
        </p:nvGraphicFramePr>
        <p:xfrm>
          <a:off x="7454526" y="492862"/>
          <a:ext cx="4291013"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820578" y="5102446"/>
            <a:ext cx="4371422" cy="369332"/>
          </a:xfrm>
          <a:prstGeom prst="rect">
            <a:avLst/>
          </a:prstGeom>
          <a:noFill/>
        </p:spPr>
        <p:txBody>
          <a:bodyPr wrap="square" rtlCol="0">
            <a:spAutoFit/>
          </a:bodyPr>
          <a:lstStyle/>
          <a:p>
            <a:pPr algn="r"/>
            <a:r>
              <a:rPr lang="en-AU" dirty="0" smtClean="0">
                <a:latin typeface="Segoe UI" panose="020B0502040204020203" pitchFamily="34" charset="0"/>
                <a:cs typeface="Segoe UI" panose="020B0502040204020203" pitchFamily="34" charset="0"/>
              </a:rPr>
              <a:t>(</a:t>
            </a:r>
            <a:r>
              <a:rPr lang="en-AU" dirty="0" err="1" smtClean="0">
                <a:latin typeface="Segoe UI" panose="020B0502040204020203" pitchFamily="34" charset="0"/>
                <a:cs typeface="Segoe UI" panose="020B0502040204020203" pitchFamily="34" charset="0"/>
              </a:rPr>
              <a:t>Koufogiannakis</a:t>
            </a:r>
            <a:r>
              <a:rPr lang="en-AU" dirty="0" smtClean="0">
                <a:latin typeface="Segoe UI" panose="020B0502040204020203" pitchFamily="34" charset="0"/>
                <a:cs typeface="Segoe UI" panose="020B0502040204020203" pitchFamily="34" charset="0"/>
              </a:rPr>
              <a:t>, 2011)</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165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9291" y="492862"/>
            <a:ext cx="6739467" cy="773831"/>
          </a:xfrm>
        </p:spPr>
        <p:txBody>
          <a:bodyPr/>
          <a:lstStyle/>
          <a:p>
            <a:r>
              <a:rPr lang="en-AU" dirty="0" smtClean="0"/>
              <a:t>Sources of evidence</a:t>
            </a:r>
            <a:endParaRPr lang="en-AU" dirty="0"/>
          </a:p>
        </p:txBody>
      </p:sp>
      <p:sp>
        <p:nvSpPr>
          <p:cNvPr id="6" name="Text Placeholder 5"/>
          <p:cNvSpPr>
            <a:spLocks noGrp="1"/>
          </p:cNvSpPr>
          <p:nvPr>
            <p:ph type="body" sz="quarter" idx="11"/>
          </p:nvPr>
        </p:nvSpPr>
        <p:spPr>
          <a:xfrm>
            <a:off x="355600" y="1344350"/>
            <a:ext cx="9131300" cy="5170750"/>
          </a:xfrm>
        </p:spPr>
        <p:txBody>
          <a:bodyPr/>
          <a:lstStyle/>
          <a:p>
            <a:r>
              <a:rPr lang="en-AU" sz="3200" b="1" dirty="0" smtClean="0">
                <a:latin typeface="Segoe UI" panose="020B0502040204020203" pitchFamily="34" charset="0"/>
                <a:cs typeface="Segoe UI" panose="020B0502040204020203" pitchFamily="34" charset="0"/>
              </a:rPr>
              <a:t>Professional knowledge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Expertise</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P</a:t>
            </a:r>
            <a:r>
              <a:rPr lang="en-AU" sz="2800" dirty="0" smtClean="0">
                <a:latin typeface="Segoe UI" panose="020B0502040204020203" pitchFamily="34" charset="0"/>
                <a:cs typeface="Segoe UI" panose="020B0502040204020203" pitchFamily="34" charset="0"/>
              </a:rPr>
              <a:t>rofessional experience</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T</a:t>
            </a:r>
            <a:r>
              <a:rPr lang="en-AU" sz="2800" dirty="0" smtClean="0">
                <a:latin typeface="Segoe UI" panose="020B0502040204020203" pitchFamily="34" charset="0"/>
                <a:cs typeface="Segoe UI" panose="020B0502040204020203" pitchFamily="34" charset="0"/>
              </a:rPr>
              <a:t>acit knowledge</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I</a:t>
            </a:r>
            <a:r>
              <a:rPr lang="en-AU" sz="2800" dirty="0" smtClean="0">
                <a:latin typeface="Segoe UI" panose="020B0502040204020203" pitchFamily="34" charset="0"/>
                <a:cs typeface="Segoe UI" panose="020B0502040204020203" pitchFamily="34" charset="0"/>
              </a:rPr>
              <a:t>nput from colleagues </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W</a:t>
            </a:r>
            <a:r>
              <a:rPr lang="en-AU" sz="2800" dirty="0" smtClean="0">
                <a:latin typeface="Segoe UI" panose="020B0502040204020203" pitchFamily="34" charset="0"/>
                <a:cs typeface="Segoe UI" panose="020B0502040204020203" pitchFamily="34" charset="0"/>
              </a:rPr>
              <a:t>hat other libraries do</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Intuition</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Non-research literature (blogs, commentaries, tweets)</a:t>
            </a:r>
            <a:endParaRPr lang="en-AU" sz="2800" dirty="0">
              <a:latin typeface="Segoe UI" panose="020B0502040204020203" pitchFamily="34" charset="0"/>
              <a:cs typeface="Segoe UI" panose="020B0502040204020203" pitchFamily="34" charset="0"/>
            </a:endParaRPr>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3969940150"/>
              </p:ext>
            </p:extLst>
          </p:nvPr>
        </p:nvGraphicFramePr>
        <p:xfrm>
          <a:off x="7454526" y="492862"/>
          <a:ext cx="4291013"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820578" y="5102446"/>
            <a:ext cx="4371422" cy="369332"/>
          </a:xfrm>
          <a:prstGeom prst="rect">
            <a:avLst/>
          </a:prstGeom>
          <a:noFill/>
        </p:spPr>
        <p:txBody>
          <a:bodyPr wrap="square" rtlCol="0">
            <a:spAutoFit/>
          </a:bodyPr>
          <a:lstStyle/>
          <a:p>
            <a:pPr algn="r"/>
            <a:r>
              <a:rPr lang="en-AU" dirty="0" smtClean="0">
                <a:latin typeface="Segoe UI" panose="020B0502040204020203" pitchFamily="34" charset="0"/>
                <a:cs typeface="Segoe UI" panose="020B0502040204020203" pitchFamily="34" charset="0"/>
              </a:rPr>
              <a:t>(</a:t>
            </a:r>
            <a:r>
              <a:rPr lang="en-AU" dirty="0" err="1" smtClean="0">
                <a:latin typeface="Segoe UI" panose="020B0502040204020203" pitchFamily="34" charset="0"/>
                <a:cs typeface="Segoe UI" panose="020B0502040204020203" pitchFamily="34" charset="0"/>
              </a:rPr>
              <a:t>Koufogiannakis</a:t>
            </a:r>
            <a:r>
              <a:rPr lang="en-AU" dirty="0" smtClean="0">
                <a:latin typeface="Segoe UI" panose="020B0502040204020203" pitchFamily="34" charset="0"/>
                <a:cs typeface="Segoe UI" panose="020B0502040204020203" pitchFamily="34" charset="0"/>
              </a:rPr>
              <a:t>, 2011)</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753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572" y="605707"/>
            <a:ext cx="8420953" cy="773831"/>
          </a:xfrm>
        </p:spPr>
        <p:txBody>
          <a:bodyPr>
            <a:normAutofit/>
          </a:bodyPr>
          <a:lstStyle/>
          <a:p>
            <a:r>
              <a:rPr lang="en-AU" dirty="0" smtClean="0"/>
              <a:t>Putting it in practice</a:t>
            </a:r>
            <a:endParaRPr lang="en-AU" dirty="0"/>
          </a:p>
        </p:txBody>
      </p:sp>
      <p:graphicFrame>
        <p:nvGraphicFramePr>
          <p:cNvPr id="2" name="Table 1"/>
          <p:cNvGraphicFramePr>
            <a:graphicFrameLocks noGrp="1"/>
          </p:cNvGraphicFramePr>
          <p:nvPr>
            <p:extLst>
              <p:ext uri="{D42A27DB-BD31-4B8C-83A1-F6EECF244321}">
                <p14:modId xmlns:p14="http://schemas.microsoft.com/office/powerpoint/2010/main" val="3117073442"/>
              </p:ext>
            </p:extLst>
          </p:nvPr>
        </p:nvGraphicFramePr>
        <p:xfrm>
          <a:off x="1444168" y="1981200"/>
          <a:ext cx="9347202" cy="4049486"/>
        </p:xfrm>
        <a:graphic>
          <a:graphicData uri="http://schemas.openxmlformats.org/drawingml/2006/table">
            <a:tbl>
              <a:tblPr firstRow="1" bandRow="1">
                <a:tableStyleId>{69CF1AB2-1976-4502-BF36-3FF5EA218861}</a:tableStyleId>
              </a:tblPr>
              <a:tblGrid>
                <a:gridCol w="4673601">
                  <a:extLst>
                    <a:ext uri="{9D8B030D-6E8A-4147-A177-3AD203B41FA5}">
                      <a16:colId xmlns:a16="http://schemas.microsoft.com/office/drawing/2014/main" val="3189057651"/>
                    </a:ext>
                  </a:extLst>
                </a:gridCol>
                <a:gridCol w="4673601">
                  <a:extLst>
                    <a:ext uri="{9D8B030D-6E8A-4147-A177-3AD203B41FA5}">
                      <a16:colId xmlns:a16="http://schemas.microsoft.com/office/drawing/2014/main" val="189000666"/>
                    </a:ext>
                  </a:extLst>
                </a:gridCol>
              </a:tblGrid>
              <a:tr h="2024743">
                <a:tc>
                  <a:txBody>
                    <a:bodyPr/>
                    <a:lstStyle/>
                    <a:p>
                      <a:pPr algn="ctr"/>
                      <a:r>
                        <a:rPr lang="en-AU" sz="3600" b="1" dirty="0" smtClean="0"/>
                        <a:t>Interpret</a:t>
                      </a:r>
                      <a:endParaRPr lang="en-AU" sz="3600" b="1" dirty="0"/>
                    </a:p>
                  </a:txBody>
                  <a:tcPr anchor="ctr"/>
                </a:tc>
                <a:tc>
                  <a:txBody>
                    <a:bodyPr/>
                    <a:lstStyle/>
                    <a:p>
                      <a:pPr algn="ctr"/>
                      <a:r>
                        <a:rPr lang="en-AU" sz="3600" b="1" dirty="0" smtClean="0"/>
                        <a:t>Apply</a:t>
                      </a:r>
                      <a:endParaRPr lang="en-AU" sz="3600" b="1" dirty="0"/>
                    </a:p>
                  </a:txBody>
                  <a:tcPr anchor="ctr"/>
                </a:tc>
                <a:extLst>
                  <a:ext uri="{0D108BD9-81ED-4DB2-BD59-A6C34878D82A}">
                    <a16:rowId xmlns:a16="http://schemas.microsoft.com/office/drawing/2014/main" val="2724975232"/>
                  </a:ext>
                </a:extLst>
              </a:tr>
              <a:tr h="2024743">
                <a:tc>
                  <a:txBody>
                    <a:bodyPr/>
                    <a:lstStyle/>
                    <a:p>
                      <a:pPr algn="ctr"/>
                      <a:r>
                        <a:rPr lang="en-AU" sz="3600" b="1" dirty="0" smtClean="0"/>
                        <a:t>Measure</a:t>
                      </a:r>
                      <a:endParaRPr lang="en-AU" sz="3600" b="1" dirty="0"/>
                    </a:p>
                  </a:txBody>
                  <a:tcPr anchor="ctr"/>
                </a:tc>
                <a:tc>
                  <a:txBody>
                    <a:bodyPr/>
                    <a:lstStyle/>
                    <a:p>
                      <a:pPr algn="ctr"/>
                      <a:r>
                        <a:rPr lang="en-AU" sz="3600" b="1" dirty="0" smtClean="0"/>
                        <a:t>Communicate</a:t>
                      </a:r>
                      <a:endParaRPr lang="en-AU" sz="3600" b="1" dirty="0"/>
                    </a:p>
                  </a:txBody>
                  <a:tcPr anchor="ctr"/>
                </a:tc>
                <a:extLst>
                  <a:ext uri="{0D108BD9-81ED-4DB2-BD59-A6C34878D82A}">
                    <a16:rowId xmlns:a16="http://schemas.microsoft.com/office/drawing/2014/main" val="3189018192"/>
                  </a:ext>
                </a:extLst>
              </a:tr>
            </a:tbl>
          </a:graphicData>
        </a:graphic>
      </p:graphicFrame>
    </p:spTree>
    <p:extLst>
      <p:ext uri="{BB962C8B-B14F-4D97-AF65-F5344CB8AC3E}">
        <p14:creationId xmlns:p14="http://schemas.microsoft.com/office/powerpoint/2010/main" val="259121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5103" y="2563586"/>
            <a:ext cx="8634730" cy="3853656"/>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Design outcome-driven services based on strategic priorities. Use evidence for strategic purposes. (Grieves, 2017)</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The choice </a:t>
            </a:r>
            <a:r>
              <a:rPr lang="en-AU" sz="2800" dirty="0">
                <a:latin typeface="Segoe UI" panose="020B0502040204020203" pitchFamily="34" charset="0"/>
                <a:cs typeface="Segoe UI" panose="020B0502040204020203" pitchFamily="34" charset="0"/>
              </a:rPr>
              <a:t>of </a:t>
            </a:r>
            <a:r>
              <a:rPr lang="en-AU" sz="2800" dirty="0" smtClean="0">
                <a:latin typeface="Segoe UI" panose="020B0502040204020203" pitchFamily="34" charset="0"/>
                <a:cs typeface="Segoe UI" panose="020B0502040204020203" pitchFamily="34" charset="0"/>
              </a:rPr>
              <a:t>methods (evidence) </a:t>
            </a:r>
            <a:r>
              <a:rPr lang="en-AU" sz="2800" dirty="0">
                <a:latin typeface="Segoe UI" panose="020B0502040204020203" pitchFamily="34" charset="0"/>
                <a:cs typeface="Segoe UI" panose="020B0502040204020203" pitchFamily="34" charset="0"/>
              </a:rPr>
              <a:t>must be tied to the mission of each specific institution. (</a:t>
            </a:r>
            <a:r>
              <a:rPr lang="en-AU" sz="2800" dirty="0" err="1">
                <a:latin typeface="Segoe UI" panose="020B0502040204020203" pitchFamily="34" charset="0"/>
                <a:cs typeface="Segoe UI" panose="020B0502040204020203" pitchFamily="34" charset="0"/>
              </a:rPr>
              <a:t>Tenopir</a:t>
            </a:r>
            <a:r>
              <a:rPr lang="en-AU" sz="2800" dirty="0">
                <a:latin typeface="Segoe UI" panose="020B0502040204020203" pitchFamily="34" charset="0"/>
                <a:cs typeface="Segoe UI" panose="020B0502040204020203" pitchFamily="34" charset="0"/>
              </a:rPr>
              <a:t>, 2013)</a:t>
            </a:r>
          </a:p>
          <a:p>
            <a:pPr marL="342900" indent="-342900">
              <a:buFont typeface="Arial" panose="020B0604020202020204" pitchFamily="34" charset="0"/>
              <a:buChar char="•"/>
            </a:pPr>
            <a:endParaRPr lang="en-AU" sz="2800" dirty="0" smtClean="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8420953" cy="1360979"/>
          </a:xfrm>
        </p:spPr>
        <p:txBody>
          <a:bodyPr>
            <a:noAutofit/>
          </a:bodyPr>
          <a:lstStyle/>
          <a:p>
            <a:r>
              <a:rPr lang="en-AU" dirty="0" smtClean="0"/>
              <a:t>Interpret – Strategic direction &amp; goals</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884" y="2563586"/>
            <a:ext cx="3102429" cy="3102429"/>
          </a:xfrm>
          <a:prstGeom prst="rect">
            <a:avLst/>
          </a:prstGeom>
        </p:spPr>
      </p:pic>
    </p:spTree>
    <p:extLst>
      <p:ext uri="{BB962C8B-B14F-4D97-AF65-F5344CB8AC3E}">
        <p14:creationId xmlns:p14="http://schemas.microsoft.com/office/powerpoint/2010/main" val="2954416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57646" y="2321924"/>
            <a:ext cx="7994469" cy="4373880"/>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Build </a:t>
            </a:r>
            <a:r>
              <a:rPr lang="en-AU" sz="2800" dirty="0">
                <a:latin typeface="Segoe UI" panose="020B0502040204020203" pitchFamily="34" charset="0"/>
                <a:cs typeface="Segoe UI" panose="020B0502040204020203" pitchFamily="34" charset="0"/>
              </a:rPr>
              <a:t>your service offer so as to generate bespoke evidence </a:t>
            </a:r>
            <a:r>
              <a:rPr lang="en-AU" sz="2800" dirty="0" smtClean="0">
                <a:latin typeface="Segoe UI" panose="020B0502040204020203" pitchFamily="34" charset="0"/>
                <a:cs typeface="Segoe UI" panose="020B0502040204020203" pitchFamily="34" charset="0"/>
              </a:rPr>
              <a:t>around the outcome </a:t>
            </a:r>
            <a:r>
              <a:rPr lang="en-AU" sz="2800" dirty="0">
                <a:latin typeface="Segoe UI" panose="020B0502040204020203" pitchFamily="34" charset="0"/>
                <a:cs typeface="Segoe UI" panose="020B0502040204020203" pitchFamily="34" charset="0"/>
              </a:rPr>
              <a:t>and impact of </a:t>
            </a:r>
            <a:r>
              <a:rPr lang="en-AU" sz="2800" dirty="0" smtClean="0">
                <a:latin typeface="Segoe UI" panose="020B0502040204020203" pitchFamily="34" charset="0"/>
                <a:cs typeface="Segoe UI" panose="020B0502040204020203" pitchFamily="34" charset="0"/>
              </a:rPr>
              <a:t>engagement (Grieves, 2017)</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What do your services, collections and spaces tell you about your performance and achievements?</a:t>
            </a:r>
            <a:endParaRPr lang="en-AU"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AU" sz="1600" dirty="0" smtClean="0"/>
          </a:p>
          <a:p>
            <a:endParaRPr lang="en-AU" dirty="0"/>
          </a:p>
          <a:p>
            <a:pPr marL="342900" indent="-342900">
              <a:buFont typeface="Arial" panose="020B0604020202020204" pitchFamily="34" charset="0"/>
              <a:buChar char="•"/>
            </a:pPr>
            <a:endParaRPr lang="en-AU" sz="1600" dirty="0"/>
          </a:p>
        </p:txBody>
      </p:sp>
      <p:sp>
        <p:nvSpPr>
          <p:cNvPr id="4" name="Title 3"/>
          <p:cNvSpPr>
            <a:spLocks noGrp="1"/>
          </p:cNvSpPr>
          <p:nvPr>
            <p:ph type="title"/>
          </p:nvPr>
        </p:nvSpPr>
        <p:spPr>
          <a:xfrm>
            <a:off x="2739572" y="605707"/>
            <a:ext cx="8792028" cy="1244864"/>
          </a:xfrm>
        </p:spPr>
        <p:txBody>
          <a:bodyPr>
            <a:noAutofit/>
          </a:bodyPr>
          <a:lstStyle/>
          <a:p>
            <a:r>
              <a:rPr lang="en-AU" dirty="0" smtClean="0"/>
              <a:t>Apply – Services, Collections, Spaces</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687" y="2321924"/>
            <a:ext cx="3657600" cy="3657600"/>
          </a:xfrm>
          <a:prstGeom prst="rect">
            <a:avLst/>
          </a:prstGeom>
        </p:spPr>
      </p:pic>
    </p:spTree>
    <p:extLst>
      <p:ext uri="{BB962C8B-B14F-4D97-AF65-F5344CB8AC3E}">
        <p14:creationId xmlns:p14="http://schemas.microsoft.com/office/powerpoint/2010/main" val="1922213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7106557" cy="4882243"/>
          </a:xfrm>
        </p:spPr>
        <p:txBody>
          <a:bodyPr/>
          <a:lstStyle/>
          <a:p>
            <a:pPr marL="342900" indent="-342900">
              <a:buFont typeface="Arial" panose="020B0604020202020204" pitchFamily="34" charset="0"/>
              <a:buChar char="•"/>
            </a:pPr>
            <a:endParaRPr lang="en-AU" sz="1600" dirty="0"/>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Measures and metrics </a:t>
            </a:r>
            <a:r>
              <a:rPr lang="en-AU" sz="2800" dirty="0">
                <a:latin typeface="Segoe UI" panose="020B0502040204020203" pitchFamily="34" charset="0"/>
                <a:cs typeface="Segoe UI" panose="020B0502040204020203" pitchFamily="34" charset="0"/>
              </a:rPr>
              <a:t>are the means – </a:t>
            </a:r>
            <a:r>
              <a:rPr lang="en-AU" sz="2800" dirty="0" smtClean="0">
                <a:latin typeface="Segoe UI" panose="020B0502040204020203" pitchFamily="34" charset="0"/>
                <a:cs typeface="Segoe UI" panose="020B0502040204020203" pitchFamily="34" charset="0"/>
              </a:rPr>
              <a:t>they are the </a:t>
            </a:r>
            <a:r>
              <a:rPr lang="en-AU" sz="2800" dirty="0">
                <a:latin typeface="Segoe UI" panose="020B0502040204020203" pitchFamily="34" charset="0"/>
                <a:cs typeface="Segoe UI" panose="020B0502040204020203" pitchFamily="34" charset="0"/>
              </a:rPr>
              <a:t>process not the product.</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Measure plus meaning – what does the evidence mean?</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Combine quantitative and qualitative data to form analytics and insights. (Grieves, 2017)</a:t>
            </a:r>
            <a:endParaRPr lang="en-AU" sz="28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8311951" cy="773831"/>
          </a:xfrm>
        </p:spPr>
        <p:txBody>
          <a:bodyPr>
            <a:normAutofit/>
          </a:bodyPr>
          <a:lstStyle/>
          <a:p>
            <a:r>
              <a:rPr lang="en-AU" dirty="0" smtClean="0"/>
              <a:t>Measure – Outcomes &amp; Impact</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1" y="1379538"/>
            <a:ext cx="4491789" cy="4491789"/>
          </a:xfrm>
          <a:prstGeom prst="rect">
            <a:avLst/>
          </a:prstGeom>
        </p:spPr>
      </p:pic>
    </p:spTree>
    <p:extLst>
      <p:ext uri="{BB962C8B-B14F-4D97-AF65-F5344CB8AC3E}">
        <p14:creationId xmlns:p14="http://schemas.microsoft.com/office/powerpoint/2010/main" val="845093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34785" y="1975757"/>
            <a:ext cx="6890658"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Tell someone! Use your evidence to influence and advocate.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Combine statistics with stories to craft and present meaningful narratives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Quantitative </a:t>
            </a:r>
            <a:r>
              <a:rPr lang="en-AU" sz="2800" dirty="0">
                <a:latin typeface="Segoe UI" panose="020B0502040204020203" pitchFamily="34" charset="0"/>
                <a:cs typeface="Segoe UI" panose="020B0502040204020203" pitchFamily="34" charset="0"/>
              </a:rPr>
              <a:t>data can show </a:t>
            </a:r>
            <a:r>
              <a:rPr lang="en-AU" sz="2800" dirty="0" smtClean="0">
                <a:latin typeface="Segoe UI" panose="020B0502040204020203" pitchFamily="34" charset="0"/>
                <a:cs typeface="Segoe UI" panose="020B0502040204020203" pitchFamily="34" charset="0"/>
              </a:rPr>
              <a:t>return on investment </a:t>
            </a:r>
            <a:r>
              <a:rPr lang="en-AU" sz="2800" dirty="0">
                <a:latin typeface="Segoe UI" panose="020B0502040204020203" pitchFamily="34" charset="0"/>
                <a:cs typeface="Segoe UI" panose="020B0502040204020203" pitchFamily="34" charset="0"/>
              </a:rPr>
              <a:t>and </a:t>
            </a:r>
            <a:r>
              <a:rPr lang="en-AU" sz="2800" dirty="0" smtClean="0">
                <a:latin typeface="Segoe UI" panose="020B0502040204020203" pitchFamily="34" charset="0"/>
                <a:cs typeface="Segoe UI" panose="020B0502040204020203" pitchFamily="34" charset="0"/>
              </a:rPr>
              <a:t>trends. </a:t>
            </a:r>
            <a:r>
              <a:rPr lang="en-AU" sz="2800" dirty="0">
                <a:latin typeface="Segoe UI" panose="020B0502040204020203" pitchFamily="34" charset="0"/>
                <a:cs typeface="Segoe UI" panose="020B0502040204020203" pitchFamily="34" charset="0"/>
              </a:rPr>
              <a:t>Q</a:t>
            </a:r>
            <a:r>
              <a:rPr lang="en-AU" sz="2800" dirty="0" smtClean="0">
                <a:latin typeface="Segoe UI" panose="020B0502040204020203" pitchFamily="34" charset="0"/>
                <a:cs typeface="Segoe UI" panose="020B0502040204020203" pitchFamily="34" charset="0"/>
              </a:rPr>
              <a:t>ualitative </a:t>
            </a:r>
            <a:r>
              <a:rPr lang="en-AU" sz="2800" dirty="0">
                <a:latin typeface="Segoe UI" panose="020B0502040204020203" pitchFamily="34" charset="0"/>
                <a:cs typeface="Segoe UI" panose="020B0502040204020203" pitchFamily="34" charset="0"/>
              </a:rPr>
              <a:t>data can tell a story or put a personal face on data</a:t>
            </a:r>
            <a:r>
              <a:rPr lang="en-AU" sz="2800" dirty="0" smtClean="0">
                <a:latin typeface="Segoe UI" panose="020B0502040204020203" pitchFamily="34" charset="0"/>
                <a:cs typeface="Segoe UI" panose="020B0502040204020203" pitchFamily="34" charset="0"/>
              </a:rPr>
              <a:t>. (</a:t>
            </a:r>
            <a:r>
              <a:rPr lang="en-AU" sz="2800" dirty="0" err="1" smtClean="0">
                <a:latin typeface="Segoe UI" panose="020B0502040204020203" pitchFamily="34" charset="0"/>
                <a:cs typeface="Segoe UI" panose="020B0502040204020203" pitchFamily="34" charset="0"/>
              </a:rPr>
              <a:t>Tenopir</a:t>
            </a:r>
            <a:r>
              <a:rPr lang="en-AU" sz="2800" dirty="0" smtClean="0">
                <a:latin typeface="Segoe UI" panose="020B0502040204020203" pitchFamily="34" charset="0"/>
                <a:cs typeface="Segoe UI" panose="020B0502040204020203" pitchFamily="34" charset="0"/>
              </a:rPr>
              <a:t>, </a:t>
            </a:r>
            <a:r>
              <a:rPr lang="en-AU" sz="2800" dirty="0">
                <a:latin typeface="Segoe UI" panose="020B0502040204020203" pitchFamily="34" charset="0"/>
                <a:cs typeface="Segoe UI" panose="020B0502040204020203" pitchFamily="34" charset="0"/>
              </a:rPr>
              <a:t>2013</a:t>
            </a:r>
            <a:r>
              <a:rPr lang="en-AU" sz="2800" dirty="0" smtClean="0">
                <a:latin typeface="Segoe UI" panose="020B0502040204020203" pitchFamily="34" charset="0"/>
                <a:cs typeface="Segoe UI" panose="020B0502040204020203" pitchFamily="34" charset="0"/>
              </a:rPr>
              <a:t>)</a:t>
            </a:r>
            <a:endParaRPr lang="en-AU" sz="28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9136742" cy="773831"/>
          </a:xfrm>
        </p:spPr>
        <p:txBody>
          <a:bodyPr>
            <a:normAutofit fontScale="90000"/>
          </a:bodyPr>
          <a:lstStyle/>
          <a:p>
            <a:r>
              <a:rPr lang="en-AU" dirty="0" smtClean="0"/>
              <a:t>Communicate – Influence &amp; Advocacy</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532" y="1783538"/>
            <a:ext cx="3311549" cy="3311549"/>
          </a:xfrm>
          <a:prstGeom prst="rect">
            <a:avLst/>
          </a:prstGeom>
        </p:spPr>
      </p:pic>
    </p:spTree>
    <p:extLst>
      <p:ext uri="{BB962C8B-B14F-4D97-AF65-F5344CB8AC3E}">
        <p14:creationId xmlns:p14="http://schemas.microsoft.com/office/powerpoint/2010/main" val="221881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1836" y="1714500"/>
            <a:ext cx="10845384" cy="5143499"/>
          </a:xfrm>
        </p:spPr>
        <p:txBody>
          <a:bodyPr/>
          <a:lstStyle/>
          <a:p>
            <a:r>
              <a:rPr lang="en-AU" sz="2400" b="1" dirty="0" smtClean="0">
                <a:latin typeface="Segoe UI" panose="020B0502040204020203" pitchFamily="34" charset="0"/>
                <a:cs typeface="Segoe UI" panose="020B0502040204020203" pitchFamily="34" charset="0"/>
              </a:rPr>
              <a:t>INTERPRET </a:t>
            </a:r>
            <a:r>
              <a:rPr lang="en-AU" sz="2400" dirty="0" smtClean="0">
                <a:latin typeface="Segoe UI" panose="020B0502040204020203" pitchFamily="34" charset="0"/>
                <a:cs typeface="Segoe UI" panose="020B0502040204020203" pitchFamily="34" charset="0"/>
              </a:rPr>
              <a:t>From </a:t>
            </a:r>
            <a:r>
              <a:rPr lang="en-AU" sz="2400" dirty="0">
                <a:latin typeface="Segoe UI" panose="020B0502040204020203" pitchFamily="34" charset="0"/>
                <a:cs typeface="Segoe UI" panose="020B0502040204020203" pitchFamily="34" charset="0"/>
              </a:rPr>
              <a:t>the </a:t>
            </a:r>
            <a:r>
              <a:rPr lang="en-AU" sz="2400" i="1" dirty="0" smtClean="0">
                <a:latin typeface="Segoe UI" panose="020B0502040204020203" pitchFamily="34" charset="0"/>
                <a:cs typeface="Segoe UI" panose="020B0502040204020203" pitchFamily="34" charset="0"/>
              </a:rPr>
              <a:t>Local Evidence</a:t>
            </a:r>
            <a:r>
              <a:rPr lang="en-AU" sz="2400" dirty="0">
                <a:latin typeface="Segoe UI" panose="020B0502040204020203" pitchFamily="34" charset="0"/>
                <a:cs typeface="Segoe UI" panose="020B0502040204020203" pitchFamily="34" charset="0"/>
              </a:rPr>
              <a:t>, we </a:t>
            </a:r>
            <a:r>
              <a:rPr lang="en-AU" sz="2400" dirty="0" smtClean="0">
                <a:latin typeface="Segoe UI" panose="020B0502040204020203" pitchFamily="34" charset="0"/>
                <a:cs typeface="Segoe UI" panose="020B0502040204020203" pitchFamily="34" charset="0"/>
              </a:rPr>
              <a:t>identified that: </a:t>
            </a:r>
            <a:endParaRPr lang="en-AU" sz="24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9117648" cy="773831"/>
          </a:xfrm>
        </p:spPr>
        <p:txBody>
          <a:bodyPr>
            <a:normAutofit/>
          </a:bodyPr>
          <a:lstStyle/>
          <a:p>
            <a:r>
              <a:rPr lang="en-AU" dirty="0" smtClean="0"/>
              <a:t>An example from real life – SLQ</a:t>
            </a:r>
            <a:endParaRPr lang="en-AU" dirty="0"/>
          </a:p>
        </p:txBody>
      </p:sp>
      <p:graphicFrame>
        <p:nvGraphicFramePr>
          <p:cNvPr id="2" name="Table 1"/>
          <p:cNvGraphicFramePr>
            <a:graphicFrameLocks noGrp="1"/>
          </p:cNvGraphicFramePr>
          <p:nvPr>
            <p:extLst>
              <p:ext uri="{D42A27DB-BD31-4B8C-83A1-F6EECF244321}">
                <p14:modId xmlns:p14="http://schemas.microsoft.com/office/powerpoint/2010/main" val="3927382705"/>
              </p:ext>
            </p:extLst>
          </p:nvPr>
        </p:nvGraphicFramePr>
        <p:xfrm>
          <a:off x="1011836" y="2526853"/>
          <a:ext cx="10614108" cy="3877056"/>
        </p:xfrm>
        <a:graphic>
          <a:graphicData uri="http://schemas.openxmlformats.org/drawingml/2006/table">
            <a:tbl>
              <a:tblPr firstRow="1" bandRow="1">
                <a:tableStyleId>{3B4B98B0-60AC-42C2-AFA5-B58CD77FA1E5}</a:tableStyleId>
              </a:tblPr>
              <a:tblGrid>
                <a:gridCol w="6140080">
                  <a:extLst>
                    <a:ext uri="{9D8B030D-6E8A-4147-A177-3AD203B41FA5}">
                      <a16:colId xmlns:a16="http://schemas.microsoft.com/office/drawing/2014/main" val="3779106670"/>
                    </a:ext>
                  </a:extLst>
                </a:gridCol>
                <a:gridCol w="4474028">
                  <a:extLst>
                    <a:ext uri="{9D8B030D-6E8A-4147-A177-3AD203B41FA5}">
                      <a16:colId xmlns:a16="http://schemas.microsoft.com/office/drawing/2014/main" val="3041418700"/>
                    </a:ext>
                  </a:extLst>
                </a:gridCol>
              </a:tblGrid>
              <a:tr h="370840">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Clients wanted space to study, often for long periods of time </a:t>
                      </a:r>
                    </a:p>
                  </a:txBody>
                  <a:tcPr/>
                </a:tc>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Audience research</a:t>
                      </a:r>
                      <a:endParaRPr kumimoji="0" lang="en-AU" sz="24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endParaRPr>
                    </a:p>
                  </a:txBody>
                  <a:tcPr/>
                </a:tc>
                <a:extLst>
                  <a:ext uri="{0D108BD9-81ED-4DB2-BD59-A6C34878D82A}">
                    <a16:rowId xmlns:a16="http://schemas.microsoft.com/office/drawing/2014/main" val="473377662"/>
                  </a:ext>
                </a:extLst>
              </a:tr>
              <a:tr h="370840">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High demand for quiet/silent study space</a:t>
                      </a:r>
                      <a:endParaRPr kumimoji="0" lang="en-AU" sz="24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Occupancy counts, Audience research, Client feedback</a:t>
                      </a:r>
                    </a:p>
                  </a:txBody>
                  <a:tcPr/>
                </a:tc>
                <a:extLst>
                  <a:ext uri="{0D108BD9-81ED-4DB2-BD59-A6C34878D82A}">
                    <a16:rowId xmlns:a16="http://schemas.microsoft.com/office/drawing/2014/main" val="81326348"/>
                  </a:ext>
                </a:extLst>
              </a:tr>
              <a:tr h="370840">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High use of study spaces on Levels 2 and 3 where bags are permitted </a:t>
                      </a:r>
                      <a:endParaRPr kumimoji="0" lang="en-AU" sz="24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Occupancy counts, Client feedback</a:t>
                      </a:r>
                    </a:p>
                  </a:txBody>
                  <a:tcPr/>
                </a:tc>
                <a:extLst>
                  <a:ext uri="{0D108BD9-81ED-4DB2-BD59-A6C34878D82A}">
                    <a16:rowId xmlns:a16="http://schemas.microsoft.com/office/drawing/2014/main" val="3399370962"/>
                  </a:ext>
                </a:extLst>
              </a:tr>
              <a:tr h="370840">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Low use of quiet study space on Level 4 where bags are restricted</a:t>
                      </a:r>
                      <a:endParaRPr kumimoji="0" lang="en-AU" sz="24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20000"/>
                        </a:lnSpc>
                        <a:spcBef>
                          <a:spcPts val="1000"/>
                        </a:spcBef>
                        <a:spcAft>
                          <a:spcPts val="0"/>
                        </a:spcAft>
                        <a:buClr>
                          <a:srgbClr val="FDBA12"/>
                        </a:buClr>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Occupancy counts</a:t>
                      </a:r>
                      <a:endParaRPr kumimoji="0" lang="en-AU" sz="24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endParaRPr>
                    </a:p>
                  </a:txBody>
                  <a:tcPr/>
                </a:tc>
                <a:extLst>
                  <a:ext uri="{0D108BD9-81ED-4DB2-BD59-A6C34878D82A}">
                    <a16:rowId xmlns:a16="http://schemas.microsoft.com/office/drawing/2014/main" val="2582346341"/>
                  </a:ext>
                </a:extLst>
              </a:tr>
            </a:tbl>
          </a:graphicData>
        </a:graphic>
      </p:graphicFrame>
    </p:spTree>
    <p:extLst>
      <p:ext uri="{BB962C8B-B14F-4D97-AF65-F5344CB8AC3E}">
        <p14:creationId xmlns:p14="http://schemas.microsoft.com/office/powerpoint/2010/main" val="1431527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08742" y="1632857"/>
            <a:ext cx="6469743" cy="4882243"/>
          </a:xfrm>
        </p:spPr>
        <p:txBody>
          <a:bodyPr/>
          <a:lstStyle/>
          <a:p>
            <a:r>
              <a:rPr lang="en-AU" sz="2400" b="1" dirty="0" smtClean="0">
                <a:latin typeface="Segoe UI" panose="020B0502040204020203" pitchFamily="34" charset="0"/>
                <a:cs typeface="Segoe UI" panose="020B0502040204020203" pitchFamily="34" charset="0"/>
              </a:rPr>
              <a:t>APPLY </a:t>
            </a:r>
            <a:r>
              <a:rPr lang="en-AU" sz="2400" dirty="0" smtClean="0">
                <a:latin typeface="Segoe UI" panose="020B0502040204020203" pitchFamily="34" charset="0"/>
                <a:cs typeface="Segoe UI" panose="020B0502040204020203" pitchFamily="34" charset="0"/>
              </a:rPr>
              <a:t>Reconfigure space on Level 4.</a:t>
            </a:r>
          </a:p>
          <a:p>
            <a:pPr marL="342900" indent="-342900">
              <a:buFont typeface="Arial" panose="020B0604020202020204" pitchFamily="34" charset="0"/>
              <a:buChar char="•"/>
            </a:pPr>
            <a:r>
              <a:rPr lang="en-AU" sz="2400" i="1" dirty="0" smtClean="0">
                <a:latin typeface="Segoe UI" panose="020B0502040204020203" pitchFamily="34" charset="0"/>
                <a:cs typeface="Segoe UI" panose="020B0502040204020203" pitchFamily="34" charset="0"/>
              </a:rPr>
              <a:t>Professional knowledge </a:t>
            </a:r>
            <a:r>
              <a:rPr lang="en-AU" sz="2400" dirty="0" smtClean="0">
                <a:latin typeface="Segoe UI" panose="020B0502040204020203" pitchFamily="34" charset="0"/>
                <a:cs typeface="Segoe UI" panose="020B0502040204020203" pitchFamily="34" charset="0"/>
              </a:rPr>
              <a:t>used to design a new service offering. </a:t>
            </a:r>
            <a:r>
              <a:rPr lang="en-AU" sz="2400" dirty="0">
                <a:latin typeface="Segoe UI" panose="020B0502040204020203" pitchFamily="34" charset="0"/>
                <a:cs typeface="Segoe UI" panose="020B0502040204020203" pitchFamily="34" charset="0"/>
              </a:rPr>
              <a:t>This included</a:t>
            </a:r>
            <a:r>
              <a:rPr lang="en-AU" sz="2400" i="1" dirty="0">
                <a:latin typeface="Segoe UI" panose="020B0502040204020203" pitchFamily="34" charset="0"/>
                <a:cs typeface="Segoe UI" panose="020B0502040204020203" pitchFamily="34" charset="0"/>
              </a:rPr>
              <a:t> </a:t>
            </a:r>
            <a:r>
              <a:rPr lang="en-AU" sz="2400" dirty="0">
                <a:latin typeface="Segoe UI" panose="020B0502040204020203" pitchFamily="34" charset="0"/>
                <a:cs typeface="Segoe UI" panose="020B0502040204020203" pitchFamily="34" charset="0"/>
              </a:rPr>
              <a:t>library staff expertise in conservation and architects’ expertise in design.</a:t>
            </a:r>
          </a:p>
          <a:p>
            <a:pPr marL="342900" indent="-342900">
              <a:buFont typeface="Arial" panose="020B0604020202020204" pitchFamily="34" charset="0"/>
              <a:buChar char="•"/>
            </a:pPr>
            <a:r>
              <a:rPr lang="en-AU" sz="2400" i="1" dirty="0" smtClean="0">
                <a:latin typeface="Segoe UI" panose="020B0502040204020203" pitchFamily="34" charset="0"/>
                <a:cs typeface="Segoe UI" panose="020B0502040204020203" pitchFamily="34" charset="0"/>
              </a:rPr>
              <a:t>Research evidence </a:t>
            </a:r>
            <a:r>
              <a:rPr lang="en-AU" sz="2400" dirty="0" smtClean="0">
                <a:latin typeface="Segoe UI" panose="020B0502040204020203" pitchFamily="34" charset="0"/>
                <a:cs typeface="Segoe UI" panose="020B0502040204020203" pitchFamily="34" charset="0"/>
              </a:rPr>
              <a:t>from literature used to support our funding application to show that our clients’ experiences were not unique. </a:t>
            </a:r>
          </a:p>
        </p:txBody>
      </p:sp>
      <p:sp>
        <p:nvSpPr>
          <p:cNvPr id="4" name="Title 3"/>
          <p:cNvSpPr>
            <a:spLocks noGrp="1"/>
          </p:cNvSpPr>
          <p:nvPr>
            <p:ph type="title"/>
          </p:nvPr>
        </p:nvSpPr>
        <p:spPr>
          <a:xfrm>
            <a:off x="2739572" y="605707"/>
            <a:ext cx="6739467" cy="773831"/>
          </a:xfrm>
        </p:spPr>
        <p:txBody>
          <a:bodyPr/>
          <a:lstStyle/>
          <a:p>
            <a:r>
              <a:rPr lang="en-AU" dirty="0" smtClean="0"/>
              <a:t>An example from real life</a:t>
            </a:r>
            <a:endParaRPr lang="en-AU" dirty="0"/>
          </a:p>
        </p:txBody>
      </p:sp>
      <p:sp>
        <p:nvSpPr>
          <p:cNvPr id="5" name="Text Placeholder 2"/>
          <p:cNvSpPr>
            <a:spLocks noGrp="1"/>
          </p:cNvSpPr>
          <p:nvPr>
            <p:ph type="body" sz="quarter" idx="11"/>
          </p:nvPr>
        </p:nvSpPr>
        <p:spPr>
          <a:xfrm>
            <a:off x="8017327" y="1632857"/>
            <a:ext cx="3870175" cy="6890658"/>
          </a:xfrm>
        </p:spPr>
        <p:txBody>
          <a:bodyPr/>
          <a:lstStyle/>
          <a:p>
            <a:r>
              <a:rPr lang="en-AU" sz="2400" b="1" dirty="0" smtClean="0">
                <a:latin typeface="Segoe UI" panose="020B0502040204020203" pitchFamily="34" charset="0"/>
                <a:cs typeface="Segoe UI" panose="020B0502040204020203" pitchFamily="34" charset="0"/>
              </a:rPr>
              <a:t>MEASURE</a:t>
            </a:r>
            <a:endParaRPr lang="en-AU" sz="2400" b="1" dirty="0">
              <a:latin typeface="Segoe UI" panose="020B0502040204020203" pitchFamily="34" charset="0"/>
              <a:cs typeface="Segoe UI" panose="020B0502040204020203" pitchFamily="34" charset="0"/>
            </a:endParaRPr>
          </a:p>
          <a:p>
            <a:r>
              <a:rPr lang="en-AU" sz="2400" dirty="0" smtClean="0">
                <a:latin typeface="Segoe UI" panose="020B0502040204020203" pitchFamily="34" charset="0"/>
                <a:cs typeface="Segoe UI" panose="020B0502040204020203" pitchFamily="34" charset="0"/>
              </a:rPr>
              <a:t>We measured the outcome and impact of the change, gathering</a:t>
            </a:r>
            <a:r>
              <a:rPr lang="en-AU" sz="2400" i="1" dirty="0" smtClean="0">
                <a:latin typeface="Segoe UI" panose="020B0502040204020203" pitchFamily="34" charset="0"/>
                <a:cs typeface="Segoe UI" panose="020B0502040204020203" pitchFamily="34" charset="0"/>
              </a:rPr>
              <a:t> Local </a:t>
            </a:r>
            <a:r>
              <a:rPr lang="en-AU" sz="2400" i="1" dirty="0">
                <a:latin typeface="Segoe UI" panose="020B0502040204020203" pitchFamily="34" charset="0"/>
                <a:cs typeface="Segoe UI" panose="020B0502040204020203" pitchFamily="34" charset="0"/>
              </a:rPr>
              <a:t>evidence </a:t>
            </a:r>
            <a:r>
              <a:rPr lang="en-AU" sz="2400" dirty="0">
                <a:latin typeface="Segoe UI" panose="020B0502040204020203" pitchFamily="34" charset="0"/>
                <a:cs typeface="Segoe UI" panose="020B0502040204020203" pitchFamily="34" charset="0"/>
              </a:rPr>
              <a:t>– occupancy counts, client feedback and staff feedback. </a:t>
            </a:r>
          </a:p>
          <a:p>
            <a:pPr marL="342900" indent="-342900">
              <a:buFont typeface="Arial" panose="020B0604020202020204" pitchFamily="34" charset="0"/>
              <a:buChar char="•"/>
            </a:pPr>
            <a:endParaRPr lang="en-AU"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66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34518" y="1632857"/>
            <a:ext cx="10455639"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A short history of evidence-based practice in libraries and information services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Build your own evidence-based practice backpack (including tips for solo practitioners)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Some real life examples</a:t>
            </a:r>
            <a:endParaRPr lang="en-AU" sz="2800" dirty="0">
              <a:latin typeface="Segoe UI" panose="020B0502040204020203" pitchFamily="34" charset="0"/>
              <a:cs typeface="Segoe UI" panose="020B0502040204020203" pitchFamily="34" charset="0"/>
            </a:endParaRPr>
          </a:p>
          <a:p>
            <a:endParaRPr lang="en-AU" sz="2800" dirty="0"/>
          </a:p>
          <a:p>
            <a:endParaRPr lang="en-AU" sz="2800" dirty="0" smtClean="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4" name="Title 3"/>
          <p:cNvSpPr>
            <a:spLocks noGrp="1"/>
          </p:cNvSpPr>
          <p:nvPr>
            <p:ph type="title"/>
          </p:nvPr>
        </p:nvSpPr>
        <p:spPr>
          <a:xfrm>
            <a:off x="2739572" y="605707"/>
            <a:ext cx="8682808" cy="773831"/>
          </a:xfrm>
        </p:spPr>
        <p:txBody>
          <a:bodyPr>
            <a:normAutofit/>
          </a:bodyPr>
          <a:lstStyle/>
          <a:p>
            <a:r>
              <a:rPr lang="en-AU" dirty="0" smtClean="0"/>
              <a:t>EBP – What’s in it for me?</a:t>
            </a:r>
            <a:endParaRPr lang="en-AU" dirty="0"/>
          </a:p>
        </p:txBody>
      </p:sp>
    </p:spTree>
    <p:extLst>
      <p:ext uri="{BB962C8B-B14F-4D97-AF65-F5344CB8AC3E}">
        <p14:creationId xmlns:p14="http://schemas.microsoft.com/office/powerpoint/2010/main" val="274763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0486" y="1502230"/>
            <a:ext cx="6286500" cy="5355770"/>
          </a:xfrm>
        </p:spPr>
        <p:txBody>
          <a:bodyPr/>
          <a:lstStyle/>
          <a:p>
            <a:r>
              <a:rPr lang="en-AU" sz="2400" b="1" dirty="0" smtClean="0">
                <a:latin typeface="Segoe UI" panose="020B0502040204020203" pitchFamily="34" charset="0"/>
                <a:cs typeface="Segoe UI" panose="020B0502040204020203" pitchFamily="34" charset="0"/>
              </a:rPr>
              <a:t>COMMUNICATE </a:t>
            </a:r>
            <a:r>
              <a:rPr lang="en-AU" sz="2400" dirty="0" smtClean="0">
                <a:latin typeface="Segoe UI" panose="020B0502040204020203" pitchFamily="34" charset="0"/>
                <a:cs typeface="Segoe UI" panose="020B0502040204020203" pitchFamily="34" charset="0"/>
              </a:rPr>
              <a:t>for influence and advocacy</a:t>
            </a:r>
            <a:endParaRPr lang="en-AU" sz="2400" b="1" dirty="0" smtClean="0">
              <a:latin typeface="Segoe UI" panose="020B0502040204020203" pitchFamily="34" charset="0"/>
              <a:cs typeface="Segoe UI" panose="020B0502040204020203" pitchFamily="34" charset="0"/>
            </a:endParaRPr>
          </a:p>
          <a:p>
            <a:r>
              <a:rPr lang="en-AU" sz="2400" dirty="0" smtClean="0">
                <a:latin typeface="Segoe UI" panose="020B0502040204020203" pitchFamily="34" charset="0"/>
                <a:cs typeface="Segoe UI" panose="020B0502040204020203" pitchFamily="34" charset="0"/>
              </a:rPr>
              <a:t>We communicated the change and outcomes (</a:t>
            </a:r>
            <a:r>
              <a:rPr lang="en-AU" sz="2400" i="1" dirty="0" smtClean="0">
                <a:latin typeface="Segoe UI" panose="020B0502040204020203" pitchFamily="34" charset="0"/>
                <a:cs typeface="Segoe UI" panose="020B0502040204020203" pitchFamily="34" charset="0"/>
              </a:rPr>
              <a:t>Local evidence, Research evidence)</a:t>
            </a:r>
            <a:endParaRPr lang="en-AU" sz="240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to clients </a:t>
            </a:r>
            <a:r>
              <a:rPr lang="en-AU" sz="2400" dirty="0">
                <a:latin typeface="Segoe UI" panose="020B0502040204020203" pitchFamily="34" charset="0"/>
                <a:cs typeface="Segoe UI" panose="020B0502040204020203" pitchFamily="34" charset="0"/>
              </a:rPr>
              <a:t>– via website, social media, feedback received; </a:t>
            </a:r>
            <a:endParaRPr lang="en-AU" sz="240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AU" sz="2400" dirty="0">
                <a:latin typeface="Segoe UI" panose="020B0502040204020203" pitchFamily="34" charset="0"/>
                <a:cs typeface="Segoe UI" panose="020B0502040204020203" pitchFamily="34" charset="0"/>
              </a:rPr>
              <a:t>t</a:t>
            </a:r>
            <a:r>
              <a:rPr lang="en-AU" sz="2400" dirty="0" smtClean="0">
                <a:latin typeface="Segoe UI" panose="020B0502040204020203" pitchFamily="34" charset="0"/>
                <a:cs typeface="Segoe UI" panose="020B0502040204020203" pitchFamily="34" charset="0"/>
              </a:rPr>
              <a:t>o </a:t>
            </a:r>
            <a:r>
              <a:rPr lang="en-AU" sz="2400" dirty="0">
                <a:latin typeface="Segoe UI" panose="020B0502040204020203" pitchFamily="34" charset="0"/>
                <a:cs typeface="Segoe UI" panose="020B0502040204020203" pitchFamily="34" charset="0"/>
              </a:rPr>
              <a:t>staff – via staff meetings, project acquittal report, feedback </a:t>
            </a:r>
            <a:r>
              <a:rPr lang="en-AU" sz="2400" dirty="0" smtClean="0">
                <a:latin typeface="Segoe UI" panose="020B0502040204020203" pitchFamily="34" charset="0"/>
                <a:cs typeface="Segoe UI" panose="020B0502040204020203" pitchFamily="34" charset="0"/>
              </a:rPr>
              <a:t>received</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to industry – via conference presentations and journal articles</a:t>
            </a:r>
          </a:p>
          <a:p>
            <a:pPr marL="342900" indent="-342900">
              <a:buFont typeface="Arial" panose="020B0604020202020204" pitchFamily="34" charset="0"/>
              <a:buChar char="•"/>
            </a:pPr>
            <a:endParaRPr lang="en-AU" sz="24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6739467" cy="773831"/>
          </a:xfrm>
        </p:spPr>
        <p:txBody>
          <a:bodyPr/>
          <a:lstStyle/>
          <a:p>
            <a:r>
              <a:rPr lang="en-AU" dirty="0" smtClean="0"/>
              <a:t>An example from real life</a:t>
            </a:r>
            <a:endParaRPr lang="en-AU" dirty="0"/>
          </a:p>
        </p:txBody>
      </p:sp>
      <p:pic>
        <p:nvPicPr>
          <p:cNvPr id="2" name="Picture 1"/>
          <p:cNvPicPr>
            <a:picLocks noChangeAspect="1"/>
          </p:cNvPicPr>
          <p:nvPr/>
        </p:nvPicPr>
        <p:blipFill>
          <a:blip r:embed="rId3"/>
          <a:stretch>
            <a:fillRect/>
          </a:stretch>
        </p:blipFill>
        <p:spPr>
          <a:xfrm>
            <a:off x="7298872" y="1502230"/>
            <a:ext cx="4039662" cy="4032952"/>
          </a:xfrm>
          <a:prstGeom prst="rect">
            <a:avLst/>
          </a:prstGeom>
        </p:spPr>
      </p:pic>
      <p:sp>
        <p:nvSpPr>
          <p:cNvPr id="5" name="TextBox 4"/>
          <p:cNvSpPr txBox="1"/>
          <p:nvPr/>
        </p:nvSpPr>
        <p:spPr>
          <a:xfrm>
            <a:off x="7178672" y="5657874"/>
            <a:ext cx="4600733" cy="923330"/>
          </a:xfrm>
          <a:prstGeom prst="rect">
            <a:avLst/>
          </a:prstGeom>
          <a:noFill/>
        </p:spPr>
        <p:txBody>
          <a:bodyPr wrap="square" rtlCol="0">
            <a:spAutoFit/>
          </a:bodyPr>
          <a:lstStyle/>
          <a:p>
            <a:r>
              <a:rPr lang="en-AU" dirty="0">
                <a:latin typeface="Segoe UI" panose="020B0502040204020203" pitchFamily="34" charset="0"/>
                <a:cs typeface="Segoe UI" panose="020B0502040204020203" pitchFamily="34" charset="0"/>
              </a:rPr>
              <a:t>Instagram post 25/7/2016 </a:t>
            </a:r>
            <a:r>
              <a:rPr lang="en-AU" dirty="0">
                <a:latin typeface="Segoe UI" panose="020B0502040204020203" pitchFamily="34" charset="0"/>
                <a:cs typeface="Segoe UI" panose="020B0502040204020203" pitchFamily="34" charset="0"/>
                <a:hlinkClick r:id="rId4"/>
              </a:rPr>
              <a:t>https://www.instagram.com/p/BIRBHWzh1is/?</a:t>
            </a:r>
            <a:r>
              <a:rPr lang="en-AU" dirty="0" smtClean="0">
                <a:latin typeface="Segoe UI" panose="020B0502040204020203" pitchFamily="34" charset="0"/>
                <a:cs typeface="Segoe UI" panose="020B0502040204020203" pitchFamily="34" charset="0"/>
                <a:hlinkClick r:id="rId4"/>
              </a:rPr>
              <a:t>hl=en&amp;taken-by=statelibraryqld</a:t>
            </a:r>
            <a:r>
              <a:rPr lang="en-AU" dirty="0" smtClean="0">
                <a:latin typeface="Segoe UI" panose="020B0502040204020203" pitchFamily="34" charset="0"/>
                <a:cs typeface="Segoe UI" panose="020B0502040204020203" pitchFamily="34" charset="0"/>
              </a:rPr>
              <a:t> </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73497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0484" y="1502230"/>
            <a:ext cx="11087101" cy="5176156"/>
          </a:xfrm>
        </p:spPr>
        <p:txBody>
          <a:bodyPr/>
          <a:lstStyle/>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Interpret – Strategic need to evaluate and demonstrate the level of service offered by Information Desk staff.</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Apply – Team members collaborated to develop a Service Commitment which they would all commit to.</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Measure – Peer observations used to measure performance against each element of the Service Charter across all Information Desks. Aggregated scores gave a measure of performance for the whole team.</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Communicate – Findings were discussed with the team and shared with senior leaders. Gaps were identified for skills development.</a:t>
            </a:r>
          </a:p>
          <a:p>
            <a:pPr marL="342900" indent="-342900">
              <a:buFont typeface="Arial" panose="020B0604020202020204" pitchFamily="34" charset="0"/>
              <a:buChar char="•"/>
            </a:pPr>
            <a:endParaRPr lang="en-AU"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8069942" cy="773831"/>
          </a:xfrm>
        </p:spPr>
        <p:txBody>
          <a:bodyPr>
            <a:normAutofit/>
          </a:bodyPr>
          <a:lstStyle/>
          <a:p>
            <a:r>
              <a:rPr lang="en-AU" dirty="0" smtClean="0"/>
              <a:t>Another example - SLQ</a:t>
            </a:r>
            <a:endParaRPr lang="en-AU" dirty="0"/>
          </a:p>
        </p:txBody>
      </p:sp>
    </p:spTree>
    <p:extLst>
      <p:ext uri="{BB962C8B-B14F-4D97-AF65-F5344CB8AC3E}">
        <p14:creationId xmlns:p14="http://schemas.microsoft.com/office/powerpoint/2010/main" val="2728103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8180" y="2286000"/>
            <a:ext cx="6675120"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What do you want to know?</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Use and apply what you have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Find/gather what you don’t have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What does it mean?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Tell the right audience (or </a:t>
            </a:r>
            <a:r>
              <a:rPr lang="en-AU" sz="2800" dirty="0">
                <a:latin typeface="Segoe UI" panose="020B0502040204020203" pitchFamily="34" charset="0"/>
                <a:cs typeface="Segoe UI" panose="020B0502040204020203" pitchFamily="34" charset="0"/>
              </a:rPr>
              <a:t>not</a:t>
            </a:r>
            <a:r>
              <a:rPr lang="en-AU" sz="2800" dirty="0" smtClean="0">
                <a:latin typeface="Segoe UI" panose="020B0502040204020203" pitchFamily="34" charset="0"/>
                <a:cs typeface="Segoe UI" panose="020B0502040204020203" pitchFamily="34" charset="0"/>
              </a:rPr>
              <a:t>)</a:t>
            </a:r>
            <a:endParaRPr lang="en-AU" sz="28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8225733" cy="773831"/>
          </a:xfrm>
        </p:spPr>
        <p:txBody>
          <a:bodyPr>
            <a:normAutofit/>
          </a:bodyPr>
          <a:lstStyle/>
          <a:p>
            <a:r>
              <a:rPr lang="en-AU" dirty="0" smtClean="0"/>
              <a:t>What goes into your backpack?</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300" y="1632857"/>
            <a:ext cx="4523014" cy="4523014"/>
          </a:xfrm>
          <a:prstGeom prst="rect">
            <a:avLst/>
          </a:prstGeom>
        </p:spPr>
      </p:pic>
    </p:spTree>
    <p:extLst>
      <p:ext uri="{BB962C8B-B14F-4D97-AF65-F5344CB8AC3E}">
        <p14:creationId xmlns:p14="http://schemas.microsoft.com/office/powerpoint/2010/main" val="1120974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5098143"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Mystery shoppers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Observations of clients, of staff</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Statistics – number of info desk queries, long and short term trends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Chat transcripts (READ scores)</a:t>
            </a:r>
          </a:p>
          <a:p>
            <a:pPr marL="342900" indent="-342900">
              <a:buFont typeface="Arial" panose="020B0604020202020204" pitchFamily="34" charset="0"/>
              <a:buChar char="•"/>
            </a:pPr>
            <a:endParaRPr lang="en-AU" sz="1600" dirty="0" smtClean="0"/>
          </a:p>
        </p:txBody>
      </p:sp>
      <p:sp>
        <p:nvSpPr>
          <p:cNvPr id="4" name="Title 3"/>
          <p:cNvSpPr>
            <a:spLocks noGrp="1"/>
          </p:cNvSpPr>
          <p:nvPr>
            <p:ph type="title"/>
          </p:nvPr>
        </p:nvSpPr>
        <p:spPr>
          <a:xfrm>
            <a:off x="2739572" y="605707"/>
            <a:ext cx="8225733" cy="773831"/>
          </a:xfrm>
        </p:spPr>
        <p:txBody>
          <a:bodyPr>
            <a:normAutofit/>
          </a:bodyPr>
          <a:lstStyle/>
          <a:p>
            <a:r>
              <a:rPr lang="en-AU" dirty="0" smtClean="0"/>
              <a:t>Information Services</a:t>
            </a:r>
            <a:endParaRPr lang="en-AU" dirty="0"/>
          </a:p>
        </p:txBody>
      </p:sp>
      <p:sp>
        <p:nvSpPr>
          <p:cNvPr id="5" name="Text Placeholder 2"/>
          <p:cNvSpPr>
            <a:spLocks noGrp="1"/>
          </p:cNvSpPr>
          <p:nvPr>
            <p:ph type="body" sz="quarter" idx="11"/>
          </p:nvPr>
        </p:nvSpPr>
        <p:spPr>
          <a:xfrm>
            <a:off x="6076043" y="1632856"/>
            <a:ext cx="5647871"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Client feedback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Surveys and event evaluations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Focus groups, interviews, personas</a:t>
            </a:r>
            <a:endParaRPr lang="en-AU"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Anecdotes/stories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Heuristics </a:t>
            </a:r>
            <a:endParaRPr lang="en-AU"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AU" sz="1600" dirty="0" smtClean="0"/>
          </a:p>
        </p:txBody>
      </p:sp>
    </p:spTree>
    <p:extLst>
      <p:ext uri="{BB962C8B-B14F-4D97-AF65-F5344CB8AC3E}">
        <p14:creationId xmlns:p14="http://schemas.microsoft.com/office/powerpoint/2010/main" val="4017676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11520714" cy="4882243"/>
          </a:xfrm>
        </p:spPr>
        <p:txBody>
          <a:bodyPr/>
          <a:lstStyle/>
          <a:p>
            <a:pPr marL="342900" indent="-342900">
              <a:buFont typeface="Arial" panose="020B0604020202020204" pitchFamily="34" charset="0"/>
              <a:buChar char="•"/>
            </a:pPr>
            <a:endParaRPr lang="en-AU" sz="1600" dirty="0" smtClean="0"/>
          </a:p>
          <a:p>
            <a:pPr marL="342900" indent="-342900">
              <a:buFont typeface="Arial" panose="020B0604020202020204" pitchFamily="34" charset="0"/>
              <a:buChar char="•"/>
            </a:pPr>
            <a:endParaRPr lang="en-AU" sz="1600" dirty="0"/>
          </a:p>
        </p:txBody>
      </p:sp>
      <p:sp>
        <p:nvSpPr>
          <p:cNvPr id="4" name="Title 3"/>
          <p:cNvSpPr>
            <a:spLocks noGrp="1"/>
          </p:cNvSpPr>
          <p:nvPr>
            <p:ph type="title"/>
          </p:nvPr>
        </p:nvSpPr>
        <p:spPr>
          <a:xfrm>
            <a:off x="2739572" y="605707"/>
            <a:ext cx="8225733" cy="773831"/>
          </a:xfrm>
        </p:spPr>
        <p:txBody>
          <a:bodyPr>
            <a:normAutofit/>
          </a:bodyPr>
          <a:lstStyle/>
          <a:p>
            <a:r>
              <a:rPr lang="en-AU" dirty="0" smtClean="0"/>
              <a:t>Print Collections</a:t>
            </a:r>
            <a:endParaRPr lang="en-AU" dirty="0"/>
          </a:p>
        </p:txBody>
      </p:sp>
      <p:sp>
        <p:nvSpPr>
          <p:cNvPr id="5" name="Text Placeholder 2"/>
          <p:cNvSpPr>
            <a:spLocks noGrp="1"/>
          </p:cNvSpPr>
          <p:nvPr>
            <p:ph type="body" sz="quarter" idx="11"/>
          </p:nvPr>
        </p:nvSpPr>
        <p:spPr>
          <a:xfrm>
            <a:off x="508000" y="1470661"/>
            <a:ext cx="11520714" cy="5196840"/>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Usage and holdings data – borrowing</a:t>
            </a:r>
            <a:r>
              <a:rPr lang="en-AU" sz="2800" dirty="0">
                <a:latin typeface="Segoe UI" panose="020B0502040204020203" pitchFamily="34" charset="0"/>
                <a:cs typeface="Segoe UI" panose="020B0502040204020203" pitchFamily="34" charset="0"/>
              </a:rPr>
              <a:t> </a:t>
            </a:r>
            <a:r>
              <a:rPr lang="en-AU" sz="2800" dirty="0" smtClean="0">
                <a:latin typeface="Segoe UI" panose="020B0502040204020203" pitchFamily="34" charset="0"/>
                <a:cs typeface="Segoe UI" panose="020B0502040204020203" pitchFamily="34" charset="0"/>
              </a:rPr>
              <a:t>and ILL statistics, stocktakes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Return on investment evaluation– item usage plus cost of housing the resource (current and future value)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Large scale collection review – consider importance, quality and coverage in terms of student and research success, institutional reputation, uniqueness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Significance assessment – for a single, group or cluster of items (uniqueness, rarity)</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Accessibility, readability, discoverability</a:t>
            </a:r>
          </a:p>
        </p:txBody>
      </p:sp>
    </p:spTree>
    <p:extLst>
      <p:ext uri="{BB962C8B-B14F-4D97-AF65-F5344CB8AC3E}">
        <p14:creationId xmlns:p14="http://schemas.microsoft.com/office/powerpoint/2010/main" val="1808757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11520714" cy="4882243"/>
          </a:xfrm>
        </p:spPr>
        <p:txBody>
          <a:bodyPr/>
          <a:lstStyle/>
          <a:p>
            <a:pPr marL="342900" indent="-342900">
              <a:buFont typeface="Arial" panose="020B0604020202020204" pitchFamily="34" charset="0"/>
              <a:buChar char="•"/>
            </a:pPr>
            <a:endParaRPr lang="en-AU" sz="1600" dirty="0" smtClean="0"/>
          </a:p>
          <a:p>
            <a:pPr marL="342900" indent="-342900">
              <a:buFont typeface="Arial" panose="020B0604020202020204" pitchFamily="34" charset="0"/>
              <a:buChar char="•"/>
            </a:pPr>
            <a:endParaRPr lang="en-AU" sz="28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8225733" cy="773831"/>
          </a:xfrm>
        </p:spPr>
        <p:txBody>
          <a:bodyPr>
            <a:normAutofit fontScale="90000"/>
          </a:bodyPr>
          <a:lstStyle/>
          <a:p>
            <a:r>
              <a:rPr lang="en-AU" dirty="0" smtClean="0"/>
              <a:t>Electronic and Digital Collections</a:t>
            </a:r>
            <a:endParaRPr lang="en-AU" dirty="0"/>
          </a:p>
        </p:txBody>
      </p:sp>
      <p:sp>
        <p:nvSpPr>
          <p:cNvPr id="5" name="Text Placeholder 2"/>
          <p:cNvSpPr>
            <a:spLocks noGrp="1"/>
          </p:cNvSpPr>
          <p:nvPr>
            <p:ph type="body" sz="quarter" idx="11"/>
          </p:nvPr>
        </p:nvSpPr>
        <p:spPr>
          <a:xfrm>
            <a:off x="508000" y="1470661"/>
            <a:ext cx="5533571" cy="5196840"/>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Usage and non-usage (</a:t>
            </a:r>
            <a:r>
              <a:rPr lang="en-AU" sz="2800" dirty="0" err="1" smtClean="0">
                <a:latin typeface="Segoe UI" panose="020B0502040204020203" pitchFamily="34" charset="0"/>
                <a:cs typeface="Segoe UI" panose="020B0502040204020203" pitchFamily="34" charset="0"/>
              </a:rPr>
              <a:t>turnaway</a:t>
            </a:r>
            <a:r>
              <a:rPr lang="en-AU" sz="2800" dirty="0" smtClean="0">
                <a:latin typeface="Segoe UI" panose="020B0502040204020203" pitchFamily="34" charset="0"/>
                <a:cs typeface="Segoe UI" panose="020B0502040204020203" pitchFamily="34" charset="0"/>
              </a:rPr>
              <a:t>) data from </a:t>
            </a:r>
            <a:r>
              <a:rPr lang="en-AU" sz="2800" dirty="0">
                <a:latin typeface="Segoe UI" panose="020B0502040204020203" pitchFamily="34" charset="0"/>
                <a:cs typeface="Segoe UI" panose="020B0502040204020203" pitchFamily="34" charset="0"/>
              </a:rPr>
              <a:t>vendors and discovery layers </a:t>
            </a:r>
            <a:r>
              <a:rPr lang="en-AU" sz="2800" dirty="0" smtClean="0">
                <a:latin typeface="Segoe UI" panose="020B0502040204020203" pitchFamily="34" charset="0"/>
                <a:cs typeface="Segoe UI" panose="020B0502040204020203" pitchFamily="34" charset="0"/>
              </a:rPr>
              <a:t>(COUNTER</a:t>
            </a:r>
            <a:r>
              <a:rPr lang="en-AU" sz="2800" dirty="0">
                <a:latin typeface="Segoe UI" panose="020B0502040204020203" pitchFamily="34" charset="0"/>
                <a:cs typeface="Segoe UI" panose="020B0502040204020203" pitchFamily="34" charset="0"/>
              </a:rPr>
              <a:t>, JUSP)</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Duplication, currency (embargoes), accuracy and completeness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Patron </a:t>
            </a:r>
            <a:r>
              <a:rPr lang="en-AU" sz="2800" dirty="0">
                <a:latin typeface="Segoe UI" panose="020B0502040204020203" pitchFamily="34" charset="0"/>
                <a:cs typeface="Segoe UI" panose="020B0502040204020203" pitchFamily="34" charset="0"/>
              </a:rPr>
              <a:t>driven </a:t>
            </a:r>
            <a:r>
              <a:rPr lang="en-AU" sz="2800" dirty="0" smtClean="0">
                <a:latin typeface="Segoe UI" panose="020B0502040204020203" pitchFamily="34" charset="0"/>
                <a:cs typeface="Segoe UI" panose="020B0502040204020203" pitchFamily="34" charset="0"/>
              </a:rPr>
              <a:t>acquisition</a:t>
            </a:r>
          </a:p>
        </p:txBody>
      </p:sp>
      <p:sp>
        <p:nvSpPr>
          <p:cNvPr id="2" name="Rectangle 1"/>
          <p:cNvSpPr/>
          <p:nvPr/>
        </p:nvSpPr>
        <p:spPr>
          <a:xfrm>
            <a:off x="6335486" y="1632857"/>
            <a:ext cx="5540828" cy="4201150"/>
          </a:xfrm>
          <a:prstGeom prst="rect">
            <a:avLst/>
          </a:prstGeom>
        </p:spPr>
        <p:txBody>
          <a:bodyPr wrap="square">
            <a:spAutoFit/>
          </a:bodyPr>
          <a:lstStyle/>
          <a:p>
            <a:pPr marL="342900" indent="-342900">
              <a:spcAft>
                <a:spcPts val="600"/>
              </a:spcAft>
              <a:buClr>
                <a:schemeClr val="accent1"/>
              </a:buClr>
              <a:buFont typeface="Arial" panose="020B0604020202020204" pitchFamily="34" charset="0"/>
              <a:buChar char="•"/>
            </a:pPr>
            <a:r>
              <a:rPr lang="en-AU" sz="2800" dirty="0">
                <a:latin typeface="Segoe UI" panose="020B0502040204020203" pitchFamily="34" charset="0"/>
                <a:ea typeface="Verdana" panose="020B0604030504040204" pitchFamily="34" charset="0"/>
                <a:cs typeface="Segoe UI" panose="020B0502040204020203" pitchFamily="34" charset="0"/>
              </a:rPr>
              <a:t>Search </a:t>
            </a:r>
            <a:r>
              <a:rPr lang="en-AU" sz="2800" dirty="0" smtClean="0">
                <a:latin typeface="Segoe UI" panose="020B0502040204020203" pitchFamily="34" charset="0"/>
                <a:ea typeface="Verdana" panose="020B0604030504040204" pitchFamily="34" charset="0"/>
                <a:cs typeface="Segoe UI" panose="020B0502040204020203" pitchFamily="34" charset="0"/>
              </a:rPr>
              <a:t>logs; webpage analytics</a:t>
            </a:r>
            <a:endParaRPr lang="en-AU" sz="2800" dirty="0">
              <a:latin typeface="Segoe UI" panose="020B0502040204020203" pitchFamily="34" charset="0"/>
              <a:ea typeface="Verdana" panose="020B0604030504040204" pitchFamily="34" charset="0"/>
              <a:cs typeface="Segoe UI" panose="020B0502040204020203" pitchFamily="34" charset="0"/>
            </a:endParaRPr>
          </a:p>
          <a:p>
            <a:pPr marL="342900" indent="-342900">
              <a:spcAft>
                <a:spcPts val="600"/>
              </a:spcAft>
              <a:buClr>
                <a:schemeClr val="accent1"/>
              </a:buClr>
              <a:buFont typeface="Arial" panose="020B0604020202020204" pitchFamily="34" charset="0"/>
              <a:buChar char="•"/>
            </a:pPr>
            <a:r>
              <a:rPr lang="en-AU" sz="2800" dirty="0">
                <a:latin typeface="Segoe UI" panose="020B0502040204020203" pitchFamily="34" charset="0"/>
                <a:ea typeface="Verdana" panose="020B0604030504040204" pitchFamily="34" charset="0"/>
                <a:cs typeface="Segoe UI" panose="020B0502040204020203" pitchFamily="34" charset="0"/>
              </a:rPr>
              <a:t>Vendor support and supply – pricing models, access rights, trials, training (current and future states)</a:t>
            </a:r>
          </a:p>
          <a:p>
            <a:pPr marL="342900" indent="-342900">
              <a:spcAft>
                <a:spcPts val="600"/>
              </a:spcAft>
              <a:buClr>
                <a:schemeClr val="accent1"/>
              </a:buClr>
              <a:buFont typeface="Arial" panose="020B0604020202020204" pitchFamily="34" charset="0"/>
              <a:buChar char="•"/>
            </a:pPr>
            <a:r>
              <a:rPr lang="en-AU" sz="2800" dirty="0">
                <a:latin typeface="Segoe UI" panose="020B0502040204020203" pitchFamily="34" charset="0"/>
                <a:ea typeface="Verdana" panose="020B0604030504040204" pitchFamily="34" charset="0"/>
                <a:cs typeface="Segoe UI" panose="020B0502040204020203" pitchFamily="34" charset="0"/>
              </a:rPr>
              <a:t>Functionality, accessibility, ease of use</a:t>
            </a:r>
          </a:p>
          <a:p>
            <a:pPr marL="342900" indent="-342900">
              <a:spcAft>
                <a:spcPts val="600"/>
              </a:spcAft>
              <a:buClr>
                <a:schemeClr val="accent1"/>
              </a:buClr>
              <a:buFont typeface="Arial" panose="020B0604020202020204" pitchFamily="34" charset="0"/>
              <a:buChar char="•"/>
            </a:pPr>
            <a:r>
              <a:rPr lang="en-AU" sz="2800" dirty="0">
                <a:latin typeface="Segoe UI" panose="020B0502040204020203" pitchFamily="34" charset="0"/>
                <a:ea typeface="Verdana" panose="020B0604030504040204" pitchFamily="34" charset="0"/>
                <a:cs typeface="Segoe UI" panose="020B0502040204020203" pitchFamily="34" charset="0"/>
              </a:rPr>
              <a:t>Technical feasibility, integration with other tech, security, privacy</a:t>
            </a:r>
          </a:p>
        </p:txBody>
      </p:sp>
    </p:spTree>
    <p:extLst>
      <p:ext uri="{BB962C8B-B14F-4D97-AF65-F5344CB8AC3E}">
        <p14:creationId xmlns:p14="http://schemas.microsoft.com/office/powerpoint/2010/main" val="2377765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08660" y="1632857"/>
            <a:ext cx="4316421" cy="4882243"/>
          </a:xfrm>
        </p:spPr>
        <p:txBody>
          <a:bodyPr/>
          <a:lstStyle/>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Observations</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Journey maps</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Occupancy counts, seating surveys, gate counts, </a:t>
            </a:r>
            <a:r>
              <a:rPr lang="en-AU" sz="2400" dirty="0" err="1" smtClean="0">
                <a:latin typeface="Segoe UI" panose="020B0502040204020203" pitchFamily="34" charset="0"/>
                <a:cs typeface="Segoe UI" panose="020B0502040204020203" pitchFamily="34" charset="0"/>
              </a:rPr>
              <a:t>wi-fi</a:t>
            </a:r>
            <a:r>
              <a:rPr lang="en-AU" sz="2400" dirty="0" smtClean="0">
                <a:latin typeface="Segoe UI" panose="020B0502040204020203" pitchFamily="34" charset="0"/>
                <a:cs typeface="Segoe UI" panose="020B0502040204020203" pitchFamily="34" charset="0"/>
              </a:rPr>
              <a:t> heat maps</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Client feedback</a:t>
            </a:r>
          </a:p>
          <a:p>
            <a:pPr marL="342900" indent="-342900">
              <a:buFont typeface="Arial" panose="020B0604020202020204" pitchFamily="34" charset="0"/>
              <a:buChar char="•"/>
            </a:pPr>
            <a:r>
              <a:rPr lang="en-AU" sz="2400" dirty="0" smtClean="0">
                <a:latin typeface="Segoe UI" panose="020B0502040204020203" pitchFamily="34" charset="0"/>
                <a:cs typeface="Segoe UI" panose="020B0502040204020203" pitchFamily="34" charset="0"/>
              </a:rPr>
              <a:t>Focus groups, interviews</a:t>
            </a:r>
          </a:p>
          <a:p>
            <a:pPr marL="342900" indent="-342900">
              <a:buFont typeface="Arial" panose="020B0604020202020204" pitchFamily="34" charset="0"/>
              <a:buChar char="•"/>
            </a:pPr>
            <a:endParaRPr lang="en-AU" sz="1600" dirty="0"/>
          </a:p>
        </p:txBody>
      </p:sp>
      <p:sp>
        <p:nvSpPr>
          <p:cNvPr id="4" name="Title 3"/>
          <p:cNvSpPr>
            <a:spLocks noGrp="1"/>
          </p:cNvSpPr>
          <p:nvPr>
            <p:ph type="title"/>
          </p:nvPr>
        </p:nvSpPr>
        <p:spPr>
          <a:xfrm>
            <a:off x="2739572" y="605707"/>
            <a:ext cx="6739467" cy="773831"/>
          </a:xfrm>
        </p:spPr>
        <p:txBody>
          <a:bodyPr>
            <a:normAutofit/>
          </a:bodyPr>
          <a:lstStyle/>
          <a:p>
            <a:r>
              <a:rPr lang="en-AU" dirty="0" smtClean="0"/>
              <a:t>Spaces and Facilities</a:t>
            </a:r>
            <a:endParaRPr lang="en-AU" dirty="0"/>
          </a:p>
        </p:txBody>
      </p:sp>
      <p:pic>
        <p:nvPicPr>
          <p:cNvPr id="2" name="Picture 1"/>
          <p:cNvPicPr>
            <a:picLocks noChangeAspect="1"/>
          </p:cNvPicPr>
          <p:nvPr/>
        </p:nvPicPr>
        <p:blipFill>
          <a:blip r:embed="rId3"/>
          <a:stretch>
            <a:fillRect/>
          </a:stretch>
        </p:blipFill>
        <p:spPr>
          <a:xfrm>
            <a:off x="5025081" y="1632857"/>
            <a:ext cx="7258359" cy="3661410"/>
          </a:xfrm>
          <a:prstGeom prst="rect">
            <a:avLst/>
          </a:prstGeom>
        </p:spPr>
      </p:pic>
      <p:sp>
        <p:nvSpPr>
          <p:cNvPr id="6" name="TextBox 5"/>
          <p:cNvSpPr txBox="1"/>
          <p:nvPr/>
        </p:nvSpPr>
        <p:spPr>
          <a:xfrm>
            <a:off x="6484620" y="5478780"/>
            <a:ext cx="5379720" cy="646331"/>
          </a:xfrm>
          <a:prstGeom prst="rect">
            <a:avLst/>
          </a:prstGeom>
          <a:noFill/>
        </p:spPr>
        <p:txBody>
          <a:bodyPr wrap="square" rtlCol="0">
            <a:spAutoFit/>
          </a:bodyPr>
          <a:lstStyle/>
          <a:p>
            <a:pPr algn="r"/>
            <a:r>
              <a:rPr lang="en-AU" dirty="0" smtClean="0">
                <a:latin typeface="Segoe UI" panose="020B0502040204020203" pitchFamily="34" charset="0"/>
                <a:cs typeface="Segoe UI" panose="020B0502040204020203" pitchFamily="34" charset="0"/>
              </a:rPr>
              <a:t>Seating survey map of Springfield Library </a:t>
            </a:r>
          </a:p>
          <a:p>
            <a:pPr algn="r"/>
            <a:r>
              <a:rPr lang="en-AU" dirty="0" smtClean="0">
                <a:latin typeface="Segoe UI" panose="020B0502040204020203" pitchFamily="34" charset="0"/>
                <a:cs typeface="Segoe UI" panose="020B0502040204020203" pitchFamily="34" charset="0"/>
              </a:rPr>
              <a:t>August 22, 2017</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29193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6665685"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One of your best sources of evidence is your stakeholders.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Can be lightweight – doesn’t always have to in-depth UX</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Develop </a:t>
            </a:r>
            <a:r>
              <a:rPr lang="en-AU" sz="2800" dirty="0">
                <a:latin typeface="Segoe UI" panose="020B0502040204020203" pitchFamily="34" charset="0"/>
                <a:cs typeface="Segoe UI" panose="020B0502040204020203" pitchFamily="34" charset="0"/>
              </a:rPr>
              <a:t>a proactive approach that includes seeking, interpreting and using the input of faculty, students and </a:t>
            </a:r>
            <a:r>
              <a:rPr lang="en-AU" sz="2800" dirty="0" smtClean="0">
                <a:latin typeface="Segoe UI" panose="020B0502040204020203" pitchFamily="34" charset="0"/>
                <a:cs typeface="Segoe UI" panose="020B0502040204020203" pitchFamily="34" charset="0"/>
              </a:rPr>
              <a:t>community and that articulates </a:t>
            </a:r>
            <a:r>
              <a:rPr lang="en-AU" sz="2800" dirty="0">
                <a:latin typeface="Segoe UI" panose="020B0502040204020203" pitchFamily="34" charset="0"/>
                <a:cs typeface="Segoe UI" panose="020B0502040204020203" pitchFamily="34" charset="0"/>
              </a:rPr>
              <a:t>the value of </a:t>
            </a:r>
            <a:r>
              <a:rPr lang="en-AU" sz="2800" dirty="0" smtClean="0">
                <a:latin typeface="Segoe UI" panose="020B0502040204020203" pitchFamily="34" charset="0"/>
                <a:cs typeface="Segoe UI" panose="020B0502040204020203" pitchFamily="34" charset="0"/>
              </a:rPr>
              <a:t>your library. </a:t>
            </a:r>
            <a:r>
              <a:rPr lang="en-AU" sz="2400" dirty="0" smtClean="0">
                <a:latin typeface="Segoe UI" panose="020B0502040204020203" pitchFamily="34" charset="0"/>
                <a:cs typeface="Segoe UI" panose="020B0502040204020203" pitchFamily="34" charset="0"/>
              </a:rPr>
              <a:t>(ASU Library, 2017)</a:t>
            </a:r>
            <a:endParaRPr lang="en-AU" sz="2400" dirty="0"/>
          </a:p>
          <a:p>
            <a:pPr marL="342900" indent="-342900">
              <a:buFont typeface="Arial" panose="020B0604020202020204" pitchFamily="34" charset="0"/>
              <a:buChar char="•"/>
            </a:pPr>
            <a:endParaRPr lang="en-AU" sz="1600" dirty="0"/>
          </a:p>
        </p:txBody>
      </p:sp>
      <p:sp>
        <p:nvSpPr>
          <p:cNvPr id="4" name="Title 3"/>
          <p:cNvSpPr>
            <a:spLocks noGrp="1"/>
          </p:cNvSpPr>
          <p:nvPr>
            <p:ph type="title"/>
          </p:nvPr>
        </p:nvSpPr>
        <p:spPr>
          <a:xfrm>
            <a:off x="2739572" y="605707"/>
            <a:ext cx="6739467" cy="773831"/>
          </a:xfrm>
        </p:spPr>
        <p:txBody>
          <a:bodyPr>
            <a:normAutofit/>
          </a:bodyPr>
          <a:lstStyle/>
          <a:p>
            <a:r>
              <a:rPr lang="en-AU" dirty="0" smtClean="0"/>
              <a:t>Stakeholder engagement</a:t>
            </a:r>
            <a:endParaRPr lang="en-AU"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021285" y="1632857"/>
            <a:ext cx="5045529" cy="3530309"/>
          </a:xfrm>
          <a:prstGeom prst="rect">
            <a:avLst/>
          </a:prstGeom>
        </p:spPr>
      </p:pic>
      <p:sp>
        <p:nvSpPr>
          <p:cNvPr id="2" name="TextBox 1"/>
          <p:cNvSpPr txBox="1"/>
          <p:nvPr/>
        </p:nvSpPr>
        <p:spPr>
          <a:xfrm>
            <a:off x="7333947" y="5163167"/>
            <a:ext cx="5731510" cy="369332"/>
          </a:xfrm>
          <a:prstGeom prst="rect">
            <a:avLst/>
          </a:prstGeom>
          <a:noFill/>
        </p:spPr>
        <p:txBody>
          <a:bodyPr wrap="square" rtlCol="0">
            <a:spAutoFit/>
          </a:bodyPr>
          <a:lstStyle/>
          <a:p>
            <a:r>
              <a:rPr lang="en-AU" dirty="0" smtClean="0">
                <a:latin typeface="Segoe UI" panose="020B0502040204020203" pitchFamily="34" charset="0"/>
                <a:cs typeface="Segoe UI" panose="020B0502040204020203" pitchFamily="34" charset="0"/>
              </a:rPr>
              <a:t>Evidence from the Goldilocks experiment</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9633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8755743" cy="4882243"/>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Pick one thing, start small, keep it local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Read widely, think critically, actively reflect and share your adventures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Find your tribe (people, tweeters)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Develop your skills and fill your backpack with a variety of evidence sources and stories</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“No one can stop you </a:t>
            </a:r>
            <a:r>
              <a:rPr lang="en-AU" sz="2800" dirty="0">
                <a:latin typeface="Segoe UI" panose="020B0502040204020203" pitchFamily="34" charset="0"/>
                <a:cs typeface="Segoe UI" panose="020B0502040204020203" pitchFamily="34" charset="0"/>
              </a:rPr>
              <a:t>b</a:t>
            </a:r>
            <a:r>
              <a:rPr lang="en-AU" sz="2800" dirty="0" smtClean="0">
                <a:latin typeface="Segoe UI" panose="020B0502040204020203" pitchFamily="34" charset="0"/>
                <a:cs typeface="Segoe UI" panose="020B0502040204020203" pitchFamily="34" charset="0"/>
              </a:rPr>
              <a:t>eing evidence based.” (Lewis &amp; Wilson 2015)</a:t>
            </a:r>
            <a:endParaRPr lang="en-AU" sz="28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6739467" cy="773831"/>
          </a:xfrm>
        </p:spPr>
        <p:txBody>
          <a:bodyPr/>
          <a:lstStyle/>
          <a:p>
            <a:r>
              <a:rPr lang="en-AU" dirty="0" smtClean="0"/>
              <a:t>Working solo</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899" y="1159330"/>
            <a:ext cx="3673928" cy="3673928"/>
          </a:xfrm>
          <a:prstGeom prst="rect">
            <a:avLst/>
          </a:prstGeom>
        </p:spPr>
      </p:pic>
    </p:spTree>
    <p:extLst>
      <p:ext uri="{BB962C8B-B14F-4D97-AF65-F5344CB8AC3E}">
        <p14:creationId xmlns:p14="http://schemas.microsoft.com/office/powerpoint/2010/main" val="3648095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55270" y="1632857"/>
            <a:ext cx="7429501" cy="4882243"/>
          </a:xfrm>
        </p:spPr>
        <p:txBody>
          <a:bodyPr/>
          <a:lstStyle/>
          <a:p>
            <a:pPr algn="ctr"/>
            <a:r>
              <a:rPr lang="en-AU" sz="2800" dirty="0" smtClean="0">
                <a:latin typeface="Segoe UI" panose="020B0502040204020203" pitchFamily="34" charset="0"/>
                <a:cs typeface="Segoe UI" panose="020B0502040204020203" pitchFamily="34" charset="0"/>
              </a:rPr>
              <a:t>Being </a:t>
            </a:r>
            <a:r>
              <a:rPr lang="en-AU" sz="2800" dirty="0">
                <a:latin typeface="Segoe UI" panose="020B0502040204020203" pitchFamily="34" charset="0"/>
                <a:cs typeface="Segoe UI" panose="020B0502040204020203" pitchFamily="34" charset="0"/>
              </a:rPr>
              <a:t>data driven creates a healthy service culture. </a:t>
            </a:r>
            <a:endParaRPr lang="en-AU" sz="2800" dirty="0" smtClean="0">
              <a:latin typeface="Segoe UI" panose="020B0502040204020203" pitchFamily="34" charset="0"/>
              <a:cs typeface="Segoe UI" panose="020B0502040204020203" pitchFamily="34" charset="0"/>
            </a:endParaRPr>
          </a:p>
          <a:p>
            <a:pPr algn="ctr"/>
            <a:r>
              <a:rPr lang="en-AU" sz="2800" dirty="0" smtClean="0">
                <a:latin typeface="Segoe UI" panose="020B0502040204020203" pitchFamily="34" charset="0"/>
                <a:cs typeface="Segoe UI" panose="020B0502040204020203" pitchFamily="34" charset="0"/>
              </a:rPr>
              <a:t>It’s </a:t>
            </a:r>
            <a:r>
              <a:rPr lang="en-AU" sz="2800" dirty="0">
                <a:latin typeface="Segoe UI" panose="020B0502040204020203" pitchFamily="34" charset="0"/>
                <a:cs typeface="Segoe UI" panose="020B0502040204020203" pitchFamily="34" charset="0"/>
              </a:rPr>
              <a:t>not about how good we are. </a:t>
            </a:r>
            <a:endParaRPr lang="en-AU" sz="2800" dirty="0" smtClean="0">
              <a:latin typeface="Segoe UI" panose="020B0502040204020203" pitchFamily="34" charset="0"/>
              <a:cs typeface="Segoe UI" panose="020B0502040204020203" pitchFamily="34" charset="0"/>
            </a:endParaRPr>
          </a:p>
          <a:p>
            <a:pPr algn="ctr"/>
            <a:r>
              <a:rPr lang="en-AU" sz="2800" dirty="0" smtClean="0">
                <a:latin typeface="Segoe UI" panose="020B0502040204020203" pitchFamily="34" charset="0"/>
                <a:cs typeface="Segoe UI" panose="020B0502040204020203" pitchFamily="34" charset="0"/>
              </a:rPr>
              <a:t>It’s about, </a:t>
            </a:r>
            <a:r>
              <a:rPr lang="en-AU" sz="2800" dirty="0">
                <a:latin typeface="Segoe UI" panose="020B0502040204020203" pitchFamily="34" charset="0"/>
                <a:cs typeface="Segoe UI" panose="020B0502040204020203" pitchFamily="34" charset="0"/>
              </a:rPr>
              <a:t>“This is how good we are with our </a:t>
            </a:r>
            <a:r>
              <a:rPr lang="en-AU" sz="2800" dirty="0" smtClean="0">
                <a:latin typeface="Segoe UI" panose="020B0502040204020203" pitchFamily="34" charset="0"/>
                <a:cs typeface="Segoe UI" panose="020B0502040204020203" pitchFamily="34" charset="0"/>
              </a:rPr>
              <a:t>customers.” </a:t>
            </a:r>
          </a:p>
          <a:p>
            <a:pPr algn="ctr"/>
            <a:r>
              <a:rPr lang="en-AU" sz="2800" dirty="0" err="1" smtClean="0">
                <a:latin typeface="Segoe UI" panose="020B0502040204020203" pitchFamily="34" charset="0"/>
                <a:cs typeface="Segoe UI" panose="020B0502040204020203" pitchFamily="34" charset="0"/>
              </a:rPr>
              <a:t>Masud</a:t>
            </a:r>
            <a:r>
              <a:rPr lang="en-AU" sz="2800" dirty="0" smtClean="0">
                <a:latin typeface="Segoe UI" panose="020B0502040204020203" pitchFamily="34" charset="0"/>
                <a:cs typeface="Segoe UI" panose="020B0502040204020203" pitchFamily="34" charset="0"/>
              </a:rPr>
              <a:t> </a:t>
            </a:r>
            <a:r>
              <a:rPr lang="en-AU" sz="2800" dirty="0" err="1" smtClean="0">
                <a:latin typeface="Segoe UI" panose="020B0502040204020203" pitchFamily="34" charset="0"/>
                <a:cs typeface="Segoe UI" panose="020B0502040204020203" pitchFamily="34" charset="0"/>
              </a:rPr>
              <a:t>Khokhar</a:t>
            </a:r>
            <a:r>
              <a:rPr lang="en-AU" sz="2800" dirty="0" smtClean="0">
                <a:latin typeface="Segoe UI" panose="020B0502040204020203" pitchFamily="34" charset="0"/>
                <a:cs typeface="Segoe UI" panose="020B0502040204020203" pitchFamily="34" charset="0"/>
              </a:rPr>
              <a:t>, University of Lancaster, June 2018</a:t>
            </a:r>
            <a:endParaRPr lang="en-AU"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AU" sz="1600" dirty="0" smtClean="0"/>
          </a:p>
        </p:txBody>
      </p:sp>
      <p:sp>
        <p:nvSpPr>
          <p:cNvPr id="4" name="Title 3"/>
          <p:cNvSpPr>
            <a:spLocks noGrp="1"/>
          </p:cNvSpPr>
          <p:nvPr>
            <p:ph type="title"/>
          </p:nvPr>
        </p:nvSpPr>
        <p:spPr>
          <a:xfrm>
            <a:off x="2739572" y="605707"/>
            <a:ext cx="8225733" cy="773831"/>
          </a:xfrm>
        </p:spPr>
        <p:txBody>
          <a:bodyPr>
            <a:normAutofit/>
          </a:bodyPr>
          <a:lstStyle/>
          <a:p>
            <a:r>
              <a:rPr lang="en-AU" dirty="0" smtClean="0"/>
              <a:t>A reminder of the why</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356" y="1632857"/>
            <a:ext cx="3510643" cy="3510643"/>
          </a:xfrm>
          <a:prstGeom prst="rect">
            <a:avLst/>
          </a:prstGeom>
        </p:spPr>
      </p:pic>
    </p:spTree>
    <p:extLst>
      <p:ext uri="{BB962C8B-B14F-4D97-AF65-F5344CB8AC3E}">
        <p14:creationId xmlns:p14="http://schemas.microsoft.com/office/powerpoint/2010/main" val="331685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34518" y="1632857"/>
            <a:ext cx="10455639" cy="4882243"/>
          </a:xfrm>
        </p:spPr>
        <p:txBody>
          <a:bodyPr/>
          <a:lstStyle/>
          <a:p>
            <a:endParaRPr lang="en-AU" sz="2800" dirty="0"/>
          </a:p>
          <a:p>
            <a:endParaRPr lang="en-AU" sz="2800" dirty="0" smtClean="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4" name="Title 3"/>
          <p:cNvSpPr>
            <a:spLocks noGrp="1"/>
          </p:cNvSpPr>
          <p:nvPr>
            <p:ph type="title"/>
          </p:nvPr>
        </p:nvSpPr>
        <p:spPr>
          <a:xfrm>
            <a:off x="2739572" y="605707"/>
            <a:ext cx="8682808" cy="773831"/>
          </a:xfrm>
        </p:spPr>
        <p:txBody>
          <a:bodyPr>
            <a:normAutofit/>
          </a:bodyPr>
          <a:lstStyle/>
          <a:p>
            <a:r>
              <a:rPr lang="en-AU" dirty="0" smtClean="0"/>
              <a:t>My evidence-base practice story</a:t>
            </a:r>
            <a:endParaRPr lang="en-AU" dirty="0"/>
          </a:p>
        </p:txBody>
      </p:sp>
      <p:pic>
        <p:nvPicPr>
          <p:cNvPr id="2" name="Picture 1"/>
          <p:cNvPicPr>
            <a:picLocks noChangeAspect="1"/>
          </p:cNvPicPr>
          <p:nvPr/>
        </p:nvPicPr>
        <p:blipFill>
          <a:blip r:embed="rId3"/>
          <a:stretch>
            <a:fillRect/>
          </a:stretch>
        </p:blipFill>
        <p:spPr>
          <a:xfrm>
            <a:off x="734518" y="1632857"/>
            <a:ext cx="7991475" cy="2219325"/>
          </a:xfrm>
          <a:prstGeom prst="rect">
            <a:avLst/>
          </a:prstGeom>
        </p:spPr>
      </p:pic>
      <p:pic>
        <p:nvPicPr>
          <p:cNvPr id="1028" name="Picture 4" descr="Image result for eblip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217" y="5572124"/>
            <a:ext cx="2324100" cy="942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3042376" y="3204255"/>
            <a:ext cx="8077200" cy="2114550"/>
          </a:xfrm>
          <a:prstGeom prst="rect">
            <a:avLst/>
          </a:prstGeom>
        </p:spPr>
      </p:pic>
    </p:spTree>
    <p:extLst>
      <p:ext uri="{BB962C8B-B14F-4D97-AF65-F5344CB8AC3E}">
        <p14:creationId xmlns:p14="http://schemas.microsoft.com/office/powerpoint/2010/main" val="2730538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90885" y="1779814"/>
            <a:ext cx="10053315" cy="4278086"/>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How can evidence-based practice become a whole of library experience?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How can we measure the maturity of our library to determine if we are evidence-based?</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Research </a:t>
            </a:r>
            <a:r>
              <a:rPr lang="en-AU" sz="2800" dirty="0">
                <a:latin typeface="Segoe UI" panose="020B0502040204020203" pitchFamily="34" charset="0"/>
                <a:cs typeface="Segoe UI" panose="020B0502040204020203" pitchFamily="34" charset="0"/>
              </a:rPr>
              <a:t>project: Towards a evidence-based practice maturity model for Australian academic libraries</a:t>
            </a:r>
          </a:p>
        </p:txBody>
      </p:sp>
      <p:sp>
        <p:nvSpPr>
          <p:cNvPr id="4" name="Title 3"/>
          <p:cNvSpPr>
            <a:spLocks noGrp="1"/>
          </p:cNvSpPr>
          <p:nvPr>
            <p:ph type="title"/>
          </p:nvPr>
        </p:nvSpPr>
        <p:spPr>
          <a:xfrm>
            <a:off x="2810364" y="458223"/>
            <a:ext cx="8929879" cy="773831"/>
          </a:xfrm>
        </p:spPr>
        <p:txBody>
          <a:bodyPr>
            <a:normAutofit/>
          </a:bodyPr>
          <a:lstStyle/>
          <a:p>
            <a:r>
              <a:rPr lang="en-AU" dirty="0" smtClean="0"/>
              <a:t>What I’m working on</a:t>
            </a:r>
            <a:endParaRPr lang="en-AU" dirty="0"/>
          </a:p>
        </p:txBody>
      </p:sp>
    </p:spTree>
    <p:extLst>
      <p:ext uri="{BB962C8B-B14F-4D97-AF65-F5344CB8AC3E}">
        <p14:creationId xmlns:p14="http://schemas.microsoft.com/office/powerpoint/2010/main" val="2770903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98070" y="1944547"/>
            <a:ext cx="5556069" cy="4570553"/>
          </a:xfrm>
        </p:spPr>
        <p:txBody>
          <a:bodyPr/>
          <a:lstStyle/>
          <a:p>
            <a:pPr algn="ctr"/>
            <a:r>
              <a:rPr lang="en-AU" sz="3600" dirty="0" smtClean="0">
                <a:latin typeface="Segoe UI" panose="020B0502040204020203" pitchFamily="34" charset="0"/>
                <a:cs typeface="Segoe UI" panose="020B0502040204020203" pitchFamily="34" charset="0"/>
              </a:rPr>
              <a:t>An evidence based culture in your library can be the first of many stepping stones to a sustainable future. </a:t>
            </a:r>
          </a:p>
          <a:p>
            <a:pPr marL="342900" indent="-342900" algn="ctr">
              <a:buFont typeface="Arial" panose="020B0604020202020204" pitchFamily="34" charset="0"/>
              <a:buChar char="•"/>
            </a:pPr>
            <a:endParaRPr lang="en-AU" sz="2800" dirty="0">
              <a:latin typeface="Segoe UI" panose="020B0502040204020203" pitchFamily="34" charset="0"/>
              <a:cs typeface="Segoe UI" panose="020B0502040204020203" pitchFamily="34" charset="0"/>
            </a:endParaRPr>
          </a:p>
          <a:p>
            <a:pPr algn="r"/>
            <a:r>
              <a:rPr lang="en-AU" sz="2800" dirty="0" smtClean="0">
                <a:latin typeface="Segoe UI" panose="020B0502040204020203" pitchFamily="34" charset="0"/>
                <a:cs typeface="Segoe UI" panose="020B0502040204020203" pitchFamily="34" charset="0"/>
              </a:rPr>
              <a:t>(Bell et al, 2017)</a:t>
            </a:r>
            <a:endParaRPr lang="en-AU" sz="2800" dirty="0">
              <a:latin typeface="Segoe UI" panose="020B0502040204020203" pitchFamily="34" charset="0"/>
              <a:cs typeface="Segoe UI" panose="020B0502040204020203" pitchFamily="34" charset="0"/>
            </a:endParaRPr>
          </a:p>
          <a:p>
            <a:pPr algn="ctr"/>
            <a:endParaRPr lang="en-AU" dirty="0"/>
          </a:p>
        </p:txBody>
      </p:sp>
      <p:sp>
        <p:nvSpPr>
          <p:cNvPr id="8" name="Title 3"/>
          <p:cNvSpPr txBox="1">
            <a:spLocks/>
          </p:cNvSpPr>
          <p:nvPr/>
        </p:nvSpPr>
        <p:spPr>
          <a:xfrm>
            <a:off x="2739572" y="605707"/>
            <a:ext cx="6739467" cy="77383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kern="1200">
                <a:solidFill>
                  <a:srgbClr val="FDBA12"/>
                </a:solidFill>
                <a:latin typeface="Verdana" panose="020B0604030504040204" pitchFamily="34" charset="0"/>
                <a:ea typeface="Verdana" panose="020B0604030504040204" pitchFamily="34" charset="0"/>
                <a:cs typeface="Verdana" panose="020B0604030504040204" pitchFamily="34" charset="0"/>
              </a:defRPr>
            </a:lvl1pPr>
          </a:lstStyle>
          <a:p>
            <a:r>
              <a:rPr lang="en-AU" dirty="0" smtClean="0"/>
              <a:t>One step at a time</a:t>
            </a: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953" y="2214619"/>
            <a:ext cx="4507354" cy="2336984"/>
          </a:xfrm>
          <a:prstGeom prst="rect">
            <a:avLst/>
          </a:prstGeom>
        </p:spPr>
      </p:pic>
      <p:sp>
        <p:nvSpPr>
          <p:cNvPr id="9" name="Rectangle 8"/>
          <p:cNvSpPr/>
          <p:nvPr/>
        </p:nvSpPr>
        <p:spPr>
          <a:xfrm>
            <a:off x="7225362" y="5386685"/>
            <a:ext cx="4561449" cy="646331"/>
          </a:xfrm>
          <a:prstGeom prst="rect">
            <a:avLst/>
          </a:prstGeom>
        </p:spPr>
        <p:txBody>
          <a:bodyPr wrap="square">
            <a:spAutoFit/>
          </a:bodyPr>
          <a:lstStyle/>
          <a:p>
            <a:r>
              <a:rPr lang="en-AU" dirty="0">
                <a:solidFill>
                  <a:srgbClr val="049BCE"/>
                </a:solidFill>
                <a:latin typeface="source sans pro"/>
                <a:hlinkClick r:id="rId4"/>
              </a:rPr>
              <a:t>“Spring Stepping Stones”</a:t>
            </a:r>
            <a:r>
              <a:rPr lang="en-AU" dirty="0">
                <a:solidFill>
                  <a:srgbClr val="8A8A8A"/>
                </a:solidFill>
                <a:latin typeface="source sans pro"/>
              </a:rPr>
              <a:t> by </a:t>
            </a:r>
            <a:r>
              <a:rPr lang="en-AU" i="1" dirty="0">
                <a:solidFill>
                  <a:srgbClr val="049BCE"/>
                </a:solidFill>
                <a:latin typeface="source sans pro"/>
                <a:hlinkClick r:id="rId5"/>
              </a:rPr>
              <a:t>Paul Downey</a:t>
            </a:r>
            <a:r>
              <a:rPr lang="en-AU" i="1" dirty="0">
                <a:solidFill>
                  <a:srgbClr val="8A8A8A"/>
                </a:solidFill>
                <a:latin typeface="source sans pro"/>
              </a:rPr>
              <a:t> </a:t>
            </a:r>
            <a:r>
              <a:rPr lang="en-AU" dirty="0">
                <a:solidFill>
                  <a:srgbClr val="8A8A8A"/>
                </a:solidFill>
                <a:latin typeface="source sans pro"/>
              </a:rPr>
              <a:t>is licensed under </a:t>
            </a:r>
            <a:r>
              <a:rPr lang="en-AU" dirty="0">
                <a:solidFill>
                  <a:srgbClr val="049BCE"/>
                </a:solidFill>
                <a:latin typeface="source sans pro"/>
                <a:hlinkClick r:id="rId6"/>
              </a:rPr>
              <a:t>CC BY 2.0</a:t>
            </a:r>
            <a:endParaRPr lang="en-AU" dirty="0"/>
          </a:p>
        </p:txBody>
      </p:sp>
    </p:spTree>
    <p:extLst>
      <p:ext uri="{BB962C8B-B14F-4D97-AF65-F5344CB8AC3E}">
        <p14:creationId xmlns:p14="http://schemas.microsoft.com/office/powerpoint/2010/main" val="1987117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AU" dirty="0" smtClean="0"/>
              <a:t>Thank you</a:t>
            </a:r>
          </a:p>
          <a:p>
            <a:r>
              <a:rPr lang="en-AU" dirty="0" smtClean="0"/>
              <a:t>@</a:t>
            </a:r>
            <a:r>
              <a:rPr lang="en-AU" dirty="0" err="1" smtClean="0"/>
              <a:t>Thorpe_clare</a:t>
            </a:r>
            <a:endParaRPr lang="en-AU" dirty="0" smtClean="0"/>
          </a:p>
          <a:p>
            <a:r>
              <a:rPr lang="en-AU" dirty="0" smtClean="0"/>
              <a:t>Clare.Thorpe@usq.edu.au</a:t>
            </a:r>
            <a:endParaRPr lang="en-AU" dirty="0"/>
          </a:p>
        </p:txBody>
      </p:sp>
      <p:sp>
        <p:nvSpPr>
          <p:cNvPr id="4" name="Text Placeholder 3"/>
          <p:cNvSpPr>
            <a:spLocks noGrp="1"/>
          </p:cNvSpPr>
          <p:nvPr>
            <p:ph type="body" sz="quarter" idx="4294967295"/>
          </p:nvPr>
        </p:nvSpPr>
        <p:spPr>
          <a:xfrm>
            <a:off x="1065213" y="5429250"/>
            <a:ext cx="11126787" cy="358775"/>
          </a:xfrm>
          <a:prstGeom prst="rect">
            <a:avLst/>
          </a:prstGeom>
        </p:spPr>
        <p:txBody>
          <a:bodyPr/>
          <a:lstStyle/>
          <a:p>
            <a:r>
              <a:rPr lang="en-AU" dirty="0" err="1" smtClean="0"/>
              <a:t>Thorpe_clare</a:t>
            </a:r>
            <a:endParaRPr lang="en-AU" dirty="0"/>
          </a:p>
        </p:txBody>
      </p:sp>
    </p:spTree>
    <p:extLst>
      <p:ext uri="{BB962C8B-B14F-4D97-AF65-F5344CB8AC3E}">
        <p14:creationId xmlns:p14="http://schemas.microsoft.com/office/powerpoint/2010/main" val="159617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5600" y="1632857"/>
            <a:ext cx="11520714" cy="4882243"/>
          </a:xfrm>
        </p:spPr>
        <p:txBody>
          <a:bodyPr/>
          <a:lstStyle/>
          <a:p>
            <a:pPr algn="ctr">
              <a:lnSpc>
                <a:spcPct val="150000"/>
              </a:lnSpc>
            </a:pPr>
            <a:r>
              <a:rPr lang="en-AU" sz="3600" dirty="0" smtClean="0">
                <a:latin typeface="Segoe UI" panose="020B0502040204020203" pitchFamily="34" charset="0"/>
                <a:cs typeface="Segoe UI" panose="020B0502040204020203" pitchFamily="34" charset="0"/>
              </a:rPr>
              <a:t>Evidence-based medicine </a:t>
            </a:r>
          </a:p>
          <a:p>
            <a:pPr>
              <a:lnSpc>
                <a:spcPct val="150000"/>
              </a:lnSpc>
            </a:pPr>
            <a:endParaRPr lang="en-AU" sz="6000" i="1" dirty="0" smtClean="0">
              <a:latin typeface="Segoe UI" panose="020B0502040204020203" pitchFamily="34" charset="0"/>
              <a:cs typeface="Segoe UI" panose="020B0502040204020203" pitchFamily="34" charset="0"/>
            </a:endParaRPr>
          </a:p>
          <a:p>
            <a:pPr algn="ctr">
              <a:lnSpc>
                <a:spcPct val="150000"/>
              </a:lnSpc>
            </a:pPr>
            <a:endParaRPr lang="en-AU" sz="4400" i="1" dirty="0" smtClean="0">
              <a:latin typeface="Segoe UI" panose="020B0502040204020203" pitchFamily="34" charset="0"/>
              <a:cs typeface="Segoe UI" panose="020B0502040204020203" pitchFamily="34" charset="0"/>
            </a:endParaRPr>
          </a:p>
          <a:p>
            <a:pPr algn="ctr">
              <a:lnSpc>
                <a:spcPct val="150000"/>
              </a:lnSpc>
            </a:pPr>
            <a:r>
              <a:rPr lang="en-AU" sz="3600" dirty="0" smtClean="0">
                <a:latin typeface="Segoe UI" panose="020B0502040204020203" pitchFamily="34" charset="0"/>
                <a:cs typeface="Segoe UI" panose="020B0502040204020203" pitchFamily="34" charset="0"/>
              </a:rPr>
              <a:t>Evidence-based librarianship</a:t>
            </a:r>
          </a:p>
        </p:txBody>
      </p:sp>
      <p:sp>
        <p:nvSpPr>
          <p:cNvPr id="4" name="Title 3"/>
          <p:cNvSpPr>
            <a:spLocks noGrp="1"/>
          </p:cNvSpPr>
          <p:nvPr>
            <p:ph type="title"/>
          </p:nvPr>
        </p:nvSpPr>
        <p:spPr>
          <a:xfrm>
            <a:off x="2739572" y="605707"/>
            <a:ext cx="6739467" cy="773831"/>
          </a:xfrm>
        </p:spPr>
        <p:txBody>
          <a:bodyPr/>
          <a:lstStyle/>
          <a:p>
            <a:r>
              <a:rPr lang="en-AU" dirty="0" smtClean="0"/>
              <a:t>In the beginning…</a:t>
            </a:r>
            <a:endParaRPr lang="en-AU" dirty="0"/>
          </a:p>
        </p:txBody>
      </p:sp>
      <p:sp>
        <p:nvSpPr>
          <p:cNvPr id="2" name="Down Arrow 1"/>
          <p:cNvSpPr/>
          <p:nvPr/>
        </p:nvSpPr>
        <p:spPr>
          <a:xfrm>
            <a:off x="4855169" y="2937879"/>
            <a:ext cx="1822900" cy="2023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837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75032" y="1676400"/>
            <a:ext cx="10136957" cy="3695164"/>
          </a:xfrm>
        </p:spPr>
        <p:txBody>
          <a:bodyPr/>
          <a:lstStyle/>
          <a:p>
            <a:pPr algn="ctr">
              <a:lnSpc>
                <a:spcPct val="150000"/>
              </a:lnSpc>
            </a:pPr>
            <a:r>
              <a:rPr lang="en-AU" sz="3200" dirty="0" smtClean="0">
                <a:latin typeface="Segoe UI" panose="020B0502040204020203" pitchFamily="34" charset="0"/>
                <a:cs typeface="Segoe UI" panose="020B0502040204020203" pitchFamily="34" charset="0"/>
              </a:rPr>
              <a:t>A structured </a:t>
            </a:r>
            <a:r>
              <a:rPr lang="en-AU" sz="3200" dirty="0">
                <a:latin typeface="Segoe UI" panose="020B0502040204020203" pitchFamily="34" charset="0"/>
                <a:cs typeface="Segoe UI" panose="020B0502040204020203" pitchFamily="34" charset="0"/>
              </a:rPr>
              <a:t>process of collecting, interpreting and applying valid and reliable research and evidence to support </a:t>
            </a:r>
            <a:r>
              <a:rPr lang="en-AU" sz="3200" dirty="0" smtClean="0">
                <a:latin typeface="Segoe UI" panose="020B0502040204020203" pitchFamily="34" charset="0"/>
                <a:cs typeface="Segoe UI" panose="020B0502040204020203" pitchFamily="34" charset="0"/>
              </a:rPr>
              <a:t>decision-making </a:t>
            </a:r>
            <a:r>
              <a:rPr lang="en-AU" sz="3200" dirty="0">
                <a:latin typeface="Segoe UI" panose="020B0502040204020203" pitchFamily="34" charset="0"/>
                <a:cs typeface="Segoe UI" panose="020B0502040204020203" pitchFamily="34" charset="0"/>
              </a:rPr>
              <a:t>and continuous service improvement in professional practice. </a:t>
            </a:r>
            <a:endParaRPr lang="en-AU" sz="3200" dirty="0" smtClean="0">
              <a:latin typeface="Segoe UI" panose="020B0502040204020203" pitchFamily="34" charset="0"/>
              <a:cs typeface="Segoe UI" panose="020B0502040204020203" pitchFamily="34" charset="0"/>
            </a:endParaRPr>
          </a:p>
          <a:p>
            <a:endParaRPr lang="en-AU" dirty="0" smtClean="0">
              <a:latin typeface="Segoe UI" panose="020B0502040204020203" pitchFamily="34" charset="0"/>
              <a:cs typeface="Segoe UI" panose="020B0502040204020203" pitchFamily="34" charset="0"/>
            </a:endParaRPr>
          </a:p>
          <a:p>
            <a:pPr algn="r"/>
            <a:endParaRPr lang="en-AU" dirty="0" smtClean="0">
              <a:latin typeface="Segoe UI" panose="020B0502040204020203" pitchFamily="34" charset="0"/>
              <a:cs typeface="Segoe UI" panose="020B0502040204020203" pitchFamily="34" charset="0"/>
            </a:endParaRPr>
          </a:p>
          <a:p>
            <a:pPr algn="r"/>
            <a:r>
              <a:rPr lang="en-AU" sz="2400" dirty="0" smtClean="0">
                <a:latin typeface="Segoe UI" panose="020B0502040204020203" pitchFamily="34" charset="0"/>
                <a:cs typeface="Segoe UI" panose="020B0502040204020203" pitchFamily="34" charset="0"/>
              </a:rPr>
              <a:t>(</a:t>
            </a:r>
            <a:r>
              <a:rPr lang="en-AU" sz="2400" dirty="0">
                <a:latin typeface="Segoe UI" panose="020B0502040204020203" pitchFamily="34" charset="0"/>
                <a:cs typeface="Segoe UI" panose="020B0502040204020203" pitchFamily="34" charset="0"/>
              </a:rPr>
              <a:t>Howlett &amp; Thorpe, 2018</a:t>
            </a:r>
            <a:r>
              <a:rPr lang="en-AU" sz="2400" dirty="0" smtClean="0">
                <a:latin typeface="Segoe UI" panose="020B0502040204020203" pitchFamily="34" charset="0"/>
                <a:cs typeface="Segoe UI" panose="020B0502040204020203" pitchFamily="34" charset="0"/>
              </a:rPr>
              <a:t>) </a:t>
            </a:r>
            <a:endParaRPr lang="en-AU" sz="24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538720" y="520186"/>
            <a:ext cx="8920309" cy="773831"/>
          </a:xfrm>
        </p:spPr>
        <p:txBody>
          <a:bodyPr>
            <a:noAutofit/>
          </a:bodyPr>
          <a:lstStyle/>
          <a:p>
            <a:r>
              <a:rPr lang="en-AU" dirty="0" smtClean="0"/>
              <a:t>What is evidence-based practice?</a:t>
            </a:r>
            <a:endParaRPr lang="en-AU" dirty="0"/>
          </a:p>
        </p:txBody>
      </p:sp>
    </p:spTree>
    <p:extLst>
      <p:ext uri="{BB962C8B-B14F-4D97-AF65-F5344CB8AC3E}">
        <p14:creationId xmlns:p14="http://schemas.microsoft.com/office/powerpoint/2010/main" val="129294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9566" y="1544185"/>
            <a:ext cx="6435499" cy="4995137"/>
          </a:xfrm>
        </p:spPr>
        <p:txBody>
          <a:bodyPr/>
          <a:lstStyle/>
          <a:p>
            <a:r>
              <a:rPr lang="en-AU" sz="2800" dirty="0" smtClean="0">
                <a:latin typeface="Segoe UI" panose="020B0502040204020203" pitchFamily="34" charset="0"/>
                <a:cs typeface="Segoe UI" panose="020B0502040204020203" pitchFamily="34" charset="0"/>
              </a:rPr>
              <a:t>Not just a one-off but:</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Questioning our practice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Gathering or creating evidence </a:t>
            </a:r>
          </a:p>
          <a:p>
            <a:pPr marL="457200" lvl="1" indent="0">
              <a:buNone/>
            </a:pPr>
            <a:r>
              <a:rPr lang="en-AU" sz="2800" dirty="0">
                <a:latin typeface="Segoe UI" panose="020B0502040204020203" pitchFamily="34" charset="0"/>
                <a:cs typeface="Segoe UI" panose="020B0502040204020203" pitchFamily="34" charset="0"/>
              </a:rPr>
              <a:t>(</a:t>
            </a:r>
            <a:r>
              <a:rPr lang="en-AU" sz="2800" dirty="0" smtClean="0">
                <a:latin typeface="Segoe UI" panose="020B0502040204020203" pitchFamily="34" charset="0"/>
                <a:cs typeface="Segoe UI" panose="020B0502040204020203" pitchFamily="34" charset="0"/>
              </a:rPr>
              <a:t>if we don’t already have it)</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Using evidence wisely to make and inform decisions (especially about our value, impact or worth)</a:t>
            </a:r>
          </a:p>
          <a:p>
            <a:pPr algn="r"/>
            <a:endParaRPr lang="en-AU" dirty="0" smtClean="0">
              <a:latin typeface="Segoe UI" panose="020B0502040204020203" pitchFamily="34" charset="0"/>
              <a:cs typeface="Segoe UI" panose="020B0502040204020203" pitchFamily="34" charset="0"/>
            </a:endParaRPr>
          </a:p>
          <a:p>
            <a:pPr algn="r"/>
            <a:r>
              <a:rPr lang="en-AU" sz="2400" dirty="0" smtClean="0">
                <a:latin typeface="Segoe UI" panose="020B0502040204020203" pitchFamily="34" charset="0"/>
                <a:cs typeface="Segoe UI" panose="020B0502040204020203" pitchFamily="34" charset="0"/>
              </a:rPr>
              <a:t>(</a:t>
            </a:r>
            <a:r>
              <a:rPr lang="en-AU" sz="2400" dirty="0" err="1" smtClean="0">
                <a:latin typeface="Segoe UI" panose="020B0502040204020203" pitchFamily="34" charset="0"/>
                <a:cs typeface="Segoe UI" panose="020B0502040204020203" pitchFamily="34" charset="0"/>
              </a:rPr>
              <a:t>Koufogiannakis</a:t>
            </a:r>
            <a:r>
              <a:rPr lang="en-AU" sz="2400" dirty="0" smtClean="0">
                <a:latin typeface="Segoe UI" panose="020B0502040204020203" pitchFamily="34" charset="0"/>
                <a:cs typeface="Segoe UI" panose="020B0502040204020203" pitchFamily="34" charset="0"/>
              </a:rPr>
              <a:t> &amp; </a:t>
            </a:r>
            <a:r>
              <a:rPr lang="en-AU" sz="2400" dirty="0" err="1" smtClean="0">
                <a:latin typeface="Segoe UI" panose="020B0502040204020203" pitchFamily="34" charset="0"/>
                <a:cs typeface="Segoe UI" panose="020B0502040204020203" pitchFamily="34" charset="0"/>
              </a:rPr>
              <a:t>Brettle</a:t>
            </a:r>
            <a:r>
              <a:rPr lang="en-AU" sz="2400" dirty="0" smtClean="0">
                <a:latin typeface="Segoe UI" panose="020B0502040204020203" pitchFamily="34" charset="0"/>
                <a:cs typeface="Segoe UI" panose="020B0502040204020203" pitchFamily="34" charset="0"/>
              </a:rPr>
              <a:t> 2016)</a:t>
            </a:r>
          </a:p>
        </p:txBody>
      </p:sp>
      <p:sp>
        <p:nvSpPr>
          <p:cNvPr id="4" name="Title 3"/>
          <p:cNvSpPr>
            <a:spLocks noGrp="1"/>
          </p:cNvSpPr>
          <p:nvPr>
            <p:ph type="title"/>
          </p:nvPr>
        </p:nvSpPr>
        <p:spPr>
          <a:xfrm>
            <a:off x="2620404" y="539283"/>
            <a:ext cx="6739467" cy="773831"/>
          </a:xfrm>
        </p:spPr>
        <p:txBody>
          <a:bodyPr/>
          <a:lstStyle/>
          <a:p>
            <a:r>
              <a:rPr lang="en-AU" dirty="0" smtClean="0"/>
              <a:t>Doing and being</a:t>
            </a:r>
            <a:endParaRPr lang="en-AU" dirty="0"/>
          </a:p>
        </p:txBody>
      </p:sp>
      <p:pic>
        <p:nvPicPr>
          <p:cNvPr id="1026" name="Picture 2" descr="Being Evidence Based in Library and Information Practice"/>
          <p:cNvPicPr>
            <a:picLocks noGrp="1" noChangeAspect="1" noChangeArrowheads="1"/>
          </p:cNvPicPr>
          <p:nvPr>
            <p:ph type="pic" sz="quarter" idx="12"/>
          </p:nvPr>
        </p:nvPicPr>
        <p:blipFill>
          <a:blip r:embed="rId3" cstate="print">
            <a:extLst>
              <a:ext uri="{28A0092B-C50C-407E-A947-70E740481C1C}">
                <a14:useLocalDpi xmlns:a14="http://schemas.microsoft.com/office/drawing/2010/main" val="0"/>
              </a:ext>
            </a:extLst>
          </a:blip>
          <a:srcRect t="710" b="710"/>
          <a:stretch>
            <a:fillRect/>
          </a:stretch>
        </p:blipFill>
        <p:spPr bwMode="auto">
          <a:xfrm>
            <a:off x="8157111" y="926199"/>
            <a:ext cx="3675028" cy="54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59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9587" y="1632857"/>
            <a:ext cx="10523096" cy="4882243"/>
          </a:xfrm>
        </p:spPr>
        <p:txBody>
          <a:bodyPr/>
          <a:lstStyle/>
          <a:p>
            <a:r>
              <a:rPr lang="en-AU" sz="2800" dirty="0" smtClean="0">
                <a:latin typeface="Segoe UI" panose="020B0502040204020203" pitchFamily="34" charset="0"/>
                <a:cs typeface="Segoe UI" panose="020B0502040204020203" pitchFamily="34" charset="0"/>
              </a:rPr>
              <a:t>Evidence-based practice is: </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Not </a:t>
            </a:r>
            <a:r>
              <a:rPr lang="en-AU" sz="2800" dirty="0">
                <a:latin typeface="Segoe UI" panose="020B0502040204020203" pitchFamily="34" charset="0"/>
                <a:cs typeface="Segoe UI" panose="020B0502040204020203" pitchFamily="34" charset="0"/>
              </a:rPr>
              <a:t>always straight-forward or </a:t>
            </a:r>
            <a:r>
              <a:rPr lang="en-AU" sz="2800" dirty="0" smtClean="0">
                <a:latin typeface="Segoe UI" panose="020B0502040204020203" pitchFamily="34" charset="0"/>
                <a:cs typeface="Segoe UI" panose="020B0502040204020203" pitchFamily="34" charset="0"/>
              </a:rPr>
              <a:t>linear (messy)</a:t>
            </a:r>
            <a:endParaRPr lang="en-AU"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Holistic</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Deliberate or unintended (serendipitous)</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Used immediately or filed away for future use</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Impacted by time</a:t>
            </a:r>
            <a:r>
              <a:rPr lang="en-AU" sz="2800" dirty="0">
                <a:latin typeface="Segoe UI" panose="020B0502040204020203" pitchFamily="34" charset="0"/>
                <a:cs typeface="Segoe UI" panose="020B0502040204020203" pitchFamily="34" charset="0"/>
              </a:rPr>
              <a:t>, accessibility and </a:t>
            </a:r>
            <a:r>
              <a:rPr lang="en-AU" sz="2800" dirty="0" smtClean="0">
                <a:latin typeface="Segoe UI" panose="020B0502040204020203" pitchFamily="34" charset="0"/>
                <a:cs typeface="Segoe UI" panose="020B0502040204020203" pitchFamily="34" charset="0"/>
              </a:rPr>
              <a:t>the availability </a:t>
            </a:r>
            <a:r>
              <a:rPr lang="en-AU" sz="2800" dirty="0">
                <a:latin typeface="Segoe UI" panose="020B0502040204020203" pitchFamily="34" charset="0"/>
                <a:cs typeface="Segoe UI" panose="020B0502040204020203" pitchFamily="34" charset="0"/>
              </a:rPr>
              <a:t>of evidence</a:t>
            </a:r>
          </a:p>
          <a:p>
            <a:pPr marL="342900" indent="-342900">
              <a:buFont typeface="Arial" panose="020B0604020202020204" pitchFamily="34" charset="0"/>
              <a:buChar char="•"/>
            </a:pPr>
            <a:r>
              <a:rPr lang="en-AU" sz="2800" dirty="0">
                <a:latin typeface="Segoe UI" panose="020B0502040204020203" pitchFamily="34" charset="0"/>
                <a:cs typeface="Segoe UI" panose="020B0502040204020203" pitchFamily="34" charset="0"/>
              </a:rPr>
              <a:t>Highly contextualised and influenced by the </a:t>
            </a:r>
            <a:r>
              <a:rPr lang="en-AU" sz="2800" dirty="0" smtClean="0">
                <a:latin typeface="Segoe UI" panose="020B0502040204020203" pitchFamily="34" charset="0"/>
                <a:cs typeface="Segoe UI" panose="020B0502040204020203" pitchFamily="34" charset="0"/>
              </a:rPr>
              <a:t>librarian’s workplace</a:t>
            </a:r>
          </a:p>
          <a:p>
            <a:pPr algn="r"/>
            <a:endParaRPr lang="en-AU" sz="2400" dirty="0" smtClean="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2739572" y="605707"/>
            <a:ext cx="9136742" cy="1120147"/>
          </a:xfrm>
        </p:spPr>
        <p:txBody>
          <a:bodyPr>
            <a:normAutofit/>
          </a:bodyPr>
          <a:lstStyle/>
          <a:p>
            <a:r>
              <a:rPr lang="en-AU" dirty="0" smtClean="0"/>
              <a:t>Other perspectives from research</a:t>
            </a:r>
            <a:endParaRPr lang="en-AU" dirty="0"/>
          </a:p>
        </p:txBody>
      </p:sp>
    </p:spTree>
    <p:extLst>
      <p:ext uri="{BB962C8B-B14F-4D97-AF65-F5344CB8AC3E}">
        <p14:creationId xmlns:p14="http://schemas.microsoft.com/office/powerpoint/2010/main" val="1955088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8171" y="1487091"/>
            <a:ext cx="6945086" cy="711824"/>
          </a:xfrm>
        </p:spPr>
        <p:txBody>
          <a:bodyPr/>
          <a:lstStyle/>
          <a:p>
            <a:r>
              <a:rPr lang="en-AU" dirty="0" smtClean="0"/>
              <a:t>Have you ever had to/wanted to?</a:t>
            </a:r>
            <a:endParaRPr lang="en-AU" dirty="0"/>
          </a:p>
        </p:txBody>
      </p:sp>
      <p:sp>
        <p:nvSpPr>
          <p:cNvPr id="4" name="Title 3"/>
          <p:cNvSpPr>
            <a:spLocks noGrp="1"/>
          </p:cNvSpPr>
          <p:nvPr>
            <p:ph type="title"/>
          </p:nvPr>
        </p:nvSpPr>
        <p:spPr>
          <a:xfrm>
            <a:off x="2503712" y="560744"/>
            <a:ext cx="6739467" cy="773831"/>
          </a:xfrm>
        </p:spPr>
        <p:txBody>
          <a:bodyPr/>
          <a:lstStyle/>
          <a:p>
            <a:r>
              <a:rPr lang="en-AU" dirty="0" smtClean="0"/>
              <a:t>Stop - Think - Check</a:t>
            </a:r>
            <a:endParaRPr lang="en-AU" dirty="0"/>
          </a:p>
        </p:txBody>
      </p:sp>
      <p:sp>
        <p:nvSpPr>
          <p:cNvPr id="5" name="Text Placeholder 4"/>
          <p:cNvSpPr>
            <a:spLocks noGrp="1"/>
          </p:cNvSpPr>
          <p:nvPr>
            <p:ph type="body" sz="quarter" idx="11"/>
          </p:nvPr>
        </p:nvSpPr>
        <p:spPr>
          <a:xfrm>
            <a:off x="674556" y="2198915"/>
            <a:ext cx="8061230" cy="4659085"/>
          </a:xfrm>
        </p:spPr>
        <p:txBody>
          <a:bodyPr/>
          <a:lstStyle/>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Defend your funding? Make a case for funding?</a:t>
            </a:r>
            <a:endParaRPr lang="en-AU"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Defend your space? Understand how your space is used?</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Prove your return on investment, your value/impact?</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Understand your clients’ needs better?</a:t>
            </a:r>
          </a:p>
          <a:p>
            <a:pPr marL="342900" indent="-342900">
              <a:buFont typeface="Arial" panose="020B0604020202020204" pitchFamily="34" charset="0"/>
              <a:buChar char="•"/>
            </a:pPr>
            <a:r>
              <a:rPr lang="en-AU" sz="2800" dirty="0" smtClean="0">
                <a:latin typeface="Segoe UI" panose="020B0502040204020203" pitchFamily="34" charset="0"/>
                <a:cs typeface="Segoe UI" panose="020B0502040204020203" pitchFamily="34" charset="0"/>
              </a:rPr>
              <a:t>Evaluate your collection?</a:t>
            </a:r>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smtClean="0"/>
          </a:p>
        </p:txBody>
      </p:sp>
      <p:pic>
        <p:nvPicPr>
          <p:cNvPr id="8" name="Content Placeholder 7"/>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294915" y="2671422"/>
            <a:ext cx="3714070" cy="3714070"/>
          </a:xfrm>
        </p:spPr>
      </p:pic>
    </p:spTree>
    <p:extLst>
      <p:ext uri="{BB962C8B-B14F-4D97-AF65-F5344CB8AC3E}">
        <p14:creationId xmlns:p14="http://schemas.microsoft.com/office/powerpoint/2010/main" val="402413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32644" y="2196264"/>
            <a:ext cx="5985794" cy="4824185"/>
          </a:xfrm>
        </p:spPr>
        <p:txBody>
          <a:bodyPr/>
          <a:lstStyle/>
          <a:p>
            <a:pPr algn="ctr"/>
            <a:r>
              <a:rPr lang="en-AU" sz="3200" dirty="0" smtClean="0">
                <a:latin typeface="Segoe UI" panose="020B0502040204020203" pitchFamily="34" charset="0"/>
                <a:cs typeface="Segoe UI" panose="020B0502040204020203" pitchFamily="34" charset="0"/>
              </a:rPr>
              <a:t>A backpack full of stories, statistics and evaluations that can be used with authority and conviction is required if </a:t>
            </a:r>
            <a:r>
              <a:rPr lang="en-AU" sz="3200" dirty="0">
                <a:latin typeface="Segoe UI" panose="020B0502040204020203" pitchFamily="34" charset="0"/>
                <a:cs typeface="Segoe UI" panose="020B0502040204020203" pitchFamily="34" charset="0"/>
              </a:rPr>
              <a:t>advocacy is to be </a:t>
            </a:r>
            <a:r>
              <a:rPr lang="en-AU" sz="3200" dirty="0" smtClean="0">
                <a:latin typeface="Segoe UI" panose="020B0502040204020203" pitchFamily="34" charset="0"/>
                <a:cs typeface="Segoe UI" panose="020B0502040204020203" pitchFamily="34" charset="0"/>
              </a:rPr>
              <a:t>successful.</a:t>
            </a:r>
          </a:p>
          <a:p>
            <a:pPr algn="ctr"/>
            <a:endParaRPr lang="en-AU" sz="2800" dirty="0">
              <a:latin typeface="Segoe UI" panose="020B0502040204020203" pitchFamily="34" charset="0"/>
              <a:cs typeface="Segoe UI" panose="020B0502040204020203" pitchFamily="34" charset="0"/>
            </a:endParaRPr>
          </a:p>
          <a:p>
            <a:pPr algn="r"/>
            <a:r>
              <a:rPr lang="en-AU" sz="2800" dirty="0" smtClean="0">
                <a:latin typeface="Segoe UI" panose="020B0502040204020203" pitchFamily="34" charset="0"/>
                <a:cs typeface="Segoe UI" panose="020B0502040204020203" pitchFamily="34" charset="0"/>
              </a:rPr>
              <a:t>(Bell et al 2017)</a:t>
            </a:r>
            <a:endParaRPr lang="en-AU" sz="2800" dirty="0">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438" y="1690914"/>
            <a:ext cx="4942114" cy="4942114"/>
          </a:xfrm>
          <a:prstGeom prst="rect">
            <a:avLst/>
          </a:prstGeom>
        </p:spPr>
      </p:pic>
      <p:sp>
        <p:nvSpPr>
          <p:cNvPr id="12" name="Title 3"/>
          <p:cNvSpPr txBox="1">
            <a:spLocks/>
          </p:cNvSpPr>
          <p:nvPr/>
        </p:nvSpPr>
        <p:spPr>
          <a:xfrm>
            <a:off x="2588381" y="512710"/>
            <a:ext cx="9136742" cy="1120147"/>
          </a:xfrm>
          <a:prstGeom prst="rect">
            <a:avLst/>
          </a:prstGeom>
        </p:spPr>
        <p:txBody>
          <a:bodyPr vert="horz" lIns="91440" tIns="45720" rIns="91440" bIns="45720" rtlCol="0" anchor="t" anchorCtr="0">
            <a:normAutofit/>
          </a:bodyPr>
          <a:lstStyle>
            <a:lvl1pPr algn="l" defTabSz="914400" rtl="0" eaLnBrk="1" latinLnBrk="0" hangingPunct="1">
              <a:lnSpc>
                <a:spcPct val="120000"/>
              </a:lnSpc>
              <a:spcBef>
                <a:spcPct val="0"/>
              </a:spcBef>
              <a:buNone/>
              <a:defRPr sz="3600" b="1" kern="1200">
                <a:solidFill>
                  <a:srgbClr val="FDBA12"/>
                </a:solidFill>
                <a:latin typeface="Verdana" panose="020B0604030504040204" pitchFamily="34" charset="0"/>
                <a:ea typeface="Verdana" panose="020B0604030504040204" pitchFamily="34" charset="0"/>
                <a:cs typeface="Verdana" panose="020B0604030504040204" pitchFamily="34" charset="0"/>
              </a:defRPr>
            </a:lvl1pPr>
          </a:lstStyle>
          <a:p>
            <a:endParaRPr lang="en-AU" dirty="0"/>
          </a:p>
        </p:txBody>
      </p:sp>
      <p:sp>
        <p:nvSpPr>
          <p:cNvPr id="14" name="Title 3"/>
          <p:cNvSpPr>
            <a:spLocks noGrp="1"/>
          </p:cNvSpPr>
          <p:nvPr>
            <p:ph type="title"/>
          </p:nvPr>
        </p:nvSpPr>
        <p:spPr>
          <a:xfrm>
            <a:off x="2596182" y="551063"/>
            <a:ext cx="9374837" cy="1232689"/>
          </a:xfrm>
        </p:spPr>
        <p:txBody>
          <a:bodyPr>
            <a:normAutofit/>
          </a:bodyPr>
          <a:lstStyle/>
          <a:p>
            <a:r>
              <a:rPr lang="en-AU" dirty="0" smtClean="0"/>
              <a:t>Fill your evidence-based backpack</a:t>
            </a:r>
            <a:endParaRPr lang="en-AU" dirty="0"/>
          </a:p>
        </p:txBody>
      </p:sp>
    </p:spTree>
    <p:extLst>
      <p:ext uri="{BB962C8B-B14F-4D97-AF65-F5344CB8AC3E}">
        <p14:creationId xmlns:p14="http://schemas.microsoft.com/office/powerpoint/2010/main" val="3160239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USQ Corporate Theme">
  <a:themeElements>
    <a:clrScheme name="USQ Colour Palette">
      <a:dk1>
        <a:srgbClr val="000000"/>
      </a:dk1>
      <a:lt1>
        <a:srgbClr val="FFFFFF"/>
      </a:lt1>
      <a:dk2>
        <a:srgbClr val="44546A"/>
      </a:dk2>
      <a:lt2>
        <a:srgbClr val="E7E6E6"/>
      </a:lt2>
      <a:accent1>
        <a:srgbClr val="FDBA12"/>
      </a:accent1>
      <a:accent2>
        <a:srgbClr val="B63393"/>
      </a:accent2>
      <a:accent3>
        <a:srgbClr val="0090BA"/>
      </a:accent3>
      <a:accent4>
        <a:srgbClr val="E63E30"/>
      </a:accent4>
      <a:accent5>
        <a:srgbClr val="63A945"/>
      </a:accent5>
      <a:accent6>
        <a:srgbClr val="003D6E"/>
      </a:accent6>
      <a:hlink>
        <a:srgbClr val="0563C1"/>
      </a:hlink>
      <a:folHlink>
        <a:srgbClr val="0070C0"/>
      </a:folHlink>
    </a:clrScheme>
    <a:fontScheme name="USQ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Q_Powerpoint_Campaign_Template_1608" id="{F78DB81F-C816-4918-9279-736C8E4837AE}" vid="{1A60C3A3-A81E-4DDE-AF34-B4FC40809E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2009</TotalTime>
  <Words>3913</Words>
  <Application>Microsoft Office PowerPoint</Application>
  <PresentationFormat>Widescreen</PresentationFormat>
  <Paragraphs>343</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Segoe UI</vt:lpstr>
      <vt:lpstr>source sans pro</vt:lpstr>
      <vt:lpstr>Verdana</vt:lpstr>
      <vt:lpstr>verdana (Body)</vt:lpstr>
      <vt:lpstr>Wingdings</vt:lpstr>
      <vt:lpstr>USQ Corporate Theme</vt:lpstr>
      <vt:lpstr>Evidence-Based Practice:  Evaluating our collections and services</vt:lpstr>
      <vt:lpstr>EBP – What’s in it for me?</vt:lpstr>
      <vt:lpstr>My evidence-base practice story</vt:lpstr>
      <vt:lpstr>In the beginning…</vt:lpstr>
      <vt:lpstr>What is evidence-based practice?</vt:lpstr>
      <vt:lpstr>Doing and being</vt:lpstr>
      <vt:lpstr>Other perspectives from research</vt:lpstr>
      <vt:lpstr>Stop - Think - Check</vt:lpstr>
      <vt:lpstr>Fill your evidence-based backpack</vt:lpstr>
      <vt:lpstr>Sources of evidence</vt:lpstr>
      <vt:lpstr>Sources of evidence</vt:lpstr>
      <vt:lpstr>Sources of evidence</vt:lpstr>
      <vt:lpstr>Putting it in practice</vt:lpstr>
      <vt:lpstr>Interpret – Strategic direction &amp; goals</vt:lpstr>
      <vt:lpstr>Apply – Services, Collections, Spaces</vt:lpstr>
      <vt:lpstr>Measure – Outcomes &amp; Impact</vt:lpstr>
      <vt:lpstr>Communicate – Influence &amp; Advocacy</vt:lpstr>
      <vt:lpstr>An example from real life – SLQ</vt:lpstr>
      <vt:lpstr>An example from real life</vt:lpstr>
      <vt:lpstr>An example from real life</vt:lpstr>
      <vt:lpstr>Another example - SLQ</vt:lpstr>
      <vt:lpstr>What goes into your backpack?</vt:lpstr>
      <vt:lpstr>Information Services</vt:lpstr>
      <vt:lpstr>Print Collections</vt:lpstr>
      <vt:lpstr>Electronic and Digital Collections</vt:lpstr>
      <vt:lpstr>Spaces and Facilities</vt:lpstr>
      <vt:lpstr>Stakeholder engagement</vt:lpstr>
      <vt:lpstr>Working solo</vt:lpstr>
      <vt:lpstr>A reminder of the why</vt:lpstr>
      <vt:lpstr>What I’m working 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Clare Thorpe</cp:lastModifiedBy>
  <cp:revision>256</cp:revision>
  <cp:lastPrinted>2018-06-15T00:27:28Z</cp:lastPrinted>
  <dcterms:created xsi:type="dcterms:W3CDTF">2017-08-16T10:01:19Z</dcterms:created>
  <dcterms:modified xsi:type="dcterms:W3CDTF">2018-07-11T03:51:16Z</dcterms:modified>
</cp:coreProperties>
</file>