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1" r:id="rId3"/>
    <p:sldId id="332" r:id="rId4"/>
    <p:sldId id="298" r:id="rId5"/>
    <p:sldId id="326" r:id="rId6"/>
    <p:sldId id="322" r:id="rId7"/>
    <p:sldId id="271" r:id="rId8"/>
    <p:sldId id="340" r:id="rId9"/>
    <p:sldId id="335" r:id="rId10"/>
    <p:sldId id="334" r:id="rId11"/>
    <p:sldId id="289" r:id="rId12"/>
    <p:sldId id="336" r:id="rId13"/>
    <p:sldId id="337" r:id="rId14"/>
    <p:sldId id="328" r:id="rId15"/>
    <p:sldId id="329" r:id="rId16"/>
    <p:sldId id="343" r:id="rId17"/>
    <p:sldId id="333" r:id="rId18"/>
    <p:sldId id="330" r:id="rId19"/>
    <p:sldId id="319" r:id="rId20"/>
    <p:sldId id="339" r:id="rId21"/>
  </p:sldIdLst>
  <p:sldSz cx="9144000" cy="6858000" type="screen4x3"/>
  <p:notesSz cx="6669088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FF33"/>
    <a:srgbClr val="818A8F"/>
    <a:srgbClr val="6A288A"/>
    <a:srgbClr val="BF5B1F"/>
    <a:srgbClr val="D40E8C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/>
    <p:restoredTop sz="80907" autoAdjust="0"/>
  </p:normalViewPr>
  <p:slideViewPr>
    <p:cSldViewPr>
      <p:cViewPr varScale="1">
        <p:scale>
          <a:sx n="97" d="100"/>
          <a:sy n="97" d="100"/>
        </p:scale>
        <p:origin x="22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0ACA-11D9-49F4-AE0C-566EF51391CB}" type="datetimeFigureOut">
              <a:rPr lang="en-AU" smtClean="0"/>
              <a:pPr/>
              <a:t>16/1/19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A2032-EEF2-400E-940E-F6AFAED1662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0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3FF1-6658-4E0B-A8B1-4012D040879E}" type="datetimeFigureOut">
              <a:rPr lang="en-AU" smtClean="0"/>
              <a:t>16/1/19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B14FB-0BC7-431E-977C-4541077AF0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90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while research</a:t>
            </a:r>
            <a:r>
              <a:rPr lang="en-US" baseline="0" dirty="0"/>
              <a:t> methods is a course they need to do, they miss out on language and library introduction in first year courses as well as care of elderly in being granted credit for NR1299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B14FB-0BC7-431E-977C-4541077AF00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211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Mismatched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B14FB-0BC7-431E-977C-4541077AF00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9351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without great language or personal supports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B14FB-0BC7-431E-977C-4541077AF00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823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844675"/>
            <a:ext cx="7735887" cy="138588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7638" y="3995738"/>
            <a:ext cx="7239000" cy="914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0"/>
            <a:ext cx="2057400" cy="5599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019800" cy="55991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/>
            </a:lvl1pPr>
          </a:lstStyle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b="1" dirty="0">
                <a:solidFill>
                  <a:schemeClr val="accent1">
                    <a:lumMod val="10000"/>
                  </a:schemeClr>
                </a:solidFill>
              </a:rPr>
              <a:t>Heading</a:t>
            </a:r>
            <a:br>
              <a:rPr lang="en-AU" b="0" dirty="0">
                <a:solidFill>
                  <a:srgbClr val="FFFF00"/>
                </a:solidFill>
              </a:rPr>
            </a:br>
            <a:r>
              <a:rPr lang="en-AU" dirty="0"/>
              <a:t>Body text.</a:t>
            </a:r>
            <a:r>
              <a:rPr lang="en-AU" dirty="0">
                <a:solidFill>
                  <a:srgbClr val="FFFF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AU" dirty="0"/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43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b="1" dirty="0">
                <a:solidFill>
                  <a:schemeClr val="accent1">
                    <a:lumMod val="10000"/>
                  </a:schemeClr>
                </a:solidFill>
              </a:rPr>
              <a:t>Heading</a:t>
            </a:r>
            <a:endParaRPr lang="en-AU" dirty="0">
              <a:solidFill>
                <a:srgbClr val="FFFF00"/>
              </a:solidFill>
            </a:endParaRPr>
          </a:p>
          <a:p>
            <a:pPr marL="0" fontAlgn="auto">
              <a:spcAft>
                <a:spcPts val="0"/>
              </a:spcAft>
              <a:buFontTx/>
              <a:buNone/>
              <a:defRPr/>
            </a:pPr>
            <a:r>
              <a:rPr lang="en-AU" dirty="0"/>
              <a:t>Body text.</a:t>
            </a:r>
            <a:r>
              <a:rPr lang="en-AU" dirty="0">
                <a:solidFill>
                  <a:srgbClr val="FFFF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AU" dirty="0"/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AU" sz="2400" dirty="0"/>
              <a:t>Dot points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4">
              <a:lumMod val="10000"/>
            </a:schemeClr>
          </a:solidFill>
          <a:effectLst/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B20A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2CE50"/>
        </a:buClr>
        <a:buSzPct val="80000"/>
        <a:buFont typeface="Wingdings" pitchFamily="2" charset="2"/>
        <a:buChar char="n"/>
        <a:defRPr sz="3200">
          <a:solidFill>
            <a:srgbClr val="333333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SzPct val="5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SzPct val="4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636912"/>
            <a:ext cx="7897985" cy="864096"/>
          </a:xfrm>
        </p:spPr>
        <p:txBody>
          <a:bodyPr>
            <a:noAutofit/>
          </a:bodyPr>
          <a:lstStyle/>
          <a:p>
            <a:pPr marL="0" indent="0"/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772816"/>
            <a:ext cx="7239000" cy="2808312"/>
          </a:xfrm>
        </p:spPr>
        <p:txBody>
          <a:bodyPr/>
          <a:lstStyle/>
          <a:p>
            <a:br>
              <a:rPr lang="en-AU" dirty="0"/>
            </a:br>
            <a:r>
              <a:rPr lang="en-NZ" sz="3200" dirty="0"/>
              <a:t>Literacy and Communication Issues and Concerns for Nursing Students from Non-English Speaking Backgrounds (NESB)</a:t>
            </a:r>
            <a:endParaRPr lang="en-CA" sz="32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6012160" y="4999677"/>
            <a:ext cx="25523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 err="1"/>
              <a:t>Tatra</a:t>
            </a:r>
            <a:r>
              <a:rPr lang="en-US" dirty="0"/>
              <a:t> </a:t>
            </a:r>
            <a:r>
              <a:rPr lang="en-US" dirty="0" err="1"/>
              <a:t>Palfery</a:t>
            </a:r>
            <a:endParaRPr lang="en-US" dirty="0"/>
          </a:p>
          <a:p>
            <a:r>
              <a:rPr lang="en-US" dirty="0"/>
              <a:t>Diane Duff</a:t>
            </a:r>
          </a:p>
          <a:p>
            <a:r>
              <a:rPr lang="en-US" dirty="0" err="1"/>
              <a:t>Heejin</a:t>
            </a:r>
            <a:r>
              <a:rPr lang="en-US" dirty="0"/>
              <a:t> Chang</a:t>
            </a:r>
          </a:p>
          <a:p>
            <a:r>
              <a:rPr lang="en-US" dirty="0"/>
              <a:t>Rowena McGregor</a:t>
            </a:r>
          </a:p>
          <a:p>
            <a:r>
              <a:rPr lang="en-US" dirty="0"/>
              <a:t>Daniel Crane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" y="4077072"/>
            <a:ext cx="592029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6792"/>
            <a:ext cx="2088232" cy="53012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from Working Party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1560" y="1052736"/>
            <a:ext cx="7772400" cy="4114800"/>
          </a:xfrm>
        </p:spPr>
        <p:txBody>
          <a:bodyPr/>
          <a:lstStyle/>
          <a:p>
            <a:r>
              <a:rPr lang="en-US" dirty="0"/>
              <a:t>Short-term: </a:t>
            </a:r>
          </a:p>
          <a:p>
            <a:pPr lvl="1"/>
            <a:r>
              <a:rPr lang="en-US" dirty="0"/>
              <a:t>liaise and information sharing between academic and library support</a:t>
            </a:r>
          </a:p>
          <a:p>
            <a:pPr lvl="1"/>
            <a:r>
              <a:rPr lang="en-US" dirty="0"/>
              <a:t>More recorded resources</a:t>
            </a:r>
          </a:p>
          <a:p>
            <a:pPr lvl="1"/>
            <a:r>
              <a:rPr lang="en-US" dirty="0"/>
              <a:t>Conversation club</a:t>
            </a:r>
          </a:p>
          <a:p>
            <a:pPr marL="400050"/>
            <a:r>
              <a:rPr lang="en-US" dirty="0"/>
              <a:t>Mid-term: </a:t>
            </a:r>
          </a:p>
          <a:p>
            <a:pPr marL="800100" lvl="1"/>
            <a:r>
              <a:rPr lang="en-US"/>
              <a:t>Have a </a:t>
            </a:r>
            <a:r>
              <a:rPr lang="en-US" dirty="0"/>
              <a:t>portal for NESB students</a:t>
            </a:r>
          </a:p>
          <a:p>
            <a:pPr marL="457200"/>
            <a:r>
              <a:rPr lang="en-US" dirty="0"/>
              <a:t>Long-term</a:t>
            </a:r>
          </a:p>
          <a:p>
            <a:pPr marL="857250" lvl="1"/>
            <a:r>
              <a:rPr lang="en-US" dirty="0"/>
              <a:t>Training materials</a:t>
            </a:r>
          </a:p>
          <a:p>
            <a:pPr marL="857250" lvl="1"/>
            <a:r>
              <a:rPr lang="en-US" dirty="0"/>
              <a:t>Academic staff survey</a:t>
            </a:r>
          </a:p>
          <a:p>
            <a:pPr marL="857250"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2708920"/>
            <a:ext cx="8957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6421"/>
                </a:solidFill>
              </a:rPr>
              <a:t>Targeted</a:t>
            </a:r>
          </a:p>
          <a:p>
            <a:r>
              <a:rPr lang="en-US" sz="1600" dirty="0">
                <a:solidFill>
                  <a:srgbClr val="FF6421"/>
                </a:solidFill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120024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34672" cy="423441"/>
          </a:xfrm>
        </p:spPr>
        <p:txBody>
          <a:bodyPr/>
          <a:lstStyle/>
          <a:p>
            <a:r>
              <a:rPr lang="en-US" dirty="0"/>
              <a:t>Admission data for commencing BNUR students 2014-2016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92119"/>
              </p:ext>
            </p:extLst>
          </p:nvPr>
        </p:nvGraphicFramePr>
        <p:xfrm>
          <a:off x="685800" y="1956141"/>
          <a:ext cx="7054552" cy="3171143"/>
        </p:xfrm>
        <a:graphic>
          <a:graphicData uri="http://schemas.openxmlformats.org/drawingml/2006/table">
            <a:tbl>
              <a:tblPr/>
              <a:tblGrid>
                <a:gridCol w="532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53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Admission Basis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2014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2015</a:t>
                      </a:r>
                      <a:endParaRPr lang="is-IS" sz="1200" dirty="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2016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7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Secondary education undertaken at school, VET or other Higher Education Provider (Australian or overseas equivalent) 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99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165</a:t>
                      </a:r>
                      <a:endParaRPr lang="is-IS" sz="1200" dirty="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116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7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A higher education course (Australian or overseas equivalent; complete or incomplete) </a:t>
                      </a:r>
                      <a:endParaRPr lang="en-US" sz="1200" dirty="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119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153</a:t>
                      </a:r>
                      <a:endParaRPr lang="en-US" sz="1200" dirty="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133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A professional qualification 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11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18</a:t>
                      </a:r>
                      <a:endParaRPr lang="fi-FI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10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075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A VET award course other than a secondary education course (Australian or overseas equivalent; complete or incomplete) 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154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298</a:t>
                      </a:r>
                      <a:endParaRPr lang="nl-NL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244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Mature age special entry provisions 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13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11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Other Basis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194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187</a:t>
                      </a:r>
                      <a:endParaRPr lang="fi-FI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147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Grand Total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590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832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650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Previous Study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2014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2015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2016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Verdana" charset="0"/>
                        </a:rPr>
                        <a:t>Completed TPP or EAPP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dirty="0">
                          <a:solidFill>
                            <a:srgbClr val="FF0000"/>
                          </a:solidFill>
                          <a:effectLst/>
                          <a:latin typeface="Verdana" charset="0"/>
                        </a:rPr>
                        <a:t>138</a:t>
                      </a:r>
                      <a:endParaRPr lang="is-I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 dirty="0">
                          <a:solidFill>
                            <a:srgbClr val="FF0000"/>
                          </a:solidFill>
                          <a:effectLst/>
                          <a:latin typeface="Verdana" charset="0"/>
                        </a:rPr>
                        <a:t>137</a:t>
                      </a:r>
                      <a:endParaRPr lang="is-I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Verdana" charset="0"/>
                        </a:rPr>
                        <a:t>99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Other entry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452</a:t>
                      </a:r>
                      <a:endParaRPr lang="is-I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695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20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551</a:t>
                      </a:r>
                      <a:endParaRPr lang="uk-UA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538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Grand Total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590</a:t>
                      </a:r>
                      <a:endParaRPr lang="en-US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200" b="1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832</a:t>
                      </a:r>
                      <a:endParaRPr lang="cs-CZ" sz="120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Verdana" charset="0"/>
                        </a:rPr>
                        <a:t>650</a:t>
                      </a:r>
                      <a:endParaRPr lang="en-US" sz="1200" dirty="0">
                        <a:effectLst/>
                      </a:endParaRPr>
                    </a:p>
                  </a:txBody>
                  <a:tcPr marL="46634" marR="4663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Randomly Selected Cohort </a:t>
            </a:r>
            <a:br>
              <a:rPr lang="en-US" dirty="0"/>
            </a:br>
            <a:r>
              <a:rPr lang="en-US" dirty="0"/>
              <a:t>from 2016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Entering the Bachelor of Nursing Program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/>
          <a:lstStyle/>
          <a:p>
            <a:r>
              <a:rPr lang="en-US" dirty="0"/>
              <a:t>N=16</a:t>
            </a:r>
          </a:p>
          <a:p>
            <a:r>
              <a:rPr lang="en-US" dirty="0"/>
              <a:t>(46% of this EAP Cohort recommended for university studies went into Nursing; reviewed cohorts showed 42-58%)</a:t>
            </a:r>
          </a:p>
          <a:p>
            <a:r>
              <a:rPr lang="en-US" dirty="0"/>
              <a:t>75% admitted to Year 1</a:t>
            </a:r>
          </a:p>
          <a:p>
            <a:r>
              <a:rPr lang="en-US" dirty="0"/>
              <a:t>25% admitted to </a:t>
            </a:r>
            <a:r>
              <a:rPr lang="en-US" dirty="0" err="1"/>
              <a:t>Yr</a:t>
            </a:r>
            <a:r>
              <a:rPr lang="en-US" dirty="0"/>
              <a:t> 2 with 8 exemptions</a:t>
            </a:r>
          </a:p>
          <a:p>
            <a:r>
              <a:rPr lang="en-US" dirty="0"/>
              <a:t>100% FT</a:t>
            </a:r>
          </a:p>
        </p:txBody>
      </p:sp>
      <p:pic>
        <p:nvPicPr>
          <p:cNvPr id="4" name="Picture 3" descr="ttps://rwc-web.rwc.uc.edu/images/nursing/three_nurs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988840"/>
            <a:ext cx="46085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first year studies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Aggregated results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Range of GPA</a:t>
            </a:r>
          </a:p>
          <a:p>
            <a:pPr marL="0" indent="0">
              <a:buNone/>
            </a:pPr>
            <a:r>
              <a:rPr lang="en-US" dirty="0"/>
              <a:t>2.1-5.3</a:t>
            </a:r>
          </a:p>
          <a:p>
            <a:r>
              <a:rPr lang="en-US" dirty="0"/>
              <a:t>Mode 4 (C)</a:t>
            </a:r>
          </a:p>
          <a:p>
            <a:r>
              <a:rPr lang="en-US" dirty="0"/>
              <a:t>X=4.1 (C)</a:t>
            </a:r>
          </a:p>
          <a:p>
            <a:endParaRPr lang="en-US" dirty="0"/>
          </a:p>
          <a:p>
            <a:r>
              <a:rPr lang="en-US" dirty="0"/>
              <a:t>2 students who failed left the program(12.5%)</a:t>
            </a:r>
          </a:p>
        </p:txBody>
      </p:sp>
      <p:pic>
        <p:nvPicPr>
          <p:cNvPr id="4" name="Picture 3" descr="skd181973s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8" y="1556792"/>
            <a:ext cx="3430240" cy="4914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933056"/>
            <a:ext cx="2635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So how did we 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do?????</a:t>
            </a:r>
          </a:p>
        </p:txBody>
      </p:sp>
    </p:spTree>
    <p:extLst>
      <p:ext uri="{BB962C8B-B14F-4D97-AF65-F5344CB8AC3E}">
        <p14:creationId xmlns:p14="http://schemas.microsoft.com/office/powerpoint/2010/main" val="7517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2800" dirty="0"/>
              <a:t>Interviews with Internationally educated nurse who have graduated X2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IEN 1: Not just language also culture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6" r="18376"/>
          <a:stretch>
            <a:fillRect/>
          </a:stretch>
        </p:blipFill>
        <p:spPr bwMode="auto">
          <a:xfrm>
            <a:off x="4644008" y="1700808"/>
            <a:ext cx="404018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0" y="2210191"/>
            <a:ext cx="4499992" cy="46413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…I was given exemption…but we had no research training at all [in IEN program]…older nursing as well because there is no aged care back home. So it was very novel to me…our elderly people are looked after at home…so that is maybe a cultural difference not just language…</a:t>
            </a:r>
          </a:p>
        </p:txBody>
      </p:sp>
    </p:spTree>
    <p:extLst>
      <p:ext uri="{BB962C8B-B14F-4D97-AF65-F5344CB8AC3E}">
        <p14:creationId xmlns:p14="http://schemas.microsoft.com/office/powerpoint/2010/main" val="27751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IEN #1 mismatched credit exemptions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13889"/>
          <a:stretch>
            <a:fillRect/>
          </a:stretch>
        </p:blipFill>
        <p:spPr bwMode="auto">
          <a:xfrm>
            <a:off x="457200" y="1628800"/>
            <a:ext cx="4040188" cy="449736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83968" y="1556792"/>
            <a:ext cx="4536504" cy="3951288"/>
          </a:xfrm>
        </p:spPr>
        <p:txBody>
          <a:bodyPr/>
          <a:lstStyle/>
          <a:p>
            <a:r>
              <a:rPr lang="en-US" sz="3200" dirty="0"/>
              <a:t>So I pretty much worked until I finished my degree, but in the lab based content I didn’t find it challenging, because we knew exactly what was going on…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IEN #1 Lots of 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found it really challenging initially, because I am really attached person, to a family. So I am missing my family, missing mom, crying for days and days, my solitude with myself on top of cultural shock, is wasn’t speaking good English at the time. And I had to pick up things and I made association with Australian, because I pretty much didn’t want to claim with my own community…I have to learn and learn….the methodology, assignment writing, little challenges, lots of challenges…</a:t>
            </a:r>
          </a:p>
        </p:txBody>
      </p:sp>
    </p:spTree>
    <p:extLst>
      <p:ext uri="{BB962C8B-B14F-4D97-AF65-F5344CB8AC3E}">
        <p14:creationId xmlns:p14="http://schemas.microsoft.com/office/powerpoint/2010/main" val="19366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32983"/>
            <a:ext cx="1800200" cy="55050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040188" cy="3951288"/>
          </a:xfrm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2699792" y="1535113"/>
            <a:ext cx="6336704" cy="639762"/>
          </a:xfrm>
        </p:spPr>
        <p:txBody>
          <a:bodyPr/>
          <a:lstStyle/>
          <a:p>
            <a:r>
              <a:rPr lang="en-US" dirty="0"/>
              <a:t>IEN #1  First job in rural/remote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2483768" y="2174874"/>
            <a:ext cx="6480720" cy="4566493"/>
          </a:xfrm>
        </p:spPr>
        <p:txBody>
          <a:bodyPr/>
          <a:lstStyle/>
          <a:p>
            <a:r>
              <a:rPr lang="en-US" sz="3200" dirty="0"/>
              <a:t>My last placement was very rural and remote place, my visa was running out and the Director of Nursing was keen to keep me so she sponsored me… I did not do any postgraduate program I just worked there for four years…</a:t>
            </a:r>
          </a:p>
        </p:txBody>
      </p:sp>
    </p:spTree>
    <p:extLst>
      <p:ext uri="{BB962C8B-B14F-4D97-AF65-F5344CB8AC3E}">
        <p14:creationId xmlns:p14="http://schemas.microsoft.com/office/powerpoint/2010/main" val="2224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IEN #2</a:t>
            </a:r>
            <a:br>
              <a:rPr lang="en-US" sz="2800" dirty="0"/>
            </a:br>
            <a:r>
              <a:rPr lang="en-US" sz="2800" dirty="0"/>
              <a:t> Education system is really different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pic>
        <p:nvPicPr>
          <p:cNvPr id="4" name="Content Placeholder 3" descr="ursery tour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r="15917"/>
          <a:stretch>
            <a:fillRect/>
          </a:stretch>
        </p:blipFill>
        <p:spPr bwMode="auto">
          <a:xfrm>
            <a:off x="457200" y="1556792"/>
            <a:ext cx="3682752" cy="45693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3968" y="1484784"/>
            <a:ext cx="4401815" cy="3951288"/>
          </a:xfrm>
        </p:spPr>
        <p:txBody>
          <a:bodyPr/>
          <a:lstStyle/>
          <a:p>
            <a:r>
              <a:rPr lang="en-US" dirty="0"/>
              <a:t>It was really, really different. I really had to start all over again</a:t>
            </a:r>
          </a:p>
          <a:p>
            <a:r>
              <a:rPr lang="en-US" dirty="0"/>
              <a:t>We pretty much rote learned, books after books, and then write an exam…so very less assignments, no APA referencing</a:t>
            </a:r>
          </a:p>
          <a:p>
            <a:r>
              <a:rPr lang="en-US" dirty="0"/>
              <a:t>My best advice is forget what you did, just clean your slate and start from one, because that was my problem…</a:t>
            </a:r>
          </a:p>
        </p:txBody>
      </p:sp>
    </p:spTree>
    <p:extLst>
      <p:ext uri="{BB962C8B-B14F-4D97-AF65-F5344CB8AC3E}">
        <p14:creationId xmlns:p14="http://schemas.microsoft.com/office/powerpoint/2010/main" val="35180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484313"/>
          </a:xfrm>
        </p:spPr>
        <p:txBody>
          <a:bodyPr/>
          <a:lstStyle/>
          <a:p>
            <a:r>
              <a:rPr lang="en-AU" dirty="0"/>
              <a:t>Proposed strategies/interventions  to improve language proficiency outcomes for NESB Nursing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Advocate for increased/discipline-specific language training before program entry</a:t>
            </a:r>
          </a:p>
          <a:p>
            <a:r>
              <a:rPr lang="en-AU" dirty="0"/>
              <a:t>Post Entry Language Assessments</a:t>
            </a:r>
          </a:p>
          <a:p>
            <a:r>
              <a:rPr lang="en-AU" dirty="0"/>
              <a:t>Embedded language/cultural activities in curriculum</a:t>
            </a:r>
          </a:p>
          <a:p>
            <a:r>
              <a:rPr lang="en-AU" dirty="0"/>
              <a:t>Additional language training/support during program – Mandatory? Intensive?</a:t>
            </a:r>
          </a:p>
          <a:p>
            <a:r>
              <a:rPr lang="en-AU" dirty="0"/>
              <a:t>Better collaboration between faculty and language specialists</a:t>
            </a:r>
          </a:p>
          <a:p>
            <a:r>
              <a:rPr lang="en-AU" dirty="0"/>
              <a:t>Increase understanding of academic staff of challenges for NESB students and useful strategies</a:t>
            </a:r>
          </a:p>
          <a:p>
            <a:pPr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09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9144000" cy="5681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381328"/>
            <a:ext cx="7086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~ 25% of students in Australia are international students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19872" y="188640"/>
            <a:ext cx="168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34858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 Always 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8164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226806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Nurses in Australia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1800" dirty="0"/>
              <a:t>Australia’s Future Health Workforce Report (2018)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800" dirty="0"/>
              <a:t>Shortage of 85,000 nurses predicted by 2025;</a:t>
            </a:r>
          </a:p>
          <a:p>
            <a:r>
              <a:rPr lang="en-US" sz="2800" dirty="0"/>
              <a:t>Increase to 123,000 shortage by 2030</a:t>
            </a:r>
          </a:p>
          <a:p>
            <a:r>
              <a:rPr lang="en-US" sz="2800" dirty="0"/>
              <a:t>Shortage rural&gt;urban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91880" y="332656"/>
            <a:ext cx="168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4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68760"/>
            <a:ext cx="8229600" cy="215553"/>
          </a:xfrm>
        </p:spPr>
        <p:txBody>
          <a:bodyPr/>
          <a:lstStyle/>
          <a:p>
            <a:r>
              <a:rPr lang="en-AU" sz="2400" dirty="0"/>
              <a:t>Nursing and Midwifery Board of Australia Registration Standard: English Language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3"/>
            <a:ext cx="7772400" cy="3754289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44824"/>
            <a:ext cx="7867145" cy="4635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188640"/>
            <a:ext cx="168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900113"/>
          </a:xfrm>
        </p:spPr>
        <p:txBody>
          <a:bodyPr/>
          <a:lstStyle/>
          <a:p>
            <a:pPr algn="ctr"/>
            <a:r>
              <a:rPr lang="en-AU" b="0" dirty="0"/>
              <a:t>Bachelor of Nursing: English Language Entrance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772400" cy="4114800"/>
          </a:xfrm>
        </p:spPr>
        <p:txBody>
          <a:bodyPr/>
          <a:lstStyle/>
          <a:p>
            <a:endParaRPr lang="en-AU" dirty="0"/>
          </a:p>
          <a:p>
            <a:r>
              <a:rPr lang="en-AU" dirty="0"/>
              <a:t>Effective communication is both a vital graduate and professional attribute </a:t>
            </a:r>
          </a:p>
          <a:p>
            <a:r>
              <a:rPr lang="en-AU" dirty="0"/>
              <a:t>Language requirements for professional registration exceed entrance requirements into program (in Nursing ~ half of universities in Australia require IELTS 7.0 (or equivalent) for program entry (recently ENs</a:t>
            </a:r>
            <a:r>
              <a:rPr lang="en-AU" dirty="0">
                <a:sym typeface="Wingdings"/>
              </a:rPr>
              <a:t></a:t>
            </a:r>
            <a:r>
              <a:rPr lang="en-AU" dirty="0"/>
              <a:t> IELTS 7.0)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260648"/>
            <a:ext cx="168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900113"/>
          </a:xfrm>
        </p:spPr>
        <p:txBody>
          <a:bodyPr/>
          <a:lstStyle/>
          <a:p>
            <a:r>
              <a:rPr lang="en-AU" dirty="0"/>
              <a:t>English Language Proficiency Test Requirements - USQ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312"/>
            <a:ext cx="7772400" cy="5185047"/>
          </a:xfrm>
        </p:spPr>
        <p:txBody>
          <a:bodyPr/>
          <a:lstStyle/>
          <a:p>
            <a:endParaRPr lang="en-AU" dirty="0"/>
          </a:p>
          <a:p>
            <a:endParaRPr lang="en-AU" dirty="0"/>
          </a:p>
          <a:p>
            <a:r>
              <a:rPr lang="en-AU" dirty="0"/>
              <a:t>Nursing is a Category 3 program</a:t>
            </a:r>
          </a:p>
          <a:p>
            <a:r>
              <a:rPr lang="en-AU" dirty="0"/>
              <a:t> Minimum IELTS 6.5 (or equivalent – e.g. TOEFL, or PTE ) with no component lower than 6.0, or</a:t>
            </a:r>
          </a:p>
          <a:p>
            <a:r>
              <a:rPr lang="en-AU" dirty="0"/>
              <a:t>Minimum B in all subjects of EAP 2 (which has an entrance requirement of IELTS 5.5, or equivalent)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764704"/>
            <a:ext cx="1688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Background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229600" cy="900113"/>
          </a:xfrm>
        </p:spPr>
        <p:txBody>
          <a:bodyPr/>
          <a:lstStyle/>
          <a:p>
            <a:r>
              <a:rPr lang="en-AU" dirty="0"/>
              <a:t>			Project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2855"/>
            <a:ext cx="7772400" cy="3466257"/>
          </a:xfrm>
        </p:spPr>
        <p:txBody>
          <a:bodyPr/>
          <a:lstStyle/>
          <a:p>
            <a:endParaRPr lang="en-AU" dirty="0"/>
          </a:p>
          <a:p>
            <a:pPr>
              <a:buNone/>
            </a:pPr>
            <a:r>
              <a:rPr lang="en-NZ" dirty="0"/>
              <a:t>In this small mixed methodology study, NESB/International nursing students and graduates, academic staff, and library and learning support staff were surveyed and/or interviewed and/or participated in focus groups to elicit their perspectives on unmet literacy and communication needs.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80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 date includes: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92088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Working party consisting of two learning advisors and two Open Access College academic staff who:</a:t>
            </a:r>
          </a:p>
          <a:p>
            <a:pPr lvl="1"/>
            <a:r>
              <a:rPr lang="en-US" sz="2400" dirty="0">
                <a:sym typeface="Wingdings"/>
              </a:rPr>
              <a:t>Reviewed the relevant literature, and</a:t>
            </a:r>
          </a:p>
          <a:p>
            <a:pPr lvl="1"/>
            <a:r>
              <a:rPr lang="en-US" sz="2400" dirty="0">
                <a:sym typeface="Wingdings"/>
              </a:rPr>
              <a:t>Current supports for NESB students university-wide</a:t>
            </a:r>
          </a:p>
          <a:p>
            <a:r>
              <a:rPr lang="en-US" dirty="0">
                <a:sym typeface="Wingdings"/>
              </a:rPr>
              <a:t>Followed 16 English for Academic Purpose (EAP) students in a randomly selected cohort from EAP from 2016—to the end of first academic year in Nursing in 2018</a:t>
            </a:r>
          </a:p>
          <a:p>
            <a:r>
              <a:rPr lang="en-US" dirty="0"/>
              <a:t>Conducted 2 interviews with graduates who were Internationally Educated </a:t>
            </a:r>
            <a:r>
              <a:rPr lang="en-US" dirty="0" err="1"/>
              <a:t>Nurses</a:t>
            </a:r>
            <a:r>
              <a:rPr lang="en-US" dirty="0" err="1">
                <a:sym typeface="Wingdings"/>
              </a:rPr>
              <a:t>RNs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Continue to interview students, grads and collect more institutional data in 2019 and evaluate and refine preliminary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Challenges identified by USQ for NESB students-by student support and academic staff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3687"/>
          </a:xfrm>
        </p:spPr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673424"/>
            <a:ext cx="4392488" cy="5184576"/>
          </a:xfrm>
        </p:spPr>
        <p:txBody>
          <a:bodyPr/>
          <a:lstStyle/>
          <a:p>
            <a:r>
              <a:rPr lang="en-US" dirty="0"/>
              <a:t>Difficulty understanding lectures/tutorial content and discipline terminology</a:t>
            </a:r>
          </a:p>
          <a:p>
            <a:r>
              <a:rPr lang="en-US" dirty="0"/>
              <a:t>English language comprehension</a:t>
            </a:r>
          </a:p>
          <a:p>
            <a:r>
              <a:rPr lang="en-US" dirty="0"/>
              <a:t>English language articulation…[including] poor academic writing</a:t>
            </a:r>
          </a:p>
          <a:p>
            <a:r>
              <a:rPr lang="en-US" dirty="0"/>
              <a:t>Pressure of studying a full-time course load</a:t>
            </a:r>
          </a:p>
          <a:p>
            <a:r>
              <a:rPr lang="en-US" dirty="0"/>
              <a:t>Reluctance to seek academic support…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4644008" cy="49685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515719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Derrington</a:t>
            </a:r>
            <a:r>
              <a:rPr lang="en-US" dirty="0"/>
              <a:t>, Wilson, Clarke, </a:t>
            </a:r>
            <a:r>
              <a:rPr lang="en-US" dirty="0" err="1"/>
              <a:t>Thangavelu</a:t>
            </a:r>
            <a:r>
              <a:rPr lang="en-US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6814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12-1972_USQ_corp_temp_white_style2[1]">
  <a:themeElements>
    <a:clrScheme name="">
      <a:dk1>
        <a:srgbClr val="000066"/>
      </a:dk1>
      <a:lt1>
        <a:srgbClr val="FFFFFF"/>
      </a:lt1>
      <a:dk2>
        <a:srgbClr val="0000CC"/>
      </a:dk2>
      <a:lt2>
        <a:srgbClr val="FFC400"/>
      </a:lt2>
      <a:accent1>
        <a:srgbClr val="FF6421"/>
      </a:accent1>
      <a:accent2>
        <a:srgbClr val="FFF580"/>
      </a:accent2>
      <a:accent3>
        <a:srgbClr val="AAAAE2"/>
      </a:accent3>
      <a:accent4>
        <a:srgbClr val="DADADA"/>
      </a:accent4>
      <a:accent5>
        <a:srgbClr val="FFB8AB"/>
      </a:accent5>
      <a:accent6>
        <a:srgbClr val="E7DE73"/>
      </a:accent6>
      <a:hlink>
        <a:srgbClr val="99CCFF"/>
      </a:hlink>
      <a:folHlink>
        <a:srgbClr val="0066FF"/>
      </a:folHlink>
    </a:clrScheme>
    <a:fontScheme name="edu_ppt_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edu_ppt_temp 1">
        <a:dk1>
          <a:srgbClr val="000066"/>
        </a:dk1>
        <a:lt1>
          <a:srgbClr val="FFFF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2">
        <a:dk1>
          <a:srgbClr val="000066"/>
        </a:dk1>
        <a:lt1>
          <a:srgbClr val="FFFF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DADA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_ppt_temp 3">
        <a:dk1>
          <a:srgbClr val="393939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AAAAAA"/>
        </a:accent3>
        <a:accent4>
          <a:srgbClr val="DADADA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12-1972_USQ_corp_temp_white_style2[1]</Template>
  <TotalTime>12236</TotalTime>
  <Words>1097</Words>
  <Application>Microsoft Macintosh PowerPoint</Application>
  <PresentationFormat>On-screen Show (4:3)</PresentationFormat>
  <Paragraphs>169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</vt:lpstr>
      <vt:lpstr>Verdana</vt:lpstr>
      <vt:lpstr>Wingdings</vt:lpstr>
      <vt:lpstr>12-1972_USQ_corp_temp_white_style2[1]</vt:lpstr>
      <vt:lpstr>     </vt:lpstr>
      <vt:lpstr>PowerPoint Presentation</vt:lpstr>
      <vt:lpstr>Demand for Nurses in Australia</vt:lpstr>
      <vt:lpstr>Nursing and Midwifery Board of Australia Registration Standard: English Language Skills</vt:lpstr>
      <vt:lpstr>Bachelor of Nursing: English Language Entrance Requirements</vt:lpstr>
      <vt:lpstr>English Language Proficiency Test Requirements - USQ</vt:lpstr>
      <vt:lpstr>   Project purpose</vt:lpstr>
      <vt:lpstr>Data to date includes:</vt:lpstr>
      <vt:lpstr>Challenges identified by USQ for NESB students-by student support and academic staff</vt:lpstr>
      <vt:lpstr>Strategies from Working Party</vt:lpstr>
      <vt:lpstr>Admission data for commencing BNUR students 2014-2016</vt:lpstr>
      <vt:lpstr>Randomly Selected Cohort  from 2016</vt:lpstr>
      <vt:lpstr>Results of first year studies</vt:lpstr>
      <vt:lpstr>Interviews with Internationally educated nurse who have graduated X2</vt:lpstr>
      <vt:lpstr>IEN #1 mismatched credit exemptions </vt:lpstr>
      <vt:lpstr>IEN #1 Lots of challenges</vt:lpstr>
      <vt:lpstr> </vt:lpstr>
      <vt:lpstr>IEN #2  Education system is really different</vt:lpstr>
      <vt:lpstr>Proposed strategies/interventions  to improve language proficiency outcomes for NESB Nursing Students</vt:lpstr>
      <vt:lpstr>Questions?? Always remember…</vt:lpstr>
    </vt:vector>
  </TitlesOfParts>
  <Company>University of Southern Queensland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the University of Southern Queensland</dc:title>
  <dc:creator>pigozzo</dc:creator>
  <cp:lastModifiedBy>Heejin Chang</cp:lastModifiedBy>
  <cp:revision>305</cp:revision>
  <cp:lastPrinted>2014-11-30T06:09:21Z</cp:lastPrinted>
  <dcterms:created xsi:type="dcterms:W3CDTF">2012-11-15T05:06:07Z</dcterms:created>
  <dcterms:modified xsi:type="dcterms:W3CDTF">2019-01-15T21:22:24Z</dcterms:modified>
</cp:coreProperties>
</file>