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84" r:id="rId1"/>
  </p:sldMasterIdLst>
  <p:notesMasterIdLst>
    <p:notesMasterId r:id="rId23"/>
  </p:notesMasterIdLst>
  <p:handoutMasterIdLst>
    <p:handoutMasterId r:id="rId24"/>
  </p:handoutMasterIdLst>
  <p:sldIdLst>
    <p:sldId id="277" r:id="rId2"/>
    <p:sldId id="310" r:id="rId3"/>
    <p:sldId id="322" r:id="rId4"/>
    <p:sldId id="281" r:id="rId5"/>
    <p:sldId id="283" r:id="rId6"/>
    <p:sldId id="285" r:id="rId7"/>
    <p:sldId id="266" r:id="rId8"/>
    <p:sldId id="318" r:id="rId9"/>
    <p:sldId id="270" r:id="rId10"/>
    <p:sldId id="298" r:id="rId11"/>
    <p:sldId id="299" r:id="rId12"/>
    <p:sldId id="311" r:id="rId13"/>
    <p:sldId id="309" r:id="rId14"/>
    <p:sldId id="307" r:id="rId15"/>
    <p:sldId id="308" r:id="rId16"/>
    <p:sldId id="313" r:id="rId17"/>
    <p:sldId id="321" r:id="rId18"/>
    <p:sldId id="316" r:id="rId19"/>
    <p:sldId id="317" r:id="rId20"/>
    <p:sldId id="319" r:id="rId21"/>
    <p:sldId id="292" r:id="rId22"/>
  </p:sldIdLst>
  <p:sldSz cx="10333038" cy="7345363"/>
  <p:notesSz cx="6858000" cy="9144000"/>
  <p:defaultTextStyle>
    <a:defPPr>
      <a:defRPr lang="ja-JP"/>
    </a:defPPr>
    <a:lvl1pPr algn="l" rtl="0" fontAlgn="base">
      <a:spcBef>
        <a:spcPct val="0"/>
      </a:spcBef>
      <a:spcAft>
        <a:spcPct val="0"/>
      </a:spcAft>
      <a:defRPr sz="2000" kern="1200">
        <a:solidFill>
          <a:schemeClr val="tx1"/>
        </a:solidFill>
        <a:latin typeface="Arial" pitchFamily="34" charset="0"/>
        <a:ea typeface="ＭＳ Ｐゴシック" pitchFamily="34" charset="-128"/>
        <a:cs typeface="Arial" pitchFamily="34" charset="0"/>
      </a:defRPr>
    </a:lvl1pPr>
    <a:lvl2pPr marL="454025" indent="3175" algn="l" rtl="0" fontAlgn="base">
      <a:spcBef>
        <a:spcPct val="0"/>
      </a:spcBef>
      <a:spcAft>
        <a:spcPct val="0"/>
      </a:spcAft>
      <a:defRPr sz="2000" kern="1200">
        <a:solidFill>
          <a:schemeClr val="tx1"/>
        </a:solidFill>
        <a:latin typeface="Arial" pitchFamily="34" charset="0"/>
        <a:ea typeface="ＭＳ Ｐゴシック" pitchFamily="34" charset="-128"/>
        <a:cs typeface="Arial" pitchFamily="34" charset="0"/>
      </a:defRPr>
    </a:lvl2pPr>
    <a:lvl3pPr marL="911225" indent="3175" algn="l" rtl="0" fontAlgn="base">
      <a:spcBef>
        <a:spcPct val="0"/>
      </a:spcBef>
      <a:spcAft>
        <a:spcPct val="0"/>
      </a:spcAft>
      <a:defRPr sz="2000" kern="1200">
        <a:solidFill>
          <a:schemeClr val="tx1"/>
        </a:solidFill>
        <a:latin typeface="Arial" pitchFamily="34" charset="0"/>
        <a:ea typeface="ＭＳ Ｐゴシック" pitchFamily="34" charset="-128"/>
        <a:cs typeface="Arial" pitchFamily="34" charset="0"/>
      </a:defRPr>
    </a:lvl3pPr>
    <a:lvl4pPr marL="1368425" indent="3175" algn="l" rtl="0" fontAlgn="base">
      <a:spcBef>
        <a:spcPct val="0"/>
      </a:spcBef>
      <a:spcAft>
        <a:spcPct val="0"/>
      </a:spcAft>
      <a:defRPr sz="2000" kern="1200">
        <a:solidFill>
          <a:schemeClr val="tx1"/>
        </a:solidFill>
        <a:latin typeface="Arial" pitchFamily="34" charset="0"/>
        <a:ea typeface="ＭＳ Ｐゴシック" pitchFamily="34" charset="-128"/>
        <a:cs typeface="Arial" pitchFamily="34" charset="0"/>
      </a:defRPr>
    </a:lvl4pPr>
    <a:lvl5pPr marL="1825625" indent="3175" algn="l" rtl="0" fontAlgn="base">
      <a:spcBef>
        <a:spcPct val="0"/>
      </a:spcBef>
      <a:spcAft>
        <a:spcPct val="0"/>
      </a:spcAft>
      <a:defRPr sz="2000" kern="1200">
        <a:solidFill>
          <a:schemeClr val="tx1"/>
        </a:solidFill>
        <a:latin typeface="Arial" pitchFamily="34" charset="0"/>
        <a:ea typeface="ＭＳ Ｐゴシック" pitchFamily="34" charset="-128"/>
        <a:cs typeface="Arial" pitchFamily="34" charset="0"/>
      </a:defRPr>
    </a:lvl5pPr>
    <a:lvl6pPr marL="2286000" algn="l" defTabSz="914400" rtl="0" eaLnBrk="1" latinLnBrk="0" hangingPunct="1">
      <a:defRPr sz="2000" kern="1200">
        <a:solidFill>
          <a:schemeClr val="tx1"/>
        </a:solidFill>
        <a:latin typeface="Arial" pitchFamily="34" charset="0"/>
        <a:ea typeface="ＭＳ Ｐゴシック" pitchFamily="34" charset="-128"/>
        <a:cs typeface="Arial" pitchFamily="34" charset="0"/>
      </a:defRPr>
    </a:lvl6pPr>
    <a:lvl7pPr marL="2743200" algn="l" defTabSz="914400" rtl="0" eaLnBrk="1" latinLnBrk="0" hangingPunct="1">
      <a:defRPr sz="2000" kern="1200">
        <a:solidFill>
          <a:schemeClr val="tx1"/>
        </a:solidFill>
        <a:latin typeface="Arial" pitchFamily="34" charset="0"/>
        <a:ea typeface="ＭＳ Ｐゴシック" pitchFamily="34" charset="-128"/>
        <a:cs typeface="Arial" pitchFamily="34" charset="0"/>
      </a:defRPr>
    </a:lvl7pPr>
    <a:lvl8pPr marL="3200400" algn="l" defTabSz="914400" rtl="0" eaLnBrk="1" latinLnBrk="0" hangingPunct="1">
      <a:defRPr sz="2000" kern="1200">
        <a:solidFill>
          <a:schemeClr val="tx1"/>
        </a:solidFill>
        <a:latin typeface="Arial" pitchFamily="34" charset="0"/>
        <a:ea typeface="ＭＳ Ｐゴシック" pitchFamily="34" charset="-128"/>
        <a:cs typeface="Arial" pitchFamily="34" charset="0"/>
      </a:defRPr>
    </a:lvl8pPr>
    <a:lvl9pPr marL="3657600" algn="l" defTabSz="914400" rtl="0" eaLnBrk="1" latinLnBrk="0" hangingPunct="1">
      <a:defRPr sz="2000" kern="1200">
        <a:solidFill>
          <a:schemeClr val="tx1"/>
        </a:solidFill>
        <a:latin typeface="Arial" pitchFamily="34" charset="0"/>
        <a:ea typeface="ＭＳ Ｐゴシック" pitchFamily="34" charset="-128"/>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00"/>
    <a:srgbClr val="660066"/>
    <a:srgbClr val="14BC18"/>
    <a:srgbClr val="FFFF00"/>
    <a:srgbClr val="00FF00"/>
    <a:srgbClr val="9999FF"/>
    <a:srgbClr val="00B0F0"/>
    <a:srgbClr val="00FFFF"/>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59" autoAdjust="0"/>
    <p:restoredTop sz="99645" autoAdjust="0"/>
  </p:normalViewPr>
  <p:slideViewPr>
    <p:cSldViewPr>
      <p:cViewPr>
        <p:scale>
          <a:sx n="82" d="100"/>
          <a:sy n="82" d="100"/>
        </p:scale>
        <p:origin x="-1212" y="504"/>
      </p:cViewPr>
      <p:guideLst>
        <p:guide orient="horz" pos="2314"/>
        <p:guide pos="3255"/>
      </p:guideLst>
    </p:cSldViewPr>
  </p:slideViewPr>
  <p:outlineViewPr>
    <p:cViewPr>
      <p:scale>
        <a:sx n="33" d="100"/>
        <a:sy n="33" d="100"/>
      </p:scale>
      <p:origin x="258" y="156516"/>
    </p:cViewPr>
  </p:outlineViewPr>
  <p:notesTextViewPr>
    <p:cViewPr>
      <p:scale>
        <a:sx n="100" d="100"/>
        <a:sy n="100" d="100"/>
      </p:scale>
      <p:origin x="0" y="0"/>
    </p:cViewPr>
  </p:notesTextViewPr>
  <p:sorterViewPr>
    <p:cViewPr>
      <p:scale>
        <a:sx n="66" d="100"/>
        <a:sy n="66" d="100"/>
      </p:scale>
      <p:origin x="0" y="1548"/>
    </p:cViewPr>
  </p:sorterViewPr>
  <p:notesViewPr>
    <p:cSldViewPr>
      <p:cViewPr varScale="1">
        <p:scale>
          <a:sx n="65" d="100"/>
          <a:sy n="65" d="100"/>
        </p:scale>
        <p:origin x="-264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AU"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97E07B87-109D-43B5-9F0F-00F0FBFA06B2}" type="datetimeFigureOut">
              <a:rPr lang="en-AU"/>
              <a:pPr>
                <a:defRPr/>
              </a:pPr>
              <a:t>21/10/2012</a:t>
            </a:fld>
            <a:endParaRPr lang="en-AU"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AU"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1BFC7D5E-EF46-4338-89FC-E8E16F540194}" type="slidenum">
              <a:rPr lang="en-AU"/>
              <a:pPr>
                <a:defRPr/>
              </a:pPr>
              <a:t>‹#›</a:t>
            </a:fld>
            <a:endParaRPr lang="en-AU" dirty="0"/>
          </a:p>
        </p:txBody>
      </p:sp>
    </p:spTree>
    <p:extLst>
      <p:ext uri="{BB962C8B-B14F-4D97-AF65-F5344CB8AC3E}">
        <p14:creationId xmlns:p14="http://schemas.microsoft.com/office/powerpoint/2010/main" val="15453628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200">
                <a:latin typeface="Arial" charset="0"/>
                <a:ea typeface="ＭＳ Ｐゴシック" pitchFamily="50" charset="-128"/>
                <a:cs typeface="+mn-cs"/>
              </a:defRPr>
            </a:lvl1pPr>
          </a:lstStyle>
          <a:p>
            <a:pPr>
              <a:defRPr/>
            </a:pPr>
            <a:endParaRPr lang="en-US" altLang="ja-JP" dirty="0"/>
          </a:p>
        </p:txBody>
      </p:sp>
      <p:sp>
        <p:nvSpPr>
          <p:cNvPr id="1105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200">
                <a:latin typeface="Arial" charset="0"/>
                <a:ea typeface="ＭＳ Ｐゴシック" pitchFamily="50" charset="-128"/>
                <a:cs typeface="+mn-cs"/>
              </a:defRPr>
            </a:lvl1pPr>
          </a:lstStyle>
          <a:p>
            <a:pPr>
              <a:defRPr/>
            </a:pPr>
            <a:endParaRPr lang="en-US" altLang="ja-JP" dirty="0"/>
          </a:p>
        </p:txBody>
      </p:sp>
      <p:sp>
        <p:nvSpPr>
          <p:cNvPr id="34820" name="Rectangle 4"/>
          <p:cNvSpPr>
            <a:spLocks noGrp="1" noRot="1" noChangeAspect="1" noChangeArrowheads="1" noTextEdit="1"/>
          </p:cNvSpPr>
          <p:nvPr>
            <p:ph type="sldImg" idx="2"/>
          </p:nvPr>
        </p:nvSpPr>
        <p:spPr bwMode="auto">
          <a:xfrm>
            <a:off x="1017588" y="685800"/>
            <a:ext cx="4822825"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1105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1" sz="1200">
                <a:latin typeface="Arial" charset="0"/>
                <a:ea typeface="ＭＳ Ｐゴシック" pitchFamily="50" charset="-128"/>
                <a:cs typeface="+mn-cs"/>
              </a:defRPr>
            </a:lvl1pPr>
          </a:lstStyle>
          <a:p>
            <a:pPr>
              <a:defRPr/>
            </a:pPr>
            <a:endParaRPr lang="en-US" altLang="ja-JP" dirty="0"/>
          </a:p>
        </p:txBody>
      </p:sp>
      <p:sp>
        <p:nvSpPr>
          <p:cNvPr id="1105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1" sz="1200">
                <a:latin typeface="Arial" charset="0"/>
                <a:ea typeface="ＭＳ Ｐゴシック" pitchFamily="50" charset="-128"/>
                <a:cs typeface="+mn-cs"/>
              </a:defRPr>
            </a:lvl1pPr>
          </a:lstStyle>
          <a:p>
            <a:pPr>
              <a:defRPr/>
            </a:pPr>
            <a:fld id="{6E36658C-EE0D-402E-B734-89F51B0F3011}" type="slidenum">
              <a:rPr lang="en-US" altLang="ja-JP"/>
              <a:pPr>
                <a:defRPr/>
              </a:pPr>
              <a:t>‹#›</a:t>
            </a:fld>
            <a:endParaRPr lang="en-US" altLang="ja-JP" dirty="0"/>
          </a:p>
        </p:txBody>
      </p:sp>
    </p:spTree>
    <p:extLst>
      <p:ext uri="{BB962C8B-B14F-4D97-AF65-F5344CB8AC3E}">
        <p14:creationId xmlns:p14="http://schemas.microsoft.com/office/powerpoint/2010/main" val="15627289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S PMincho" pitchFamily="18" charset="-128"/>
        <a:cs typeface="+mn-cs"/>
      </a:defRPr>
    </a:lvl1pPr>
    <a:lvl2pPr marL="454025" algn="l" rtl="0" eaLnBrk="0" fontAlgn="base" hangingPunct="0">
      <a:spcBef>
        <a:spcPct val="30000"/>
      </a:spcBef>
      <a:spcAft>
        <a:spcPct val="0"/>
      </a:spcAft>
      <a:defRPr kumimoji="1" sz="1200" kern="1200">
        <a:solidFill>
          <a:schemeClr val="tx1"/>
        </a:solidFill>
        <a:latin typeface="Arial" charset="0"/>
        <a:ea typeface="MS PMincho" pitchFamily="18" charset="-128"/>
        <a:cs typeface="+mn-cs"/>
      </a:defRPr>
    </a:lvl2pPr>
    <a:lvl3pPr marL="911225" algn="l" rtl="0" eaLnBrk="0" fontAlgn="base" hangingPunct="0">
      <a:spcBef>
        <a:spcPct val="30000"/>
      </a:spcBef>
      <a:spcAft>
        <a:spcPct val="0"/>
      </a:spcAft>
      <a:defRPr kumimoji="1" sz="1200" kern="1200">
        <a:solidFill>
          <a:schemeClr val="tx1"/>
        </a:solidFill>
        <a:latin typeface="Arial" charset="0"/>
        <a:ea typeface="MS PMincho" pitchFamily="18" charset="-128"/>
        <a:cs typeface="+mn-cs"/>
      </a:defRPr>
    </a:lvl3pPr>
    <a:lvl4pPr marL="1368425" algn="l" rtl="0" eaLnBrk="0" fontAlgn="base" hangingPunct="0">
      <a:spcBef>
        <a:spcPct val="30000"/>
      </a:spcBef>
      <a:spcAft>
        <a:spcPct val="0"/>
      </a:spcAft>
      <a:defRPr kumimoji="1" sz="1200" kern="1200">
        <a:solidFill>
          <a:schemeClr val="tx1"/>
        </a:solidFill>
        <a:latin typeface="Arial" charset="0"/>
        <a:ea typeface="MS PMincho" pitchFamily="18" charset="-128"/>
        <a:cs typeface="+mn-cs"/>
      </a:defRPr>
    </a:lvl4pPr>
    <a:lvl5pPr marL="1825625" algn="l" rtl="0" eaLnBrk="0" fontAlgn="base" hangingPunct="0">
      <a:spcBef>
        <a:spcPct val="30000"/>
      </a:spcBef>
      <a:spcAft>
        <a:spcPct val="0"/>
      </a:spcAft>
      <a:defRPr kumimoji="1" sz="1200" kern="1200">
        <a:solidFill>
          <a:schemeClr val="tx1"/>
        </a:solidFill>
        <a:latin typeface="Arial" charset="0"/>
        <a:ea typeface="MS PMincho" pitchFamily="18" charset="-128"/>
        <a:cs typeface="+mn-cs"/>
      </a:defRPr>
    </a:lvl5pPr>
    <a:lvl6pPr marL="2285068" algn="l" defTabSz="914025" rtl="0" eaLnBrk="1" latinLnBrk="0" hangingPunct="1">
      <a:defRPr sz="1200" kern="1200">
        <a:solidFill>
          <a:schemeClr val="tx1"/>
        </a:solidFill>
        <a:latin typeface="+mn-lt"/>
        <a:ea typeface="+mn-ea"/>
        <a:cs typeface="+mn-cs"/>
      </a:defRPr>
    </a:lvl6pPr>
    <a:lvl7pPr marL="2742080" algn="l" defTabSz="914025" rtl="0" eaLnBrk="1" latinLnBrk="0" hangingPunct="1">
      <a:defRPr sz="1200" kern="1200">
        <a:solidFill>
          <a:schemeClr val="tx1"/>
        </a:solidFill>
        <a:latin typeface="+mn-lt"/>
        <a:ea typeface="+mn-ea"/>
        <a:cs typeface="+mn-cs"/>
      </a:defRPr>
    </a:lvl7pPr>
    <a:lvl8pPr marL="3199094" algn="l" defTabSz="914025" rtl="0" eaLnBrk="1" latinLnBrk="0" hangingPunct="1">
      <a:defRPr sz="1200" kern="1200">
        <a:solidFill>
          <a:schemeClr val="tx1"/>
        </a:solidFill>
        <a:latin typeface="+mn-lt"/>
        <a:ea typeface="+mn-ea"/>
        <a:cs typeface="+mn-cs"/>
      </a:defRPr>
    </a:lvl8pPr>
    <a:lvl9pPr marL="3656108" algn="l" defTabSz="91402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eaLnBrk="1" hangingPunct="1"/>
            <a:fld id="{94F2340C-EDBB-404A-8F9A-7D6EB2A01242}" type="slidenum">
              <a:rPr lang="en-US" altLang="ja-JP" sz="1200" smtClean="0"/>
              <a:pPr eaLnBrk="1" hangingPunct="1"/>
              <a:t>1</a:t>
            </a:fld>
            <a:endParaRPr lang="en-US" altLang="ja-JP" sz="1200" dirty="0" smtClean="0"/>
          </a:p>
        </p:txBody>
      </p:sp>
      <p:sp>
        <p:nvSpPr>
          <p:cNvPr id="35843" name="Rectangle 2"/>
          <p:cNvSpPr>
            <a:spLocks noGrp="1" noRot="1" noChangeAspect="1" noChangeArrowheads="1" noTextEdit="1"/>
          </p:cNvSpPr>
          <p:nvPr>
            <p:ph type="sldImg"/>
          </p:nvPr>
        </p:nvSpPr>
        <p:spPr>
          <a:xfrm>
            <a:off x="1017588" y="685800"/>
            <a:ext cx="4822825" cy="3429000"/>
          </a:xfrm>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AU" altLang="ja-JP" b="1" u="sng" dirty="0" smtClean="0">
                <a:latin typeface="Arial" pitchFamily="34" charset="0"/>
              </a:rPr>
              <a:t>Slide 1</a:t>
            </a:r>
          </a:p>
          <a:p>
            <a:pPr eaLnBrk="1" hangingPunct="1"/>
            <a:endParaRPr lang="en-US" altLang="ja-JP" dirty="0" smtClean="0">
              <a:latin typeface="Arial" pitchFamily="34" charset="0"/>
            </a:endParaRPr>
          </a:p>
          <a:p>
            <a:pPr eaLnBrk="1" hangingPunct="1"/>
            <a:r>
              <a:rPr lang="en-US" altLang="ja-JP" dirty="0" smtClean="0">
                <a:latin typeface="Arial" pitchFamily="34" charset="0"/>
              </a:rPr>
              <a:t>I'd firstly like to welcome everyone for taking time out of your busy schedules to attend my confirmation of candidature. </a:t>
            </a:r>
          </a:p>
          <a:p>
            <a:pPr eaLnBrk="1" hangingPunct="1"/>
            <a:r>
              <a:rPr lang="en-US" altLang="ja-JP" dirty="0" smtClean="0">
                <a:latin typeface="Arial" pitchFamily="34" charset="0"/>
              </a:rPr>
              <a:t>And secondly, I’d like to acknowledge the tireless assistance and support of Dr Ken Edwards and Dr Rick Churchill throughout this process.</a:t>
            </a:r>
            <a:endParaRPr lang="en-AU" altLang="ja-JP" dirty="0" smtClean="0">
              <a:latin typeface="Arial" pitchFamily="34" charset="0"/>
            </a:endParaRPr>
          </a:p>
          <a:p>
            <a:pPr eaLnBrk="1" hangingPunct="1"/>
            <a:endParaRPr lang="en-AU" altLang="ja-JP" dirty="0" smtClean="0">
              <a:latin typeface="Arial" pitchFamily="34" charset="0"/>
            </a:endParaRPr>
          </a:p>
          <a:p>
            <a:pPr eaLnBrk="1" hangingPunct="1"/>
            <a:endParaRPr lang="en-US" altLang="ja-JP" dirty="0"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2141538" y="250825"/>
            <a:ext cx="2736850" cy="1944688"/>
          </a:xfrm>
          <a:ln/>
        </p:spPr>
      </p:sp>
      <p:sp>
        <p:nvSpPr>
          <p:cNvPr id="36867" name="Notes Placeholder 2"/>
          <p:cNvSpPr>
            <a:spLocks noGrp="1"/>
          </p:cNvSpPr>
          <p:nvPr>
            <p:ph type="body" idx="1"/>
          </p:nvPr>
        </p:nvSpPr>
        <p:spPr>
          <a:xfrm>
            <a:off x="685800" y="2411413"/>
            <a:ext cx="5486400" cy="6624637"/>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defRPr/>
            </a:pPr>
            <a:r>
              <a:rPr lang="en-AU" dirty="0" smtClean="0">
                <a:latin typeface="Arial" pitchFamily="34" charset="0"/>
                <a:ea typeface="ＭＳ Ｐ明朝" pitchFamily="18" charset="-128"/>
              </a:rPr>
              <a:t>The spectrum of teaching styles describes a unified theory of teaching and  has been widely employed and refined since its origin in 1966 by Muska Mosston</a:t>
            </a:r>
          </a:p>
          <a:p>
            <a:pPr eaLnBrk="1" hangingPunct="1">
              <a:spcBef>
                <a:spcPct val="0"/>
              </a:spcBef>
              <a:defRPr/>
            </a:pPr>
            <a:endParaRPr lang="en-AU" dirty="0">
              <a:latin typeface="Arial" pitchFamily="34" charset="0"/>
              <a:ea typeface="ＭＳ Ｐ明朝" pitchFamily="18" charset="-128"/>
            </a:endParaRPr>
          </a:p>
          <a:p>
            <a:pPr eaLnBrk="1" hangingPunct="1">
              <a:spcBef>
                <a:spcPct val="0"/>
              </a:spcBef>
              <a:defRPr/>
            </a:pPr>
            <a:r>
              <a:rPr lang="en-AU" dirty="0" smtClean="0">
                <a:latin typeface="Arial" pitchFamily="34" charset="0"/>
                <a:ea typeface="ＭＳ Ｐ明朝" pitchFamily="18" charset="-128"/>
              </a:rPr>
              <a:t>Mosston identified 3 reasons for developing and using a spectrum teaching framework.</a:t>
            </a:r>
          </a:p>
          <a:p>
            <a:pPr eaLnBrk="1" hangingPunct="1">
              <a:spcBef>
                <a:spcPct val="0"/>
              </a:spcBef>
              <a:defRPr/>
            </a:pPr>
            <a:endParaRPr lang="en-AU" dirty="0">
              <a:latin typeface="Arial" pitchFamily="34" charset="0"/>
              <a:ea typeface="ＭＳ Ｐ明朝" pitchFamily="18" charset="-128"/>
            </a:endParaRPr>
          </a:p>
          <a:p>
            <a:pPr marL="228600" indent="-228600" eaLnBrk="1" hangingPunct="1">
              <a:spcBef>
                <a:spcPct val="0"/>
              </a:spcBef>
              <a:buFontTx/>
              <a:buAutoNum type="arabicPeriod"/>
              <a:defRPr/>
            </a:pPr>
            <a:r>
              <a:rPr lang="en-AU" dirty="0" smtClean="0">
                <a:latin typeface="Arial" pitchFamily="34" charset="0"/>
                <a:ea typeface="ＭＳ Ｐ明朝" pitchFamily="18" charset="-128"/>
              </a:rPr>
              <a:t>Firstly, Mosston discovered that ideas in education are generally presented in opposition, for instance, direct instruction versus indirect instruction. Mosston believed that this  versus approach  prevents a systematic  approach to teaching and learning  from a broad structure that embraces and connects ideas.</a:t>
            </a:r>
          </a:p>
          <a:p>
            <a:pPr eaLnBrk="1" hangingPunct="1">
              <a:spcBef>
                <a:spcPct val="0"/>
              </a:spcBef>
              <a:defRPr/>
            </a:pPr>
            <a:r>
              <a:rPr lang="en-AU" dirty="0" smtClean="0">
                <a:latin typeface="Arial" pitchFamily="34" charset="0"/>
                <a:ea typeface="ＭＳ Ｐ明朝" pitchFamily="18" charset="-128"/>
              </a:rPr>
              <a:t>Because the versus approach rejects ideas, it limits educational practices. Mosston’s discovery of the limitations of the versus approach therefore led him to seek a unifying framework that would invite, absorb, and link new ideas into a system – one which Mosston labelled as a non-versus approach. This system honours the full range of educational ideas and rejects none.</a:t>
            </a:r>
          </a:p>
          <a:p>
            <a:pPr eaLnBrk="1" hangingPunct="1">
              <a:spcBef>
                <a:spcPct val="0"/>
              </a:spcBef>
              <a:defRPr/>
            </a:pPr>
            <a:endParaRPr lang="en-AU" dirty="0">
              <a:latin typeface="Arial" pitchFamily="34" charset="0"/>
              <a:ea typeface="ＭＳ Ｐ明朝" pitchFamily="18" charset="-128"/>
            </a:endParaRPr>
          </a:p>
          <a:p>
            <a:pPr eaLnBrk="1" hangingPunct="1">
              <a:spcBef>
                <a:spcPct val="0"/>
              </a:spcBef>
              <a:defRPr/>
            </a:pPr>
            <a:r>
              <a:rPr lang="en-AU" dirty="0" smtClean="0">
                <a:latin typeface="Arial" pitchFamily="34" charset="0"/>
                <a:ea typeface="ＭＳ Ｐ明朝" pitchFamily="18" charset="-128"/>
              </a:rPr>
              <a:t>2. Secondly, in the absence of a broad professional system and or reliable theoretical foundation, teachers and coaches approach their  teaching and coaching from an idiosyncratic approach – that is each teacher or coach, according to his or her personal understanding and previous experiences, decodes theory into daily practice. Because an idiosyncratic approach represents personal interpretations and biases , it limits educational practices. Mosston’s discovery  that one’s idiosyncrasies represent only a portion of what teaching can be led him to search for a body of knowledge about teaching that was beyond his idiosyncratic preferences and behaviours, Such an approach honours the full range of educational ideas.</a:t>
            </a:r>
          </a:p>
          <a:p>
            <a:pPr eaLnBrk="1" hangingPunct="1">
              <a:spcBef>
                <a:spcPct val="0"/>
              </a:spcBef>
              <a:defRPr/>
            </a:pPr>
            <a:endParaRPr lang="en-AU" dirty="0">
              <a:latin typeface="Arial" pitchFamily="34" charset="0"/>
              <a:ea typeface="ＭＳ Ｐ明朝" pitchFamily="18" charset="-128"/>
            </a:endParaRPr>
          </a:p>
          <a:p>
            <a:pPr eaLnBrk="1" hangingPunct="1">
              <a:spcBef>
                <a:spcPct val="0"/>
              </a:spcBef>
              <a:defRPr/>
            </a:pPr>
            <a:r>
              <a:rPr lang="en-AU" dirty="0" smtClean="0">
                <a:latin typeface="Arial" pitchFamily="34" charset="0"/>
                <a:ea typeface="ＭＳ Ｐ明朝" pitchFamily="18" charset="-128"/>
              </a:rPr>
              <a:t>3. Lastly, as Mosston investigated pedagogical approaches , he observed that commonly used terms often had little consistency or uniformity. He found that a lack of conceptual agreement, variability in meanings, and contradictory results in the educational literature were more often the norm than the exception. Mosston believed that inconsistent use of terminology created confusion and leads to misinterpretation of events , and ultimately </a:t>
            </a:r>
            <a:endParaRPr lang="en-AU" dirty="0">
              <a:latin typeface="Arial" pitchFamily="34" charset="0"/>
              <a:ea typeface="ＭＳ Ｐ明朝" pitchFamily="18" charset="-128"/>
            </a:endParaRPr>
          </a:p>
          <a:p>
            <a:pPr eaLnBrk="1" hangingPunct="1">
              <a:spcBef>
                <a:spcPct val="0"/>
              </a:spcBef>
              <a:defRPr/>
            </a:pPr>
            <a:endParaRPr lang="en-AU" dirty="0" smtClean="0">
              <a:latin typeface="Arial" pitchFamily="34" charset="0"/>
              <a:ea typeface="ＭＳ Ｐ明朝" pitchFamily="18" charset="-128"/>
            </a:endParaRPr>
          </a:p>
          <a:p>
            <a:pPr eaLnBrk="1" hangingPunct="1">
              <a:spcBef>
                <a:spcPct val="0"/>
              </a:spcBef>
              <a:defRPr/>
            </a:pPr>
            <a:endParaRPr lang="en-AU" dirty="0" smtClean="0">
              <a:latin typeface="Arial" pitchFamily="34" charset="0"/>
              <a:ea typeface="ＭＳ Ｐ明朝" pitchFamily="18" charset="-128"/>
            </a:endParaRPr>
          </a:p>
          <a:p>
            <a:pPr eaLnBrk="1" hangingPunct="1">
              <a:spcBef>
                <a:spcPct val="0"/>
              </a:spcBef>
              <a:defRPr/>
            </a:pPr>
            <a:endParaRPr lang="en-AU" dirty="0">
              <a:latin typeface="Arial" pitchFamily="34" charset="0"/>
              <a:ea typeface="ＭＳ Ｐ明朝" pitchFamily="18" charset="-128"/>
            </a:endParaRPr>
          </a:p>
          <a:p>
            <a:pPr eaLnBrk="1" hangingPunct="1">
              <a:spcBef>
                <a:spcPct val="0"/>
              </a:spcBef>
              <a:defRPr/>
            </a:pPr>
            <a:endParaRPr lang="en-AU" dirty="0" smtClean="0">
              <a:latin typeface="Arial" pitchFamily="34" charset="0"/>
              <a:ea typeface="ＭＳ Ｐ明朝" pitchFamily="18" charset="-128"/>
            </a:endParaRPr>
          </a:p>
          <a:p>
            <a:pPr eaLnBrk="1" hangingPunct="1">
              <a:spcBef>
                <a:spcPct val="0"/>
              </a:spcBef>
              <a:defRPr/>
            </a:pPr>
            <a:endParaRPr lang="en-AU" dirty="0" smtClean="0">
              <a:latin typeface="Arial" pitchFamily="34" charset="0"/>
              <a:ea typeface="ＭＳ Ｐ明朝" pitchFamily="18" charset="-128"/>
            </a:endParaRPr>
          </a:p>
          <a:p>
            <a:pPr eaLnBrk="1" hangingPunct="1">
              <a:spcBef>
                <a:spcPct val="0"/>
              </a:spcBef>
              <a:defRPr/>
            </a:pPr>
            <a:endParaRPr lang="en-AU" dirty="0" smtClean="0">
              <a:latin typeface="Arial" pitchFamily="34" charset="0"/>
              <a:ea typeface="ＭＳ Ｐ明朝" pitchFamily="18" charset="-128"/>
            </a:endParaRPr>
          </a:p>
        </p:txBody>
      </p:sp>
      <p:sp>
        <p:nvSpPr>
          <p:cNvPr id="3994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algn="r" eaLnBrk="1" hangingPunct="1"/>
            <a:fld id="{0394180C-09E7-4DC9-8B17-6F07A22BEC52}" type="slidenum">
              <a:rPr lang="en-AU" sz="1200"/>
              <a:pPr algn="r" eaLnBrk="1" hangingPunct="1"/>
              <a:t>4</a:t>
            </a:fld>
            <a:endParaRPr lang="en-AU"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017588" y="685800"/>
            <a:ext cx="4822825" cy="3429000"/>
          </a:xfrm>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80000"/>
              </a:lnSpc>
            </a:pPr>
            <a:r>
              <a:rPr lang="en-US" altLang="ja-JP" sz="1000" b="1" u="sng" dirty="0" smtClean="0">
                <a:latin typeface="Arial" pitchFamily="34" charset="0"/>
              </a:rPr>
              <a:t>SLIDE 5 – MOSSTON AND ASHWORTH’S SPECTRUM OF TEACHING STYLES</a:t>
            </a:r>
            <a:endParaRPr lang="en-AU" altLang="ja-JP" sz="1000" dirty="0" smtClean="0">
              <a:latin typeface="Arial" pitchFamily="34" charset="0"/>
            </a:endParaRPr>
          </a:p>
          <a:p>
            <a:pPr marL="228600" indent="-228600" eaLnBrk="1" hangingPunct="1">
              <a:lnSpc>
                <a:spcPct val="80000"/>
              </a:lnSpc>
            </a:pPr>
            <a:r>
              <a:rPr lang="en-AU" altLang="ja-JP" sz="1000" dirty="0" smtClean="0">
                <a:latin typeface="Arial" pitchFamily="34" charset="0"/>
              </a:rPr>
              <a:t>As Mosston and Ashworth’s spectrum of teaching styles plays a significant role in my proposed research, I’d like to provide a brief conceptual and theoretical outline of this teaching framework.</a:t>
            </a:r>
          </a:p>
          <a:p>
            <a:pPr marL="228600" indent="-228600" eaLnBrk="1" hangingPunct="1">
              <a:lnSpc>
                <a:spcPct val="80000"/>
              </a:lnSpc>
            </a:pPr>
            <a:endParaRPr lang="en-AU" altLang="ja-JP" sz="1000" dirty="0" smtClean="0">
              <a:latin typeface="Arial" pitchFamily="34" charset="0"/>
            </a:endParaRPr>
          </a:p>
          <a:p>
            <a:pPr marL="228600" indent="-228600" eaLnBrk="1" hangingPunct="1">
              <a:lnSpc>
                <a:spcPct val="80000"/>
              </a:lnSpc>
            </a:pPr>
            <a:r>
              <a:rPr lang="en-AU" altLang="ja-JP" sz="1000" dirty="0" smtClean="0">
                <a:latin typeface="Arial" pitchFamily="34" charset="0"/>
              </a:rPr>
              <a:t>Mosston and Ashworth’s Spectrum of Teaching Styles is considered on of the most comprehensive pedagogical models in physical education.</a:t>
            </a:r>
          </a:p>
          <a:p>
            <a:pPr marL="228600" indent="-228600" eaLnBrk="1" hangingPunct="1">
              <a:lnSpc>
                <a:spcPct val="80000"/>
              </a:lnSpc>
            </a:pPr>
            <a:endParaRPr lang="en-AU" altLang="ja-JP" sz="1000" dirty="0" smtClean="0">
              <a:latin typeface="Arial" pitchFamily="34" charset="0"/>
            </a:endParaRPr>
          </a:p>
          <a:p>
            <a:pPr marL="228600" indent="-228600" eaLnBrk="1" hangingPunct="1">
              <a:lnSpc>
                <a:spcPct val="80000"/>
              </a:lnSpc>
            </a:pPr>
            <a:r>
              <a:rPr lang="en-AU" altLang="ja-JP" sz="1000" dirty="0" smtClean="0">
                <a:latin typeface="Arial" pitchFamily="34" charset="0"/>
              </a:rPr>
              <a:t>It describes a unified theory of teaching that includes an array of teaching styles options that have been arranged on a continuum.</a:t>
            </a:r>
          </a:p>
          <a:p>
            <a:pPr marL="228600" indent="-228600" eaLnBrk="1" hangingPunct="1">
              <a:lnSpc>
                <a:spcPct val="80000"/>
              </a:lnSpc>
            </a:pPr>
            <a:endParaRPr lang="en-AU" altLang="ja-JP" sz="1000" dirty="0" smtClean="0">
              <a:latin typeface="Arial" pitchFamily="34" charset="0"/>
            </a:endParaRPr>
          </a:p>
          <a:p>
            <a:pPr marL="228600" indent="-228600" eaLnBrk="1" hangingPunct="1">
              <a:lnSpc>
                <a:spcPct val="80000"/>
              </a:lnSpc>
            </a:pPr>
            <a:r>
              <a:rPr lang="en-AU" altLang="ja-JP" sz="1000" dirty="0" smtClean="0">
                <a:latin typeface="Arial" pitchFamily="34" charset="0"/>
              </a:rPr>
              <a:t>Each teaching style is unique and distinguishable from another by;</a:t>
            </a:r>
          </a:p>
          <a:p>
            <a:pPr marL="228600" indent="-228600" eaLnBrk="1" hangingPunct="1">
              <a:lnSpc>
                <a:spcPct val="80000"/>
              </a:lnSpc>
              <a:buFontTx/>
              <a:buAutoNum type="arabicPeriod"/>
            </a:pPr>
            <a:r>
              <a:rPr lang="en-AU" altLang="ja-JP" sz="1000" dirty="0" smtClean="0">
                <a:latin typeface="Arial" pitchFamily="34" charset="0"/>
              </a:rPr>
              <a:t>specific teacher actions and decisions,  AND BY</a:t>
            </a:r>
          </a:p>
          <a:p>
            <a:pPr marL="228600" indent="-228600" eaLnBrk="1" hangingPunct="1">
              <a:lnSpc>
                <a:spcPct val="80000"/>
              </a:lnSpc>
              <a:buFontTx/>
              <a:buAutoNum type="arabicPeriod"/>
            </a:pPr>
            <a:r>
              <a:rPr lang="en-AU" altLang="ja-JP" sz="1000" dirty="0" smtClean="0">
                <a:latin typeface="Arial" pitchFamily="34" charset="0"/>
              </a:rPr>
              <a:t>specific student actions and decisions.</a:t>
            </a:r>
          </a:p>
          <a:p>
            <a:pPr marL="228600" indent="-228600" eaLnBrk="1" hangingPunct="1">
              <a:lnSpc>
                <a:spcPct val="80000"/>
              </a:lnSpc>
            </a:pPr>
            <a:endParaRPr lang="en-AU" altLang="ja-JP" sz="1000" dirty="0" smtClean="0">
              <a:latin typeface="Arial" pitchFamily="34" charset="0"/>
            </a:endParaRPr>
          </a:p>
          <a:p>
            <a:pPr marL="228600" indent="-228600" eaLnBrk="1" hangingPunct="1">
              <a:lnSpc>
                <a:spcPct val="80000"/>
              </a:lnSpc>
            </a:pPr>
            <a:r>
              <a:rPr lang="en-AU" altLang="ja-JP" sz="1000" dirty="0" smtClean="0">
                <a:latin typeface="Arial" pitchFamily="34" charset="0"/>
              </a:rPr>
              <a:t>The latest version of the spectrum consists of 11 different landmark styles which are represented by corresponding letters</a:t>
            </a:r>
          </a:p>
          <a:p>
            <a:pPr marL="228600" indent="-228600" eaLnBrk="1" hangingPunct="1">
              <a:lnSpc>
                <a:spcPct val="80000"/>
              </a:lnSpc>
            </a:pPr>
            <a:r>
              <a:rPr lang="en-AU" altLang="ja-JP" sz="1000" dirty="0" smtClean="0">
                <a:latin typeface="Arial" pitchFamily="34" charset="0"/>
              </a:rPr>
              <a:t> </a:t>
            </a:r>
          </a:p>
          <a:p>
            <a:pPr marL="228600" indent="-228600" eaLnBrk="1" hangingPunct="1">
              <a:lnSpc>
                <a:spcPct val="80000"/>
              </a:lnSpc>
            </a:pPr>
            <a:r>
              <a:rPr lang="en-AU" altLang="ja-JP" sz="1000" dirty="0" smtClean="0">
                <a:latin typeface="Arial" pitchFamily="34" charset="0"/>
              </a:rPr>
              <a:t>The first five styles (A-E) form a cluster that represents teaching options that foster REPRODUCTION of existing (known or past) information and knowledge.</a:t>
            </a:r>
          </a:p>
          <a:p>
            <a:pPr marL="228600" indent="-228600" eaLnBrk="1" hangingPunct="1">
              <a:lnSpc>
                <a:spcPct val="80000"/>
              </a:lnSpc>
            </a:pPr>
            <a:endParaRPr lang="en-AU" altLang="ja-JP" sz="1000" dirty="0" smtClean="0">
              <a:latin typeface="Arial" pitchFamily="34" charset="0"/>
            </a:endParaRPr>
          </a:p>
          <a:p>
            <a:pPr marL="228600" indent="-228600" eaLnBrk="1" hangingPunct="1">
              <a:lnSpc>
                <a:spcPct val="80000"/>
              </a:lnSpc>
            </a:pPr>
            <a:r>
              <a:rPr lang="en-AU" altLang="ja-JP" sz="1000" dirty="0" smtClean="0">
                <a:latin typeface="Arial" pitchFamily="34" charset="0"/>
              </a:rPr>
              <a:t>The remaining styles (F-K) form a cluster that represents options that invite PRODUCTION or discovery of new knowledge.</a:t>
            </a:r>
          </a:p>
          <a:p>
            <a:pPr marL="228600" indent="-228600" eaLnBrk="1" hangingPunct="1">
              <a:lnSpc>
                <a:spcPct val="80000"/>
              </a:lnSpc>
            </a:pPr>
            <a:endParaRPr lang="en-AU" altLang="ja-JP" sz="1000" dirty="0" smtClean="0">
              <a:latin typeface="Arial" pitchFamily="34" charset="0"/>
            </a:endParaRPr>
          </a:p>
          <a:p>
            <a:pPr marL="228600" indent="-228600" eaLnBrk="1" hangingPunct="1">
              <a:lnSpc>
                <a:spcPct val="80000"/>
              </a:lnSpc>
            </a:pPr>
            <a:r>
              <a:rPr lang="en-AU" altLang="ja-JP" sz="1000" dirty="0" smtClean="0">
                <a:latin typeface="Arial" pitchFamily="34" charset="0"/>
              </a:rPr>
              <a:t>The line of demarcation (that is red on the slide) is called the discovery threshold – this identifies the cognitive boundaries of each cluster.</a:t>
            </a:r>
          </a:p>
          <a:p>
            <a:pPr marL="228600" indent="-228600" eaLnBrk="1" hangingPunct="1">
              <a:lnSpc>
                <a:spcPct val="80000"/>
              </a:lnSpc>
            </a:pPr>
            <a:endParaRPr lang="en-AU" altLang="ja-JP" sz="1000" dirty="0" smtClean="0">
              <a:latin typeface="Arial" pitchFamily="34" charset="0"/>
            </a:endParaRPr>
          </a:p>
          <a:p>
            <a:pPr marL="228600" indent="-228600" eaLnBrk="1" hangingPunct="1">
              <a:lnSpc>
                <a:spcPct val="80000"/>
              </a:lnSpc>
            </a:pPr>
            <a:endParaRPr lang="en-AU" sz="1000" dirty="0"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017588" y="685800"/>
            <a:ext cx="4822825" cy="3429000"/>
          </a:xfrm>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AU" dirty="0" smtClean="0">
                <a:latin typeface="Arial" pitchFamily="34" charset="0"/>
              </a:rPr>
              <a:t>I have been extremely fortunate to have had numerous email communications with the co-creator of the spectrum – Professor Sara Ashworth, who has provided limitless guidance and advice in regards to using the spectrum of teaching styles in  this study. </a:t>
            </a:r>
          </a:p>
          <a:p>
            <a:pPr eaLnBrk="1" hangingPunct="1"/>
            <a:endParaRPr lang="en-AU" dirty="0" smtClean="0">
              <a:latin typeface="Arial" pitchFamily="34" charset="0"/>
            </a:endParaRPr>
          </a:p>
          <a:p>
            <a:pPr eaLnBrk="1" hangingPunct="1"/>
            <a:r>
              <a:rPr lang="en-AU" dirty="0" smtClean="0">
                <a:latin typeface="Arial" pitchFamily="34" charset="0"/>
              </a:rPr>
              <a:t>Recently, Professor Ashworth did a significant update to the spectrum of teachings styles theory and I was lucky enough to discuss these additions to the spectrum theory</a:t>
            </a:r>
          </a:p>
          <a:p>
            <a:pPr eaLnBrk="1" hangingPunct="1"/>
            <a:endParaRPr lang="en-AU" dirty="0" smtClean="0">
              <a:latin typeface="Arial" pitchFamily="34" charset="0"/>
            </a:endParaRPr>
          </a:p>
          <a:p>
            <a:pPr eaLnBrk="1" hangingPunct="1"/>
            <a:r>
              <a:rPr lang="en-AU" dirty="0" smtClean="0">
                <a:latin typeface="Arial" pitchFamily="34" charset="0"/>
              </a:rPr>
              <a:t>Located between the landmark styles are many, if not an infinite number, of teaching and learning options called </a:t>
            </a:r>
            <a:r>
              <a:rPr lang="en-AU" b="1" i="1" dirty="0" smtClean="0">
                <a:latin typeface="Arial" pitchFamily="34" charset="0"/>
              </a:rPr>
              <a:t>canopy designs. </a:t>
            </a:r>
            <a:endParaRPr lang="en-AU" dirty="0" smtClean="0">
              <a:latin typeface="Arial" pitchFamily="34" charset="0"/>
            </a:endParaRPr>
          </a:p>
          <a:p>
            <a:pPr eaLnBrk="1" hangingPunct="1"/>
            <a:endParaRPr lang="en-AU" b="1" i="1" dirty="0" smtClean="0">
              <a:latin typeface="Arial" pitchFamily="34" charset="0"/>
            </a:endParaRPr>
          </a:p>
          <a:p>
            <a:pPr eaLnBrk="1" hangingPunct="1"/>
            <a:r>
              <a:rPr lang="en-AU" dirty="0" smtClean="0">
                <a:latin typeface="Arial" pitchFamily="34" charset="0"/>
              </a:rPr>
              <a:t>Canopy designs support in varying degrees a segment of or combination of the decisions, the learning objectives, and the developmental focus of the two landmark styles they are in between. Canopy designs exist between all landmark styles and not considered less relevant or essential than the landmark styles.</a:t>
            </a:r>
          </a:p>
          <a:p>
            <a:pPr eaLnBrk="1" hangingPunct="1"/>
            <a:endParaRPr lang="en-AU" dirty="0" smtClean="0">
              <a:latin typeface="Arial" pitchFamily="34" charset="0"/>
            </a:endParaRPr>
          </a:p>
          <a:p>
            <a:pPr eaLnBrk="1" hangingPunct="1"/>
            <a:endParaRPr lang="en-AU" b="1" i="1" dirty="0" smtClean="0">
              <a:latin typeface="Arial" pitchFamily="34" charset="0"/>
            </a:endParaRPr>
          </a:p>
          <a:p>
            <a:pPr eaLnBrk="1" hangingPunct="1"/>
            <a:endParaRPr lang="en-AU" dirty="0"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eaLnBrk="1" hangingPunct="1"/>
            <a:fld id="{FC87D777-BC2C-4E40-B23E-1C2894C4362F}" type="slidenum">
              <a:rPr lang="en-US" altLang="ja-JP" sz="1200" smtClean="0"/>
              <a:pPr eaLnBrk="1" hangingPunct="1"/>
              <a:t>7</a:t>
            </a:fld>
            <a:endParaRPr lang="en-US" altLang="ja-JP" sz="1200" dirty="0" smtClean="0"/>
          </a:p>
        </p:txBody>
      </p:sp>
      <p:sp>
        <p:nvSpPr>
          <p:cNvPr id="38915" name="Rectangle 2"/>
          <p:cNvSpPr>
            <a:spLocks noGrp="1" noRot="1" noChangeAspect="1" noChangeArrowheads="1" noTextEdit="1"/>
          </p:cNvSpPr>
          <p:nvPr>
            <p:ph type="sldImg"/>
          </p:nvPr>
        </p:nvSpPr>
        <p:spPr>
          <a:xfrm>
            <a:off x="1017588" y="685800"/>
            <a:ext cx="4822825" cy="3429000"/>
          </a:xfrm>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AU" altLang="ja-JP" b="1" u="sng" dirty="0" smtClean="0">
                <a:latin typeface="Arial" pitchFamily="34" charset="0"/>
              </a:rPr>
              <a:t>SLIDE 4 – TEACHING STYLES DEFINITION</a:t>
            </a:r>
            <a:endParaRPr lang="en-AU" altLang="ja-JP" dirty="0" smtClean="0">
              <a:latin typeface="Arial" pitchFamily="34" charset="0"/>
            </a:endParaRPr>
          </a:p>
          <a:p>
            <a:pPr eaLnBrk="1" hangingPunct="1"/>
            <a:r>
              <a:rPr lang="en-AU" altLang="ja-JP" dirty="0" smtClean="0">
                <a:latin typeface="Arial" pitchFamily="34" charset="0"/>
              </a:rPr>
              <a:t>There are numerous interpretations and definitions that have been attached to the term – TEACHING STYLE</a:t>
            </a:r>
          </a:p>
          <a:p>
            <a:pPr eaLnBrk="1" hangingPunct="1"/>
            <a:endParaRPr lang="en-AU" altLang="ja-JP" dirty="0" smtClean="0">
              <a:latin typeface="Arial" pitchFamily="34" charset="0"/>
            </a:endParaRPr>
          </a:p>
          <a:p>
            <a:pPr eaLnBrk="1" hangingPunct="1"/>
            <a:r>
              <a:rPr lang="en-AU" altLang="ja-JP" dirty="0" smtClean="0">
                <a:latin typeface="Arial" pitchFamily="34" charset="0"/>
              </a:rPr>
              <a:t>Given this, I have provided a definition of how this term is interpreted in this study, particularly when I am referring to Mosston and Ashworth’s Spectrum of teaching styles and the survey questionnaire.</a:t>
            </a:r>
          </a:p>
          <a:p>
            <a:pPr eaLnBrk="1" hangingPunct="1"/>
            <a:endParaRPr lang="en-AU" altLang="ja-JP" dirty="0" smtClean="0">
              <a:latin typeface="Arial" pitchFamily="34" charset="0"/>
            </a:endParaRPr>
          </a:p>
          <a:p>
            <a:pPr eaLnBrk="1" hangingPunct="1"/>
            <a:r>
              <a:rPr lang="en-AU" altLang="ja-JP" dirty="0" smtClean="0">
                <a:latin typeface="Arial" pitchFamily="34" charset="0"/>
              </a:rPr>
              <a:t>I will also use the term instructional practices. This term is used in a more general sense (aimed at encompassing the numerous terms that are often used interchangeably with teaching styles).</a:t>
            </a:r>
          </a:p>
          <a:p>
            <a:pPr eaLnBrk="1" hangingPunct="1"/>
            <a:endParaRPr lang="en-AU" altLang="ja-JP" dirty="0" smtClean="0">
              <a:latin typeface="Arial" pitchFamily="34" charset="0"/>
            </a:endParaRPr>
          </a:p>
          <a:p>
            <a:pPr eaLnBrk="1" hangingPunct="1"/>
            <a:r>
              <a:rPr lang="en-AU" altLang="ja-JP" dirty="0" smtClean="0">
                <a:latin typeface="Arial" pitchFamily="34" charset="0"/>
              </a:rPr>
              <a:t>Ultimately, teaching styles and the more general term of instructional practices refer to the ‘HOW’ of tennis coaching – how coaches conduct their lessons, RATHER than the ‘WHAT’ or content areas of their lessons.</a:t>
            </a:r>
            <a:endParaRPr lang="en-US" altLang="ja-JP" dirty="0"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xfrm>
            <a:off x="795338" y="179388"/>
            <a:ext cx="5267325" cy="3744912"/>
          </a:xfrm>
          <a:ln/>
        </p:spPr>
      </p:sp>
      <p:sp>
        <p:nvSpPr>
          <p:cNvPr id="44035" name="Notes Placeholder 2"/>
          <p:cNvSpPr>
            <a:spLocks noGrp="1"/>
          </p:cNvSpPr>
          <p:nvPr>
            <p:ph type="body" idx="1"/>
          </p:nvPr>
        </p:nvSpPr>
        <p:spPr>
          <a:xfrm>
            <a:off x="685800" y="4067175"/>
            <a:ext cx="5486400" cy="4968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AU" dirty="0" smtClean="0">
                <a:solidFill>
                  <a:srgbClr val="000000"/>
                </a:solidFill>
                <a:latin typeface="Arial" pitchFamily="34" charset="0"/>
              </a:rPr>
              <a:t>Despite research indicating the increasing importance of teachers and coaches mastery of various teaching styles, there is only a small number of studies that have focused on the practices and views of physical education teachers using Mosston and Ashworth’s spectrum of teaching styles.</a:t>
            </a:r>
          </a:p>
          <a:p>
            <a:pPr eaLnBrk="1" hangingPunct="1">
              <a:spcBef>
                <a:spcPct val="0"/>
              </a:spcBef>
            </a:pPr>
            <a:endParaRPr lang="en-AU" dirty="0" smtClean="0">
              <a:solidFill>
                <a:srgbClr val="000000"/>
              </a:solidFill>
              <a:latin typeface="Arial" pitchFamily="34" charset="0"/>
            </a:endParaRPr>
          </a:p>
          <a:p>
            <a:pPr eaLnBrk="1" hangingPunct="1">
              <a:spcBef>
                <a:spcPct val="0"/>
              </a:spcBef>
            </a:pPr>
            <a:r>
              <a:rPr lang="en-AU" dirty="0" smtClean="0">
                <a:solidFill>
                  <a:srgbClr val="000000"/>
                </a:solidFill>
                <a:latin typeface="Arial" pitchFamily="34" charset="0"/>
              </a:rPr>
              <a:t>The studies by Curtner-Smith in 2001 involved observing physical education teachers to see whether or not the introduction of a new curriculum expanded their use of teaching styles</a:t>
            </a:r>
          </a:p>
          <a:p>
            <a:pPr eaLnBrk="1" hangingPunct="1">
              <a:spcBef>
                <a:spcPct val="0"/>
              </a:spcBef>
            </a:pPr>
            <a:endParaRPr lang="en-AU" dirty="0" smtClean="0">
              <a:solidFill>
                <a:srgbClr val="000000"/>
              </a:solidFill>
              <a:latin typeface="Arial" pitchFamily="34" charset="0"/>
            </a:endParaRPr>
          </a:p>
          <a:p>
            <a:pPr eaLnBrk="1" hangingPunct="1">
              <a:spcBef>
                <a:spcPct val="0"/>
              </a:spcBef>
            </a:pPr>
            <a:endParaRPr lang="en-AU" dirty="0" smtClean="0">
              <a:solidFill>
                <a:srgbClr val="000000"/>
              </a:solidFill>
              <a:latin typeface="Arial" pitchFamily="34" charset="0"/>
            </a:endParaRPr>
          </a:p>
          <a:p>
            <a:pPr eaLnBrk="1" hangingPunct="1">
              <a:spcBef>
                <a:spcPct val="0"/>
              </a:spcBef>
            </a:pPr>
            <a:r>
              <a:rPr lang="en-AU" dirty="0" smtClean="0">
                <a:solidFill>
                  <a:srgbClr val="000000"/>
                </a:solidFill>
                <a:latin typeface="Arial" pitchFamily="34" charset="0"/>
              </a:rPr>
              <a:t>The studies by Kulinna and Cothran in 2003 and Cothran et al in 2005 focused on the teachers’  perceptions of the teaching styles they conducted . Using a survey questionnaire that consisted of a scenario description of each teaching style, teachers were asked about their experience with the teaching style in addition to their views pertaining to the potential benefits of using certain teaching styles.</a:t>
            </a:r>
          </a:p>
          <a:p>
            <a:pPr eaLnBrk="1" hangingPunct="1">
              <a:spcBef>
                <a:spcPct val="0"/>
              </a:spcBef>
            </a:pPr>
            <a:endParaRPr lang="en-AU" dirty="0" smtClean="0">
              <a:solidFill>
                <a:srgbClr val="000000"/>
              </a:solidFill>
              <a:latin typeface="Arial" pitchFamily="34" charset="0"/>
            </a:endParaRPr>
          </a:p>
          <a:p>
            <a:pPr eaLnBrk="1" hangingPunct="1">
              <a:spcBef>
                <a:spcPct val="0"/>
              </a:spcBef>
            </a:pPr>
            <a:r>
              <a:rPr lang="en-AU" dirty="0" smtClean="0">
                <a:solidFill>
                  <a:srgbClr val="000000"/>
                </a:solidFill>
                <a:latin typeface="Arial" pitchFamily="34" charset="0"/>
              </a:rPr>
              <a:t>The most recent study has involved researching the teaching styles  of secondary physical education teachers. This study used a survey questionnaire to assess the frequency with which teachers believed they used certain teaching styles, in addition to observations that allowed the researcher  to see whether teachers were implementing  the styles they believed they use.</a:t>
            </a:r>
          </a:p>
          <a:p>
            <a:pPr eaLnBrk="1" hangingPunct="1">
              <a:spcBef>
                <a:spcPct val="0"/>
              </a:spcBef>
            </a:pPr>
            <a:endParaRPr lang="en-AU" dirty="0" smtClean="0">
              <a:solidFill>
                <a:srgbClr val="000000"/>
              </a:solidFill>
              <a:latin typeface="Arial" pitchFamily="34" charset="0"/>
            </a:endParaRPr>
          </a:p>
          <a:p>
            <a:pPr eaLnBrk="1" hangingPunct="1">
              <a:spcBef>
                <a:spcPct val="0"/>
              </a:spcBef>
            </a:pPr>
            <a:r>
              <a:rPr lang="en-AU" dirty="0" smtClean="0">
                <a:solidFill>
                  <a:srgbClr val="000000"/>
                </a:solidFill>
                <a:latin typeface="Arial" pitchFamily="34" charset="0"/>
              </a:rPr>
              <a:t>Currently, there is no research in regards to tennis coaches and teaching styles.</a:t>
            </a:r>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eaLnBrk="1" hangingPunct="1"/>
            <a:fld id="{A55E3B49-16D3-4D56-B54D-F8B994371611}" type="slidenum">
              <a:rPr lang="en-US" altLang="ja-JP" sz="1200" smtClean="0"/>
              <a:pPr eaLnBrk="1" hangingPunct="1"/>
              <a:t>8</a:t>
            </a:fld>
            <a:endParaRPr lang="en-US" altLang="ja-JP" sz="1200"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eaLnBrk="1" hangingPunct="1"/>
            <a:fld id="{BB85D3A6-0357-41BF-BAF1-CFF1393ECBA3}" type="slidenum">
              <a:rPr lang="en-US" altLang="ja-JP" sz="1200" smtClean="0"/>
              <a:pPr eaLnBrk="1" hangingPunct="1"/>
              <a:t>9</a:t>
            </a:fld>
            <a:endParaRPr lang="en-US" altLang="ja-JP" sz="1200" dirty="0" smtClean="0"/>
          </a:p>
        </p:txBody>
      </p:sp>
      <p:sp>
        <p:nvSpPr>
          <p:cNvPr id="54275" name="Rectangle 2"/>
          <p:cNvSpPr>
            <a:spLocks noGrp="1" noRot="1" noChangeAspect="1" noChangeArrowheads="1" noTextEdit="1"/>
          </p:cNvSpPr>
          <p:nvPr>
            <p:ph type="sldImg"/>
          </p:nvPr>
        </p:nvSpPr>
        <p:spPr>
          <a:xfrm>
            <a:off x="1538288" y="179388"/>
            <a:ext cx="3851275" cy="2736850"/>
          </a:xfrm>
          <a:ln/>
        </p:spPr>
      </p:sp>
      <p:sp>
        <p:nvSpPr>
          <p:cNvPr id="54276" name="Rectangle 3"/>
          <p:cNvSpPr>
            <a:spLocks noGrp="1" noChangeArrowheads="1"/>
          </p:cNvSpPr>
          <p:nvPr>
            <p:ph type="body" idx="1"/>
          </p:nvPr>
        </p:nvSpPr>
        <p:spPr>
          <a:xfrm>
            <a:off x="685800" y="2987675"/>
            <a:ext cx="5486400" cy="5470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90000"/>
              </a:lnSpc>
            </a:pPr>
            <a:r>
              <a:rPr lang="en-AU" altLang="ja-JP" b="1" u="sng" dirty="0" smtClean="0">
                <a:latin typeface="Arial" pitchFamily="34" charset="0"/>
              </a:rPr>
              <a:t>SLIDE 11 – RESEARCH METHODOLOGY</a:t>
            </a:r>
            <a:endParaRPr lang="en-AU" altLang="ja-JP" dirty="0" smtClean="0">
              <a:latin typeface="Arial" pitchFamily="34" charset="0"/>
            </a:endParaRPr>
          </a:p>
          <a:p>
            <a:pPr marL="228600" indent="-228600" eaLnBrk="1" hangingPunct="1">
              <a:lnSpc>
                <a:spcPct val="90000"/>
              </a:lnSpc>
            </a:pPr>
            <a:r>
              <a:rPr lang="en-AU" altLang="ja-JP" dirty="0" smtClean="0">
                <a:latin typeface="Arial" pitchFamily="34" charset="0"/>
              </a:rPr>
              <a:t>In an attempt answer these questions, this study proposes to use a mixed method research design.</a:t>
            </a:r>
          </a:p>
          <a:p>
            <a:pPr marL="228600" indent="-228600" eaLnBrk="1" hangingPunct="1">
              <a:lnSpc>
                <a:spcPct val="90000"/>
              </a:lnSpc>
            </a:pPr>
            <a:r>
              <a:rPr lang="en-AU" altLang="ja-JP" dirty="0" smtClean="0">
                <a:latin typeface="Arial" pitchFamily="34" charset="0"/>
              </a:rPr>
              <a:t>Mixed methods research as a methodology is known for its ability to engage in multifaceted educational and social settings when exploring an educational or social question (Mertens, 2005). </a:t>
            </a:r>
          </a:p>
          <a:p>
            <a:pPr marL="228600" indent="-228600" eaLnBrk="1" hangingPunct="1">
              <a:lnSpc>
                <a:spcPct val="90000"/>
              </a:lnSpc>
            </a:pPr>
            <a:r>
              <a:rPr lang="en-AU" altLang="ja-JP" dirty="0" smtClean="0">
                <a:latin typeface="Arial" pitchFamily="34" charset="0"/>
              </a:rPr>
              <a:t>As this study intends to research the unique and complex area of the views and instructional practices of tennis coaches the employment of a mixed methods research design was deemed the most appropriate. </a:t>
            </a:r>
          </a:p>
          <a:p>
            <a:pPr marL="228600" indent="-228600" eaLnBrk="1" hangingPunct="1">
              <a:lnSpc>
                <a:spcPct val="90000"/>
              </a:lnSpc>
            </a:pPr>
            <a:r>
              <a:rPr lang="en-AU" altLang="ja-JP" dirty="0" smtClean="0">
                <a:latin typeface="Arial" pitchFamily="34" charset="0"/>
              </a:rPr>
              <a:t>The use of mixed methods was also considered as it aligns with “the political currency accorded to ‘practical inquiry’ that speaks to policy and policymakers and that informs practice” </a:t>
            </a:r>
          </a:p>
          <a:p>
            <a:pPr marL="228600" indent="-228600" eaLnBrk="1" hangingPunct="1">
              <a:lnSpc>
                <a:spcPct val="90000"/>
              </a:lnSpc>
            </a:pPr>
            <a:r>
              <a:rPr lang="en-AU" altLang="ja-JP" dirty="0" smtClean="0">
                <a:latin typeface="Arial" pitchFamily="34" charset="0"/>
              </a:rPr>
              <a:t>3 data collection techniques will be employed</a:t>
            </a:r>
          </a:p>
          <a:p>
            <a:pPr marL="228600" indent="-228600" eaLnBrk="1" hangingPunct="1">
              <a:lnSpc>
                <a:spcPct val="90000"/>
              </a:lnSpc>
            </a:pPr>
            <a:r>
              <a:rPr lang="en-AU" altLang="ja-JP" dirty="0" smtClean="0">
                <a:latin typeface="Arial" pitchFamily="34" charset="0"/>
              </a:rPr>
              <a:t>A survey questionnaire – which will report the teaching styles that coaches believe they are using during their coaching sessions</a:t>
            </a:r>
          </a:p>
          <a:p>
            <a:pPr marL="228600" indent="-228600" eaLnBrk="1" hangingPunct="1">
              <a:lnSpc>
                <a:spcPct val="90000"/>
              </a:lnSpc>
            </a:pPr>
            <a:r>
              <a:rPr lang="en-AU" altLang="ja-JP" dirty="0" smtClean="0">
                <a:latin typeface="Arial" pitchFamily="34" charset="0"/>
              </a:rPr>
              <a:t>Interviews – that will explore the coaches’ opinions, understandings and descriptions in relation to the teaching styles they use during their coaching sessions AND</a:t>
            </a:r>
          </a:p>
          <a:p>
            <a:pPr marL="228600" indent="-228600" eaLnBrk="1" hangingPunct="1">
              <a:lnSpc>
                <a:spcPct val="90000"/>
              </a:lnSpc>
            </a:pPr>
            <a:r>
              <a:rPr lang="en-AU" altLang="ja-JP" dirty="0" smtClean="0">
                <a:latin typeface="Arial" pitchFamily="34" charset="0"/>
              </a:rPr>
              <a:t>Observations – that will verify the teaching styles the coaches are actually using during their coaching sessions</a:t>
            </a:r>
          </a:p>
          <a:p>
            <a:pPr marL="685800" lvl="1" indent="-228600" eaLnBrk="1" hangingPunct="1">
              <a:lnSpc>
                <a:spcPct val="90000"/>
              </a:lnSpc>
            </a:pPr>
            <a:r>
              <a:rPr lang="en-AU" altLang="ja-JP" dirty="0" smtClean="0">
                <a:latin typeface="Arial" pitchFamily="34" charset="0"/>
              </a:rPr>
              <a:t>Coaches will be sourced from four different accreditation courses conducted by Tennis Australia. These include;</a:t>
            </a:r>
          </a:p>
          <a:p>
            <a:pPr marL="228600" indent="-228600" eaLnBrk="1" hangingPunct="1">
              <a:lnSpc>
                <a:spcPct val="90000"/>
              </a:lnSpc>
            </a:pPr>
            <a:r>
              <a:rPr lang="en-US" altLang="ja-JP" dirty="0" smtClean="0">
                <a:latin typeface="Arial" pitchFamily="34" charset="0"/>
              </a:rPr>
              <a:t>Junior development</a:t>
            </a:r>
          </a:p>
          <a:p>
            <a:pPr marL="228600" indent="-228600" eaLnBrk="1" hangingPunct="1">
              <a:lnSpc>
                <a:spcPct val="90000"/>
              </a:lnSpc>
            </a:pPr>
            <a:r>
              <a:rPr lang="en-US" altLang="ja-JP" dirty="0" smtClean="0">
                <a:latin typeface="Arial" pitchFamily="34" charset="0"/>
              </a:rPr>
              <a:t>Club Professional</a:t>
            </a:r>
          </a:p>
          <a:p>
            <a:pPr marL="228600" indent="-228600" eaLnBrk="1" hangingPunct="1">
              <a:lnSpc>
                <a:spcPct val="90000"/>
              </a:lnSpc>
            </a:pPr>
            <a:r>
              <a:rPr lang="en-US" altLang="ja-JP" dirty="0" smtClean="0">
                <a:latin typeface="Arial" pitchFamily="34" charset="0"/>
              </a:rPr>
              <a:t>Master Club professional</a:t>
            </a:r>
          </a:p>
          <a:p>
            <a:pPr marL="228600" indent="-228600" eaLnBrk="1" hangingPunct="1">
              <a:lnSpc>
                <a:spcPct val="90000"/>
              </a:lnSpc>
            </a:pPr>
            <a:r>
              <a:rPr lang="en-US" altLang="ja-JP" dirty="0" smtClean="0">
                <a:latin typeface="Arial" pitchFamily="34" charset="0"/>
              </a:rPr>
              <a:t>High performance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eaLnBrk="1" hangingPunct="1"/>
            <a:fld id="{CDCAF871-5F3A-4FEF-98DC-A82ADCEC4088}" type="slidenum">
              <a:rPr lang="en-US" altLang="ja-JP" sz="1200" smtClean="0"/>
              <a:pPr eaLnBrk="1" hangingPunct="1"/>
              <a:t>18</a:t>
            </a:fld>
            <a:endParaRPr lang="en-US" altLang="ja-JP" sz="1200" dirty="0" smtClean="0"/>
          </a:p>
        </p:txBody>
      </p:sp>
      <p:sp>
        <p:nvSpPr>
          <p:cNvPr id="59395" name="Rectangle 2"/>
          <p:cNvSpPr>
            <a:spLocks noGrp="1" noRot="1" noChangeAspect="1" noChangeArrowheads="1" noTextEdit="1"/>
          </p:cNvSpPr>
          <p:nvPr>
            <p:ph type="sldImg"/>
          </p:nvPr>
        </p:nvSpPr>
        <p:spPr>
          <a:xfrm>
            <a:off x="1017588" y="685800"/>
            <a:ext cx="4822825" cy="3429000"/>
          </a:xfrm>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b="1" u="sng" dirty="0" smtClean="0">
                <a:latin typeface="Arial" pitchFamily="34" charset="0"/>
              </a:rPr>
              <a:t>SLIDE 16 – SUMMARY</a:t>
            </a:r>
            <a:endParaRPr lang="en-US" altLang="ja-JP" dirty="0" smtClean="0">
              <a:latin typeface="Arial" pitchFamily="34" charset="0"/>
            </a:endParaRPr>
          </a:p>
          <a:p>
            <a:pPr eaLnBrk="1" hangingPunct="1"/>
            <a:r>
              <a:rPr lang="en-US" altLang="ja-JP" dirty="0" smtClean="0">
                <a:latin typeface="Arial" pitchFamily="34" charset="0"/>
              </a:rPr>
              <a:t>In summary, the……</a:t>
            </a:r>
            <a:endParaRPr lang="en-AU" altLang="ja-JP" dirty="0" smtClean="0">
              <a:latin typeface="Arial" pitchFamily="34" charset="0"/>
            </a:endParaRPr>
          </a:p>
          <a:p>
            <a:pPr eaLnBrk="1" hangingPunct="1"/>
            <a:r>
              <a:rPr lang="en-AU" altLang="ja-JP" dirty="0" smtClean="0">
                <a:latin typeface="Arial" pitchFamily="34" charset="0"/>
              </a:rPr>
              <a:t>Intention of the proposed study is as follows;</a:t>
            </a:r>
          </a:p>
          <a:p>
            <a:pPr eaLnBrk="1" hangingPunct="1"/>
            <a:r>
              <a:rPr lang="en-AU" altLang="ja-JP" dirty="0" smtClean="0">
                <a:latin typeface="Arial" pitchFamily="34" charset="0"/>
              </a:rPr>
              <a:t>Report the current teaching styles being used by Australian tennis coaches using Mosston and Ashworth’s </a:t>
            </a:r>
            <a:r>
              <a:rPr lang="en-AU" altLang="ja-JP" i="1" dirty="0" smtClean="0">
                <a:latin typeface="Arial" pitchFamily="34" charset="0"/>
              </a:rPr>
              <a:t>Spectrum of Teaching Styles (2008) as a basis of identification.</a:t>
            </a:r>
            <a:endParaRPr lang="en-AU" altLang="ja-JP" dirty="0" smtClean="0">
              <a:latin typeface="Arial" pitchFamily="34" charset="0"/>
            </a:endParaRPr>
          </a:p>
          <a:p>
            <a:pPr eaLnBrk="1" hangingPunct="1"/>
            <a:r>
              <a:rPr lang="en-AU" altLang="ja-JP" dirty="0" smtClean="0">
                <a:latin typeface="Arial" pitchFamily="34" charset="0"/>
              </a:rPr>
              <a:t>Observe the coaches and verify whether they are using the teaching styles they report.</a:t>
            </a:r>
          </a:p>
          <a:p>
            <a:pPr eaLnBrk="1" hangingPunct="1"/>
            <a:r>
              <a:rPr lang="en-AU" altLang="ja-JP" dirty="0" smtClean="0">
                <a:latin typeface="Arial" pitchFamily="34" charset="0"/>
              </a:rPr>
              <a:t>Explore the opinions, understandings, and definitions of the instructional practices being used by Australian tennis coaches.</a:t>
            </a:r>
          </a:p>
          <a:p>
            <a:pPr eaLnBrk="1" hangingPunct="1"/>
            <a:r>
              <a:rPr lang="en-AU" altLang="ja-JP" dirty="0" smtClean="0">
                <a:latin typeface="Arial" pitchFamily="34" charset="0"/>
              </a:rPr>
              <a:t>Reveal insights into how they decide what instructional practices to use and when to use them.</a:t>
            </a:r>
          </a:p>
          <a:p>
            <a:pPr eaLnBrk="1" hangingPunct="1"/>
            <a:endParaRPr lang="en-US" altLang="ja-JP" dirty="0"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xfrm>
            <a:off x="1017588" y="685800"/>
            <a:ext cx="4822825" cy="3429000"/>
          </a:xfrm>
          <a:ln/>
        </p:spPr>
      </p:sp>
      <p:sp>
        <p:nvSpPr>
          <p:cNvPr id="604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AU" dirty="0" smtClean="0">
                <a:latin typeface="Arial" pitchFamily="34" charset="0"/>
              </a:rPr>
              <a:t>This brings us to our last slide.</a:t>
            </a:r>
          </a:p>
          <a:p>
            <a:pPr eaLnBrk="1" hangingPunct="1"/>
            <a:endParaRPr lang="en-AU" dirty="0" smtClean="0">
              <a:latin typeface="Arial" pitchFamily="34" charset="0"/>
            </a:endParaRPr>
          </a:p>
          <a:p>
            <a:pPr eaLnBrk="1" hangingPunct="1"/>
            <a:r>
              <a:rPr lang="en-AU" dirty="0" smtClean="0">
                <a:latin typeface="Arial" pitchFamily="34" charset="0"/>
              </a:rPr>
              <a:t>I would like to take this opportunity to thank you for your time today. </a:t>
            </a:r>
          </a:p>
          <a:p>
            <a:pPr eaLnBrk="1" hangingPunct="1"/>
            <a:endParaRPr lang="en-AU" dirty="0" smtClean="0">
              <a:latin typeface="Arial" pitchFamily="34" charset="0"/>
            </a:endParaRPr>
          </a:p>
          <a:p>
            <a:pPr eaLnBrk="1" hangingPunct="1"/>
            <a:r>
              <a:rPr lang="en-AU" dirty="0" smtClean="0">
                <a:latin typeface="Arial" pitchFamily="34" charset="0"/>
              </a:rPr>
              <a:t>I will do my best to answer any questions you may have in regards to any part of my proposal and I would appreciate any suggestions or guidance you have to help me achieve my objectives.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74979" y="2281827"/>
            <a:ext cx="8783082" cy="1574492"/>
          </a:xfrm>
        </p:spPr>
        <p:txBody>
          <a:bodyPr/>
          <a:lstStyle/>
          <a:p>
            <a:r>
              <a:rPr lang="en-US" smtClean="0"/>
              <a:t>Click to edit Master title style</a:t>
            </a:r>
            <a:endParaRPr lang="en-AU"/>
          </a:p>
        </p:txBody>
      </p:sp>
      <p:sp>
        <p:nvSpPr>
          <p:cNvPr id="3" name="Subtitle 2"/>
          <p:cNvSpPr>
            <a:spLocks noGrp="1"/>
          </p:cNvSpPr>
          <p:nvPr>
            <p:ph type="subTitle" idx="1"/>
          </p:nvPr>
        </p:nvSpPr>
        <p:spPr>
          <a:xfrm>
            <a:off x="1549958" y="4162375"/>
            <a:ext cx="7233126" cy="1877148"/>
          </a:xfrm>
        </p:spPr>
        <p:txBody>
          <a:bodyPr/>
          <a:lstStyle>
            <a:lvl1pPr marL="0" indent="0" algn="ctr">
              <a:buNone/>
              <a:defRPr>
                <a:solidFill>
                  <a:schemeClr val="tx1">
                    <a:tint val="75000"/>
                  </a:schemeClr>
                </a:solidFill>
              </a:defRPr>
            </a:lvl1pPr>
            <a:lvl2pPr marL="505000" indent="0" algn="ctr">
              <a:buNone/>
              <a:defRPr>
                <a:solidFill>
                  <a:schemeClr val="tx1">
                    <a:tint val="75000"/>
                  </a:schemeClr>
                </a:solidFill>
              </a:defRPr>
            </a:lvl2pPr>
            <a:lvl3pPr marL="1010001" indent="0" algn="ctr">
              <a:buNone/>
              <a:defRPr>
                <a:solidFill>
                  <a:schemeClr val="tx1">
                    <a:tint val="75000"/>
                  </a:schemeClr>
                </a:solidFill>
              </a:defRPr>
            </a:lvl3pPr>
            <a:lvl4pPr marL="1515001" indent="0" algn="ctr">
              <a:buNone/>
              <a:defRPr>
                <a:solidFill>
                  <a:schemeClr val="tx1">
                    <a:tint val="75000"/>
                  </a:schemeClr>
                </a:solidFill>
              </a:defRPr>
            </a:lvl4pPr>
            <a:lvl5pPr marL="2020000" indent="0" algn="ctr">
              <a:buNone/>
              <a:defRPr>
                <a:solidFill>
                  <a:schemeClr val="tx1">
                    <a:tint val="75000"/>
                  </a:schemeClr>
                </a:solidFill>
              </a:defRPr>
            </a:lvl5pPr>
            <a:lvl6pPr marL="2525001" indent="0" algn="ctr">
              <a:buNone/>
              <a:defRPr>
                <a:solidFill>
                  <a:schemeClr val="tx1">
                    <a:tint val="75000"/>
                  </a:schemeClr>
                </a:solidFill>
              </a:defRPr>
            </a:lvl6pPr>
            <a:lvl7pPr marL="3030001" indent="0" algn="ctr">
              <a:buNone/>
              <a:defRPr>
                <a:solidFill>
                  <a:schemeClr val="tx1">
                    <a:tint val="75000"/>
                  </a:schemeClr>
                </a:solidFill>
              </a:defRPr>
            </a:lvl7pPr>
            <a:lvl8pPr marL="3535001" indent="0" algn="ctr">
              <a:buNone/>
              <a:defRPr>
                <a:solidFill>
                  <a:schemeClr val="tx1">
                    <a:tint val="75000"/>
                  </a:schemeClr>
                </a:solidFill>
              </a:defRPr>
            </a:lvl8pPr>
            <a:lvl9pPr marL="4040002"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pPr>
              <a:defRPr/>
            </a:pPr>
            <a:fld id="{A847F060-412F-4F37-8408-AFC17764ED87}" type="datetimeFigureOut">
              <a:rPr lang="en-US" smtClean="0"/>
              <a:pPr>
                <a:defRPr/>
              </a:pPr>
              <a:t>10/21/2012</a:t>
            </a:fld>
            <a:endParaRPr lang="en-AU" dirty="0"/>
          </a:p>
        </p:txBody>
      </p:sp>
      <p:sp>
        <p:nvSpPr>
          <p:cNvPr id="5" name="Footer Placeholder 4"/>
          <p:cNvSpPr>
            <a:spLocks noGrp="1"/>
          </p:cNvSpPr>
          <p:nvPr>
            <p:ph type="ftr" sz="quarter" idx="11"/>
          </p:nvPr>
        </p:nvSpPr>
        <p:spPr/>
        <p:txBody>
          <a:bodyPr/>
          <a:lstStyle/>
          <a:p>
            <a:pPr>
              <a:defRPr/>
            </a:pPr>
            <a:endParaRPr lang="en-AU" dirty="0"/>
          </a:p>
        </p:txBody>
      </p:sp>
      <p:sp>
        <p:nvSpPr>
          <p:cNvPr id="6" name="Slide Number Placeholder 5"/>
          <p:cNvSpPr>
            <a:spLocks noGrp="1"/>
          </p:cNvSpPr>
          <p:nvPr>
            <p:ph type="sldNum" sz="quarter" idx="12"/>
          </p:nvPr>
        </p:nvSpPr>
        <p:spPr/>
        <p:txBody>
          <a:bodyPr/>
          <a:lstStyle/>
          <a:p>
            <a:pPr>
              <a:defRPr/>
            </a:pPr>
            <a:fld id="{CD29E21D-F74C-4DC0-9250-EECB519BB689}" type="slidenum">
              <a:rPr lang="en-AU" smtClean="0"/>
              <a:pPr>
                <a:defRPr/>
              </a:pPr>
              <a:t>‹#›</a:t>
            </a:fld>
            <a:endParaRPr lang="en-AU" dirty="0"/>
          </a:p>
        </p:txBody>
      </p:sp>
    </p:spTree>
    <p:extLst>
      <p:ext uri="{BB962C8B-B14F-4D97-AF65-F5344CB8AC3E}">
        <p14:creationId xmlns:p14="http://schemas.microsoft.com/office/powerpoint/2010/main" val="960231779"/>
      </p:ext>
    </p:extLst>
  </p:cSld>
  <p:clrMapOvr>
    <a:masterClrMapping/>
  </p:clrMapOvr>
  <p:transition spd="slow">
    <p:cove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pPr>
              <a:defRPr/>
            </a:pPr>
            <a:fld id="{B859D977-34E0-47D3-848C-05AEA679A44D}" type="datetimeFigureOut">
              <a:rPr lang="en-US" smtClean="0"/>
              <a:pPr>
                <a:defRPr/>
              </a:pPr>
              <a:t>10/21/2012</a:t>
            </a:fld>
            <a:endParaRPr lang="en-AU" dirty="0"/>
          </a:p>
        </p:txBody>
      </p:sp>
      <p:sp>
        <p:nvSpPr>
          <p:cNvPr id="5" name="Footer Placeholder 4"/>
          <p:cNvSpPr>
            <a:spLocks noGrp="1"/>
          </p:cNvSpPr>
          <p:nvPr>
            <p:ph type="ftr" sz="quarter" idx="11"/>
          </p:nvPr>
        </p:nvSpPr>
        <p:spPr/>
        <p:txBody>
          <a:bodyPr/>
          <a:lstStyle/>
          <a:p>
            <a:pPr>
              <a:defRPr/>
            </a:pPr>
            <a:endParaRPr lang="en-AU" dirty="0"/>
          </a:p>
        </p:txBody>
      </p:sp>
      <p:sp>
        <p:nvSpPr>
          <p:cNvPr id="6" name="Slide Number Placeholder 5"/>
          <p:cNvSpPr>
            <a:spLocks noGrp="1"/>
          </p:cNvSpPr>
          <p:nvPr>
            <p:ph type="sldNum" sz="quarter" idx="12"/>
          </p:nvPr>
        </p:nvSpPr>
        <p:spPr/>
        <p:txBody>
          <a:bodyPr/>
          <a:lstStyle/>
          <a:p>
            <a:pPr>
              <a:defRPr/>
            </a:pPr>
            <a:fld id="{3BF10039-7D23-40F1-BA56-85612EFFE2FD}" type="slidenum">
              <a:rPr lang="en-AU" smtClean="0"/>
              <a:pPr>
                <a:defRPr/>
              </a:pPr>
              <a:t>‹#›</a:t>
            </a:fld>
            <a:endParaRPr lang="en-AU" dirty="0"/>
          </a:p>
        </p:txBody>
      </p:sp>
    </p:spTree>
    <p:extLst>
      <p:ext uri="{BB962C8B-B14F-4D97-AF65-F5344CB8AC3E}">
        <p14:creationId xmlns:p14="http://schemas.microsoft.com/office/powerpoint/2010/main" val="1750753875"/>
      </p:ext>
    </p:extLst>
  </p:cSld>
  <p:clrMapOvr>
    <a:masterClrMapping/>
  </p:clrMapOvr>
  <p:transition spd="slow">
    <p:cove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467351" y="314561"/>
            <a:ext cx="2626315" cy="6712846"/>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583036" y="314561"/>
            <a:ext cx="7712106" cy="671284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pPr>
              <a:defRPr/>
            </a:pPr>
            <a:fld id="{726051CB-A8A0-4F93-B2AC-50D3945CB63D}" type="datetimeFigureOut">
              <a:rPr lang="en-US" smtClean="0"/>
              <a:pPr>
                <a:defRPr/>
              </a:pPr>
              <a:t>10/21/2012</a:t>
            </a:fld>
            <a:endParaRPr lang="en-AU" dirty="0"/>
          </a:p>
        </p:txBody>
      </p:sp>
      <p:sp>
        <p:nvSpPr>
          <p:cNvPr id="5" name="Footer Placeholder 4"/>
          <p:cNvSpPr>
            <a:spLocks noGrp="1"/>
          </p:cNvSpPr>
          <p:nvPr>
            <p:ph type="ftr" sz="quarter" idx="11"/>
          </p:nvPr>
        </p:nvSpPr>
        <p:spPr/>
        <p:txBody>
          <a:bodyPr/>
          <a:lstStyle/>
          <a:p>
            <a:pPr>
              <a:defRPr/>
            </a:pPr>
            <a:endParaRPr lang="en-AU" dirty="0"/>
          </a:p>
        </p:txBody>
      </p:sp>
      <p:sp>
        <p:nvSpPr>
          <p:cNvPr id="6" name="Slide Number Placeholder 5"/>
          <p:cNvSpPr>
            <a:spLocks noGrp="1"/>
          </p:cNvSpPr>
          <p:nvPr>
            <p:ph type="sldNum" sz="quarter" idx="12"/>
          </p:nvPr>
        </p:nvSpPr>
        <p:spPr/>
        <p:txBody>
          <a:bodyPr/>
          <a:lstStyle/>
          <a:p>
            <a:pPr>
              <a:defRPr/>
            </a:pPr>
            <a:fld id="{FE2242E6-E132-428A-9BD6-DA13259D4356}" type="slidenum">
              <a:rPr lang="en-AU" smtClean="0"/>
              <a:pPr>
                <a:defRPr/>
              </a:pPr>
              <a:t>‹#›</a:t>
            </a:fld>
            <a:endParaRPr lang="en-AU" dirty="0"/>
          </a:p>
        </p:txBody>
      </p:sp>
    </p:spTree>
    <p:extLst>
      <p:ext uri="{BB962C8B-B14F-4D97-AF65-F5344CB8AC3E}">
        <p14:creationId xmlns:p14="http://schemas.microsoft.com/office/powerpoint/2010/main" val="1102476639"/>
      </p:ext>
    </p:extLst>
  </p:cSld>
  <p:clrMapOvr>
    <a:masterClrMapping/>
  </p:clrMapOvr>
  <p:transition spd="slow">
    <p:cove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pPr>
              <a:defRPr/>
            </a:pPr>
            <a:fld id="{211B2A6E-04CA-4AD3-99AD-B0522FB0027E}" type="datetimeFigureOut">
              <a:rPr lang="en-US" smtClean="0"/>
              <a:pPr>
                <a:defRPr/>
              </a:pPr>
              <a:t>10/21/2012</a:t>
            </a:fld>
            <a:endParaRPr lang="en-AU" dirty="0"/>
          </a:p>
        </p:txBody>
      </p:sp>
      <p:sp>
        <p:nvSpPr>
          <p:cNvPr id="5" name="Footer Placeholder 4"/>
          <p:cNvSpPr>
            <a:spLocks noGrp="1"/>
          </p:cNvSpPr>
          <p:nvPr>
            <p:ph type="ftr" sz="quarter" idx="11"/>
          </p:nvPr>
        </p:nvSpPr>
        <p:spPr/>
        <p:txBody>
          <a:bodyPr/>
          <a:lstStyle/>
          <a:p>
            <a:pPr>
              <a:defRPr/>
            </a:pPr>
            <a:endParaRPr lang="en-AU" dirty="0"/>
          </a:p>
        </p:txBody>
      </p:sp>
      <p:sp>
        <p:nvSpPr>
          <p:cNvPr id="6" name="Slide Number Placeholder 5"/>
          <p:cNvSpPr>
            <a:spLocks noGrp="1"/>
          </p:cNvSpPr>
          <p:nvPr>
            <p:ph type="sldNum" sz="quarter" idx="12"/>
          </p:nvPr>
        </p:nvSpPr>
        <p:spPr/>
        <p:txBody>
          <a:bodyPr/>
          <a:lstStyle/>
          <a:p>
            <a:pPr>
              <a:defRPr/>
            </a:pPr>
            <a:fld id="{BA0FFD17-C511-4D5E-8720-B49206F20B98}" type="slidenum">
              <a:rPr lang="en-AU" smtClean="0"/>
              <a:pPr>
                <a:defRPr/>
              </a:pPr>
              <a:t>‹#›</a:t>
            </a:fld>
            <a:endParaRPr lang="en-AU" dirty="0"/>
          </a:p>
        </p:txBody>
      </p:sp>
    </p:spTree>
    <p:extLst>
      <p:ext uri="{BB962C8B-B14F-4D97-AF65-F5344CB8AC3E}">
        <p14:creationId xmlns:p14="http://schemas.microsoft.com/office/powerpoint/2010/main" val="2016064685"/>
      </p:ext>
    </p:extLst>
  </p:cSld>
  <p:clrMapOvr>
    <a:masterClrMapping/>
  </p:clrMapOvr>
  <p:transition spd="slow">
    <p:cove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6238" y="4720083"/>
            <a:ext cx="8783082" cy="1458871"/>
          </a:xfrm>
        </p:spPr>
        <p:txBody>
          <a:bodyPr anchor="t"/>
          <a:lstStyle>
            <a:lvl1pPr algn="l">
              <a:defRPr sz="4400" b="1" cap="all"/>
            </a:lvl1pPr>
          </a:lstStyle>
          <a:p>
            <a:r>
              <a:rPr lang="en-US" smtClean="0"/>
              <a:t>Click to edit Master title style</a:t>
            </a:r>
            <a:endParaRPr lang="en-AU"/>
          </a:p>
        </p:txBody>
      </p:sp>
      <p:sp>
        <p:nvSpPr>
          <p:cNvPr id="3" name="Text Placeholder 2"/>
          <p:cNvSpPr>
            <a:spLocks noGrp="1"/>
          </p:cNvSpPr>
          <p:nvPr>
            <p:ph type="body" idx="1"/>
          </p:nvPr>
        </p:nvSpPr>
        <p:spPr>
          <a:xfrm>
            <a:off x="816238" y="3113283"/>
            <a:ext cx="8783082" cy="1606798"/>
          </a:xfrm>
        </p:spPr>
        <p:txBody>
          <a:bodyPr anchor="b"/>
          <a:lstStyle>
            <a:lvl1pPr marL="0" indent="0">
              <a:buNone/>
              <a:defRPr sz="2200">
                <a:solidFill>
                  <a:schemeClr val="tx1">
                    <a:tint val="75000"/>
                  </a:schemeClr>
                </a:solidFill>
              </a:defRPr>
            </a:lvl1pPr>
            <a:lvl2pPr marL="505000" indent="0">
              <a:buNone/>
              <a:defRPr sz="2000">
                <a:solidFill>
                  <a:schemeClr val="tx1">
                    <a:tint val="75000"/>
                  </a:schemeClr>
                </a:solidFill>
              </a:defRPr>
            </a:lvl2pPr>
            <a:lvl3pPr marL="1010001" indent="0">
              <a:buNone/>
              <a:defRPr sz="1800">
                <a:solidFill>
                  <a:schemeClr val="tx1">
                    <a:tint val="75000"/>
                  </a:schemeClr>
                </a:solidFill>
              </a:defRPr>
            </a:lvl3pPr>
            <a:lvl4pPr marL="1515001" indent="0">
              <a:buNone/>
              <a:defRPr sz="1500">
                <a:solidFill>
                  <a:schemeClr val="tx1">
                    <a:tint val="75000"/>
                  </a:schemeClr>
                </a:solidFill>
              </a:defRPr>
            </a:lvl4pPr>
            <a:lvl5pPr marL="2020000" indent="0">
              <a:buNone/>
              <a:defRPr sz="1500">
                <a:solidFill>
                  <a:schemeClr val="tx1">
                    <a:tint val="75000"/>
                  </a:schemeClr>
                </a:solidFill>
              </a:defRPr>
            </a:lvl5pPr>
            <a:lvl6pPr marL="2525001" indent="0">
              <a:buNone/>
              <a:defRPr sz="1500">
                <a:solidFill>
                  <a:schemeClr val="tx1">
                    <a:tint val="75000"/>
                  </a:schemeClr>
                </a:solidFill>
              </a:defRPr>
            </a:lvl6pPr>
            <a:lvl7pPr marL="3030001" indent="0">
              <a:buNone/>
              <a:defRPr sz="1500">
                <a:solidFill>
                  <a:schemeClr val="tx1">
                    <a:tint val="75000"/>
                  </a:schemeClr>
                </a:solidFill>
              </a:defRPr>
            </a:lvl7pPr>
            <a:lvl8pPr marL="3535001" indent="0">
              <a:buNone/>
              <a:defRPr sz="1500">
                <a:solidFill>
                  <a:schemeClr val="tx1">
                    <a:tint val="75000"/>
                  </a:schemeClr>
                </a:solidFill>
              </a:defRPr>
            </a:lvl8pPr>
            <a:lvl9pPr marL="4040002"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340D5895-AE91-495B-B407-64D59B5F21C7}" type="datetimeFigureOut">
              <a:rPr lang="en-US" smtClean="0"/>
              <a:pPr>
                <a:defRPr/>
              </a:pPr>
              <a:t>10/21/2012</a:t>
            </a:fld>
            <a:endParaRPr lang="en-AU" dirty="0"/>
          </a:p>
        </p:txBody>
      </p:sp>
      <p:sp>
        <p:nvSpPr>
          <p:cNvPr id="5" name="Footer Placeholder 4"/>
          <p:cNvSpPr>
            <a:spLocks noGrp="1"/>
          </p:cNvSpPr>
          <p:nvPr>
            <p:ph type="ftr" sz="quarter" idx="11"/>
          </p:nvPr>
        </p:nvSpPr>
        <p:spPr/>
        <p:txBody>
          <a:bodyPr/>
          <a:lstStyle/>
          <a:p>
            <a:pPr>
              <a:defRPr/>
            </a:pPr>
            <a:endParaRPr lang="en-AU" dirty="0"/>
          </a:p>
        </p:txBody>
      </p:sp>
      <p:sp>
        <p:nvSpPr>
          <p:cNvPr id="6" name="Slide Number Placeholder 5"/>
          <p:cNvSpPr>
            <a:spLocks noGrp="1"/>
          </p:cNvSpPr>
          <p:nvPr>
            <p:ph type="sldNum" sz="quarter" idx="12"/>
          </p:nvPr>
        </p:nvSpPr>
        <p:spPr/>
        <p:txBody>
          <a:bodyPr/>
          <a:lstStyle/>
          <a:p>
            <a:pPr>
              <a:defRPr/>
            </a:pPr>
            <a:fld id="{D8D427C3-5956-49E6-A321-ADCD384847C5}" type="slidenum">
              <a:rPr lang="en-AU" smtClean="0"/>
              <a:pPr>
                <a:defRPr/>
              </a:pPr>
              <a:t>‹#›</a:t>
            </a:fld>
            <a:endParaRPr lang="en-AU" dirty="0"/>
          </a:p>
        </p:txBody>
      </p:sp>
    </p:spTree>
    <p:extLst>
      <p:ext uri="{BB962C8B-B14F-4D97-AF65-F5344CB8AC3E}">
        <p14:creationId xmlns:p14="http://schemas.microsoft.com/office/powerpoint/2010/main" val="2947107057"/>
      </p:ext>
    </p:extLst>
  </p:cSld>
  <p:clrMapOvr>
    <a:masterClrMapping/>
  </p:clrMapOvr>
  <p:transition spd="slow">
    <p:cove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583030" y="1836342"/>
            <a:ext cx="5168312" cy="5191064"/>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5923561" y="1836342"/>
            <a:ext cx="5170107" cy="5191064"/>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pPr>
              <a:defRPr/>
            </a:pPr>
            <a:fld id="{E2E81289-7099-47D4-B23F-1E0834C12608}" type="datetimeFigureOut">
              <a:rPr lang="en-US" smtClean="0"/>
              <a:pPr>
                <a:defRPr/>
              </a:pPr>
              <a:t>10/21/2012</a:t>
            </a:fld>
            <a:endParaRPr lang="en-AU" dirty="0"/>
          </a:p>
        </p:txBody>
      </p:sp>
      <p:sp>
        <p:nvSpPr>
          <p:cNvPr id="6" name="Footer Placeholder 5"/>
          <p:cNvSpPr>
            <a:spLocks noGrp="1"/>
          </p:cNvSpPr>
          <p:nvPr>
            <p:ph type="ftr" sz="quarter" idx="11"/>
          </p:nvPr>
        </p:nvSpPr>
        <p:spPr/>
        <p:txBody>
          <a:bodyPr/>
          <a:lstStyle/>
          <a:p>
            <a:pPr>
              <a:defRPr/>
            </a:pPr>
            <a:endParaRPr lang="en-AU" dirty="0"/>
          </a:p>
        </p:txBody>
      </p:sp>
      <p:sp>
        <p:nvSpPr>
          <p:cNvPr id="7" name="Slide Number Placeholder 6"/>
          <p:cNvSpPr>
            <a:spLocks noGrp="1"/>
          </p:cNvSpPr>
          <p:nvPr>
            <p:ph type="sldNum" sz="quarter" idx="12"/>
          </p:nvPr>
        </p:nvSpPr>
        <p:spPr/>
        <p:txBody>
          <a:bodyPr/>
          <a:lstStyle/>
          <a:p>
            <a:pPr>
              <a:defRPr/>
            </a:pPr>
            <a:fld id="{C28DCEC2-7EAF-479E-9F16-9A816EEE3095}" type="slidenum">
              <a:rPr lang="en-AU" smtClean="0"/>
              <a:pPr>
                <a:defRPr/>
              </a:pPr>
              <a:t>‹#›</a:t>
            </a:fld>
            <a:endParaRPr lang="en-AU" dirty="0"/>
          </a:p>
        </p:txBody>
      </p:sp>
    </p:spTree>
    <p:extLst>
      <p:ext uri="{BB962C8B-B14F-4D97-AF65-F5344CB8AC3E}">
        <p14:creationId xmlns:p14="http://schemas.microsoft.com/office/powerpoint/2010/main" val="2469702132"/>
      </p:ext>
    </p:extLst>
  </p:cSld>
  <p:clrMapOvr>
    <a:masterClrMapping/>
  </p:clrMapOvr>
  <p:transition spd="slow">
    <p:cove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6656" y="294158"/>
            <a:ext cx="9299735" cy="1224227"/>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516653" y="1644209"/>
            <a:ext cx="4565553" cy="685227"/>
          </a:xfrm>
        </p:spPr>
        <p:txBody>
          <a:bodyPr anchor="b"/>
          <a:lstStyle>
            <a:lvl1pPr marL="0" indent="0">
              <a:buNone/>
              <a:defRPr sz="2700" b="1"/>
            </a:lvl1pPr>
            <a:lvl2pPr marL="505000" indent="0">
              <a:buNone/>
              <a:defRPr sz="2200" b="1"/>
            </a:lvl2pPr>
            <a:lvl3pPr marL="1010001" indent="0">
              <a:buNone/>
              <a:defRPr sz="2000" b="1"/>
            </a:lvl3pPr>
            <a:lvl4pPr marL="1515001" indent="0">
              <a:buNone/>
              <a:defRPr sz="1800" b="1"/>
            </a:lvl4pPr>
            <a:lvl5pPr marL="2020000" indent="0">
              <a:buNone/>
              <a:defRPr sz="1800" b="1"/>
            </a:lvl5pPr>
            <a:lvl6pPr marL="2525001" indent="0">
              <a:buNone/>
              <a:defRPr sz="1800" b="1"/>
            </a:lvl6pPr>
            <a:lvl7pPr marL="3030001" indent="0">
              <a:buNone/>
              <a:defRPr sz="1800" b="1"/>
            </a:lvl7pPr>
            <a:lvl8pPr marL="3535001" indent="0">
              <a:buNone/>
              <a:defRPr sz="1800" b="1"/>
            </a:lvl8pPr>
            <a:lvl9pPr marL="4040002"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16653" y="2329434"/>
            <a:ext cx="4565553" cy="423208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5249048" y="1644209"/>
            <a:ext cx="4567346" cy="685227"/>
          </a:xfrm>
        </p:spPr>
        <p:txBody>
          <a:bodyPr anchor="b"/>
          <a:lstStyle>
            <a:lvl1pPr marL="0" indent="0">
              <a:buNone/>
              <a:defRPr sz="2700" b="1"/>
            </a:lvl1pPr>
            <a:lvl2pPr marL="505000" indent="0">
              <a:buNone/>
              <a:defRPr sz="2200" b="1"/>
            </a:lvl2pPr>
            <a:lvl3pPr marL="1010001" indent="0">
              <a:buNone/>
              <a:defRPr sz="2000" b="1"/>
            </a:lvl3pPr>
            <a:lvl4pPr marL="1515001" indent="0">
              <a:buNone/>
              <a:defRPr sz="1800" b="1"/>
            </a:lvl4pPr>
            <a:lvl5pPr marL="2020000" indent="0">
              <a:buNone/>
              <a:defRPr sz="1800" b="1"/>
            </a:lvl5pPr>
            <a:lvl6pPr marL="2525001" indent="0">
              <a:buNone/>
              <a:defRPr sz="1800" b="1"/>
            </a:lvl6pPr>
            <a:lvl7pPr marL="3030001" indent="0">
              <a:buNone/>
              <a:defRPr sz="1800" b="1"/>
            </a:lvl7pPr>
            <a:lvl8pPr marL="3535001" indent="0">
              <a:buNone/>
              <a:defRPr sz="1800" b="1"/>
            </a:lvl8pPr>
            <a:lvl9pPr marL="4040002"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249048" y="2329434"/>
            <a:ext cx="4567346" cy="423208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pPr>
              <a:defRPr/>
            </a:pPr>
            <a:fld id="{0F093B17-E611-4F8B-9DF1-F4158EEF375B}" type="datetimeFigureOut">
              <a:rPr lang="en-US" smtClean="0"/>
              <a:pPr>
                <a:defRPr/>
              </a:pPr>
              <a:t>10/21/2012</a:t>
            </a:fld>
            <a:endParaRPr lang="en-AU" dirty="0"/>
          </a:p>
        </p:txBody>
      </p:sp>
      <p:sp>
        <p:nvSpPr>
          <p:cNvPr id="8" name="Footer Placeholder 7"/>
          <p:cNvSpPr>
            <a:spLocks noGrp="1"/>
          </p:cNvSpPr>
          <p:nvPr>
            <p:ph type="ftr" sz="quarter" idx="11"/>
          </p:nvPr>
        </p:nvSpPr>
        <p:spPr/>
        <p:txBody>
          <a:bodyPr/>
          <a:lstStyle/>
          <a:p>
            <a:pPr>
              <a:defRPr/>
            </a:pPr>
            <a:endParaRPr lang="en-AU" dirty="0"/>
          </a:p>
        </p:txBody>
      </p:sp>
      <p:sp>
        <p:nvSpPr>
          <p:cNvPr id="9" name="Slide Number Placeholder 8"/>
          <p:cNvSpPr>
            <a:spLocks noGrp="1"/>
          </p:cNvSpPr>
          <p:nvPr>
            <p:ph type="sldNum" sz="quarter" idx="12"/>
          </p:nvPr>
        </p:nvSpPr>
        <p:spPr/>
        <p:txBody>
          <a:bodyPr/>
          <a:lstStyle/>
          <a:p>
            <a:pPr>
              <a:defRPr/>
            </a:pPr>
            <a:fld id="{3CBF4ED7-61F0-400F-80E4-332815A25D7D}" type="slidenum">
              <a:rPr lang="en-AU" smtClean="0"/>
              <a:pPr>
                <a:defRPr/>
              </a:pPr>
              <a:t>‹#›</a:t>
            </a:fld>
            <a:endParaRPr lang="en-AU" dirty="0"/>
          </a:p>
        </p:txBody>
      </p:sp>
    </p:spTree>
    <p:extLst>
      <p:ext uri="{BB962C8B-B14F-4D97-AF65-F5344CB8AC3E}">
        <p14:creationId xmlns:p14="http://schemas.microsoft.com/office/powerpoint/2010/main" val="3002737511"/>
      </p:ext>
    </p:extLst>
  </p:cSld>
  <p:clrMapOvr>
    <a:masterClrMapping/>
  </p:clrMapOvr>
  <p:transition spd="slow">
    <p:cove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pPr>
              <a:defRPr/>
            </a:pPr>
            <a:fld id="{33A24D5D-7F8B-460E-9635-C22CD069DFEE}" type="datetimeFigureOut">
              <a:rPr lang="en-US" smtClean="0"/>
              <a:pPr>
                <a:defRPr/>
              </a:pPr>
              <a:t>10/21/2012</a:t>
            </a:fld>
            <a:endParaRPr lang="en-AU" dirty="0"/>
          </a:p>
        </p:txBody>
      </p:sp>
      <p:sp>
        <p:nvSpPr>
          <p:cNvPr id="4" name="Footer Placeholder 3"/>
          <p:cNvSpPr>
            <a:spLocks noGrp="1"/>
          </p:cNvSpPr>
          <p:nvPr>
            <p:ph type="ftr" sz="quarter" idx="11"/>
          </p:nvPr>
        </p:nvSpPr>
        <p:spPr/>
        <p:txBody>
          <a:bodyPr/>
          <a:lstStyle/>
          <a:p>
            <a:pPr>
              <a:defRPr/>
            </a:pPr>
            <a:endParaRPr lang="en-AU" dirty="0"/>
          </a:p>
        </p:txBody>
      </p:sp>
      <p:sp>
        <p:nvSpPr>
          <p:cNvPr id="5" name="Slide Number Placeholder 4"/>
          <p:cNvSpPr>
            <a:spLocks noGrp="1"/>
          </p:cNvSpPr>
          <p:nvPr>
            <p:ph type="sldNum" sz="quarter" idx="12"/>
          </p:nvPr>
        </p:nvSpPr>
        <p:spPr/>
        <p:txBody>
          <a:bodyPr/>
          <a:lstStyle/>
          <a:p>
            <a:pPr>
              <a:defRPr/>
            </a:pPr>
            <a:fld id="{F4C3376B-B295-4241-9C3C-F4C84B02618E}" type="slidenum">
              <a:rPr lang="en-AU" smtClean="0"/>
              <a:pPr>
                <a:defRPr/>
              </a:pPr>
              <a:t>‹#›</a:t>
            </a:fld>
            <a:endParaRPr lang="en-AU" dirty="0"/>
          </a:p>
        </p:txBody>
      </p:sp>
    </p:spTree>
    <p:extLst>
      <p:ext uri="{BB962C8B-B14F-4D97-AF65-F5344CB8AC3E}">
        <p14:creationId xmlns:p14="http://schemas.microsoft.com/office/powerpoint/2010/main" val="2158845001"/>
      </p:ext>
    </p:extLst>
  </p:cSld>
  <p:clrMapOvr>
    <a:masterClrMapping/>
  </p:clrMapOvr>
  <p:transition spd="slow">
    <p:cove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F1070AC4-8910-4D15-A249-16AF53EBAC1E}" type="datetimeFigureOut">
              <a:rPr lang="en-US" smtClean="0"/>
              <a:pPr>
                <a:defRPr/>
              </a:pPr>
              <a:t>10/21/2012</a:t>
            </a:fld>
            <a:endParaRPr lang="en-AU" dirty="0"/>
          </a:p>
        </p:txBody>
      </p:sp>
      <p:sp>
        <p:nvSpPr>
          <p:cNvPr id="3" name="Footer Placeholder 2"/>
          <p:cNvSpPr>
            <a:spLocks noGrp="1"/>
          </p:cNvSpPr>
          <p:nvPr>
            <p:ph type="ftr" sz="quarter" idx="11"/>
          </p:nvPr>
        </p:nvSpPr>
        <p:spPr/>
        <p:txBody>
          <a:bodyPr/>
          <a:lstStyle/>
          <a:p>
            <a:pPr>
              <a:defRPr/>
            </a:pPr>
            <a:endParaRPr lang="en-AU" dirty="0"/>
          </a:p>
        </p:txBody>
      </p:sp>
      <p:sp>
        <p:nvSpPr>
          <p:cNvPr id="4" name="Slide Number Placeholder 3"/>
          <p:cNvSpPr>
            <a:spLocks noGrp="1"/>
          </p:cNvSpPr>
          <p:nvPr>
            <p:ph type="sldNum" sz="quarter" idx="12"/>
          </p:nvPr>
        </p:nvSpPr>
        <p:spPr/>
        <p:txBody>
          <a:bodyPr/>
          <a:lstStyle/>
          <a:p>
            <a:pPr>
              <a:defRPr/>
            </a:pPr>
            <a:fld id="{7D2FD22F-01FA-44FD-9CA5-6A71A8635781}" type="slidenum">
              <a:rPr lang="en-AU" smtClean="0"/>
              <a:pPr>
                <a:defRPr/>
              </a:pPr>
              <a:t>‹#›</a:t>
            </a:fld>
            <a:endParaRPr lang="en-AU" dirty="0"/>
          </a:p>
        </p:txBody>
      </p:sp>
    </p:spTree>
    <p:extLst>
      <p:ext uri="{BB962C8B-B14F-4D97-AF65-F5344CB8AC3E}">
        <p14:creationId xmlns:p14="http://schemas.microsoft.com/office/powerpoint/2010/main" val="4064728120"/>
      </p:ext>
    </p:extLst>
  </p:cSld>
  <p:clrMapOvr>
    <a:masterClrMapping/>
  </p:clrMapOvr>
  <p:transition spd="slow">
    <p:cove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6660" y="292458"/>
            <a:ext cx="3399499" cy="1244631"/>
          </a:xfrm>
        </p:spPr>
        <p:txBody>
          <a:bodyPr anchor="b"/>
          <a:lstStyle>
            <a:lvl1pPr algn="l">
              <a:defRPr sz="2200" b="1"/>
            </a:lvl1pPr>
          </a:lstStyle>
          <a:p>
            <a:r>
              <a:rPr lang="en-US" smtClean="0"/>
              <a:t>Click to edit Master title style</a:t>
            </a:r>
            <a:endParaRPr lang="en-AU"/>
          </a:p>
        </p:txBody>
      </p:sp>
      <p:sp>
        <p:nvSpPr>
          <p:cNvPr id="3" name="Content Placeholder 2"/>
          <p:cNvSpPr>
            <a:spLocks noGrp="1"/>
          </p:cNvSpPr>
          <p:nvPr>
            <p:ph idx="1"/>
          </p:nvPr>
        </p:nvSpPr>
        <p:spPr>
          <a:xfrm>
            <a:off x="4039931" y="292457"/>
            <a:ext cx="5776455" cy="6269064"/>
          </a:xfrm>
        </p:spPr>
        <p:txBody>
          <a:bodyPr/>
          <a:lstStyle>
            <a:lvl1pPr>
              <a:defRPr sz="35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516660" y="1537089"/>
            <a:ext cx="3399499" cy="5024433"/>
          </a:xfrm>
        </p:spPr>
        <p:txBody>
          <a:bodyPr/>
          <a:lstStyle>
            <a:lvl1pPr marL="0" indent="0">
              <a:buNone/>
              <a:defRPr sz="1500"/>
            </a:lvl1pPr>
            <a:lvl2pPr marL="505000" indent="0">
              <a:buNone/>
              <a:defRPr sz="1300"/>
            </a:lvl2pPr>
            <a:lvl3pPr marL="1010001" indent="0">
              <a:buNone/>
              <a:defRPr sz="1100"/>
            </a:lvl3pPr>
            <a:lvl4pPr marL="1515001" indent="0">
              <a:buNone/>
              <a:defRPr sz="1000"/>
            </a:lvl4pPr>
            <a:lvl5pPr marL="2020000" indent="0">
              <a:buNone/>
              <a:defRPr sz="1000"/>
            </a:lvl5pPr>
            <a:lvl6pPr marL="2525001" indent="0">
              <a:buNone/>
              <a:defRPr sz="1000"/>
            </a:lvl6pPr>
            <a:lvl7pPr marL="3030001" indent="0">
              <a:buNone/>
              <a:defRPr sz="1000"/>
            </a:lvl7pPr>
            <a:lvl8pPr marL="3535001" indent="0">
              <a:buNone/>
              <a:defRPr sz="1000"/>
            </a:lvl8pPr>
            <a:lvl9pPr marL="4040002"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86196C1D-E23E-4592-AE68-7037C28B4F46}" type="datetimeFigureOut">
              <a:rPr lang="en-US" smtClean="0"/>
              <a:pPr>
                <a:defRPr/>
              </a:pPr>
              <a:t>10/21/2012</a:t>
            </a:fld>
            <a:endParaRPr lang="en-AU" dirty="0"/>
          </a:p>
        </p:txBody>
      </p:sp>
      <p:sp>
        <p:nvSpPr>
          <p:cNvPr id="6" name="Footer Placeholder 5"/>
          <p:cNvSpPr>
            <a:spLocks noGrp="1"/>
          </p:cNvSpPr>
          <p:nvPr>
            <p:ph type="ftr" sz="quarter" idx="11"/>
          </p:nvPr>
        </p:nvSpPr>
        <p:spPr/>
        <p:txBody>
          <a:bodyPr/>
          <a:lstStyle/>
          <a:p>
            <a:pPr>
              <a:defRPr/>
            </a:pPr>
            <a:endParaRPr lang="en-AU" dirty="0"/>
          </a:p>
        </p:txBody>
      </p:sp>
      <p:sp>
        <p:nvSpPr>
          <p:cNvPr id="7" name="Slide Number Placeholder 6"/>
          <p:cNvSpPr>
            <a:spLocks noGrp="1"/>
          </p:cNvSpPr>
          <p:nvPr>
            <p:ph type="sldNum" sz="quarter" idx="12"/>
          </p:nvPr>
        </p:nvSpPr>
        <p:spPr/>
        <p:txBody>
          <a:bodyPr/>
          <a:lstStyle/>
          <a:p>
            <a:pPr>
              <a:defRPr/>
            </a:pPr>
            <a:fld id="{54E2C613-8D98-4264-8937-C86B0ED0FA36}" type="slidenum">
              <a:rPr lang="en-AU" smtClean="0"/>
              <a:pPr>
                <a:defRPr/>
              </a:pPr>
              <a:t>‹#›</a:t>
            </a:fld>
            <a:endParaRPr lang="en-AU" dirty="0"/>
          </a:p>
        </p:txBody>
      </p:sp>
    </p:spTree>
    <p:extLst>
      <p:ext uri="{BB962C8B-B14F-4D97-AF65-F5344CB8AC3E}">
        <p14:creationId xmlns:p14="http://schemas.microsoft.com/office/powerpoint/2010/main" val="243109576"/>
      </p:ext>
    </p:extLst>
  </p:cSld>
  <p:clrMapOvr>
    <a:masterClrMapping/>
  </p:clrMapOvr>
  <p:transition spd="slow">
    <p:cove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25351" y="5141758"/>
            <a:ext cx="6199823" cy="607013"/>
          </a:xfrm>
        </p:spPr>
        <p:txBody>
          <a:bodyPr anchor="b"/>
          <a:lstStyle>
            <a:lvl1pPr algn="l">
              <a:defRPr sz="2200" b="1"/>
            </a:lvl1pPr>
          </a:lstStyle>
          <a:p>
            <a:r>
              <a:rPr lang="en-US" smtClean="0"/>
              <a:t>Click to edit Master title style</a:t>
            </a:r>
            <a:endParaRPr lang="en-AU"/>
          </a:p>
        </p:txBody>
      </p:sp>
      <p:sp>
        <p:nvSpPr>
          <p:cNvPr id="3" name="Picture Placeholder 2"/>
          <p:cNvSpPr>
            <a:spLocks noGrp="1"/>
          </p:cNvSpPr>
          <p:nvPr>
            <p:ph type="pic" idx="1"/>
          </p:nvPr>
        </p:nvSpPr>
        <p:spPr>
          <a:xfrm>
            <a:off x="2025351" y="656322"/>
            <a:ext cx="6199823" cy="4407218"/>
          </a:xfrm>
        </p:spPr>
        <p:txBody>
          <a:bodyPr/>
          <a:lstStyle>
            <a:lvl1pPr marL="0" indent="0">
              <a:buNone/>
              <a:defRPr sz="3500"/>
            </a:lvl1pPr>
            <a:lvl2pPr marL="505000" indent="0">
              <a:buNone/>
              <a:defRPr sz="3100"/>
            </a:lvl2pPr>
            <a:lvl3pPr marL="1010001" indent="0">
              <a:buNone/>
              <a:defRPr sz="2700"/>
            </a:lvl3pPr>
            <a:lvl4pPr marL="1515001" indent="0">
              <a:buNone/>
              <a:defRPr sz="2200"/>
            </a:lvl4pPr>
            <a:lvl5pPr marL="2020000" indent="0">
              <a:buNone/>
              <a:defRPr sz="2200"/>
            </a:lvl5pPr>
            <a:lvl6pPr marL="2525001" indent="0">
              <a:buNone/>
              <a:defRPr sz="2200"/>
            </a:lvl6pPr>
            <a:lvl7pPr marL="3030001" indent="0">
              <a:buNone/>
              <a:defRPr sz="2200"/>
            </a:lvl7pPr>
            <a:lvl8pPr marL="3535001" indent="0">
              <a:buNone/>
              <a:defRPr sz="2200"/>
            </a:lvl8pPr>
            <a:lvl9pPr marL="4040002" indent="0">
              <a:buNone/>
              <a:defRPr sz="2200"/>
            </a:lvl9pPr>
          </a:lstStyle>
          <a:p>
            <a:endParaRPr lang="en-AU" dirty="0"/>
          </a:p>
        </p:txBody>
      </p:sp>
      <p:sp>
        <p:nvSpPr>
          <p:cNvPr id="4" name="Text Placeholder 3"/>
          <p:cNvSpPr>
            <a:spLocks noGrp="1"/>
          </p:cNvSpPr>
          <p:nvPr>
            <p:ph type="body" sz="half" idx="2"/>
          </p:nvPr>
        </p:nvSpPr>
        <p:spPr>
          <a:xfrm>
            <a:off x="2025351" y="5748771"/>
            <a:ext cx="6199823" cy="862059"/>
          </a:xfrm>
        </p:spPr>
        <p:txBody>
          <a:bodyPr/>
          <a:lstStyle>
            <a:lvl1pPr marL="0" indent="0">
              <a:buNone/>
              <a:defRPr sz="1500"/>
            </a:lvl1pPr>
            <a:lvl2pPr marL="505000" indent="0">
              <a:buNone/>
              <a:defRPr sz="1300"/>
            </a:lvl2pPr>
            <a:lvl3pPr marL="1010001" indent="0">
              <a:buNone/>
              <a:defRPr sz="1100"/>
            </a:lvl3pPr>
            <a:lvl4pPr marL="1515001" indent="0">
              <a:buNone/>
              <a:defRPr sz="1000"/>
            </a:lvl4pPr>
            <a:lvl5pPr marL="2020000" indent="0">
              <a:buNone/>
              <a:defRPr sz="1000"/>
            </a:lvl5pPr>
            <a:lvl6pPr marL="2525001" indent="0">
              <a:buNone/>
              <a:defRPr sz="1000"/>
            </a:lvl6pPr>
            <a:lvl7pPr marL="3030001" indent="0">
              <a:buNone/>
              <a:defRPr sz="1000"/>
            </a:lvl7pPr>
            <a:lvl8pPr marL="3535001" indent="0">
              <a:buNone/>
              <a:defRPr sz="1000"/>
            </a:lvl8pPr>
            <a:lvl9pPr marL="4040002"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9B60737D-2D96-41B7-9FC1-1C4412756270}" type="datetimeFigureOut">
              <a:rPr lang="en-US" smtClean="0"/>
              <a:pPr>
                <a:defRPr/>
              </a:pPr>
              <a:t>10/21/2012</a:t>
            </a:fld>
            <a:endParaRPr lang="en-AU" dirty="0"/>
          </a:p>
        </p:txBody>
      </p:sp>
      <p:sp>
        <p:nvSpPr>
          <p:cNvPr id="6" name="Footer Placeholder 5"/>
          <p:cNvSpPr>
            <a:spLocks noGrp="1"/>
          </p:cNvSpPr>
          <p:nvPr>
            <p:ph type="ftr" sz="quarter" idx="11"/>
          </p:nvPr>
        </p:nvSpPr>
        <p:spPr/>
        <p:txBody>
          <a:bodyPr/>
          <a:lstStyle/>
          <a:p>
            <a:pPr>
              <a:defRPr/>
            </a:pPr>
            <a:endParaRPr lang="en-AU" dirty="0"/>
          </a:p>
        </p:txBody>
      </p:sp>
      <p:sp>
        <p:nvSpPr>
          <p:cNvPr id="7" name="Slide Number Placeholder 6"/>
          <p:cNvSpPr>
            <a:spLocks noGrp="1"/>
          </p:cNvSpPr>
          <p:nvPr>
            <p:ph type="sldNum" sz="quarter" idx="12"/>
          </p:nvPr>
        </p:nvSpPr>
        <p:spPr/>
        <p:txBody>
          <a:bodyPr/>
          <a:lstStyle/>
          <a:p>
            <a:pPr>
              <a:defRPr/>
            </a:pPr>
            <a:fld id="{9DB61BA8-F007-4B32-AF1C-FAE7215B9FED}" type="slidenum">
              <a:rPr lang="en-AU" smtClean="0"/>
              <a:pPr>
                <a:defRPr/>
              </a:pPr>
              <a:t>‹#›</a:t>
            </a:fld>
            <a:endParaRPr lang="en-AU" dirty="0"/>
          </a:p>
        </p:txBody>
      </p:sp>
    </p:spTree>
    <p:extLst>
      <p:ext uri="{BB962C8B-B14F-4D97-AF65-F5344CB8AC3E}">
        <p14:creationId xmlns:p14="http://schemas.microsoft.com/office/powerpoint/2010/main" val="4252928581"/>
      </p:ext>
    </p:extLst>
  </p:cSld>
  <p:clrMapOvr>
    <a:masterClrMapping/>
  </p:clrMapOvr>
  <p:transition spd="slow">
    <p:cove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6656" y="294158"/>
            <a:ext cx="9299735" cy="1224227"/>
          </a:xfrm>
          <a:prstGeom prst="rect">
            <a:avLst/>
          </a:prstGeom>
        </p:spPr>
        <p:txBody>
          <a:bodyPr vert="horz" lIns="101001" tIns="50500" rIns="101001" bIns="5050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516656" y="1713922"/>
            <a:ext cx="9299735" cy="4847600"/>
          </a:xfrm>
          <a:prstGeom prst="rect">
            <a:avLst/>
          </a:prstGeom>
        </p:spPr>
        <p:txBody>
          <a:bodyPr vert="horz" lIns="101001" tIns="50500" rIns="101001" bIns="5050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516657" y="6808071"/>
            <a:ext cx="2411042" cy="391073"/>
          </a:xfrm>
          <a:prstGeom prst="rect">
            <a:avLst/>
          </a:prstGeom>
        </p:spPr>
        <p:txBody>
          <a:bodyPr vert="horz" lIns="101001" tIns="50500" rIns="101001" bIns="50500" rtlCol="0" anchor="ctr"/>
          <a:lstStyle>
            <a:lvl1pPr algn="l">
              <a:defRPr sz="1300">
                <a:solidFill>
                  <a:schemeClr val="tx1">
                    <a:tint val="75000"/>
                  </a:schemeClr>
                </a:solidFill>
              </a:defRPr>
            </a:lvl1pPr>
          </a:lstStyle>
          <a:p>
            <a:pPr>
              <a:defRPr/>
            </a:pPr>
            <a:fld id="{79C18A3A-E661-4518-B487-7D5AE54EDBFA}" type="datetimeFigureOut">
              <a:rPr lang="en-US" smtClean="0"/>
              <a:pPr>
                <a:defRPr/>
              </a:pPr>
              <a:t>10/21/2012</a:t>
            </a:fld>
            <a:endParaRPr lang="en-AU" dirty="0"/>
          </a:p>
        </p:txBody>
      </p:sp>
      <p:sp>
        <p:nvSpPr>
          <p:cNvPr id="5" name="Footer Placeholder 4"/>
          <p:cNvSpPr>
            <a:spLocks noGrp="1"/>
          </p:cNvSpPr>
          <p:nvPr>
            <p:ph type="ftr" sz="quarter" idx="3"/>
          </p:nvPr>
        </p:nvSpPr>
        <p:spPr>
          <a:xfrm>
            <a:off x="3530459" y="6808071"/>
            <a:ext cx="3272129" cy="391073"/>
          </a:xfrm>
          <a:prstGeom prst="rect">
            <a:avLst/>
          </a:prstGeom>
        </p:spPr>
        <p:txBody>
          <a:bodyPr vert="horz" lIns="101001" tIns="50500" rIns="101001" bIns="50500" rtlCol="0" anchor="ctr"/>
          <a:lstStyle>
            <a:lvl1pPr algn="ctr">
              <a:defRPr sz="1300">
                <a:solidFill>
                  <a:schemeClr val="tx1">
                    <a:tint val="75000"/>
                  </a:schemeClr>
                </a:solidFill>
              </a:defRPr>
            </a:lvl1pPr>
          </a:lstStyle>
          <a:p>
            <a:pPr>
              <a:defRPr/>
            </a:pPr>
            <a:endParaRPr lang="en-AU" dirty="0"/>
          </a:p>
        </p:txBody>
      </p:sp>
      <p:sp>
        <p:nvSpPr>
          <p:cNvPr id="6" name="Slide Number Placeholder 5"/>
          <p:cNvSpPr>
            <a:spLocks noGrp="1"/>
          </p:cNvSpPr>
          <p:nvPr>
            <p:ph type="sldNum" sz="quarter" idx="4"/>
          </p:nvPr>
        </p:nvSpPr>
        <p:spPr>
          <a:xfrm>
            <a:off x="7405349" y="6808071"/>
            <a:ext cx="2411042" cy="391073"/>
          </a:xfrm>
          <a:prstGeom prst="rect">
            <a:avLst/>
          </a:prstGeom>
        </p:spPr>
        <p:txBody>
          <a:bodyPr vert="horz" lIns="101001" tIns="50500" rIns="101001" bIns="50500" rtlCol="0" anchor="ctr"/>
          <a:lstStyle>
            <a:lvl1pPr algn="r">
              <a:defRPr sz="1300">
                <a:solidFill>
                  <a:schemeClr val="tx1">
                    <a:tint val="75000"/>
                  </a:schemeClr>
                </a:solidFill>
              </a:defRPr>
            </a:lvl1pPr>
          </a:lstStyle>
          <a:p>
            <a:pPr>
              <a:defRPr/>
            </a:pPr>
            <a:fld id="{97322A6E-050F-4569-9741-5380D9A7BF3F}" type="slidenum">
              <a:rPr lang="en-AU" smtClean="0"/>
              <a:pPr>
                <a:defRPr/>
              </a:pPr>
              <a:t>‹#›</a:t>
            </a:fld>
            <a:endParaRPr lang="en-AU" dirty="0"/>
          </a:p>
        </p:txBody>
      </p:sp>
    </p:spTree>
    <p:extLst>
      <p:ext uri="{BB962C8B-B14F-4D97-AF65-F5344CB8AC3E}">
        <p14:creationId xmlns:p14="http://schemas.microsoft.com/office/powerpoint/2010/main" val="1745257704"/>
      </p:ext>
    </p:extLst>
  </p:cSld>
  <p:clrMap bg1="lt1" tx1="dk1" bg2="lt2" tx2="dk2" accent1="accent1" accent2="accent2" accent3="accent3" accent4="accent4" accent5="accent5" accent6="accent6" hlink="hlink" folHlink="folHlink"/>
  <p:sldLayoutIdLst>
    <p:sldLayoutId id="2147484485" r:id="rId1"/>
    <p:sldLayoutId id="2147484486" r:id="rId2"/>
    <p:sldLayoutId id="2147484487" r:id="rId3"/>
    <p:sldLayoutId id="2147484488" r:id="rId4"/>
    <p:sldLayoutId id="2147484489" r:id="rId5"/>
    <p:sldLayoutId id="2147484490" r:id="rId6"/>
    <p:sldLayoutId id="2147484491" r:id="rId7"/>
    <p:sldLayoutId id="2147484492" r:id="rId8"/>
    <p:sldLayoutId id="2147484493" r:id="rId9"/>
    <p:sldLayoutId id="2147484494" r:id="rId10"/>
    <p:sldLayoutId id="2147484495" r:id="rId11"/>
  </p:sldLayoutIdLst>
  <p:transition spd="slow">
    <p:cover/>
  </p:transition>
  <p:timing>
    <p:tnLst>
      <p:par>
        <p:cTn id="1" dur="indefinite" restart="never" nodeType="tmRoot"/>
      </p:par>
    </p:tnLst>
  </p:timing>
  <p:txStyles>
    <p:titleStyle>
      <a:lvl1pPr algn="ctr" defTabSz="1010001" rtl="0" eaLnBrk="1" latinLnBrk="0" hangingPunct="1">
        <a:spcBef>
          <a:spcPct val="0"/>
        </a:spcBef>
        <a:buNone/>
        <a:defRPr sz="4900" kern="1200">
          <a:solidFill>
            <a:schemeClr val="tx1"/>
          </a:solidFill>
          <a:latin typeface="+mj-lt"/>
          <a:ea typeface="+mj-ea"/>
          <a:cs typeface="+mj-cs"/>
        </a:defRPr>
      </a:lvl1pPr>
    </p:titleStyle>
    <p:bodyStyle>
      <a:lvl1pPr marL="378751" indent="-378751" algn="l" defTabSz="1010001"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20625" indent="-315625" algn="l" defTabSz="1010001"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62500" indent="-252500" algn="l" defTabSz="1010001"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767500" indent="-252500" algn="l" defTabSz="1010001"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72500" indent="-252500" algn="l" defTabSz="1010001"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77501" indent="-252500" algn="l" defTabSz="1010001"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82500" indent="-252500" algn="l" defTabSz="1010001"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87500" indent="-252500" algn="l" defTabSz="1010001"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92501" indent="-252500" algn="l" defTabSz="1010001"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0001" rtl="0" eaLnBrk="1" latinLnBrk="0" hangingPunct="1">
        <a:defRPr sz="2000" kern="1200">
          <a:solidFill>
            <a:schemeClr val="tx1"/>
          </a:solidFill>
          <a:latin typeface="+mn-lt"/>
          <a:ea typeface="+mn-ea"/>
          <a:cs typeface="+mn-cs"/>
        </a:defRPr>
      </a:lvl1pPr>
      <a:lvl2pPr marL="505000" algn="l" defTabSz="1010001" rtl="0" eaLnBrk="1" latinLnBrk="0" hangingPunct="1">
        <a:defRPr sz="2000" kern="1200">
          <a:solidFill>
            <a:schemeClr val="tx1"/>
          </a:solidFill>
          <a:latin typeface="+mn-lt"/>
          <a:ea typeface="+mn-ea"/>
          <a:cs typeface="+mn-cs"/>
        </a:defRPr>
      </a:lvl2pPr>
      <a:lvl3pPr marL="1010001" algn="l" defTabSz="1010001" rtl="0" eaLnBrk="1" latinLnBrk="0" hangingPunct="1">
        <a:defRPr sz="2000" kern="1200">
          <a:solidFill>
            <a:schemeClr val="tx1"/>
          </a:solidFill>
          <a:latin typeface="+mn-lt"/>
          <a:ea typeface="+mn-ea"/>
          <a:cs typeface="+mn-cs"/>
        </a:defRPr>
      </a:lvl3pPr>
      <a:lvl4pPr marL="1515001" algn="l" defTabSz="1010001" rtl="0" eaLnBrk="1" latinLnBrk="0" hangingPunct="1">
        <a:defRPr sz="2000" kern="1200">
          <a:solidFill>
            <a:schemeClr val="tx1"/>
          </a:solidFill>
          <a:latin typeface="+mn-lt"/>
          <a:ea typeface="+mn-ea"/>
          <a:cs typeface="+mn-cs"/>
        </a:defRPr>
      </a:lvl4pPr>
      <a:lvl5pPr marL="2020000" algn="l" defTabSz="1010001" rtl="0" eaLnBrk="1" latinLnBrk="0" hangingPunct="1">
        <a:defRPr sz="2000" kern="1200">
          <a:solidFill>
            <a:schemeClr val="tx1"/>
          </a:solidFill>
          <a:latin typeface="+mn-lt"/>
          <a:ea typeface="+mn-ea"/>
          <a:cs typeface="+mn-cs"/>
        </a:defRPr>
      </a:lvl5pPr>
      <a:lvl6pPr marL="2525001" algn="l" defTabSz="1010001" rtl="0" eaLnBrk="1" latinLnBrk="0" hangingPunct="1">
        <a:defRPr sz="2000" kern="1200">
          <a:solidFill>
            <a:schemeClr val="tx1"/>
          </a:solidFill>
          <a:latin typeface="+mn-lt"/>
          <a:ea typeface="+mn-ea"/>
          <a:cs typeface="+mn-cs"/>
        </a:defRPr>
      </a:lvl6pPr>
      <a:lvl7pPr marL="3030001" algn="l" defTabSz="1010001" rtl="0" eaLnBrk="1" latinLnBrk="0" hangingPunct="1">
        <a:defRPr sz="2000" kern="1200">
          <a:solidFill>
            <a:schemeClr val="tx1"/>
          </a:solidFill>
          <a:latin typeface="+mn-lt"/>
          <a:ea typeface="+mn-ea"/>
          <a:cs typeface="+mn-cs"/>
        </a:defRPr>
      </a:lvl7pPr>
      <a:lvl8pPr marL="3535001" algn="l" defTabSz="1010001" rtl="0" eaLnBrk="1" latinLnBrk="0" hangingPunct="1">
        <a:defRPr sz="2000" kern="1200">
          <a:solidFill>
            <a:schemeClr val="tx1"/>
          </a:solidFill>
          <a:latin typeface="+mn-lt"/>
          <a:ea typeface="+mn-ea"/>
          <a:cs typeface="+mn-cs"/>
        </a:defRPr>
      </a:lvl8pPr>
      <a:lvl9pPr marL="4040002" algn="l" defTabSz="1010001"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idx="4294967295"/>
          </p:nvPr>
        </p:nvSpPr>
        <p:spPr>
          <a:xfrm>
            <a:off x="380173" y="458793"/>
            <a:ext cx="9629015" cy="3933968"/>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nchorCtr="1">
            <a:noAutofit/>
          </a:bodyPr>
          <a:lstStyle/>
          <a:p>
            <a:pPr algn="ctr" eaLnBrk="1" fontAlgn="auto" hangingPunct="1">
              <a:spcAft>
                <a:spcPts val="0"/>
              </a:spcAft>
              <a:defRPr/>
            </a:pPr>
            <a:r>
              <a:rPr lang="en-AU" altLang="ja-JP" sz="4000" b="1" dirty="0" smtClean="0">
                <a:solidFill>
                  <a:srgbClr val="FFFF00"/>
                </a:solidFill>
                <a:effectLst/>
                <a:latin typeface="Arial" pitchFamily="34" charset="0"/>
                <a:cs typeface="Arial" pitchFamily="34" charset="0"/>
              </a:rPr>
              <a:t/>
            </a:r>
            <a:br>
              <a:rPr lang="en-AU" altLang="ja-JP" sz="4000" b="1" dirty="0" smtClean="0">
                <a:solidFill>
                  <a:srgbClr val="FFFF00"/>
                </a:solidFill>
                <a:effectLst/>
                <a:latin typeface="Arial" pitchFamily="34" charset="0"/>
                <a:cs typeface="Arial" pitchFamily="34" charset="0"/>
              </a:rPr>
            </a:br>
            <a:r>
              <a:rPr lang="en-AU" altLang="ja-JP" sz="3200" b="1" dirty="0" smtClean="0">
                <a:solidFill>
                  <a:srgbClr val="FFFF00"/>
                </a:solidFill>
                <a:effectLst/>
                <a:latin typeface="Arial" pitchFamily="34" charset="0"/>
                <a:cs typeface="Arial" pitchFamily="34" charset="0"/>
              </a:rPr>
              <a:t>The </a:t>
            </a:r>
            <a:r>
              <a:rPr lang="en-AU" altLang="ja-JP" sz="3200" b="1" dirty="0">
                <a:solidFill>
                  <a:srgbClr val="FFFF00"/>
                </a:solidFill>
                <a:effectLst/>
                <a:latin typeface="Arial" pitchFamily="34" charset="0"/>
                <a:cs typeface="Arial" pitchFamily="34" charset="0"/>
              </a:rPr>
              <a:t>University of Southern Queensland</a:t>
            </a:r>
            <a:br>
              <a:rPr lang="en-AU" altLang="ja-JP" sz="3200" b="1" dirty="0">
                <a:solidFill>
                  <a:srgbClr val="FFFF00"/>
                </a:solidFill>
                <a:effectLst/>
                <a:latin typeface="Arial" pitchFamily="34" charset="0"/>
                <a:cs typeface="Arial" pitchFamily="34" charset="0"/>
              </a:rPr>
            </a:br>
            <a:r>
              <a:rPr lang="en-AU" altLang="ja-JP" sz="3200" b="1" dirty="0" smtClean="0">
                <a:solidFill>
                  <a:srgbClr val="FFFF00"/>
                </a:solidFill>
                <a:effectLst/>
                <a:latin typeface="Arial" pitchFamily="34" charset="0"/>
                <a:cs typeface="Arial" pitchFamily="34" charset="0"/>
              </a:rPr>
              <a:t>Faculty </a:t>
            </a:r>
            <a:r>
              <a:rPr lang="en-AU" altLang="ja-JP" sz="3200" b="1" dirty="0">
                <a:solidFill>
                  <a:srgbClr val="FFFF00"/>
                </a:solidFill>
                <a:effectLst/>
                <a:latin typeface="Arial" pitchFamily="34" charset="0"/>
                <a:cs typeface="Arial" pitchFamily="34" charset="0"/>
              </a:rPr>
              <a:t>of </a:t>
            </a:r>
            <a:r>
              <a:rPr lang="en-AU" altLang="ja-JP" sz="3200" b="1" dirty="0" smtClean="0">
                <a:solidFill>
                  <a:srgbClr val="FFFF00"/>
                </a:solidFill>
                <a:effectLst/>
                <a:latin typeface="Arial" pitchFamily="34" charset="0"/>
                <a:cs typeface="Arial" pitchFamily="34" charset="0"/>
              </a:rPr>
              <a:t>Education</a:t>
            </a:r>
            <a:br>
              <a:rPr lang="en-AU" altLang="ja-JP" sz="3200" b="1" dirty="0" smtClean="0">
                <a:solidFill>
                  <a:srgbClr val="FFFF00"/>
                </a:solidFill>
                <a:effectLst/>
                <a:latin typeface="Arial" pitchFamily="34" charset="0"/>
                <a:cs typeface="Arial" pitchFamily="34" charset="0"/>
              </a:rPr>
            </a:br>
            <a:r>
              <a:rPr lang="en-AU" altLang="ja-JP" sz="2400" b="1" dirty="0" smtClean="0">
                <a:solidFill>
                  <a:srgbClr val="FFFF00"/>
                </a:solidFill>
                <a:effectLst/>
                <a:latin typeface="Arial" pitchFamily="34" charset="0"/>
                <a:cs typeface="Arial" pitchFamily="34" charset="0"/>
              </a:rPr>
              <a:t/>
            </a:r>
            <a:br>
              <a:rPr lang="en-AU" altLang="ja-JP" sz="2400" b="1" dirty="0" smtClean="0">
                <a:solidFill>
                  <a:srgbClr val="FFFF00"/>
                </a:solidFill>
                <a:effectLst/>
                <a:latin typeface="Arial" pitchFamily="34" charset="0"/>
                <a:cs typeface="Arial" pitchFamily="34" charset="0"/>
              </a:rPr>
            </a:br>
            <a:r>
              <a:rPr lang="en-AU" altLang="ja-JP" sz="2400" b="1" dirty="0">
                <a:solidFill>
                  <a:srgbClr val="FFFF00"/>
                </a:solidFill>
                <a:latin typeface="Arial" pitchFamily="34" charset="0"/>
                <a:cs typeface="Arial" pitchFamily="34" charset="0"/>
              </a:rPr>
              <a:t/>
            </a:r>
            <a:br>
              <a:rPr lang="en-AU" altLang="ja-JP" sz="2400" b="1" dirty="0">
                <a:solidFill>
                  <a:srgbClr val="FFFF00"/>
                </a:solidFill>
                <a:latin typeface="Arial" pitchFamily="34" charset="0"/>
                <a:cs typeface="Arial" pitchFamily="34" charset="0"/>
              </a:rPr>
            </a:br>
            <a:r>
              <a:rPr lang="en-AU" altLang="ja-JP" sz="3200" b="1" dirty="0" smtClean="0">
                <a:solidFill>
                  <a:srgbClr val="FF0000"/>
                </a:solidFill>
                <a:latin typeface="Arial" pitchFamily="34" charset="0"/>
                <a:cs typeface="Arial" pitchFamily="34" charset="0"/>
              </a:rPr>
              <a:t>Postgraduate and Early Research Group</a:t>
            </a:r>
            <a:br>
              <a:rPr lang="en-AU" altLang="ja-JP" sz="3200" b="1" dirty="0" smtClean="0">
                <a:solidFill>
                  <a:srgbClr val="FF0000"/>
                </a:solidFill>
                <a:latin typeface="Arial" pitchFamily="34" charset="0"/>
                <a:cs typeface="Arial" pitchFamily="34" charset="0"/>
              </a:rPr>
            </a:br>
            <a:r>
              <a:rPr lang="en-AU" altLang="ja-JP" sz="3200" b="1" dirty="0" smtClean="0">
                <a:solidFill>
                  <a:srgbClr val="FF0000"/>
                </a:solidFill>
                <a:latin typeface="Arial" pitchFamily="34" charset="0"/>
                <a:cs typeface="Arial" pitchFamily="34" charset="0"/>
              </a:rPr>
              <a:t>10</a:t>
            </a:r>
            <a:r>
              <a:rPr lang="en-AU" altLang="ja-JP" sz="3200" b="1" baseline="30000" dirty="0" smtClean="0">
                <a:solidFill>
                  <a:srgbClr val="FF0000"/>
                </a:solidFill>
                <a:latin typeface="Arial" pitchFamily="34" charset="0"/>
                <a:cs typeface="Arial" pitchFamily="34" charset="0"/>
              </a:rPr>
              <a:t>th</a:t>
            </a:r>
            <a:r>
              <a:rPr lang="en-AU" altLang="ja-JP" sz="3200" b="1" dirty="0" smtClean="0">
                <a:solidFill>
                  <a:srgbClr val="FF0000"/>
                </a:solidFill>
                <a:latin typeface="Arial" pitchFamily="34" charset="0"/>
                <a:cs typeface="Arial" pitchFamily="34" charset="0"/>
              </a:rPr>
              <a:t> Research Symposiu</a:t>
            </a:r>
            <a:r>
              <a:rPr lang="en-AU" altLang="ja-JP" sz="3200" b="1" dirty="0">
                <a:solidFill>
                  <a:srgbClr val="FF0000"/>
                </a:solidFill>
                <a:latin typeface="Arial" pitchFamily="34" charset="0"/>
                <a:cs typeface="Arial" pitchFamily="34" charset="0"/>
              </a:rPr>
              <a:t>m</a:t>
            </a:r>
            <a:r>
              <a:rPr lang="en-AU" altLang="ja-JP" sz="3200" b="1" dirty="0">
                <a:solidFill>
                  <a:srgbClr val="FF0000"/>
                </a:solidFill>
                <a:effectLst/>
                <a:latin typeface="Century" pitchFamily="18" charset="0"/>
              </a:rPr>
              <a:t/>
            </a:r>
            <a:br>
              <a:rPr lang="en-AU" altLang="ja-JP" sz="3200" b="1" dirty="0">
                <a:solidFill>
                  <a:srgbClr val="FF0000"/>
                </a:solidFill>
                <a:effectLst/>
                <a:latin typeface="Century" pitchFamily="18" charset="0"/>
              </a:rPr>
            </a:br>
            <a:endParaRPr lang="en-US" altLang="ja-JP" sz="3200" b="1" dirty="0">
              <a:solidFill>
                <a:srgbClr val="FF0000"/>
              </a:solidFill>
              <a:effectLst/>
              <a:latin typeface="Century" pitchFamily="18" charset="0"/>
            </a:endParaRPr>
          </a:p>
        </p:txBody>
      </p:sp>
      <p:sp>
        <p:nvSpPr>
          <p:cNvPr id="9219" name="Rectangle 3"/>
          <p:cNvSpPr>
            <a:spLocks noGrp="1" noChangeArrowheads="1"/>
          </p:cNvSpPr>
          <p:nvPr>
            <p:ph type="body" idx="4294967295"/>
          </p:nvPr>
        </p:nvSpPr>
        <p:spPr>
          <a:xfrm>
            <a:off x="774031" y="4680793"/>
            <a:ext cx="8525544" cy="2232248"/>
          </a:xfrm>
          <a:solidFill>
            <a:schemeClr val="bg2">
              <a:lumMod val="75000"/>
            </a:schemeClr>
          </a:solidFill>
        </p:spPr>
        <p:txBody>
          <a:bodyPr>
            <a:normAutofit fontScale="32500" lnSpcReduction="20000"/>
          </a:bodyPr>
          <a:lstStyle/>
          <a:p>
            <a:pPr algn="ctr" eaLnBrk="1" hangingPunct="1">
              <a:lnSpc>
                <a:spcPct val="90000"/>
              </a:lnSpc>
              <a:buFont typeface="Wingdings" pitchFamily="2" charset="2"/>
              <a:buNone/>
            </a:pPr>
            <a:endParaRPr lang="en-AU" altLang="ja-JP" sz="4000" b="1" dirty="0">
              <a:latin typeface="Arial" pitchFamily="34" charset="0"/>
              <a:cs typeface="Arial" pitchFamily="34" charset="0"/>
            </a:endParaRPr>
          </a:p>
          <a:p>
            <a:pPr algn="ctr" eaLnBrk="1" hangingPunct="1">
              <a:lnSpc>
                <a:spcPct val="90000"/>
              </a:lnSpc>
              <a:buFont typeface="Wingdings" pitchFamily="2" charset="2"/>
              <a:buNone/>
            </a:pPr>
            <a:endParaRPr lang="en-AU" altLang="ja-JP" sz="4000" b="1" dirty="0" smtClean="0">
              <a:solidFill>
                <a:srgbClr val="C00000"/>
              </a:solidFill>
              <a:latin typeface="Arial" pitchFamily="34" charset="0"/>
              <a:cs typeface="Arial" pitchFamily="34" charset="0"/>
            </a:endParaRPr>
          </a:p>
          <a:p>
            <a:pPr algn="ctr">
              <a:lnSpc>
                <a:spcPct val="90000"/>
              </a:lnSpc>
              <a:buNone/>
            </a:pPr>
            <a:endParaRPr lang="en-US" altLang="ja-JP" sz="4000" b="1" dirty="0" smtClean="0">
              <a:latin typeface="Arial" pitchFamily="34" charset="0"/>
              <a:cs typeface="Arial" pitchFamily="34" charset="0"/>
            </a:endParaRPr>
          </a:p>
          <a:p>
            <a:pPr algn="ctr">
              <a:lnSpc>
                <a:spcPct val="90000"/>
              </a:lnSpc>
              <a:buNone/>
            </a:pPr>
            <a:r>
              <a:rPr lang="en-US" altLang="ja-JP" sz="11100" dirty="0" smtClean="0">
                <a:latin typeface="Arial" pitchFamily="34" charset="0"/>
                <a:cs typeface="Arial" pitchFamily="34" charset="0"/>
              </a:rPr>
              <a:t>    Paper </a:t>
            </a:r>
            <a:r>
              <a:rPr lang="en-US" altLang="ja-JP" sz="11100" dirty="0">
                <a:latin typeface="Arial" pitchFamily="34" charset="0"/>
                <a:cs typeface="Arial" pitchFamily="34" charset="0"/>
              </a:rPr>
              <a:t>presentation</a:t>
            </a:r>
          </a:p>
          <a:p>
            <a:pPr algn="ctr" eaLnBrk="1" hangingPunct="1">
              <a:lnSpc>
                <a:spcPct val="90000"/>
              </a:lnSpc>
              <a:buFont typeface="Wingdings" pitchFamily="2" charset="2"/>
              <a:buNone/>
            </a:pPr>
            <a:endParaRPr lang="en-AU" altLang="ja-JP" sz="11100" b="1" dirty="0">
              <a:solidFill>
                <a:srgbClr val="C00000"/>
              </a:solidFill>
              <a:latin typeface="Arial" pitchFamily="34" charset="0"/>
              <a:cs typeface="Arial" pitchFamily="34" charset="0"/>
            </a:endParaRPr>
          </a:p>
          <a:p>
            <a:pPr algn="ctr" eaLnBrk="1" hangingPunct="1">
              <a:lnSpc>
                <a:spcPct val="90000"/>
              </a:lnSpc>
              <a:buFont typeface="Wingdings" pitchFamily="2" charset="2"/>
              <a:buNone/>
            </a:pPr>
            <a:r>
              <a:rPr lang="en-AU" altLang="ja-JP" sz="5700" b="1" dirty="0" smtClean="0">
                <a:solidFill>
                  <a:srgbClr val="C00000"/>
                </a:solidFill>
                <a:latin typeface="Arial" pitchFamily="34" charset="0"/>
                <a:cs typeface="Arial" pitchFamily="34" charset="0"/>
              </a:rPr>
              <a:t>     </a:t>
            </a:r>
            <a:r>
              <a:rPr lang="en-AU" altLang="ja-JP" sz="9800" dirty="0" smtClean="0">
                <a:solidFill>
                  <a:srgbClr val="C00000"/>
                </a:solidFill>
                <a:latin typeface="Arial" pitchFamily="34" charset="0"/>
                <a:cs typeface="Arial" pitchFamily="34" charset="0"/>
              </a:rPr>
              <a:t>October </a:t>
            </a:r>
            <a:r>
              <a:rPr lang="en-AU" altLang="ja-JP" sz="9800" dirty="0" smtClean="0">
                <a:solidFill>
                  <a:srgbClr val="C00000"/>
                </a:solidFill>
                <a:latin typeface="Arial" pitchFamily="34" charset="0"/>
                <a:cs typeface="Arial" pitchFamily="34" charset="0"/>
              </a:rPr>
              <a:t>2012</a:t>
            </a:r>
          </a:p>
          <a:p>
            <a:pPr algn="ctr" eaLnBrk="1" hangingPunct="1">
              <a:lnSpc>
                <a:spcPct val="90000"/>
              </a:lnSpc>
              <a:buFont typeface="Wingdings" pitchFamily="2" charset="2"/>
              <a:buNone/>
            </a:pPr>
            <a:endParaRPr lang="en-US" altLang="ja-JP" dirty="0" smtClean="0">
              <a:cs typeface="Arial" pitchFamily="34" charset="0"/>
            </a:endParaRPr>
          </a:p>
          <a:p>
            <a:pPr algn="ctr" eaLnBrk="1" hangingPunct="1">
              <a:lnSpc>
                <a:spcPct val="90000"/>
              </a:lnSpc>
              <a:buFont typeface="Wingdings" pitchFamily="2" charset="2"/>
              <a:buNone/>
            </a:pPr>
            <a:endParaRPr lang="en-US" altLang="ja-JP" dirty="0" smtClean="0">
              <a:cs typeface="Arial" pitchFamily="34" charset="0"/>
            </a:endParaRPr>
          </a:p>
          <a:p>
            <a:pPr algn="ctr" eaLnBrk="1" hangingPunct="1">
              <a:lnSpc>
                <a:spcPct val="90000"/>
              </a:lnSpc>
              <a:buFont typeface="Wingdings" pitchFamily="2" charset="2"/>
              <a:buNone/>
            </a:pPr>
            <a:endParaRPr lang="en-US" altLang="ja-JP" dirty="0">
              <a:cs typeface="Arial" pitchFamily="34" charset="0"/>
            </a:endParaRPr>
          </a:p>
          <a:p>
            <a:pPr algn="ctr" eaLnBrk="1" hangingPunct="1">
              <a:lnSpc>
                <a:spcPct val="90000"/>
              </a:lnSpc>
              <a:buFont typeface="Wingdings" pitchFamily="2" charset="2"/>
              <a:buNone/>
            </a:pPr>
            <a:endParaRPr lang="en-US" altLang="ja-JP" dirty="0" smtClean="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48482"/>
                                        </p:tgtEl>
                                        <p:attrNameLst>
                                          <p:attrName>style.visibility</p:attrName>
                                        </p:attrNameLst>
                                      </p:cBhvr>
                                      <p:to>
                                        <p:strVal val="visible"/>
                                      </p:to>
                                    </p:set>
                                    <p:animEffect transition="in" filter="fade">
                                      <p:cBhvr>
                                        <p:cTn id="7" dur="1000"/>
                                        <p:tgtEl>
                                          <p:spTgt spid="148482"/>
                                        </p:tgtEl>
                                      </p:cBhvr>
                                    </p:animEffect>
                                    <p:anim calcmode="lin" valueType="num">
                                      <p:cBhvr>
                                        <p:cTn id="8" dur="1000" fill="hold"/>
                                        <p:tgtEl>
                                          <p:spTgt spid="148482"/>
                                        </p:tgtEl>
                                        <p:attrNameLst>
                                          <p:attrName>ppt_x</p:attrName>
                                        </p:attrNameLst>
                                      </p:cBhvr>
                                      <p:tavLst>
                                        <p:tav tm="0">
                                          <p:val>
                                            <p:strVal val="#ppt_x"/>
                                          </p:val>
                                        </p:tav>
                                        <p:tav tm="100000">
                                          <p:val>
                                            <p:strVal val="#ppt_x"/>
                                          </p:val>
                                        </p:tav>
                                      </p:tavLst>
                                    </p:anim>
                                    <p:anim calcmode="lin" valueType="num">
                                      <p:cBhvr>
                                        <p:cTn id="9" dur="1000" fill="hold"/>
                                        <p:tgtEl>
                                          <p:spTgt spid="14848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9219">
                                            <p:bg/>
                                          </p:spTgt>
                                        </p:tgtEl>
                                        <p:attrNameLst>
                                          <p:attrName>style.visibility</p:attrName>
                                        </p:attrNameLst>
                                      </p:cBhvr>
                                      <p:to>
                                        <p:strVal val="visible"/>
                                      </p:to>
                                    </p:set>
                                    <p:animEffect transition="in" filter="fade">
                                      <p:cBhvr>
                                        <p:cTn id="13" dur="1000"/>
                                        <p:tgtEl>
                                          <p:spTgt spid="9219">
                                            <p:bg/>
                                          </p:spTgt>
                                        </p:tgtEl>
                                      </p:cBhvr>
                                    </p:animEffect>
                                    <p:anim calcmode="lin" valueType="num">
                                      <p:cBhvr>
                                        <p:cTn id="14" dur="1000" fill="hold"/>
                                        <p:tgtEl>
                                          <p:spTgt spid="9219">
                                            <p:bg/>
                                          </p:spTgt>
                                        </p:tgtEl>
                                        <p:attrNameLst>
                                          <p:attrName>ppt_x</p:attrName>
                                        </p:attrNameLst>
                                      </p:cBhvr>
                                      <p:tavLst>
                                        <p:tav tm="0">
                                          <p:val>
                                            <p:strVal val="#ppt_x"/>
                                          </p:val>
                                        </p:tav>
                                        <p:tav tm="100000">
                                          <p:val>
                                            <p:strVal val="#ppt_x"/>
                                          </p:val>
                                        </p:tav>
                                      </p:tavLst>
                                    </p:anim>
                                    <p:anim calcmode="lin" valueType="num">
                                      <p:cBhvr>
                                        <p:cTn id="15" dur="1000" fill="hold"/>
                                        <p:tgtEl>
                                          <p:spTgt spid="9219">
                                            <p:bg/>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animEffect transition="in" filter="fade">
                                      <p:cBhvr>
                                        <p:cTn id="19" dur="1000"/>
                                        <p:tgtEl>
                                          <p:spTgt spid="9219">
                                            <p:txEl>
                                              <p:pRg st="3" end="3"/>
                                            </p:txEl>
                                          </p:spTgt>
                                        </p:tgtEl>
                                      </p:cBhvr>
                                    </p:animEffect>
                                    <p:anim calcmode="lin" valueType="num">
                                      <p:cBhvr>
                                        <p:cTn id="20" dur="1000" fill="hold"/>
                                        <p:tgtEl>
                                          <p:spTgt spid="9219">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9219">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9219">
                                            <p:txEl>
                                              <p:pRg st="5" end="5"/>
                                            </p:txEl>
                                          </p:spTgt>
                                        </p:tgtEl>
                                        <p:attrNameLst>
                                          <p:attrName>style.visibility</p:attrName>
                                        </p:attrNameLst>
                                      </p:cBhvr>
                                      <p:to>
                                        <p:strVal val="visible"/>
                                      </p:to>
                                    </p:set>
                                    <p:animEffect transition="in" filter="fade">
                                      <p:cBhvr>
                                        <p:cTn id="25" dur="1000"/>
                                        <p:tgtEl>
                                          <p:spTgt spid="9219">
                                            <p:txEl>
                                              <p:pRg st="5" end="5"/>
                                            </p:txEl>
                                          </p:spTgt>
                                        </p:tgtEl>
                                      </p:cBhvr>
                                    </p:animEffect>
                                    <p:anim calcmode="lin" valueType="num">
                                      <p:cBhvr>
                                        <p:cTn id="26" dur="1000" fill="hold"/>
                                        <p:tgtEl>
                                          <p:spTgt spid="9219">
                                            <p:txEl>
                                              <p:pRg st="5" end="5"/>
                                            </p:txEl>
                                          </p:spTgt>
                                        </p:tgtEl>
                                        <p:attrNameLst>
                                          <p:attrName>ppt_x</p:attrName>
                                        </p:attrNameLst>
                                      </p:cBhvr>
                                      <p:tavLst>
                                        <p:tav tm="0">
                                          <p:val>
                                            <p:strVal val="#ppt_x"/>
                                          </p:val>
                                        </p:tav>
                                        <p:tav tm="100000">
                                          <p:val>
                                            <p:strVal val="#ppt_x"/>
                                          </p:val>
                                        </p:tav>
                                      </p:tavLst>
                                    </p:anim>
                                    <p:anim calcmode="lin" valueType="num">
                                      <p:cBhvr>
                                        <p:cTn id="27" dur="1000" fill="hold"/>
                                        <p:tgtEl>
                                          <p:spTgt spid="921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0" y="144290"/>
            <a:ext cx="10081120" cy="1008112"/>
          </a:xfrm>
          <a:solidFill>
            <a:schemeClr val="tx2">
              <a:lumMod val="50000"/>
            </a:schemeClr>
          </a:solidFill>
        </p:spPr>
        <p:txBody>
          <a:bodyPr>
            <a:noAutofit/>
          </a:bodyPr>
          <a:lstStyle/>
          <a:p>
            <a:r>
              <a:rPr lang="en-AU" sz="6000" b="1" dirty="0" smtClean="0">
                <a:solidFill>
                  <a:srgbClr val="00B0F0"/>
                </a:solidFill>
              </a:rPr>
              <a:t>Survey Questionnaire </a:t>
            </a:r>
            <a:endParaRPr lang="en-AU" sz="6000" b="1" dirty="0">
              <a:solidFill>
                <a:srgbClr val="00B0F0"/>
              </a:solidFill>
            </a:endParaRPr>
          </a:p>
        </p:txBody>
      </p:sp>
      <p:pic>
        <p:nvPicPr>
          <p:cNvPr id="3078" name="Picture 6"/>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bwMode="auto">
          <a:xfrm>
            <a:off x="125959" y="1368425"/>
            <a:ext cx="4968552" cy="5976937"/>
          </a:xfrm>
          <a:prstGeom prst="rect">
            <a:avLst/>
          </a:prstGeom>
          <a:solidFill>
            <a:srgbClr val="FFFF00"/>
          </a:solidFill>
          <a:ln>
            <a:noFill/>
          </a:ln>
          <a:effectLst/>
        </p:spPr>
      </p:pic>
      <p:pic>
        <p:nvPicPr>
          <p:cNvPr id="3082" name="Picture 10"/>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5022503" y="1369363"/>
            <a:ext cx="5164445" cy="5976000"/>
          </a:xfrm>
          <a:prstGeom prst="rect">
            <a:avLst/>
          </a:prstGeom>
          <a:solidFill>
            <a:schemeClr val="accent2">
              <a:lumMod val="40000"/>
              <a:lumOff val="60000"/>
            </a:schemeClr>
          </a:solidFill>
          <a:ln>
            <a:noFill/>
          </a:ln>
          <a:effectLst/>
        </p:spPr>
      </p:pic>
    </p:spTree>
    <p:extLst>
      <p:ext uri="{BB962C8B-B14F-4D97-AF65-F5344CB8AC3E}">
        <p14:creationId xmlns:p14="http://schemas.microsoft.com/office/powerpoint/2010/main" val="1092437295"/>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50000"/>
            </a:schemeClr>
          </a:solidFill>
        </p:spPr>
        <p:txBody>
          <a:bodyPr>
            <a:normAutofit/>
          </a:bodyPr>
          <a:lstStyle/>
          <a:p>
            <a:r>
              <a:rPr lang="en-AU" sz="6000" b="1" dirty="0">
                <a:solidFill>
                  <a:schemeClr val="tx2">
                    <a:lumMod val="20000"/>
                    <a:lumOff val="80000"/>
                  </a:schemeClr>
                </a:solidFill>
              </a:rPr>
              <a:t>Survey</a:t>
            </a:r>
            <a:r>
              <a:rPr lang="en-AU" sz="6000" b="1" dirty="0">
                <a:solidFill>
                  <a:srgbClr val="00B0F0"/>
                </a:solidFill>
              </a:rPr>
              <a:t> </a:t>
            </a:r>
            <a:r>
              <a:rPr lang="en-AU" sz="6000" b="1" dirty="0">
                <a:solidFill>
                  <a:schemeClr val="tx2">
                    <a:lumMod val="20000"/>
                    <a:lumOff val="80000"/>
                  </a:schemeClr>
                </a:solidFill>
              </a:rPr>
              <a:t>Questionnaire</a:t>
            </a:r>
            <a:endParaRPr lang="en-AU" sz="6000" dirty="0">
              <a:solidFill>
                <a:schemeClr val="tx2">
                  <a:lumMod val="20000"/>
                  <a:lumOff val="80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69218666"/>
              </p:ext>
            </p:extLst>
          </p:nvPr>
        </p:nvGraphicFramePr>
        <p:xfrm>
          <a:off x="485999" y="1656457"/>
          <a:ext cx="9361040" cy="5546163"/>
        </p:xfrm>
        <a:graphic>
          <a:graphicData uri="http://schemas.openxmlformats.org/drawingml/2006/table">
            <a:tbl>
              <a:tblPr firstRow="1" firstCol="1" lastRow="1" lastCol="1" bandRow="1" bandCol="1"/>
              <a:tblGrid>
                <a:gridCol w="2868874"/>
                <a:gridCol w="1372105"/>
                <a:gridCol w="1262013"/>
                <a:gridCol w="1262013"/>
                <a:gridCol w="1262013"/>
                <a:gridCol w="1334022"/>
              </a:tblGrid>
              <a:tr h="767794">
                <a:tc>
                  <a:txBody>
                    <a:bodyPr/>
                    <a:lstStyle/>
                    <a:p>
                      <a:pPr>
                        <a:spcAft>
                          <a:spcPts val="0"/>
                        </a:spcAft>
                      </a:pPr>
                      <a:r>
                        <a:rPr lang="en-AU" sz="2400" b="1" dirty="0">
                          <a:effectLst/>
                          <a:latin typeface="Franklin Gothic Medium"/>
                          <a:ea typeface="MS Mincho"/>
                        </a:rPr>
                        <a:t>    </a:t>
                      </a:r>
                      <a:r>
                        <a:rPr lang="en-AU" sz="2400" b="1" dirty="0" smtClean="0">
                          <a:effectLst/>
                          <a:latin typeface="Franklin Gothic Medium"/>
                          <a:ea typeface="MS Mincho"/>
                        </a:rPr>
                        <a:t>Scenario </a:t>
                      </a:r>
                      <a:r>
                        <a:rPr lang="en-AU" sz="2400" b="1" dirty="0">
                          <a:effectLst/>
                          <a:latin typeface="Franklin Gothic Medium"/>
                          <a:ea typeface="MS Mincho"/>
                        </a:rPr>
                        <a:t>Style </a:t>
                      </a:r>
                      <a:endParaRPr lang="en-AU" sz="2400" dirty="0">
                        <a:effectLst/>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gridSpan="5">
                  <a:txBody>
                    <a:bodyPr/>
                    <a:lstStyle/>
                    <a:p>
                      <a:pPr algn="ctr">
                        <a:spcAft>
                          <a:spcPts val="0"/>
                        </a:spcAft>
                      </a:pPr>
                      <a:r>
                        <a:rPr lang="en-AU" sz="2400" b="1" dirty="0">
                          <a:solidFill>
                            <a:schemeClr val="tx1"/>
                          </a:solidFill>
                          <a:effectLst/>
                          <a:latin typeface="Franklin Gothic Medium"/>
                          <a:ea typeface="MS Mincho"/>
                        </a:rPr>
                        <a:t>Scenario Description of Teaching Style</a:t>
                      </a:r>
                      <a:endParaRPr lang="en-AU" sz="2400" dirty="0">
                        <a:solidFill>
                          <a:schemeClr val="tx1"/>
                        </a:solidFill>
                        <a:effectLst/>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r>
              <a:tr h="2591248">
                <a:tc>
                  <a:txBody>
                    <a:bodyPr/>
                    <a:lstStyle/>
                    <a:p>
                      <a:pPr algn="ctr">
                        <a:spcAft>
                          <a:spcPts val="0"/>
                        </a:spcAft>
                      </a:pPr>
                      <a:r>
                        <a:rPr lang="en-AU" sz="1600" dirty="0">
                          <a:effectLst/>
                          <a:latin typeface="Franklin Gothic Medium"/>
                          <a:ea typeface="MS Mincho"/>
                        </a:rPr>
                        <a:t> </a:t>
                      </a:r>
                      <a:endParaRPr lang="en-AU" sz="1600" dirty="0">
                        <a:effectLst/>
                        <a:latin typeface="Times New Roman"/>
                        <a:ea typeface="MS Mincho"/>
                      </a:endParaRPr>
                    </a:p>
                    <a:p>
                      <a:pPr>
                        <a:spcAft>
                          <a:spcPts val="0"/>
                        </a:spcAft>
                      </a:pPr>
                      <a:r>
                        <a:rPr lang="en-AU" sz="1600" b="1" dirty="0">
                          <a:effectLst/>
                          <a:latin typeface="Franklin Gothic Medium"/>
                          <a:ea typeface="MS Mincho"/>
                        </a:rPr>
                        <a:t>               </a:t>
                      </a:r>
                      <a:r>
                        <a:rPr lang="en-AU" sz="1600" b="1" dirty="0" smtClean="0">
                          <a:effectLst/>
                          <a:latin typeface="Franklin Gothic Medium"/>
                          <a:ea typeface="MS Mincho"/>
                        </a:rPr>
                        <a:t>     </a:t>
                      </a:r>
                    </a:p>
                    <a:p>
                      <a:pPr>
                        <a:spcAft>
                          <a:spcPts val="0"/>
                        </a:spcAft>
                      </a:pPr>
                      <a:r>
                        <a:rPr lang="en-AU" sz="1600" b="1" dirty="0" smtClean="0">
                          <a:effectLst/>
                          <a:latin typeface="Franklin Gothic Medium"/>
                          <a:ea typeface="MS Mincho"/>
                        </a:rPr>
                        <a:t>   </a:t>
                      </a:r>
                    </a:p>
                    <a:p>
                      <a:pPr>
                        <a:spcAft>
                          <a:spcPts val="0"/>
                        </a:spcAft>
                      </a:pPr>
                      <a:r>
                        <a:rPr lang="en-AU" sz="1600" b="1" dirty="0" smtClean="0">
                          <a:effectLst/>
                          <a:latin typeface="Franklin Gothic Medium"/>
                          <a:ea typeface="MS Mincho"/>
                        </a:rPr>
                        <a:t>                      </a:t>
                      </a:r>
                      <a:r>
                        <a:rPr lang="en-AU" sz="4400" b="1" dirty="0" smtClean="0">
                          <a:effectLst/>
                          <a:latin typeface="Franklin Gothic Medium"/>
                          <a:ea typeface="MS Mincho"/>
                        </a:rPr>
                        <a:t>B</a:t>
                      </a:r>
                      <a:endParaRPr lang="en-AU" sz="4400" dirty="0">
                        <a:effectLst/>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gridSpan="5">
                  <a:txBody>
                    <a:bodyPr/>
                    <a:lstStyle/>
                    <a:p>
                      <a:pPr>
                        <a:spcAft>
                          <a:spcPts val="0"/>
                        </a:spcAft>
                      </a:pPr>
                      <a:r>
                        <a:rPr lang="en-AU" sz="1600" dirty="0">
                          <a:effectLst/>
                          <a:latin typeface="Franklin Gothic Medium"/>
                          <a:ea typeface="MS Mincho"/>
                        </a:rPr>
                        <a:t> </a:t>
                      </a:r>
                      <a:endParaRPr lang="en-AU" sz="1600" dirty="0">
                        <a:effectLst/>
                        <a:latin typeface="Times New Roman"/>
                        <a:ea typeface="MS Mincho"/>
                      </a:endParaRPr>
                    </a:p>
                    <a:p>
                      <a:pPr algn="l">
                        <a:spcAft>
                          <a:spcPts val="0"/>
                        </a:spcAft>
                      </a:pPr>
                      <a:r>
                        <a:rPr lang="en-US" sz="2000" dirty="0">
                          <a:effectLst/>
                          <a:latin typeface="Franklin Gothic Medium"/>
                          <a:ea typeface="MS Mincho"/>
                        </a:rPr>
                        <a:t>The coach selects the subject matter tasks, the quantity, and the time limits so that students can practice individually and privately. The coach circulates among all students and offers private feedback.  The students learn to set a pace to practice tasks within an allocated time frame.</a:t>
                      </a:r>
                      <a:endParaRPr lang="en-AU" sz="2000" dirty="0">
                        <a:effectLst/>
                        <a:latin typeface="Times New Roman"/>
                        <a:ea typeface="MS Mincho"/>
                      </a:endParaRPr>
                    </a:p>
                    <a:p>
                      <a:pPr algn="l">
                        <a:spcAft>
                          <a:spcPts val="0"/>
                        </a:spcAft>
                      </a:pPr>
                      <a:r>
                        <a:rPr lang="en-AU" sz="1600" dirty="0">
                          <a:effectLst/>
                          <a:latin typeface="Franklin Gothic Medium"/>
                          <a:ea typeface="MS Mincho"/>
                        </a:rPr>
                        <a:t> </a:t>
                      </a:r>
                      <a:endParaRPr lang="en-AU" sz="1600" dirty="0">
                        <a:effectLst/>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r>
              <a:tr h="912851">
                <a:tc rowSpan="2">
                  <a:txBody>
                    <a:bodyPr/>
                    <a:lstStyle/>
                    <a:p>
                      <a:pPr>
                        <a:spcAft>
                          <a:spcPts val="0"/>
                        </a:spcAft>
                      </a:pPr>
                      <a:r>
                        <a:rPr lang="en-AU" sz="1600" dirty="0">
                          <a:effectLst/>
                          <a:latin typeface="Franklin Gothic Medium"/>
                          <a:ea typeface="MS Mincho"/>
                        </a:rPr>
                        <a:t> </a:t>
                      </a:r>
                      <a:endParaRPr lang="en-AU" sz="1600" dirty="0">
                        <a:effectLst/>
                        <a:latin typeface="Times New Roman"/>
                        <a:ea typeface="MS Mincho"/>
                      </a:endParaRPr>
                    </a:p>
                    <a:p>
                      <a:pPr>
                        <a:spcAft>
                          <a:spcPts val="0"/>
                        </a:spcAft>
                      </a:pPr>
                      <a:r>
                        <a:rPr lang="en-AU" sz="2000" dirty="0">
                          <a:effectLst/>
                          <a:latin typeface="Franklin Gothic Medium"/>
                          <a:ea typeface="MS Mincho"/>
                        </a:rPr>
                        <a:t>How frequently do I use this teaching style in my coaching sessions </a:t>
                      </a:r>
                      <a:r>
                        <a:rPr lang="en-AU" sz="2000" b="1" dirty="0">
                          <a:effectLst/>
                          <a:latin typeface="Franklin Gothic Medium"/>
                          <a:ea typeface="MS Mincho"/>
                        </a:rPr>
                        <a:t>throughout the year</a:t>
                      </a:r>
                      <a:r>
                        <a:rPr lang="en-AU" sz="2000" dirty="0">
                          <a:effectLst/>
                          <a:latin typeface="Franklin Gothic Medium"/>
                          <a:ea typeface="MS Mincho"/>
                        </a:rPr>
                        <a:t>?</a:t>
                      </a:r>
                      <a:endParaRPr lang="en-AU" sz="2000" dirty="0">
                        <a:effectLst/>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Aft>
                          <a:spcPts val="0"/>
                        </a:spcAft>
                      </a:pPr>
                      <a:r>
                        <a:rPr lang="en-AU" sz="2000" b="1" dirty="0">
                          <a:effectLst/>
                          <a:latin typeface="Franklin Gothic Medium"/>
                          <a:ea typeface="MS Mincho"/>
                        </a:rPr>
                        <a:t>    </a:t>
                      </a:r>
                      <a:r>
                        <a:rPr lang="en-AU" sz="2000" b="1" dirty="0" smtClean="0">
                          <a:effectLst/>
                          <a:latin typeface="Franklin Gothic Medium"/>
                          <a:ea typeface="MS Mincho"/>
                        </a:rPr>
                        <a:t>Not </a:t>
                      </a:r>
                      <a:r>
                        <a:rPr lang="en-AU" sz="2000" b="1" dirty="0">
                          <a:effectLst/>
                          <a:latin typeface="Franklin Gothic Medium"/>
                          <a:ea typeface="MS Mincho"/>
                        </a:rPr>
                        <a:t>at  all</a:t>
                      </a:r>
                      <a:endParaRPr lang="en-AU" sz="2000" dirty="0">
                        <a:effectLst/>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Aft>
                          <a:spcPts val="0"/>
                        </a:spcAft>
                      </a:pPr>
                      <a:r>
                        <a:rPr lang="en-AU" sz="2000" b="1" dirty="0">
                          <a:effectLst/>
                          <a:latin typeface="Franklin Gothic Medium"/>
                          <a:ea typeface="MS Mincho"/>
                        </a:rPr>
                        <a:t> </a:t>
                      </a:r>
                      <a:r>
                        <a:rPr lang="en-AU" sz="2000" b="1" dirty="0" smtClean="0">
                          <a:effectLst/>
                          <a:latin typeface="Franklin Gothic Medium"/>
                          <a:ea typeface="MS Mincho"/>
                        </a:rPr>
                        <a:t>Minimally</a:t>
                      </a:r>
                      <a:endParaRPr lang="en-AU" sz="2000" dirty="0">
                        <a:effectLst/>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AU" sz="2000" b="1" dirty="0">
                          <a:effectLst/>
                          <a:latin typeface="Franklin Gothic Medium"/>
                          <a:ea typeface="MS Mincho"/>
                        </a:rPr>
                        <a:t>Here and </a:t>
                      </a:r>
                      <a:r>
                        <a:rPr lang="en-AU" sz="2000" b="1" dirty="0" smtClean="0">
                          <a:effectLst/>
                          <a:latin typeface="Franklin Gothic Medium"/>
                          <a:ea typeface="MS Mincho"/>
                        </a:rPr>
                        <a:t> there</a:t>
                      </a:r>
                      <a:endParaRPr lang="en-AU" sz="2000" dirty="0">
                        <a:effectLst/>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Aft>
                          <a:spcPts val="0"/>
                        </a:spcAft>
                      </a:pPr>
                      <a:r>
                        <a:rPr lang="en-AU" sz="2000" b="1" dirty="0">
                          <a:effectLst/>
                          <a:latin typeface="Franklin Gothic Medium"/>
                          <a:ea typeface="MS Mincho"/>
                        </a:rPr>
                        <a:t>     Often</a:t>
                      </a:r>
                      <a:endParaRPr lang="en-AU" sz="2000" dirty="0">
                        <a:effectLst/>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AU" sz="2000" b="1" dirty="0">
                          <a:effectLst/>
                          <a:latin typeface="Franklin Gothic Medium"/>
                          <a:ea typeface="MS Mincho"/>
                        </a:rPr>
                        <a:t>Most of the </a:t>
                      </a:r>
                      <a:r>
                        <a:rPr lang="en-AU" sz="2000" b="1" dirty="0" smtClean="0">
                          <a:effectLst/>
                          <a:latin typeface="Franklin Gothic Medium"/>
                          <a:ea typeface="MS Mincho"/>
                        </a:rPr>
                        <a:t>         time</a:t>
                      </a:r>
                      <a:endParaRPr lang="en-AU" sz="2000" dirty="0">
                        <a:effectLst/>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272721">
                <a:tc vMerge="1">
                  <a:txBody>
                    <a:bodyPr/>
                    <a:lstStyle/>
                    <a:p>
                      <a:endParaRPr lang="en-AU"/>
                    </a:p>
                  </a:txBody>
                  <a:tcPr/>
                </a:tc>
                <a:tc>
                  <a:txBody>
                    <a:bodyPr/>
                    <a:lstStyle/>
                    <a:p>
                      <a:pPr algn="ctr">
                        <a:spcAft>
                          <a:spcPts val="0"/>
                        </a:spcAft>
                      </a:pPr>
                      <a:r>
                        <a:rPr lang="en-AU" sz="2000" b="1" dirty="0">
                          <a:effectLst/>
                          <a:latin typeface="Franklin Gothic Medium"/>
                          <a:ea typeface="MS Mincho"/>
                        </a:rPr>
                        <a:t> </a:t>
                      </a:r>
                      <a:endParaRPr lang="en-AU" sz="2000" dirty="0">
                        <a:effectLst/>
                        <a:latin typeface="Times New Roman"/>
                        <a:ea typeface="MS Mincho"/>
                      </a:endParaRPr>
                    </a:p>
                    <a:p>
                      <a:pPr algn="ctr">
                        <a:spcAft>
                          <a:spcPts val="0"/>
                        </a:spcAft>
                      </a:pPr>
                      <a:r>
                        <a:rPr lang="en-AU" sz="2000" b="1" dirty="0">
                          <a:effectLst/>
                          <a:latin typeface="Franklin Gothic Medium"/>
                          <a:ea typeface="MS Mincho"/>
                        </a:rPr>
                        <a:t>1</a:t>
                      </a:r>
                      <a:endParaRPr lang="en-AU" sz="2000" dirty="0">
                        <a:effectLst/>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AU" sz="2000" b="1" dirty="0">
                          <a:effectLst/>
                          <a:latin typeface="Franklin Gothic Medium"/>
                          <a:ea typeface="MS Mincho"/>
                        </a:rPr>
                        <a:t> </a:t>
                      </a:r>
                      <a:endParaRPr lang="en-AU" sz="2000" dirty="0">
                        <a:effectLst/>
                        <a:latin typeface="Times New Roman"/>
                        <a:ea typeface="MS Mincho"/>
                      </a:endParaRPr>
                    </a:p>
                    <a:p>
                      <a:pPr algn="ctr">
                        <a:spcAft>
                          <a:spcPts val="0"/>
                        </a:spcAft>
                      </a:pPr>
                      <a:r>
                        <a:rPr lang="en-AU" sz="2000" b="1" dirty="0">
                          <a:effectLst/>
                          <a:latin typeface="Franklin Gothic Medium"/>
                          <a:ea typeface="MS Mincho"/>
                        </a:rPr>
                        <a:t>2</a:t>
                      </a:r>
                      <a:endParaRPr lang="en-AU" sz="2000" dirty="0">
                        <a:effectLst/>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AU" sz="2000" b="1" dirty="0">
                          <a:effectLst/>
                          <a:latin typeface="Franklin Gothic Medium"/>
                          <a:ea typeface="MS Mincho"/>
                        </a:rPr>
                        <a:t> </a:t>
                      </a:r>
                      <a:endParaRPr lang="en-AU" sz="2000" dirty="0">
                        <a:effectLst/>
                        <a:latin typeface="Times New Roman"/>
                        <a:ea typeface="MS Mincho"/>
                      </a:endParaRPr>
                    </a:p>
                    <a:p>
                      <a:pPr>
                        <a:spcAft>
                          <a:spcPts val="0"/>
                        </a:spcAft>
                      </a:pPr>
                      <a:r>
                        <a:rPr lang="en-AU" sz="2000" b="1" dirty="0">
                          <a:effectLst/>
                          <a:latin typeface="Franklin Gothic Medium"/>
                          <a:ea typeface="MS Mincho"/>
                        </a:rPr>
                        <a:t>      3</a:t>
                      </a:r>
                      <a:endParaRPr lang="en-AU" sz="2000" dirty="0">
                        <a:effectLst/>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AU" sz="2000" b="1" dirty="0">
                          <a:effectLst/>
                          <a:latin typeface="Franklin Gothic Medium"/>
                          <a:ea typeface="MS Mincho"/>
                        </a:rPr>
                        <a:t> </a:t>
                      </a:r>
                      <a:endParaRPr lang="en-AU" sz="2000" dirty="0">
                        <a:effectLst/>
                        <a:latin typeface="Times New Roman"/>
                        <a:ea typeface="MS Mincho"/>
                      </a:endParaRPr>
                    </a:p>
                    <a:p>
                      <a:pPr algn="ctr">
                        <a:spcAft>
                          <a:spcPts val="0"/>
                        </a:spcAft>
                      </a:pPr>
                      <a:r>
                        <a:rPr lang="en-AU" sz="2000" b="1" dirty="0" smtClean="0">
                          <a:effectLst/>
                          <a:latin typeface="Franklin Gothic Medium"/>
                          <a:ea typeface="MS Mincho"/>
                        </a:rPr>
                        <a:t>4</a:t>
                      </a:r>
                      <a:endParaRPr lang="en-AU" sz="2000" dirty="0">
                        <a:effectLst/>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AU" sz="2000" b="1" dirty="0">
                          <a:effectLst/>
                          <a:latin typeface="Franklin Gothic Medium"/>
                          <a:ea typeface="MS Mincho"/>
                        </a:rPr>
                        <a:t> </a:t>
                      </a:r>
                      <a:endParaRPr lang="en-AU" sz="2000" dirty="0">
                        <a:effectLst/>
                        <a:latin typeface="Times New Roman"/>
                        <a:ea typeface="MS Mincho"/>
                      </a:endParaRPr>
                    </a:p>
                    <a:p>
                      <a:pPr algn="ctr">
                        <a:spcAft>
                          <a:spcPts val="0"/>
                        </a:spcAft>
                      </a:pPr>
                      <a:r>
                        <a:rPr lang="en-AU" sz="2000" b="1" dirty="0">
                          <a:effectLst/>
                          <a:latin typeface="Franklin Gothic Medium"/>
                          <a:ea typeface="MS Mincho"/>
                        </a:rPr>
                        <a:t>5</a:t>
                      </a:r>
                      <a:endParaRPr lang="en-AU" sz="2000" dirty="0">
                        <a:effectLst/>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bl>
          </a:graphicData>
        </a:graphic>
      </p:graphicFrame>
      <p:sp>
        <p:nvSpPr>
          <p:cNvPr id="7" name="Rectangle 2"/>
          <p:cNvSpPr>
            <a:spLocks noChangeArrowheads="1"/>
          </p:cNvSpPr>
          <p:nvPr/>
        </p:nvSpPr>
        <p:spPr bwMode="auto">
          <a:xfrm>
            <a:off x="1700213" y="3167063"/>
            <a:ext cx="103330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9730079"/>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normAutofit/>
          </a:bodyPr>
          <a:lstStyle/>
          <a:p>
            <a:r>
              <a:rPr lang="en-AU" sz="5400" b="1" dirty="0" smtClean="0">
                <a:solidFill>
                  <a:schemeClr val="accent5"/>
                </a:solidFill>
                <a:latin typeface="Arial" pitchFamily="34" charset="0"/>
                <a:cs typeface="Arial" pitchFamily="34" charset="0"/>
              </a:rPr>
              <a:t>Observations</a:t>
            </a:r>
            <a:endParaRPr lang="en-AU" sz="5400" b="1" dirty="0">
              <a:solidFill>
                <a:schemeClr val="accent5"/>
              </a:solidFill>
              <a:latin typeface="Arial" pitchFamily="34" charset="0"/>
              <a:cs typeface="Arial" pitchFamily="34" charset="0"/>
            </a:endParaRPr>
          </a:p>
        </p:txBody>
      </p:sp>
      <p:sp>
        <p:nvSpPr>
          <p:cNvPr id="3" name="Content Placeholder 2"/>
          <p:cNvSpPr>
            <a:spLocks noGrp="1"/>
          </p:cNvSpPr>
          <p:nvPr>
            <p:ph idx="1"/>
          </p:nvPr>
        </p:nvSpPr>
        <p:spPr>
          <a:xfrm>
            <a:off x="516656" y="1713921"/>
            <a:ext cx="9299735" cy="5559160"/>
          </a:xfrm>
          <a:solidFill>
            <a:schemeClr val="bg1">
              <a:lumMod val="85000"/>
            </a:schemeClr>
          </a:solidFill>
        </p:spPr>
        <p:txBody>
          <a:bodyPr>
            <a:normAutofit/>
          </a:bodyPr>
          <a:lstStyle/>
          <a:p>
            <a:pPr marL="0" indent="0">
              <a:buNone/>
            </a:pPr>
            <a:r>
              <a:rPr lang="en-AU" sz="3600" dirty="0" smtClean="0">
                <a:solidFill>
                  <a:srgbClr val="FF0000"/>
                </a:solidFill>
                <a:latin typeface="Arial" pitchFamily="34" charset="0"/>
                <a:cs typeface="Arial" pitchFamily="34" charset="0"/>
              </a:rPr>
              <a:t> </a:t>
            </a:r>
            <a:endParaRPr lang="en-AU" sz="3600" b="1" dirty="0" smtClean="0">
              <a:solidFill>
                <a:srgbClr val="0070C0"/>
              </a:solidFill>
              <a:latin typeface="Arial" pitchFamily="34" charset="0"/>
              <a:cs typeface="Arial" pitchFamily="34" charset="0"/>
            </a:endParaRPr>
          </a:p>
          <a:p>
            <a:r>
              <a:rPr lang="en-AU" sz="2800" dirty="0">
                <a:solidFill>
                  <a:srgbClr val="14BC18"/>
                </a:solidFill>
                <a:latin typeface="Arial" pitchFamily="34" charset="0"/>
                <a:cs typeface="Arial" pitchFamily="34" charset="0"/>
              </a:rPr>
              <a:t>Three 30 minute tennis lessons with four </a:t>
            </a:r>
            <a:r>
              <a:rPr lang="en-AU" sz="2800" dirty="0" smtClean="0">
                <a:solidFill>
                  <a:srgbClr val="14BC18"/>
                </a:solidFill>
                <a:latin typeface="Arial" pitchFamily="34" charset="0"/>
                <a:cs typeface="Arial" pitchFamily="34" charset="0"/>
              </a:rPr>
              <a:t>players</a:t>
            </a:r>
          </a:p>
          <a:p>
            <a:endParaRPr lang="en-AU" sz="2600" b="1" dirty="0">
              <a:solidFill>
                <a:schemeClr val="tx1">
                  <a:lumMod val="95000"/>
                  <a:lumOff val="5000"/>
                </a:schemeClr>
              </a:solidFill>
              <a:latin typeface="Arial" pitchFamily="34" charset="0"/>
              <a:cs typeface="Arial" pitchFamily="34" charset="0"/>
            </a:endParaRPr>
          </a:p>
          <a:p>
            <a:r>
              <a:rPr lang="en-AU" sz="2600" dirty="0" smtClean="0">
                <a:solidFill>
                  <a:schemeClr val="accent6">
                    <a:lumMod val="75000"/>
                  </a:schemeClr>
                </a:solidFill>
                <a:latin typeface="Arial" pitchFamily="34" charset="0"/>
                <a:cs typeface="Arial" pitchFamily="34" charset="0"/>
              </a:rPr>
              <a:t>Performed during </a:t>
            </a:r>
            <a:r>
              <a:rPr lang="en-AU" sz="2600" dirty="0">
                <a:solidFill>
                  <a:schemeClr val="accent6">
                    <a:lumMod val="75000"/>
                  </a:schemeClr>
                </a:solidFill>
                <a:latin typeface="Arial" pitchFamily="34" charset="0"/>
                <a:cs typeface="Arial" pitchFamily="34" charset="0"/>
              </a:rPr>
              <a:t>the coaches’ formal certification coaching courses conducted by Tennis Australia (TA</a:t>
            </a:r>
            <a:r>
              <a:rPr lang="en-AU" sz="2600" dirty="0" smtClean="0">
                <a:solidFill>
                  <a:schemeClr val="accent6">
                    <a:lumMod val="75000"/>
                  </a:schemeClr>
                </a:solidFill>
                <a:latin typeface="Arial" pitchFamily="34" charset="0"/>
                <a:cs typeface="Arial" pitchFamily="34" charset="0"/>
              </a:rPr>
              <a:t>)</a:t>
            </a:r>
          </a:p>
          <a:p>
            <a:pPr marL="0" indent="0">
              <a:buNone/>
            </a:pPr>
            <a:endParaRPr lang="en-AU" sz="2600" dirty="0" smtClean="0">
              <a:solidFill>
                <a:schemeClr val="accent6">
                  <a:lumMod val="75000"/>
                </a:schemeClr>
              </a:solidFill>
              <a:latin typeface="Arial" pitchFamily="34" charset="0"/>
              <a:cs typeface="Arial" pitchFamily="34" charset="0"/>
            </a:endParaRPr>
          </a:p>
          <a:p>
            <a:r>
              <a:rPr lang="en-AU" sz="2600" dirty="0">
                <a:solidFill>
                  <a:schemeClr val="tx1">
                    <a:lumMod val="95000"/>
                    <a:lumOff val="5000"/>
                  </a:schemeClr>
                </a:solidFill>
                <a:latin typeface="Arial" pitchFamily="34" charset="0"/>
                <a:cs typeface="Arial" pitchFamily="34" charset="0"/>
              </a:rPr>
              <a:t>All of the 36 video-recorded lessons were coded by the researcher and a second individual </a:t>
            </a:r>
          </a:p>
          <a:p>
            <a:endParaRPr lang="en-AU" sz="2600" dirty="0" smtClean="0">
              <a:solidFill>
                <a:schemeClr val="accent6">
                  <a:lumMod val="75000"/>
                </a:schemeClr>
              </a:solidFill>
              <a:latin typeface="Arial" pitchFamily="34" charset="0"/>
              <a:cs typeface="Arial" pitchFamily="34" charset="0"/>
            </a:endParaRPr>
          </a:p>
          <a:p>
            <a:r>
              <a:rPr lang="en-AU" sz="2600" dirty="0" err="1">
                <a:solidFill>
                  <a:srgbClr val="660066"/>
                </a:solidFill>
                <a:latin typeface="Arial" pitchFamily="34" charset="0"/>
                <a:cs typeface="Arial" pitchFamily="34" charset="0"/>
              </a:rPr>
              <a:t>Prof.</a:t>
            </a:r>
            <a:r>
              <a:rPr lang="en-AU" sz="2600" dirty="0">
                <a:solidFill>
                  <a:srgbClr val="660066"/>
                </a:solidFill>
                <a:latin typeface="Arial" pitchFamily="34" charset="0"/>
                <a:cs typeface="Arial" pitchFamily="34" charset="0"/>
              </a:rPr>
              <a:t> Sara Ashworth provided extensive assistance and </a:t>
            </a:r>
            <a:r>
              <a:rPr lang="en-AU" sz="2600" dirty="0" smtClean="0">
                <a:solidFill>
                  <a:srgbClr val="660066"/>
                </a:solidFill>
                <a:latin typeface="Arial" pitchFamily="34" charset="0"/>
                <a:cs typeface="Arial" pitchFamily="34" charset="0"/>
              </a:rPr>
              <a:t>advice during the coding process</a:t>
            </a:r>
          </a:p>
          <a:p>
            <a:pPr marL="0" indent="0">
              <a:buNone/>
            </a:pPr>
            <a:endParaRPr lang="en-AU" sz="2800" dirty="0" smtClean="0"/>
          </a:p>
          <a:p>
            <a:endParaRPr lang="en-AU" sz="2600" dirty="0">
              <a:solidFill>
                <a:schemeClr val="accent6">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907756198"/>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lstStyle/>
          <a:p>
            <a:r>
              <a:rPr lang="en-AU" b="1" dirty="0" smtClean="0">
                <a:solidFill>
                  <a:schemeClr val="accent1">
                    <a:lumMod val="40000"/>
                    <a:lumOff val="60000"/>
                  </a:schemeClr>
                </a:solidFill>
                <a:latin typeface="Arial" pitchFamily="34" charset="0"/>
                <a:cs typeface="Arial" pitchFamily="34" charset="0"/>
              </a:rPr>
              <a:t>Participants</a:t>
            </a:r>
            <a:endParaRPr lang="en-AU" b="1" dirty="0">
              <a:solidFill>
                <a:schemeClr val="accent1">
                  <a:lumMod val="40000"/>
                  <a:lumOff val="60000"/>
                </a:schemeClr>
              </a:solidFill>
              <a:latin typeface="Arial" pitchFamily="34" charset="0"/>
              <a:cs typeface="Arial" pitchFamily="34" charset="0"/>
            </a:endParaRPr>
          </a:p>
        </p:txBody>
      </p:sp>
      <p:sp>
        <p:nvSpPr>
          <p:cNvPr id="3" name="Content Placeholder 2"/>
          <p:cNvSpPr>
            <a:spLocks noGrp="1"/>
          </p:cNvSpPr>
          <p:nvPr>
            <p:ph idx="1"/>
          </p:nvPr>
        </p:nvSpPr>
        <p:spPr>
          <a:xfrm>
            <a:off x="516656" y="1713921"/>
            <a:ext cx="9299735" cy="5343135"/>
          </a:xfrm>
          <a:solidFill>
            <a:schemeClr val="bg2">
              <a:lumMod val="90000"/>
            </a:schemeClr>
          </a:solidFill>
        </p:spPr>
        <p:txBody>
          <a:bodyPr>
            <a:normAutofit lnSpcReduction="10000"/>
          </a:bodyPr>
          <a:lstStyle/>
          <a:p>
            <a:pPr>
              <a:lnSpc>
                <a:spcPct val="120000"/>
              </a:lnSpc>
            </a:pPr>
            <a:r>
              <a:rPr lang="en-AU" sz="3200" dirty="0" smtClean="0">
                <a:solidFill>
                  <a:srgbClr val="00B0F0"/>
                </a:solidFill>
                <a:latin typeface="Arial" pitchFamily="34" charset="0"/>
                <a:cs typeface="Arial" pitchFamily="34" charset="0"/>
              </a:rPr>
              <a:t>Tennis Australia’s formal coaching </a:t>
            </a:r>
            <a:r>
              <a:rPr lang="en-AU" sz="3200" dirty="0" smtClean="0">
                <a:solidFill>
                  <a:srgbClr val="00B0F0"/>
                </a:solidFill>
                <a:latin typeface="Arial" pitchFamily="34" charset="0"/>
                <a:cs typeface="Arial" pitchFamily="34" charset="0"/>
              </a:rPr>
              <a:t>courses</a:t>
            </a:r>
          </a:p>
          <a:p>
            <a:pPr marL="0" indent="0">
              <a:lnSpc>
                <a:spcPct val="120000"/>
              </a:lnSpc>
              <a:buNone/>
            </a:pPr>
            <a:endParaRPr lang="en-AU" sz="3200" dirty="0" smtClean="0">
              <a:solidFill>
                <a:srgbClr val="00B0F0"/>
              </a:solidFill>
              <a:latin typeface="Arial" pitchFamily="34" charset="0"/>
              <a:cs typeface="Arial" pitchFamily="34" charset="0"/>
            </a:endParaRPr>
          </a:p>
          <a:p>
            <a:pPr>
              <a:lnSpc>
                <a:spcPct val="120000"/>
              </a:lnSpc>
            </a:pPr>
            <a:r>
              <a:rPr lang="en-AU" sz="3200" dirty="0">
                <a:solidFill>
                  <a:srgbClr val="009900"/>
                </a:solidFill>
                <a:latin typeface="Arial" pitchFamily="34" charset="0"/>
                <a:cs typeface="Arial" pitchFamily="34" charset="0"/>
              </a:rPr>
              <a:t>Junior Development    n=130</a:t>
            </a:r>
          </a:p>
          <a:p>
            <a:pPr>
              <a:lnSpc>
                <a:spcPct val="120000"/>
              </a:lnSpc>
            </a:pPr>
            <a:r>
              <a:rPr lang="en-AU" sz="3200" dirty="0">
                <a:solidFill>
                  <a:schemeClr val="accent6">
                    <a:lumMod val="75000"/>
                  </a:schemeClr>
                </a:solidFill>
                <a:latin typeface="Arial" pitchFamily="34" charset="0"/>
                <a:cs typeface="Arial" pitchFamily="34" charset="0"/>
              </a:rPr>
              <a:t>Club Professional          n=78</a:t>
            </a:r>
          </a:p>
          <a:p>
            <a:pPr marL="0" indent="0">
              <a:buNone/>
            </a:pPr>
            <a:endParaRPr lang="en-AU" sz="3200" b="1" dirty="0" smtClean="0">
              <a:solidFill>
                <a:srgbClr val="00B0F0"/>
              </a:solidFill>
            </a:endParaRPr>
          </a:p>
          <a:p>
            <a:r>
              <a:rPr lang="en-AU" sz="3200" dirty="0" smtClean="0">
                <a:solidFill>
                  <a:srgbClr val="FF0000"/>
                </a:solidFill>
                <a:latin typeface="Arial" pitchFamily="34" charset="0"/>
                <a:cs typeface="Arial" pitchFamily="34" charset="0"/>
              </a:rPr>
              <a:t>208 tennis coaches participated in the survey </a:t>
            </a:r>
            <a:r>
              <a:rPr lang="en-AU" sz="3200" dirty="0" smtClean="0">
                <a:solidFill>
                  <a:srgbClr val="FF0000"/>
                </a:solidFill>
                <a:latin typeface="Arial" pitchFamily="34" charset="0"/>
                <a:cs typeface="Arial" pitchFamily="34" charset="0"/>
              </a:rPr>
              <a:t>questionnaire</a:t>
            </a:r>
          </a:p>
          <a:p>
            <a:pPr marL="0" indent="0">
              <a:buNone/>
            </a:pPr>
            <a:endParaRPr lang="en-AU" sz="3200" dirty="0" smtClean="0">
              <a:solidFill>
                <a:srgbClr val="FF0000"/>
              </a:solidFill>
              <a:latin typeface="Arial" pitchFamily="34" charset="0"/>
              <a:cs typeface="Arial" pitchFamily="34" charset="0"/>
            </a:endParaRPr>
          </a:p>
          <a:p>
            <a:r>
              <a:rPr lang="en-AU" sz="3200" dirty="0" smtClean="0">
                <a:solidFill>
                  <a:srgbClr val="7030A0"/>
                </a:solidFill>
                <a:latin typeface="Arial" pitchFamily="34" charset="0"/>
                <a:cs typeface="Arial" pitchFamily="34" charset="0"/>
              </a:rPr>
              <a:t>12 coaches were selected for the observations</a:t>
            </a:r>
          </a:p>
          <a:p>
            <a:pPr marL="0" indent="0">
              <a:buNone/>
            </a:pPr>
            <a:endParaRPr lang="en-AU" sz="3200" dirty="0" smtClean="0">
              <a:solidFill>
                <a:srgbClr val="7030A0"/>
              </a:solidFill>
              <a:latin typeface="Arial" pitchFamily="34" charset="0"/>
              <a:cs typeface="Arial" pitchFamily="34" charset="0"/>
            </a:endParaRPr>
          </a:p>
          <a:p>
            <a:endParaRPr lang="en-AU" sz="3200" b="1" dirty="0" smtClean="0">
              <a:solidFill>
                <a:srgbClr val="009900"/>
              </a:solidFill>
            </a:endParaRPr>
          </a:p>
          <a:p>
            <a:endParaRPr lang="en-AU" sz="3200" dirty="0" smtClean="0">
              <a:solidFill>
                <a:schemeClr val="accent6">
                  <a:lumMod val="75000"/>
                </a:schemeClr>
              </a:solidFill>
              <a:latin typeface="Arial" pitchFamily="34" charset="0"/>
              <a:cs typeface="Arial" pitchFamily="34" charset="0"/>
            </a:endParaRPr>
          </a:p>
          <a:p>
            <a:endParaRPr lang="en-AU" sz="4000" dirty="0" smtClean="0">
              <a:solidFill>
                <a:schemeClr val="accent6">
                  <a:lumMod val="75000"/>
                </a:schemeClr>
              </a:solidFill>
              <a:latin typeface="Arial" pitchFamily="34" charset="0"/>
              <a:cs typeface="Arial" pitchFamily="34" charset="0"/>
            </a:endParaRPr>
          </a:p>
          <a:p>
            <a:endParaRPr lang="en-AU" b="1" dirty="0">
              <a:solidFill>
                <a:schemeClr val="accent6">
                  <a:lumMod val="75000"/>
                </a:schemeClr>
              </a:solidFill>
            </a:endParaRPr>
          </a:p>
        </p:txBody>
      </p:sp>
    </p:spTree>
    <p:extLst>
      <p:ext uri="{BB962C8B-B14F-4D97-AF65-F5344CB8AC3E}">
        <p14:creationId xmlns:p14="http://schemas.microsoft.com/office/powerpoint/2010/main" val="1257230608"/>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656" y="294158"/>
            <a:ext cx="9299735" cy="1146275"/>
          </a:xfrm>
          <a:solidFill>
            <a:schemeClr val="tx2">
              <a:lumMod val="75000"/>
            </a:schemeClr>
          </a:solidFill>
        </p:spPr>
        <p:txBody>
          <a:bodyPr>
            <a:normAutofit fontScale="90000"/>
          </a:bodyPr>
          <a:lstStyle/>
          <a:p>
            <a:r>
              <a:rPr lang="en-AU" b="1" dirty="0" smtClean="0"/>
              <a:t/>
            </a:r>
            <a:br>
              <a:rPr lang="en-AU" b="1" dirty="0" smtClean="0"/>
            </a:br>
            <a:r>
              <a:rPr lang="en-AU" b="1" dirty="0" smtClean="0">
                <a:solidFill>
                  <a:schemeClr val="tx2">
                    <a:lumMod val="40000"/>
                    <a:lumOff val="60000"/>
                  </a:schemeClr>
                </a:solidFill>
                <a:latin typeface="Arial" pitchFamily="34" charset="0"/>
                <a:cs typeface="Arial" pitchFamily="34" charset="0"/>
              </a:rPr>
              <a:t>Results</a:t>
            </a:r>
            <a:r>
              <a:rPr lang="en-AU" dirty="0">
                <a:solidFill>
                  <a:schemeClr val="tx2">
                    <a:lumMod val="40000"/>
                    <a:lumOff val="60000"/>
                  </a:schemeClr>
                </a:solidFill>
                <a:latin typeface="Arial" pitchFamily="34" charset="0"/>
                <a:cs typeface="Arial" pitchFamily="34" charset="0"/>
              </a:rPr>
              <a:t/>
            </a:r>
            <a:br>
              <a:rPr lang="en-AU" dirty="0">
                <a:solidFill>
                  <a:schemeClr val="tx2">
                    <a:lumMod val="40000"/>
                    <a:lumOff val="60000"/>
                  </a:schemeClr>
                </a:solidFill>
                <a:latin typeface="Arial" pitchFamily="34" charset="0"/>
                <a:cs typeface="Arial" pitchFamily="34" charset="0"/>
              </a:rPr>
            </a:br>
            <a:endParaRPr lang="en-AU" dirty="0">
              <a:solidFill>
                <a:schemeClr val="tx2">
                  <a:lumMod val="40000"/>
                  <a:lumOff val="60000"/>
                </a:schemeClr>
              </a:solidFill>
              <a:latin typeface="Arial" pitchFamily="34" charset="0"/>
              <a:cs typeface="Arial" pitchFamily="34" charset="0"/>
            </a:endParaRPr>
          </a:p>
        </p:txBody>
      </p:sp>
      <p:sp>
        <p:nvSpPr>
          <p:cNvPr id="3" name="Content Placeholder 2"/>
          <p:cNvSpPr>
            <a:spLocks noGrp="1"/>
          </p:cNvSpPr>
          <p:nvPr>
            <p:ph idx="1"/>
          </p:nvPr>
        </p:nvSpPr>
        <p:spPr>
          <a:xfrm>
            <a:off x="558007" y="1584449"/>
            <a:ext cx="9217024" cy="5760914"/>
          </a:xfrm>
          <a:solidFill>
            <a:schemeClr val="bg2">
              <a:lumMod val="90000"/>
            </a:schemeClr>
          </a:solidFill>
        </p:spPr>
        <p:txBody>
          <a:bodyPr>
            <a:normAutofit fontScale="25000" lnSpcReduction="20000"/>
          </a:bodyPr>
          <a:lstStyle/>
          <a:p>
            <a:pPr marL="0" indent="0" algn="ctr">
              <a:buNone/>
            </a:pPr>
            <a:endParaRPr lang="en-AU" b="1" dirty="0" smtClean="0">
              <a:solidFill>
                <a:srgbClr val="FFC000"/>
              </a:solidFill>
            </a:endParaRPr>
          </a:p>
          <a:p>
            <a:pPr marL="0" indent="0" algn="ctr">
              <a:buNone/>
            </a:pPr>
            <a:r>
              <a:rPr lang="en-AU" sz="16000" dirty="0" smtClean="0">
                <a:solidFill>
                  <a:srgbClr val="009900"/>
                </a:solidFill>
                <a:latin typeface="Arial" pitchFamily="34" charset="0"/>
                <a:cs typeface="Arial" pitchFamily="34" charset="0"/>
              </a:rPr>
              <a:t>Self-identified </a:t>
            </a:r>
            <a:r>
              <a:rPr lang="en-AU" sz="16000" dirty="0">
                <a:solidFill>
                  <a:srgbClr val="009900"/>
                </a:solidFill>
                <a:latin typeface="Arial" pitchFamily="34" charset="0"/>
                <a:cs typeface="Arial" pitchFamily="34" charset="0"/>
              </a:rPr>
              <a:t>use of </a:t>
            </a:r>
            <a:r>
              <a:rPr lang="en-AU" sz="16000" i="1" dirty="0">
                <a:solidFill>
                  <a:srgbClr val="009900"/>
                </a:solidFill>
                <a:latin typeface="Arial" pitchFamily="34" charset="0"/>
                <a:cs typeface="Arial" pitchFamily="34" charset="0"/>
              </a:rPr>
              <a:t>teaching styles</a:t>
            </a:r>
            <a:r>
              <a:rPr lang="en-AU" sz="16000" dirty="0">
                <a:solidFill>
                  <a:srgbClr val="009900"/>
                </a:solidFill>
                <a:latin typeface="Arial" pitchFamily="34" charset="0"/>
                <a:cs typeface="Arial" pitchFamily="34" charset="0"/>
              </a:rPr>
              <a:t> </a:t>
            </a:r>
            <a:r>
              <a:rPr lang="en-AU" sz="16000" dirty="0" smtClean="0">
                <a:solidFill>
                  <a:srgbClr val="009900"/>
                </a:solidFill>
                <a:latin typeface="Arial" pitchFamily="34" charset="0"/>
                <a:cs typeface="Arial" pitchFamily="34" charset="0"/>
              </a:rPr>
              <a:t>(n=208)</a:t>
            </a:r>
          </a:p>
          <a:p>
            <a:pPr marL="0" indent="0" algn="ctr">
              <a:buNone/>
            </a:pPr>
            <a:endParaRPr lang="en-AU" b="1" dirty="0" smtClean="0">
              <a:solidFill>
                <a:srgbClr val="FFC000"/>
              </a:solidFill>
            </a:endParaRPr>
          </a:p>
          <a:p>
            <a:pPr>
              <a:lnSpc>
                <a:spcPct val="170000"/>
              </a:lnSpc>
            </a:pPr>
            <a:r>
              <a:rPr lang="en-AU" sz="9600" dirty="0" smtClean="0">
                <a:solidFill>
                  <a:srgbClr val="660066"/>
                </a:solidFill>
                <a:latin typeface="Arial" pitchFamily="34" charset="0"/>
                <a:cs typeface="Arial" pitchFamily="34" charset="0"/>
              </a:rPr>
              <a:t>All </a:t>
            </a:r>
            <a:r>
              <a:rPr lang="en-AU" sz="9600" i="1" dirty="0" smtClean="0">
                <a:solidFill>
                  <a:srgbClr val="660066"/>
                </a:solidFill>
                <a:latin typeface="Arial" pitchFamily="34" charset="0"/>
                <a:cs typeface="Arial" pitchFamily="34" charset="0"/>
              </a:rPr>
              <a:t>teaching styles </a:t>
            </a:r>
            <a:r>
              <a:rPr lang="en-AU" sz="9600" dirty="0" smtClean="0">
                <a:solidFill>
                  <a:srgbClr val="660066"/>
                </a:solidFill>
                <a:latin typeface="Arial" pitchFamily="34" charset="0"/>
                <a:cs typeface="Arial" pitchFamily="34" charset="0"/>
              </a:rPr>
              <a:t>were reportedly used</a:t>
            </a:r>
          </a:p>
          <a:p>
            <a:pPr marL="0" indent="0">
              <a:buNone/>
            </a:pPr>
            <a:endParaRPr lang="en-AU" sz="9600" dirty="0">
              <a:solidFill>
                <a:srgbClr val="660066"/>
              </a:solidFill>
              <a:latin typeface="Arial" pitchFamily="34" charset="0"/>
              <a:cs typeface="Arial" pitchFamily="34" charset="0"/>
            </a:endParaRPr>
          </a:p>
          <a:p>
            <a:r>
              <a:rPr lang="en-AU" sz="9600" dirty="0">
                <a:solidFill>
                  <a:srgbClr val="FF0000"/>
                </a:solidFill>
                <a:latin typeface="Arial" pitchFamily="34" charset="0"/>
                <a:cs typeface="Arial" pitchFamily="34" charset="0"/>
              </a:rPr>
              <a:t>Practice Style-B </a:t>
            </a:r>
            <a:r>
              <a:rPr lang="en-AU" sz="9600" dirty="0" smtClean="0">
                <a:solidFill>
                  <a:srgbClr val="FF0000"/>
                </a:solidFill>
                <a:latin typeface="Arial" pitchFamily="34" charset="0"/>
                <a:cs typeface="Arial" pitchFamily="34" charset="0"/>
              </a:rPr>
              <a:t>               58.7%</a:t>
            </a:r>
          </a:p>
          <a:p>
            <a:pPr marL="0" indent="0">
              <a:buNone/>
            </a:pPr>
            <a:endParaRPr lang="en-AU" sz="9600" dirty="0" smtClean="0">
              <a:solidFill>
                <a:srgbClr val="FF0000"/>
              </a:solidFill>
              <a:latin typeface="Arial" pitchFamily="34" charset="0"/>
              <a:cs typeface="Arial" pitchFamily="34" charset="0"/>
            </a:endParaRPr>
          </a:p>
          <a:p>
            <a:r>
              <a:rPr lang="en-AU" sz="9600" dirty="0">
                <a:solidFill>
                  <a:srgbClr val="7030A0"/>
                </a:solidFill>
                <a:latin typeface="Arial" pitchFamily="34" charset="0"/>
                <a:cs typeface="Arial" pitchFamily="34" charset="0"/>
              </a:rPr>
              <a:t>Command Style-A </a:t>
            </a:r>
            <a:r>
              <a:rPr lang="en-AU" sz="9600" dirty="0" smtClean="0">
                <a:solidFill>
                  <a:srgbClr val="7030A0"/>
                </a:solidFill>
                <a:latin typeface="Arial" pitchFamily="34" charset="0"/>
                <a:cs typeface="Arial" pitchFamily="34" charset="0"/>
              </a:rPr>
              <a:t>          </a:t>
            </a:r>
            <a:r>
              <a:rPr lang="en-AU" sz="9600" dirty="0" smtClean="0">
                <a:solidFill>
                  <a:srgbClr val="7030A0"/>
                </a:solidFill>
                <a:latin typeface="Arial" pitchFamily="34" charset="0"/>
                <a:cs typeface="Arial" pitchFamily="34" charset="0"/>
              </a:rPr>
              <a:t>  51</a:t>
            </a:r>
            <a:r>
              <a:rPr lang="en-AU" sz="9600" dirty="0" smtClean="0">
                <a:solidFill>
                  <a:srgbClr val="7030A0"/>
                </a:solidFill>
                <a:latin typeface="Arial" pitchFamily="34" charset="0"/>
                <a:cs typeface="Arial" pitchFamily="34" charset="0"/>
              </a:rPr>
              <a:t>%</a:t>
            </a:r>
          </a:p>
          <a:p>
            <a:pPr marL="0" indent="0">
              <a:buNone/>
            </a:pPr>
            <a:endParaRPr lang="en-AU" sz="9600" dirty="0" smtClean="0">
              <a:solidFill>
                <a:srgbClr val="7030A0"/>
              </a:solidFill>
              <a:latin typeface="Arial" pitchFamily="34" charset="0"/>
              <a:cs typeface="Arial" pitchFamily="34" charset="0"/>
            </a:endParaRPr>
          </a:p>
          <a:p>
            <a:r>
              <a:rPr lang="en-AU" sz="9600" dirty="0">
                <a:solidFill>
                  <a:schemeClr val="accent6">
                    <a:lumMod val="75000"/>
                  </a:schemeClr>
                </a:solidFill>
                <a:latin typeface="Arial" pitchFamily="34" charset="0"/>
                <a:cs typeface="Arial" pitchFamily="34" charset="0"/>
              </a:rPr>
              <a:t>Guided Discovery-F </a:t>
            </a:r>
            <a:r>
              <a:rPr lang="en-AU" sz="9600" dirty="0" smtClean="0">
                <a:solidFill>
                  <a:schemeClr val="accent6">
                    <a:lumMod val="75000"/>
                  </a:schemeClr>
                </a:solidFill>
                <a:latin typeface="Arial" pitchFamily="34" charset="0"/>
                <a:cs typeface="Arial" pitchFamily="34" charset="0"/>
              </a:rPr>
              <a:t>      </a:t>
            </a:r>
            <a:r>
              <a:rPr lang="en-AU" sz="9600" dirty="0" smtClean="0">
                <a:solidFill>
                  <a:schemeClr val="accent6">
                    <a:lumMod val="75000"/>
                  </a:schemeClr>
                </a:solidFill>
                <a:latin typeface="Arial" pitchFamily="34" charset="0"/>
                <a:cs typeface="Arial" pitchFamily="34" charset="0"/>
              </a:rPr>
              <a:t>   46.2</a:t>
            </a:r>
            <a:r>
              <a:rPr lang="en-AU" sz="9600" dirty="0" smtClean="0">
                <a:solidFill>
                  <a:schemeClr val="accent6">
                    <a:lumMod val="75000"/>
                  </a:schemeClr>
                </a:solidFill>
                <a:latin typeface="Arial" pitchFamily="34" charset="0"/>
                <a:cs typeface="Arial" pitchFamily="34" charset="0"/>
              </a:rPr>
              <a:t>%</a:t>
            </a:r>
          </a:p>
          <a:p>
            <a:endParaRPr lang="en-AU" sz="9600" dirty="0">
              <a:solidFill>
                <a:schemeClr val="accent3"/>
              </a:solidFill>
            </a:endParaRPr>
          </a:p>
          <a:p>
            <a:pPr>
              <a:lnSpc>
                <a:spcPct val="120000"/>
              </a:lnSpc>
            </a:pPr>
            <a:r>
              <a:rPr lang="en-AU" sz="9600" dirty="0" smtClean="0">
                <a:latin typeface="Arial" pitchFamily="34" charset="0"/>
                <a:cs typeface="Arial" pitchFamily="34" charset="0"/>
              </a:rPr>
              <a:t>Junior </a:t>
            </a:r>
            <a:r>
              <a:rPr lang="en-AU" sz="9600" dirty="0">
                <a:latin typeface="Arial" pitchFamily="34" charset="0"/>
                <a:cs typeface="Arial" pitchFamily="34" charset="0"/>
              </a:rPr>
              <a:t>Development (JD) and Club Professional (CP) </a:t>
            </a:r>
            <a:r>
              <a:rPr lang="en-AU" sz="9600" dirty="0" smtClean="0">
                <a:latin typeface="Arial" pitchFamily="34" charset="0"/>
                <a:cs typeface="Arial" pitchFamily="34" charset="0"/>
              </a:rPr>
              <a:t>coaches reported </a:t>
            </a:r>
            <a:r>
              <a:rPr lang="en-AU" sz="9600" dirty="0" smtClean="0">
                <a:latin typeface="Arial" pitchFamily="34" charset="0"/>
                <a:cs typeface="Arial" pitchFamily="34" charset="0"/>
              </a:rPr>
              <a:t>similar </a:t>
            </a:r>
            <a:r>
              <a:rPr lang="en-AU" sz="9600" i="1" dirty="0" smtClean="0">
                <a:latin typeface="Arial" pitchFamily="34" charset="0"/>
                <a:cs typeface="Arial" pitchFamily="34" charset="0"/>
              </a:rPr>
              <a:t>teaching style </a:t>
            </a:r>
            <a:r>
              <a:rPr lang="en-AU" sz="9600" dirty="0" smtClean="0">
                <a:latin typeface="Arial" pitchFamily="34" charset="0"/>
                <a:cs typeface="Arial" pitchFamily="34" charset="0"/>
              </a:rPr>
              <a:t>usage</a:t>
            </a:r>
          </a:p>
          <a:p>
            <a:endParaRPr lang="en-AU" sz="5900" dirty="0"/>
          </a:p>
        </p:txBody>
      </p:sp>
    </p:spTree>
    <p:extLst>
      <p:ext uri="{BB962C8B-B14F-4D97-AF65-F5344CB8AC3E}">
        <p14:creationId xmlns:p14="http://schemas.microsoft.com/office/powerpoint/2010/main" val="1655437920"/>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656" y="294158"/>
            <a:ext cx="9299735" cy="930251"/>
          </a:xfrm>
          <a:solidFill>
            <a:schemeClr val="tx2">
              <a:lumMod val="75000"/>
            </a:schemeClr>
          </a:solidFill>
        </p:spPr>
        <p:txBody>
          <a:bodyPr>
            <a:normAutofit fontScale="90000"/>
          </a:bodyPr>
          <a:lstStyle/>
          <a:p>
            <a:r>
              <a:rPr lang="en-AU" b="1" dirty="0" smtClean="0">
                <a:solidFill>
                  <a:schemeClr val="tx2">
                    <a:lumMod val="60000"/>
                    <a:lumOff val="40000"/>
                  </a:schemeClr>
                </a:solidFill>
              </a:rPr>
              <a:t/>
            </a:r>
            <a:br>
              <a:rPr lang="en-AU" b="1" dirty="0" smtClean="0">
                <a:solidFill>
                  <a:schemeClr val="tx2">
                    <a:lumMod val="60000"/>
                    <a:lumOff val="40000"/>
                  </a:schemeClr>
                </a:solidFill>
              </a:rPr>
            </a:br>
            <a:r>
              <a:rPr lang="en-AU" b="1" dirty="0" smtClean="0">
                <a:solidFill>
                  <a:schemeClr val="tx2">
                    <a:lumMod val="60000"/>
                    <a:lumOff val="40000"/>
                  </a:schemeClr>
                </a:solidFill>
                <a:latin typeface="Arial" pitchFamily="34" charset="0"/>
                <a:cs typeface="Arial" pitchFamily="34" charset="0"/>
              </a:rPr>
              <a:t>Results</a:t>
            </a:r>
            <a:r>
              <a:rPr lang="en-AU" dirty="0">
                <a:solidFill>
                  <a:srgbClr val="FF0000"/>
                </a:solidFill>
              </a:rPr>
              <a:t/>
            </a:r>
            <a:br>
              <a:rPr lang="en-AU" dirty="0">
                <a:solidFill>
                  <a:srgbClr val="FF0000"/>
                </a:solidFill>
              </a:rPr>
            </a:br>
            <a:endParaRPr lang="en-AU" dirty="0">
              <a:solidFill>
                <a:srgbClr val="FF0000"/>
              </a:solidFill>
            </a:endParaRPr>
          </a:p>
        </p:txBody>
      </p:sp>
      <p:sp>
        <p:nvSpPr>
          <p:cNvPr id="3" name="Content Placeholder 2"/>
          <p:cNvSpPr>
            <a:spLocks noGrp="1"/>
          </p:cNvSpPr>
          <p:nvPr>
            <p:ph idx="1"/>
          </p:nvPr>
        </p:nvSpPr>
        <p:spPr>
          <a:xfrm>
            <a:off x="516656" y="1440433"/>
            <a:ext cx="9299735" cy="5760640"/>
          </a:xfrm>
          <a:solidFill>
            <a:schemeClr val="bg2">
              <a:lumMod val="90000"/>
            </a:schemeClr>
          </a:solidFill>
        </p:spPr>
        <p:txBody>
          <a:bodyPr>
            <a:normAutofit/>
          </a:bodyPr>
          <a:lstStyle/>
          <a:p>
            <a:pPr marL="0" indent="0" algn="ctr">
              <a:buNone/>
            </a:pPr>
            <a:r>
              <a:rPr lang="en-AU" sz="3600" dirty="0">
                <a:solidFill>
                  <a:srgbClr val="14BC18"/>
                </a:solidFill>
                <a:latin typeface="Arial" pitchFamily="34" charset="0"/>
                <a:cs typeface="Arial" pitchFamily="34" charset="0"/>
              </a:rPr>
              <a:t>Tennis coaches’ observed use of </a:t>
            </a:r>
            <a:r>
              <a:rPr lang="en-AU" sz="3600" i="1" dirty="0">
                <a:solidFill>
                  <a:srgbClr val="14BC18"/>
                </a:solidFill>
                <a:latin typeface="Arial" pitchFamily="34" charset="0"/>
                <a:cs typeface="Arial" pitchFamily="34" charset="0"/>
              </a:rPr>
              <a:t> teaching styles</a:t>
            </a:r>
            <a:r>
              <a:rPr lang="en-AU" sz="3600" dirty="0">
                <a:solidFill>
                  <a:srgbClr val="14BC18"/>
                </a:solidFill>
                <a:latin typeface="Arial" pitchFamily="34" charset="0"/>
                <a:cs typeface="Arial" pitchFamily="34" charset="0"/>
              </a:rPr>
              <a:t> </a:t>
            </a:r>
            <a:r>
              <a:rPr lang="en-AU" sz="3600" dirty="0" smtClean="0">
                <a:solidFill>
                  <a:srgbClr val="14BC18"/>
                </a:solidFill>
                <a:latin typeface="Arial" pitchFamily="34" charset="0"/>
                <a:cs typeface="Arial" pitchFamily="34" charset="0"/>
              </a:rPr>
              <a:t>(n=12)</a:t>
            </a:r>
          </a:p>
          <a:p>
            <a:pPr marL="0" indent="0" algn="ctr">
              <a:buNone/>
            </a:pPr>
            <a:endParaRPr lang="en-AU" sz="2600" dirty="0" smtClean="0">
              <a:solidFill>
                <a:srgbClr val="FFC000"/>
              </a:solidFill>
              <a:latin typeface="Arial" pitchFamily="34" charset="0"/>
              <a:cs typeface="Arial" pitchFamily="34" charset="0"/>
            </a:endParaRPr>
          </a:p>
          <a:p>
            <a:pPr marL="0" indent="0" algn="ctr">
              <a:buNone/>
            </a:pPr>
            <a:endParaRPr lang="en-AU" sz="2600" b="1" dirty="0" smtClean="0">
              <a:solidFill>
                <a:srgbClr val="FFC000"/>
              </a:solidFill>
              <a:latin typeface="Arial" pitchFamily="34" charset="0"/>
              <a:cs typeface="Arial" pitchFamily="34" charset="0"/>
            </a:endParaRPr>
          </a:p>
          <a:p>
            <a:r>
              <a:rPr lang="en-AU" sz="2600" dirty="0" smtClean="0">
                <a:solidFill>
                  <a:srgbClr val="FF0000"/>
                </a:solidFill>
                <a:latin typeface="Arial" pitchFamily="34" charset="0"/>
                <a:cs typeface="Arial" pitchFamily="34" charset="0"/>
              </a:rPr>
              <a:t>Two of the </a:t>
            </a:r>
            <a:r>
              <a:rPr lang="en-AU" sz="2600" dirty="0" smtClean="0">
                <a:solidFill>
                  <a:srgbClr val="FF0000"/>
                </a:solidFill>
                <a:latin typeface="Arial" pitchFamily="34" charset="0"/>
                <a:cs typeface="Arial" pitchFamily="34" charset="0"/>
              </a:rPr>
              <a:t>eleven</a:t>
            </a:r>
            <a:r>
              <a:rPr lang="en-AU" sz="2600" dirty="0" smtClean="0">
                <a:solidFill>
                  <a:srgbClr val="FF0000"/>
                </a:solidFill>
                <a:latin typeface="Arial" pitchFamily="34" charset="0"/>
                <a:cs typeface="Arial" pitchFamily="34" charset="0"/>
              </a:rPr>
              <a:t> </a:t>
            </a:r>
            <a:r>
              <a:rPr lang="en-AU" sz="2600" i="1" dirty="0" smtClean="0">
                <a:solidFill>
                  <a:srgbClr val="FF0000"/>
                </a:solidFill>
                <a:latin typeface="Arial" pitchFamily="34" charset="0"/>
                <a:cs typeface="Arial" pitchFamily="34" charset="0"/>
              </a:rPr>
              <a:t>teaching styles </a:t>
            </a:r>
            <a:r>
              <a:rPr lang="en-AU" sz="2600" dirty="0" smtClean="0">
                <a:solidFill>
                  <a:srgbClr val="FF0000"/>
                </a:solidFill>
                <a:latin typeface="Arial" pitchFamily="34" charset="0"/>
                <a:cs typeface="Arial" pitchFamily="34" charset="0"/>
              </a:rPr>
              <a:t>were observed</a:t>
            </a:r>
          </a:p>
          <a:p>
            <a:endParaRPr lang="en-AU" sz="2600" dirty="0" smtClean="0">
              <a:solidFill>
                <a:srgbClr val="FF0000"/>
              </a:solidFill>
              <a:latin typeface="Arial" pitchFamily="34" charset="0"/>
              <a:cs typeface="Arial" pitchFamily="34" charset="0"/>
            </a:endParaRPr>
          </a:p>
          <a:p>
            <a:r>
              <a:rPr lang="en-AU" sz="2600" dirty="0" smtClean="0">
                <a:solidFill>
                  <a:srgbClr val="7030A0"/>
                </a:solidFill>
                <a:latin typeface="Arial" pitchFamily="34" charset="0"/>
                <a:cs typeface="Arial" pitchFamily="34" charset="0"/>
              </a:rPr>
              <a:t>Practice Style-B                     84.2% of the time</a:t>
            </a:r>
          </a:p>
          <a:p>
            <a:pPr marL="0" indent="0">
              <a:buNone/>
            </a:pPr>
            <a:endParaRPr lang="en-AU" sz="2600" dirty="0" smtClean="0">
              <a:solidFill>
                <a:srgbClr val="7030A0"/>
              </a:solidFill>
              <a:latin typeface="Arial" pitchFamily="34" charset="0"/>
              <a:cs typeface="Arial" pitchFamily="34" charset="0"/>
            </a:endParaRPr>
          </a:p>
          <a:p>
            <a:r>
              <a:rPr lang="en-AU" sz="2600" dirty="0" smtClean="0">
                <a:solidFill>
                  <a:srgbClr val="00B0F0"/>
                </a:solidFill>
                <a:latin typeface="Arial" pitchFamily="34" charset="0"/>
                <a:cs typeface="Arial" pitchFamily="34" charset="0"/>
              </a:rPr>
              <a:t>Command Style-A                 10.5% of the time</a:t>
            </a:r>
          </a:p>
          <a:p>
            <a:endParaRPr lang="en-AU" sz="2600" dirty="0">
              <a:solidFill>
                <a:srgbClr val="00B0F0"/>
              </a:solidFill>
              <a:latin typeface="Arial" pitchFamily="34" charset="0"/>
              <a:cs typeface="Arial" pitchFamily="34" charset="0"/>
            </a:endParaRPr>
          </a:p>
          <a:p>
            <a:r>
              <a:rPr lang="en-AU" sz="2600" dirty="0" smtClean="0">
                <a:latin typeface="Arial" pitchFamily="34" charset="0"/>
                <a:cs typeface="Arial" pitchFamily="34" charset="0"/>
              </a:rPr>
              <a:t>No other </a:t>
            </a:r>
            <a:r>
              <a:rPr lang="en-AU" sz="2600" i="1" dirty="0" smtClean="0">
                <a:latin typeface="Arial" pitchFamily="34" charset="0"/>
                <a:cs typeface="Arial" pitchFamily="34" charset="0"/>
              </a:rPr>
              <a:t>teaching styles </a:t>
            </a:r>
            <a:r>
              <a:rPr lang="en-AU" sz="2600" dirty="0" smtClean="0">
                <a:latin typeface="Arial" pitchFamily="34" charset="0"/>
                <a:cs typeface="Arial" pitchFamily="34" charset="0"/>
              </a:rPr>
              <a:t>were observed</a:t>
            </a:r>
          </a:p>
          <a:p>
            <a:endParaRPr lang="en-AU" sz="3200" b="1" dirty="0">
              <a:solidFill>
                <a:srgbClr val="00B0F0"/>
              </a:solidFill>
            </a:endParaRPr>
          </a:p>
          <a:p>
            <a:pPr marL="0" indent="0">
              <a:buNone/>
            </a:pPr>
            <a:endParaRPr lang="en-AU" dirty="0">
              <a:solidFill>
                <a:srgbClr val="7030A0"/>
              </a:solidFill>
            </a:endParaRPr>
          </a:p>
          <a:p>
            <a:endParaRPr lang="en-AU" dirty="0" smtClean="0"/>
          </a:p>
          <a:p>
            <a:endParaRPr lang="en-AU" dirty="0"/>
          </a:p>
        </p:txBody>
      </p:sp>
    </p:spTree>
    <p:extLst>
      <p:ext uri="{BB962C8B-B14F-4D97-AF65-F5344CB8AC3E}">
        <p14:creationId xmlns:p14="http://schemas.microsoft.com/office/powerpoint/2010/main" val="1046844285"/>
      </p:ext>
    </p:extLst>
  </p:cSld>
  <p:clrMapOvr>
    <a:masterClrMapping/>
  </p:clrMapOvr>
  <p:transition spd="slow">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lstStyle/>
          <a:p>
            <a:r>
              <a:rPr lang="en-AU" b="1" dirty="0" smtClean="0">
                <a:solidFill>
                  <a:schemeClr val="tx2">
                    <a:lumMod val="40000"/>
                    <a:lumOff val="60000"/>
                  </a:schemeClr>
                </a:solidFill>
                <a:latin typeface="Arial" pitchFamily="34" charset="0"/>
                <a:cs typeface="Arial" pitchFamily="34" charset="0"/>
              </a:rPr>
              <a:t>Discussion</a:t>
            </a:r>
            <a:endParaRPr lang="en-AU" b="1" dirty="0">
              <a:solidFill>
                <a:schemeClr val="tx2">
                  <a:lumMod val="40000"/>
                  <a:lumOff val="60000"/>
                </a:schemeClr>
              </a:solidFill>
              <a:latin typeface="Arial" pitchFamily="34" charset="0"/>
              <a:cs typeface="Arial" pitchFamily="34" charset="0"/>
            </a:endParaRPr>
          </a:p>
        </p:txBody>
      </p:sp>
      <p:sp>
        <p:nvSpPr>
          <p:cNvPr id="3" name="Content Placeholder 2"/>
          <p:cNvSpPr>
            <a:spLocks noGrp="1"/>
          </p:cNvSpPr>
          <p:nvPr>
            <p:ph idx="1"/>
          </p:nvPr>
        </p:nvSpPr>
        <p:spPr>
          <a:xfrm>
            <a:off x="516656" y="1713921"/>
            <a:ext cx="9299735" cy="5415144"/>
          </a:xfrm>
          <a:solidFill>
            <a:schemeClr val="bg2">
              <a:lumMod val="90000"/>
            </a:schemeClr>
          </a:solidFill>
        </p:spPr>
        <p:txBody>
          <a:bodyPr>
            <a:normAutofit fontScale="85000" lnSpcReduction="10000"/>
          </a:bodyPr>
          <a:lstStyle/>
          <a:p>
            <a:pPr>
              <a:lnSpc>
                <a:spcPct val="150000"/>
              </a:lnSpc>
            </a:pPr>
            <a:r>
              <a:rPr lang="en-US" sz="2800" dirty="0" smtClean="0">
                <a:solidFill>
                  <a:srgbClr val="FF0000"/>
                </a:solidFill>
                <a:latin typeface="Arial" pitchFamily="34" charset="0"/>
                <a:cs typeface="Arial" pitchFamily="34" charset="0"/>
              </a:rPr>
              <a:t>Lack </a:t>
            </a:r>
            <a:r>
              <a:rPr lang="en-US" sz="2800" dirty="0">
                <a:solidFill>
                  <a:srgbClr val="FF0000"/>
                </a:solidFill>
                <a:latin typeface="Arial" pitchFamily="34" charset="0"/>
                <a:cs typeface="Arial" pitchFamily="34" charset="0"/>
              </a:rPr>
              <a:t>of congruency between the </a:t>
            </a:r>
            <a:r>
              <a:rPr lang="en-US" sz="2800" i="1" dirty="0">
                <a:solidFill>
                  <a:srgbClr val="FF0000"/>
                </a:solidFill>
                <a:latin typeface="Arial" pitchFamily="34" charset="0"/>
                <a:cs typeface="Arial" pitchFamily="34" charset="0"/>
              </a:rPr>
              <a:t>teaching styles</a:t>
            </a:r>
            <a:r>
              <a:rPr lang="en-US" sz="2800" dirty="0">
                <a:solidFill>
                  <a:srgbClr val="FF0000"/>
                </a:solidFill>
                <a:latin typeface="Arial" pitchFamily="34" charset="0"/>
                <a:cs typeface="Arial" pitchFamily="34" charset="0"/>
              </a:rPr>
              <a:t> that tennis coaches believe they use and what they actually </a:t>
            </a:r>
            <a:r>
              <a:rPr lang="en-US" sz="2800" dirty="0" smtClean="0">
                <a:solidFill>
                  <a:srgbClr val="FF0000"/>
                </a:solidFill>
                <a:latin typeface="Arial" pitchFamily="34" charset="0"/>
                <a:cs typeface="Arial" pitchFamily="34" charset="0"/>
              </a:rPr>
              <a:t>use </a:t>
            </a:r>
            <a:endParaRPr lang="en-US" sz="2800" dirty="0" smtClean="0">
              <a:solidFill>
                <a:srgbClr val="FF0000"/>
              </a:solidFill>
              <a:latin typeface="Arial" pitchFamily="34" charset="0"/>
              <a:cs typeface="Arial" pitchFamily="34" charset="0"/>
            </a:endParaRPr>
          </a:p>
          <a:p>
            <a:pPr>
              <a:lnSpc>
                <a:spcPct val="150000"/>
              </a:lnSpc>
            </a:pPr>
            <a:endParaRPr lang="en-US" sz="2800" dirty="0" smtClean="0">
              <a:solidFill>
                <a:srgbClr val="FF0000"/>
              </a:solidFill>
              <a:latin typeface="Arial" pitchFamily="34" charset="0"/>
              <a:cs typeface="Arial" pitchFamily="34" charset="0"/>
            </a:endParaRPr>
          </a:p>
          <a:p>
            <a:pPr>
              <a:lnSpc>
                <a:spcPct val="150000"/>
              </a:lnSpc>
            </a:pPr>
            <a:r>
              <a:rPr lang="en-US" sz="2800" dirty="0" smtClean="0">
                <a:latin typeface="Arial" pitchFamily="34" charset="0"/>
                <a:cs typeface="Arial" pitchFamily="34" charset="0"/>
              </a:rPr>
              <a:t>Predominant use of </a:t>
            </a:r>
            <a:r>
              <a:rPr lang="en-US" sz="2800" i="1" dirty="0" smtClean="0">
                <a:latin typeface="Arial" pitchFamily="34" charset="0"/>
                <a:cs typeface="Arial" pitchFamily="34" charset="0"/>
              </a:rPr>
              <a:t>teaching styles</a:t>
            </a:r>
            <a:r>
              <a:rPr lang="en-US" sz="2800" dirty="0" smtClean="0">
                <a:latin typeface="Arial" pitchFamily="34" charset="0"/>
                <a:cs typeface="Arial" pitchFamily="34" charset="0"/>
              </a:rPr>
              <a:t> in </a:t>
            </a:r>
            <a:r>
              <a:rPr lang="en-US" sz="2800" i="1" dirty="0" smtClean="0">
                <a:latin typeface="Arial" pitchFamily="34" charset="0"/>
                <a:cs typeface="Arial" pitchFamily="34" charset="0"/>
              </a:rPr>
              <a:t>reproductive </a:t>
            </a:r>
            <a:r>
              <a:rPr lang="en-US" sz="2800" i="1" dirty="0" smtClean="0">
                <a:latin typeface="Arial" pitchFamily="34" charset="0"/>
                <a:cs typeface="Arial" pitchFamily="34" charset="0"/>
              </a:rPr>
              <a:t>cluster</a:t>
            </a:r>
          </a:p>
          <a:p>
            <a:pPr>
              <a:lnSpc>
                <a:spcPct val="150000"/>
              </a:lnSpc>
            </a:pPr>
            <a:endParaRPr lang="en-US" sz="2800" i="1" dirty="0" smtClean="0">
              <a:latin typeface="Arial" pitchFamily="34" charset="0"/>
              <a:cs typeface="Arial" pitchFamily="34" charset="0"/>
            </a:endParaRPr>
          </a:p>
          <a:p>
            <a:pPr>
              <a:lnSpc>
                <a:spcPct val="150000"/>
              </a:lnSpc>
            </a:pPr>
            <a:r>
              <a:rPr lang="en-AU" sz="2800" dirty="0">
                <a:solidFill>
                  <a:srgbClr val="7030A0"/>
                </a:solidFill>
                <a:latin typeface="Arial" pitchFamily="34" charset="0"/>
                <a:cs typeface="Arial" pitchFamily="34" charset="0"/>
              </a:rPr>
              <a:t>Coaching accreditation manuals recommend a range of </a:t>
            </a:r>
            <a:r>
              <a:rPr lang="en-AU" sz="2800" i="1" dirty="0">
                <a:solidFill>
                  <a:srgbClr val="7030A0"/>
                </a:solidFill>
                <a:latin typeface="Arial" pitchFamily="34" charset="0"/>
                <a:cs typeface="Arial" pitchFamily="34" charset="0"/>
              </a:rPr>
              <a:t>teaching </a:t>
            </a:r>
            <a:r>
              <a:rPr lang="en-AU" sz="2800" i="1" dirty="0" smtClean="0">
                <a:solidFill>
                  <a:srgbClr val="7030A0"/>
                </a:solidFill>
                <a:latin typeface="Arial" pitchFamily="34" charset="0"/>
                <a:cs typeface="Arial" pitchFamily="34" charset="0"/>
              </a:rPr>
              <a:t>styles</a:t>
            </a:r>
          </a:p>
          <a:p>
            <a:pPr>
              <a:lnSpc>
                <a:spcPct val="150000"/>
              </a:lnSpc>
            </a:pPr>
            <a:endParaRPr lang="en-AU" sz="2800" i="1" dirty="0" smtClean="0">
              <a:solidFill>
                <a:srgbClr val="7030A0"/>
              </a:solidFill>
              <a:latin typeface="Arial" pitchFamily="34" charset="0"/>
              <a:cs typeface="Arial" pitchFamily="34" charset="0"/>
            </a:endParaRPr>
          </a:p>
          <a:p>
            <a:pPr>
              <a:lnSpc>
                <a:spcPct val="150000"/>
              </a:lnSpc>
            </a:pPr>
            <a:r>
              <a:rPr lang="en-AU" sz="2800" dirty="0">
                <a:solidFill>
                  <a:schemeClr val="accent6">
                    <a:lumMod val="50000"/>
                  </a:schemeClr>
                </a:solidFill>
                <a:latin typeface="Arial" pitchFamily="34" charset="0"/>
                <a:cs typeface="Arial" pitchFamily="34" charset="0"/>
              </a:rPr>
              <a:t>Results are not </a:t>
            </a:r>
            <a:r>
              <a:rPr lang="en-AU" sz="2800" dirty="0" smtClean="0">
                <a:solidFill>
                  <a:schemeClr val="accent6">
                    <a:lumMod val="50000"/>
                  </a:schemeClr>
                </a:solidFill>
                <a:latin typeface="Arial" pitchFamily="34" charset="0"/>
                <a:cs typeface="Arial" pitchFamily="34" charset="0"/>
              </a:rPr>
              <a:t>compatible with favoured pedagogical </a:t>
            </a:r>
            <a:r>
              <a:rPr lang="en-AU" sz="2800" dirty="0" smtClean="0">
                <a:solidFill>
                  <a:schemeClr val="accent6">
                    <a:lumMod val="50000"/>
                  </a:schemeClr>
                </a:solidFill>
                <a:latin typeface="Arial" pitchFamily="34" charset="0"/>
                <a:cs typeface="Arial" pitchFamily="34" charset="0"/>
              </a:rPr>
              <a:t>processes</a:t>
            </a:r>
          </a:p>
          <a:p>
            <a:pPr marL="0" indent="0">
              <a:lnSpc>
                <a:spcPct val="150000"/>
              </a:lnSpc>
              <a:buNone/>
            </a:pPr>
            <a:endParaRPr lang="en-AU" sz="3300" dirty="0">
              <a:solidFill>
                <a:schemeClr val="accent6">
                  <a:lumMod val="50000"/>
                </a:schemeClr>
              </a:solidFill>
              <a:latin typeface="Arial" pitchFamily="34" charset="0"/>
              <a:cs typeface="Arial" pitchFamily="34" charset="0"/>
            </a:endParaRPr>
          </a:p>
          <a:p>
            <a:pPr>
              <a:lnSpc>
                <a:spcPct val="150000"/>
              </a:lnSpc>
            </a:pPr>
            <a:endParaRPr lang="en-AU" sz="3200" b="1" dirty="0" smtClean="0">
              <a:solidFill>
                <a:srgbClr val="7030A0"/>
              </a:solidFill>
              <a:latin typeface="Arial" pitchFamily="34" charset="0"/>
              <a:cs typeface="Arial" pitchFamily="34" charset="0"/>
            </a:endParaRPr>
          </a:p>
          <a:p>
            <a:pPr marL="0" indent="0">
              <a:lnSpc>
                <a:spcPct val="150000"/>
              </a:lnSpc>
              <a:buNone/>
            </a:pPr>
            <a:endParaRPr lang="en-AU" sz="3200" b="1" dirty="0">
              <a:solidFill>
                <a:srgbClr val="7030A0"/>
              </a:solidFill>
              <a:latin typeface="Arial" pitchFamily="34" charset="0"/>
              <a:cs typeface="Arial" pitchFamily="34" charset="0"/>
            </a:endParaRPr>
          </a:p>
          <a:p>
            <a:pPr marL="0" indent="0">
              <a:lnSpc>
                <a:spcPct val="150000"/>
              </a:lnSpc>
              <a:buNone/>
            </a:pPr>
            <a:endParaRPr lang="en-US" sz="3200" b="1" dirty="0" smtClean="0">
              <a:solidFill>
                <a:srgbClr val="00FF00"/>
              </a:solidFill>
              <a:latin typeface="Arial" pitchFamily="34" charset="0"/>
              <a:cs typeface="Arial" pitchFamily="34" charset="0"/>
            </a:endParaRPr>
          </a:p>
          <a:p>
            <a:pPr>
              <a:lnSpc>
                <a:spcPct val="150000"/>
              </a:lnSpc>
            </a:pPr>
            <a:endParaRPr lang="en-AU" b="1" dirty="0">
              <a:solidFill>
                <a:srgbClr val="FF0000"/>
              </a:solidFill>
              <a:latin typeface="Arial" pitchFamily="34" charset="0"/>
              <a:cs typeface="Arial" pitchFamily="34" charset="0"/>
            </a:endParaRPr>
          </a:p>
        </p:txBody>
      </p:sp>
      <p:pic>
        <p:nvPicPr>
          <p:cNvPr id="5122" name="Picture 2" descr="C:\Users\mitch\AppData\Local\Microsoft\Windows\Temporary Internet Files\Content.IE5\EQKFZQ9L\MC90044550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74831" y="504604"/>
            <a:ext cx="1512888" cy="8635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3311167"/>
      </p:ext>
    </p:extLst>
  </p:cSld>
  <p:clrMapOvr>
    <a:masterClrMapping/>
  </p:clrMapOvr>
  <p:transition spd="slow">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4979" y="288310"/>
            <a:ext cx="8783082" cy="1512167"/>
          </a:xfrm>
          <a:solidFill>
            <a:schemeClr val="tx2">
              <a:lumMod val="75000"/>
            </a:schemeClr>
          </a:solidFill>
        </p:spPr>
        <p:txBody>
          <a:bodyPr>
            <a:normAutofit/>
          </a:bodyPr>
          <a:lstStyle/>
          <a:p>
            <a:r>
              <a:rPr lang="en-AU" b="1" dirty="0" smtClean="0">
                <a:solidFill>
                  <a:schemeClr val="tx2">
                    <a:lumMod val="60000"/>
                    <a:lumOff val="40000"/>
                  </a:schemeClr>
                </a:solidFill>
                <a:latin typeface="Arial" pitchFamily="34" charset="0"/>
                <a:cs typeface="Arial" pitchFamily="34" charset="0"/>
              </a:rPr>
              <a:t>Implications</a:t>
            </a:r>
            <a:endParaRPr lang="en-AU" b="1" dirty="0">
              <a:solidFill>
                <a:schemeClr val="tx2">
                  <a:lumMod val="60000"/>
                  <a:lumOff val="40000"/>
                </a:schemeClr>
              </a:solidFill>
              <a:latin typeface="Arial" pitchFamily="34" charset="0"/>
              <a:cs typeface="Arial" pitchFamily="34" charset="0"/>
            </a:endParaRPr>
          </a:p>
        </p:txBody>
      </p:sp>
      <p:sp>
        <p:nvSpPr>
          <p:cNvPr id="3" name="Subtitle 2"/>
          <p:cNvSpPr>
            <a:spLocks noGrp="1"/>
          </p:cNvSpPr>
          <p:nvPr>
            <p:ph type="subTitle" idx="1"/>
          </p:nvPr>
        </p:nvSpPr>
        <p:spPr>
          <a:xfrm>
            <a:off x="990058" y="2088508"/>
            <a:ext cx="8424936" cy="5256858"/>
          </a:xfrm>
          <a:solidFill>
            <a:schemeClr val="bg2">
              <a:lumMod val="90000"/>
            </a:schemeClr>
          </a:solidFill>
        </p:spPr>
        <p:txBody>
          <a:bodyPr>
            <a:normAutofit fontScale="32500" lnSpcReduction="20000"/>
          </a:bodyPr>
          <a:lstStyle/>
          <a:p>
            <a:pPr marL="457200" indent="-457200" algn="l">
              <a:lnSpc>
                <a:spcPct val="200000"/>
              </a:lnSpc>
              <a:buFont typeface="Arial" pitchFamily="34" charset="0"/>
              <a:buChar char="•"/>
            </a:pPr>
            <a:r>
              <a:rPr lang="en-AU" sz="8600" dirty="0" smtClean="0">
                <a:solidFill>
                  <a:schemeClr val="bg2">
                    <a:lumMod val="50000"/>
                  </a:schemeClr>
                </a:solidFill>
                <a:latin typeface="Arial" pitchFamily="34" charset="0"/>
                <a:cs typeface="Arial" pitchFamily="34" charset="0"/>
              </a:rPr>
              <a:t>What are coaches doing?</a:t>
            </a:r>
          </a:p>
          <a:p>
            <a:pPr marL="457200" indent="-457200" algn="l">
              <a:lnSpc>
                <a:spcPct val="200000"/>
              </a:lnSpc>
              <a:buFont typeface="Arial" pitchFamily="34" charset="0"/>
              <a:buChar char="•"/>
            </a:pPr>
            <a:r>
              <a:rPr lang="en-AU" sz="8600" dirty="0" smtClean="0">
                <a:solidFill>
                  <a:srgbClr val="FF0000"/>
                </a:solidFill>
                <a:latin typeface="Arial" pitchFamily="34" charset="0"/>
                <a:cs typeface="Arial" pitchFamily="34" charset="0"/>
              </a:rPr>
              <a:t>Self-reflective</a:t>
            </a:r>
          </a:p>
          <a:p>
            <a:pPr marL="457200" indent="-457200" algn="l">
              <a:lnSpc>
                <a:spcPct val="200000"/>
              </a:lnSpc>
              <a:buFont typeface="Arial" pitchFamily="34" charset="0"/>
              <a:buChar char="•"/>
            </a:pPr>
            <a:r>
              <a:rPr lang="en-AU" sz="8600" dirty="0" smtClean="0">
                <a:solidFill>
                  <a:srgbClr val="00B050"/>
                </a:solidFill>
                <a:latin typeface="Arial" pitchFamily="34" charset="0"/>
                <a:cs typeface="Arial" pitchFamily="34" charset="0"/>
              </a:rPr>
              <a:t>Promote awareness</a:t>
            </a:r>
          </a:p>
          <a:p>
            <a:pPr marL="457200" indent="-457200" algn="l">
              <a:lnSpc>
                <a:spcPct val="200000"/>
              </a:lnSpc>
              <a:buFont typeface="Arial" pitchFamily="34" charset="0"/>
              <a:buChar char="•"/>
            </a:pPr>
            <a:r>
              <a:rPr lang="en-AU" sz="8600" dirty="0" smtClean="0">
                <a:solidFill>
                  <a:schemeClr val="tx1"/>
                </a:solidFill>
                <a:latin typeface="Arial" pitchFamily="34" charset="0"/>
                <a:cs typeface="Arial" pitchFamily="34" charset="0"/>
              </a:rPr>
              <a:t>Benefit of a variety of styles</a:t>
            </a:r>
          </a:p>
          <a:p>
            <a:pPr marL="457200" indent="-457200" algn="l">
              <a:lnSpc>
                <a:spcPct val="200000"/>
              </a:lnSpc>
              <a:buFont typeface="Arial" pitchFamily="34" charset="0"/>
              <a:buChar char="•"/>
            </a:pPr>
            <a:r>
              <a:rPr lang="en-AU" sz="8600" dirty="0" smtClean="0">
                <a:solidFill>
                  <a:srgbClr val="660066"/>
                </a:solidFill>
                <a:latin typeface="Arial" pitchFamily="34" charset="0"/>
                <a:cs typeface="Arial" pitchFamily="34" charset="0"/>
              </a:rPr>
              <a:t>Encourage the use of a variety of styles</a:t>
            </a:r>
          </a:p>
          <a:p>
            <a:pPr marL="457200" indent="-457200" algn="l">
              <a:lnSpc>
                <a:spcPct val="200000"/>
              </a:lnSpc>
              <a:buFont typeface="Arial" pitchFamily="34" charset="0"/>
              <a:buChar char="•"/>
            </a:pPr>
            <a:r>
              <a:rPr lang="en-AU" sz="8600" dirty="0" smtClean="0">
                <a:solidFill>
                  <a:schemeClr val="tx2">
                    <a:lumMod val="60000"/>
                    <a:lumOff val="40000"/>
                  </a:schemeClr>
                </a:solidFill>
                <a:latin typeface="Arial" pitchFamily="34" charset="0"/>
                <a:cs typeface="Arial" pitchFamily="34" charset="0"/>
              </a:rPr>
              <a:t>Pursue greater understanding</a:t>
            </a:r>
          </a:p>
          <a:p>
            <a:pPr marL="457200" indent="-457200" algn="l">
              <a:lnSpc>
                <a:spcPct val="200000"/>
              </a:lnSpc>
              <a:buFont typeface="Arial" pitchFamily="34" charset="0"/>
              <a:buChar char="•"/>
            </a:pPr>
            <a:endParaRPr lang="en-AU" sz="4100" b="1" dirty="0" smtClean="0">
              <a:solidFill>
                <a:schemeClr val="accent4"/>
              </a:solidFill>
              <a:latin typeface="Arial" pitchFamily="34" charset="0"/>
              <a:cs typeface="Arial" pitchFamily="34" charset="0"/>
            </a:endParaRPr>
          </a:p>
          <a:p>
            <a:pPr marL="457200" indent="-457200" algn="l">
              <a:lnSpc>
                <a:spcPct val="200000"/>
              </a:lnSpc>
              <a:buFont typeface="Arial" pitchFamily="34" charset="0"/>
              <a:buChar char="•"/>
            </a:pPr>
            <a:endParaRPr lang="en-AU" sz="4100" b="1" dirty="0" smtClean="0">
              <a:solidFill>
                <a:schemeClr val="accent4"/>
              </a:solidFill>
              <a:latin typeface="Arial" pitchFamily="34" charset="0"/>
              <a:cs typeface="Arial" pitchFamily="34" charset="0"/>
            </a:endParaRPr>
          </a:p>
          <a:p>
            <a:pPr marL="457200" indent="-457200" algn="l">
              <a:lnSpc>
                <a:spcPct val="200000"/>
              </a:lnSpc>
              <a:buFont typeface="Arial" pitchFamily="34" charset="0"/>
              <a:buChar char="•"/>
            </a:pPr>
            <a:endParaRPr lang="en-AU" sz="5100" b="1" dirty="0" smtClean="0">
              <a:solidFill>
                <a:schemeClr val="accent4"/>
              </a:solidFill>
              <a:latin typeface="Arial" pitchFamily="34" charset="0"/>
              <a:cs typeface="Arial" pitchFamily="34" charset="0"/>
            </a:endParaRPr>
          </a:p>
          <a:p>
            <a:pPr marL="457200" indent="-457200" algn="l">
              <a:lnSpc>
                <a:spcPct val="200000"/>
              </a:lnSpc>
              <a:buFont typeface="Arial" pitchFamily="34" charset="0"/>
              <a:buChar char="•"/>
            </a:pPr>
            <a:endParaRPr lang="en-AU" sz="5100" b="1" dirty="0" smtClean="0">
              <a:solidFill>
                <a:srgbClr val="FFC000"/>
              </a:solidFill>
              <a:latin typeface="Arial" pitchFamily="34" charset="0"/>
              <a:cs typeface="Arial" pitchFamily="34" charset="0"/>
            </a:endParaRPr>
          </a:p>
          <a:p>
            <a:pPr algn="l">
              <a:lnSpc>
                <a:spcPct val="200000"/>
              </a:lnSpc>
            </a:pPr>
            <a:endParaRPr lang="en-AU" sz="5100" b="1" dirty="0" smtClean="0">
              <a:latin typeface="Arial" pitchFamily="34" charset="0"/>
              <a:cs typeface="Arial" pitchFamily="34" charset="0"/>
            </a:endParaRPr>
          </a:p>
          <a:p>
            <a:pPr algn="l"/>
            <a:endParaRPr lang="en-AU" dirty="0" smtClean="0"/>
          </a:p>
        </p:txBody>
      </p:sp>
      <p:pic>
        <p:nvPicPr>
          <p:cNvPr id="4098" name="Picture 2" descr="C:\Users\mitch\AppData\Local\Microsoft\Windows\Temporary Internet Files\Content.IE5\SZ4P8ALL\MC90009789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2063" y="504329"/>
            <a:ext cx="1210097" cy="12691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4777871"/>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Mitch\AppData\Local\Microsoft\Windows\Temporary Internet Files\Content.IE5\H4U2UNVU\MP90034133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38491" y="3386930"/>
            <a:ext cx="846162" cy="1186208"/>
          </a:xfrm>
          <a:prstGeom prst="rect">
            <a:avLst/>
          </a:prstGeom>
          <a:noFill/>
          <a:extLst>
            <a:ext uri="{909E8E84-426E-40DD-AFC4-6F175D3DCCD1}">
              <a14:hiddenFill xmlns:a14="http://schemas.microsoft.com/office/drawing/2010/main">
                <a:solidFill>
                  <a:srgbClr val="FFFFFF"/>
                </a:solidFill>
              </a14:hiddenFill>
            </a:ext>
          </a:extLst>
        </p:spPr>
      </p:pic>
      <p:sp>
        <p:nvSpPr>
          <p:cNvPr id="140290" name="Rectangle 2"/>
          <p:cNvSpPr>
            <a:spLocks noGrp="1" noChangeArrowheads="1"/>
          </p:cNvSpPr>
          <p:nvPr>
            <p:ph type="title" idx="4294967295"/>
          </p:nvPr>
        </p:nvSpPr>
        <p:spPr>
          <a:xfrm>
            <a:off x="808808" y="172221"/>
            <a:ext cx="8347899" cy="935038"/>
          </a:xfrm>
          <a:solidFill>
            <a:schemeClr val="tx2">
              <a:lumMod val="75000"/>
            </a:schemeClr>
          </a:solidFill>
        </p:spPr>
        <p:txBody>
          <a:bodyPr anchorCtr="1">
            <a:noAutofit/>
          </a:bodyPr>
          <a:lstStyle/>
          <a:p>
            <a:pPr eaLnBrk="1" fontAlgn="auto" hangingPunct="1">
              <a:spcAft>
                <a:spcPts val="0"/>
              </a:spcAft>
              <a:defRPr/>
            </a:pPr>
            <a:r>
              <a:rPr lang="en-AU" altLang="ja-JP" sz="5400" b="1" dirty="0">
                <a:solidFill>
                  <a:schemeClr val="tx2">
                    <a:lumMod val="60000"/>
                    <a:lumOff val="40000"/>
                  </a:schemeClr>
                </a:solidFill>
                <a:effectLst/>
              </a:rPr>
              <a:t>Summary</a:t>
            </a:r>
            <a:endParaRPr lang="en-US" altLang="ja-JP" sz="5400" b="1" dirty="0">
              <a:solidFill>
                <a:schemeClr val="tx2">
                  <a:lumMod val="60000"/>
                  <a:lumOff val="40000"/>
                </a:schemeClr>
              </a:solidFill>
              <a:effectLst/>
            </a:endParaRPr>
          </a:p>
        </p:txBody>
      </p:sp>
      <p:sp>
        <p:nvSpPr>
          <p:cNvPr id="140291" name="Rectangle 3"/>
          <p:cNvSpPr>
            <a:spLocks noGrp="1" noChangeArrowheads="1"/>
          </p:cNvSpPr>
          <p:nvPr>
            <p:ph type="body" idx="4294967295"/>
          </p:nvPr>
        </p:nvSpPr>
        <p:spPr>
          <a:xfrm>
            <a:off x="505040" y="776050"/>
            <a:ext cx="9843330" cy="6407968"/>
          </a:xfrm>
        </p:spPr>
        <p:txBody>
          <a:bodyPr>
            <a:normAutofit fontScale="25000" lnSpcReduction="20000"/>
          </a:bodyPr>
          <a:lstStyle/>
          <a:p>
            <a:pPr marL="672825" indent="-672825" eaLnBrk="1" fontAlgn="auto" hangingPunct="1">
              <a:lnSpc>
                <a:spcPct val="80000"/>
              </a:lnSpc>
              <a:spcBef>
                <a:spcPts val="442"/>
              </a:spcBef>
              <a:spcAft>
                <a:spcPts val="0"/>
              </a:spcAft>
              <a:buFont typeface="Wingdings 3"/>
              <a:buNone/>
              <a:defRPr/>
            </a:pPr>
            <a:r>
              <a:rPr lang="en-AU" altLang="ja-JP" sz="3100" dirty="0">
                <a:solidFill>
                  <a:srgbClr val="FFFF00"/>
                </a:solidFill>
              </a:rPr>
              <a:t>	</a:t>
            </a:r>
          </a:p>
          <a:p>
            <a:pPr marL="672825" indent="-672825" eaLnBrk="1" fontAlgn="auto" hangingPunct="1">
              <a:lnSpc>
                <a:spcPct val="80000"/>
              </a:lnSpc>
              <a:spcBef>
                <a:spcPts val="442"/>
              </a:spcBef>
              <a:spcAft>
                <a:spcPts val="0"/>
              </a:spcAft>
              <a:buFont typeface="Wingdings 3"/>
              <a:buNone/>
              <a:defRPr/>
            </a:pPr>
            <a:endParaRPr lang="en-AU" altLang="ja-JP" b="1" dirty="0" smtClean="0">
              <a:solidFill>
                <a:srgbClr val="FF0000"/>
              </a:solidFill>
              <a:latin typeface="Arial" pitchFamily="34" charset="0"/>
              <a:cs typeface="Arial" pitchFamily="34" charset="0"/>
            </a:endParaRPr>
          </a:p>
          <a:p>
            <a:pPr marL="672825" indent="-672825" eaLnBrk="1" fontAlgn="auto" hangingPunct="1">
              <a:lnSpc>
                <a:spcPct val="80000"/>
              </a:lnSpc>
              <a:spcBef>
                <a:spcPts val="442"/>
              </a:spcBef>
              <a:spcAft>
                <a:spcPts val="0"/>
              </a:spcAft>
              <a:buFont typeface="Wingdings 3"/>
              <a:buNone/>
              <a:defRPr/>
            </a:pPr>
            <a:endParaRPr lang="en-AU" altLang="ja-JP" sz="1100" b="1" dirty="0" smtClean="0">
              <a:solidFill>
                <a:srgbClr val="FF0000"/>
              </a:solidFill>
              <a:latin typeface="Arial" pitchFamily="34" charset="0"/>
              <a:cs typeface="Arial" pitchFamily="34" charset="0"/>
            </a:endParaRPr>
          </a:p>
          <a:p>
            <a:pPr marL="672825" indent="-672825" eaLnBrk="1" fontAlgn="auto" hangingPunct="1">
              <a:lnSpc>
                <a:spcPct val="80000"/>
              </a:lnSpc>
              <a:spcBef>
                <a:spcPts val="442"/>
              </a:spcBef>
              <a:spcAft>
                <a:spcPts val="0"/>
              </a:spcAft>
              <a:buFont typeface="Wingdings 3"/>
              <a:buNone/>
              <a:defRPr/>
            </a:pPr>
            <a:endParaRPr lang="en-AU" altLang="ja-JP" sz="1100" b="1" dirty="0">
              <a:solidFill>
                <a:srgbClr val="FF0000"/>
              </a:solidFill>
              <a:latin typeface="Arial" pitchFamily="34" charset="0"/>
              <a:cs typeface="Arial" pitchFamily="34" charset="0"/>
            </a:endParaRPr>
          </a:p>
          <a:p>
            <a:pPr marL="672825" indent="-672825" eaLnBrk="1" fontAlgn="auto" hangingPunct="1">
              <a:lnSpc>
                <a:spcPct val="80000"/>
              </a:lnSpc>
              <a:spcBef>
                <a:spcPts val="442"/>
              </a:spcBef>
              <a:spcAft>
                <a:spcPts val="0"/>
              </a:spcAft>
              <a:buFont typeface="Wingdings 3"/>
              <a:buNone/>
              <a:defRPr/>
            </a:pPr>
            <a:endParaRPr lang="en-AU" altLang="ja-JP" sz="1100" b="1" dirty="0" smtClean="0">
              <a:solidFill>
                <a:srgbClr val="FF0000"/>
              </a:solidFill>
              <a:latin typeface="Arial" pitchFamily="34" charset="0"/>
              <a:cs typeface="Arial" pitchFamily="34" charset="0"/>
            </a:endParaRPr>
          </a:p>
          <a:p>
            <a:pPr marL="672825" indent="-672825" eaLnBrk="1" fontAlgn="auto" hangingPunct="1">
              <a:lnSpc>
                <a:spcPct val="80000"/>
              </a:lnSpc>
              <a:spcBef>
                <a:spcPts val="442"/>
              </a:spcBef>
              <a:spcAft>
                <a:spcPts val="0"/>
              </a:spcAft>
              <a:buFont typeface="Wingdings 3"/>
              <a:buNone/>
              <a:defRPr/>
            </a:pPr>
            <a:endParaRPr lang="en-AU" altLang="ja-JP" sz="1100" b="1" dirty="0">
              <a:solidFill>
                <a:srgbClr val="FF0000"/>
              </a:solidFill>
              <a:latin typeface="Arial" pitchFamily="34" charset="0"/>
              <a:cs typeface="Arial" pitchFamily="34" charset="0"/>
            </a:endParaRPr>
          </a:p>
          <a:p>
            <a:pPr marL="672825" indent="-672825" eaLnBrk="1" fontAlgn="auto" hangingPunct="1">
              <a:lnSpc>
                <a:spcPct val="80000"/>
              </a:lnSpc>
              <a:spcBef>
                <a:spcPts val="442"/>
              </a:spcBef>
              <a:spcAft>
                <a:spcPts val="0"/>
              </a:spcAft>
              <a:buFont typeface="Wingdings 3"/>
              <a:buNone/>
              <a:defRPr/>
            </a:pPr>
            <a:endParaRPr lang="en-AU" altLang="ja-JP" sz="1100" b="1" dirty="0" smtClean="0">
              <a:solidFill>
                <a:srgbClr val="FF0000"/>
              </a:solidFill>
              <a:latin typeface="Arial" pitchFamily="34" charset="0"/>
              <a:cs typeface="Arial" pitchFamily="34" charset="0"/>
            </a:endParaRPr>
          </a:p>
          <a:p>
            <a:pPr marL="672825" indent="-672825" eaLnBrk="1" fontAlgn="auto" hangingPunct="1">
              <a:lnSpc>
                <a:spcPct val="80000"/>
              </a:lnSpc>
              <a:spcBef>
                <a:spcPts val="442"/>
              </a:spcBef>
              <a:spcAft>
                <a:spcPts val="0"/>
              </a:spcAft>
              <a:buFont typeface="Wingdings 3"/>
              <a:buNone/>
              <a:defRPr/>
            </a:pPr>
            <a:endParaRPr lang="en-AU" altLang="ja-JP" sz="1100" b="1" dirty="0">
              <a:solidFill>
                <a:srgbClr val="FF0000"/>
              </a:solidFill>
              <a:latin typeface="Arial" pitchFamily="34" charset="0"/>
              <a:cs typeface="Arial" pitchFamily="34" charset="0"/>
            </a:endParaRPr>
          </a:p>
          <a:p>
            <a:pPr marL="672825" indent="-672825" eaLnBrk="1" fontAlgn="auto" hangingPunct="1">
              <a:lnSpc>
                <a:spcPct val="80000"/>
              </a:lnSpc>
              <a:spcBef>
                <a:spcPts val="442"/>
              </a:spcBef>
              <a:spcAft>
                <a:spcPts val="0"/>
              </a:spcAft>
              <a:buFont typeface="Wingdings 3"/>
              <a:buNone/>
              <a:defRPr/>
            </a:pPr>
            <a:endParaRPr lang="en-AU" altLang="ja-JP" sz="1100" b="1" dirty="0" smtClean="0">
              <a:solidFill>
                <a:srgbClr val="FF0000"/>
              </a:solidFill>
              <a:latin typeface="Arial" pitchFamily="34" charset="0"/>
              <a:cs typeface="Arial" pitchFamily="34" charset="0"/>
            </a:endParaRPr>
          </a:p>
          <a:p>
            <a:pPr marL="672825" indent="-672825" eaLnBrk="1" fontAlgn="auto" hangingPunct="1">
              <a:lnSpc>
                <a:spcPct val="80000"/>
              </a:lnSpc>
              <a:spcBef>
                <a:spcPts val="442"/>
              </a:spcBef>
              <a:spcAft>
                <a:spcPts val="0"/>
              </a:spcAft>
              <a:buFont typeface="Wingdings 3"/>
              <a:buNone/>
              <a:defRPr/>
            </a:pPr>
            <a:endParaRPr lang="en-AU" altLang="ja-JP" sz="1100" b="1" dirty="0">
              <a:solidFill>
                <a:srgbClr val="FF0000"/>
              </a:solidFill>
              <a:latin typeface="Arial" pitchFamily="34" charset="0"/>
              <a:cs typeface="Arial" pitchFamily="34" charset="0"/>
            </a:endParaRPr>
          </a:p>
          <a:p>
            <a:pPr marL="514350" indent="-514350" eaLnBrk="1" fontAlgn="auto" hangingPunct="1">
              <a:spcBef>
                <a:spcPts val="442"/>
              </a:spcBef>
              <a:spcAft>
                <a:spcPts val="0"/>
              </a:spcAft>
              <a:buAutoNum type="arabicPeriod"/>
              <a:defRPr/>
            </a:pPr>
            <a:r>
              <a:rPr lang="en-AU" altLang="ja-JP" sz="9600" dirty="0" smtClean="0">
                <a:solidFill>
                  <a:srgbClr val="C00000"/>
                </a:solidFill>
                <a:latin typeface="Arial" pitchFamily="34" charset="0"/>
                <a:cs typeface="Arial" pitchFamily="34" charset="0"/>
              </a:rPr>
              <a:t>Report </a:t>
            </a:r>
            <a:r>
              <a:rPr lang="en-AU" altLang="ja-JP" sz="9600" dirty="0">
                <a:solidFill>
                  <a:srgbClr val="C00000"/>
                </a:solidFill>
                <a:latin typeface="Arial" pitchFamily="34" charset="0"/>
                <a:cs typeface="Arial" pitchFamily="34" charset="0"/>
              </a:rPr>
              <a:t>the current </a:t>
            </a:r>
            <a:r>
              <a:rPr lang="en-AU" altLang="ja-JP" sz="9600" i="1" dirty="0">
                <a:solidFill>
                  <a:srgbClr val="C00000"/>
                </a:solidFill>
                <a:latin typeface="Arial" pitchFamily="34" charset="0"/>
                <a:cs typeface="Arial" pitchFamily="34" charset="0"/>
              </a:rPr>
              <a:t>teaching styles </a:t>
            </a:r>
            <a:r>
              <a:rPr lang="en-AU" altLang="ja-JP" sz="9600" dirty="0">
                <a:solidFill>
                  <a:srgbClr val="C00000"/>
                </a:solidFill>
                <a:latin typeface="Arial" pitchFamily="34" charset="0"/>
                <a:cs typeface="Arial" pitchFamily="34" charset="0"/>
              </a:rPr>
              <a:t>being used </a:t>
            </a:r>
            <a:r>
              <a:rPr lang="en-AU" altLang="ja-JP" sz="9600" dirty="0" smtClean="0">
                <a:solidFill>
                  <a:srgbClr val="C00000"/>
                </a:solidFill>
                <a:latin typeface="Arial" pitchFamily="34" charset="0"/>
                <a:cs typeface="Arial" pitchFamily="34" charset="0"/>
              </a:rPr>
              <a:t>by </a:t>
            </a:r>
            <a:r>
              <a:rPr lang="en-AU" altLang="ja-JP" sz="9600" dirty="0" smtClean="0">
                <a:solidFill>
                  <a:srgbClr val="FF0000"/>
                </a:solidFill>
                <a:latin typeface="Arial" pitchFamily="34" charset="0"/>
                <a:cs typeface="Arial" pitchFamily="34" charset="0"/>
              </a:rPr>
              <a:t>208</a:t>
            </a:r>
            <a:r>
              <a:rPr lang="en-AU" altLang="ja-JP" sz="9600" dirty="0" smtClean="0">
                <a:solidFill>
                  <a:srgbClr val="C00000"/>
                </a:solidFill>
                <a:latin typeface="Arial" pitchFamily="34" charset="0"/>
                <a:cs typeface="Arial" pitchFamily="34" charset="0"/>
              </a:rPr>
              <a:t> </a:t>
            </a:r>
            <a:r>
              <a:rPr lang="en-AU" altLang="ja-JP" sz="9600" dirty="0">
                <a:solidFill>
                  <a:srgbClr val="C00000"/>
                </a:solidFill>
                <a:latin typeface="Arial" pitchFamily="34" charset="0"/>
                <a:cs typeface="Arial" pitchFamily="34" charset="0"/>
              </a:rPr>
              <a:t>Australian </a:t>
            </a:r>
            <a:r>
              <a:rPr lang="en-AU" altLang="ja-JP" sz="9600" dirty="0" smtClean="0">
                <a:solidFill>
                  <a:srgbClr val="C00000"/>
                </a:solidFill>
                <a:latin typeface="Arial" pitchFamily="34" charset="0"/>
                <a:cs typeface="Arial" pitchFamily="34" charset="0"/>
              </a:rPr>
              <a:t>tennis coaches </a:t>
            </a:r>
            <a:r>
              <a:rPr lang="en-AU" altLang="ja-JP" sz="9600" dirty="0">
                <a:solidFill>
                  <a:srgbClr val="C00000"/>
                </a:solidFill>
                <a:latin typeface="Arial" pitchFamily="34" charset="0"/>
                <a:cs typeface="Arial" pitchFamily="34" charset="0"/>
              </a:rPr>
              <a:t>using Mosston and Ashworth’s </a:t>
            </a:r>
            <a:r>
              <a:rPr lang="en-AU" altLang="ja-JP" sz="9600" i="1" dirty="0">
                <a:solidFill>
                  <a:srgbClr val="C00000"/>
                </a:solidFill>
                <a:latin typeface="Arial" pitchFamily="34" charset="0"/>
                <a:cs typeface="Arial" pitchFamily="34" charset="0"/>
              </a:rPr>
              <a:t>Spectrum of Teaching Styles (2008) </a:t>
            </a:r>
            <a:r>
              <a:rPr lang="en-AU" altLang="ja-JP" sz="9600" dirty="0">
                <a:solidFill>
                  <a:srgbClr val="C00000"/>
                </a:solidFill>
                <a:latin typeface="Arial" pitchFamily="34" charset="0"/>
                <a:cs typeface="Arial" pitchFamily="34" charset="0"/>
              </a:rPr>
              <a:t>as a basis of </a:t>
            </a:r>
            <a:r>
              <a:rPr lang="en-AU" altLang="ja-JP" sz="9600" dirty="0" smtClean="0">
                <a:solidFill>
                  <a:srgbClr val="C00000"/>
                </a:solidFill>
                <a:latin typeface="Arial" pitchFamily="34" charset="0"/>
                <a:cs typeface="Arial" pitchFamily="34" charset="0"/>
              </a:rPr>
              <a:t>identification</a:t>
            </a:r>
          </a:p>
          <a:p>
            <a:pPr marL="0" indent="0" eaLnBrk="1" fontAlgn="auto" hangingPunct="1">
              <a:lnSpc>
                <a:spcPct val="120000"/>
              </a:lnSpc>
              <a:spcBef>
                <a:spcPts val="442"/>
              </a:spcBef>
              <a:spcAft>
                <a:spcPts val="0"/>
              </a:spcAft>
              <a:buNone/>
              <a:defRPr/>
            </a:pPr>
            <a:endParaRPr lang="en-AU" altLang="ja-JP" sz="4200" dirty="0">
              <a:latin typeface="Arial" pitchFamily="34" charset="0"/>
              <a:cs typeface="Arial" pitchFamily="34" charset="0"/>
            </a:endParaRPr>
          </a:p>
          <a:p>
            <a:pPr marL="672825" indent="-672825" eaLnBrk="1" fontAlgn="auto" hangingPunct="1">
              <a:spcBef>
                <a:spcPts val="442"/>
              </a:spcBef>
              <a:spcAft>
                <a:spcPts val="0"/>
              </a:spcAft>
              <a:buFont typeface="Wingdings" pitchFamily="2" charset="2"/>
              <a:buAutoNum type="arabicPeriod"/>
              <a:defRPr/>
            </a:pPr>
            <a:endParaRPr lang="en-AU" altLang="ja-JP" sz="4200" dirty="0">
              <a:latin typeface="Arial" pitchFamily="34" charset="0"/>
              <a:cs typeface="Arial" pitchFamily="34" charset="0"/>
            </a:endParaRPr>
          </a:p>
          <a:p>
            <a:pPr marL="0" indent="0" eaLnBrk="1" fontAlgn="auto" hangingPunct="1">
              <a:spcBef>
                <a:spcPts val="442"/>
              </a:spcBef>
              <a:spcAft>
                <a:spcPts val="0"/>
              </a:spcAft>
              <a:buNone/>
              <a:defRPr/>
            </a:pPr>
            <a:r>
              <a:rPr lang="en-AU" altLang="ja-JP" sz="9600" dirty="0" smtClean="0">
                <a:solidFill>
                  <a:schemeClr val="accent6">
                    <a:lumMod val="75000"/>
                  </a:schemeClr>
                </a:solidFill>
                <a:latin typeface="Arial" pitchFamily="34" charset="0"/>
                <a:cs typeface="Arial" pitchFamily="34" charset="0"/>
              </a:rPr>
              <a:t>2.   Observe </a:t>
            </a:r>
            <a:r>
              <a:rPr lang="en-AU" altLang="ja-JP" sz="9600" dirty="0" smtClean="0">
                <a:solidFill>
                  <a:srgbClr val="7030A0"/>
                </a:solidFill>
                <a:latin typeface="Arial" pitchFamily="34" charset="0"/>
                <a:cs typeface="Arial" pitchFamily="34" charset="0"/>
              </a:rPr>
              <a:t>twelve</a:t>
            </a:r>
            <a:r>
              <a:rPr lang="en-AU" altLang="ja-JP" sz="9600" dirty="0" smtClean="0">
                <a:solidFill>
                  <a:schemeClr val="accent6">
                    <a:lumMod val="75000"/>
                  </a:schemeClr>
                </a:solidFill>
                <a:latin typeface="Arial" pitchFamily="34" charset="0"/>
                <a:cs typeface="Arial" pitchFamily="34" charset="0"/>
              </a:rPr>
              <a:t> </a:t>
            </a:r>
            <a:r>
              <a:rPr lang="en-AU" altLang="ja-JP" sz="9600" dirty="0">
                <a:solidFill>
                  <a:schemeClr val="accent6">
                    <a:lumMod val="75000"/>
                  </a:schemeClr>
                </a:solidFill>
                <a:latin typeface="Arial" pitchFamily="34" charset="0"/>
                <a:cs typeface="Arial" pitchFamily="34" charset="0"/>
              </a:rPr>
              <a:t>coaches and verify whether they are using the </a:t>
            </a:r>
            <a:r>
              <a:rPr lang="en-AU" altLang="ja-JP" sz="9600" dirty="0" smtClean="0">
                <a:solidFill>
                  <a:schemeClr val="accent6">
                    <a:lumMod val="75000"/>
                  </a:schemeClr>
                </a:solidFill>
                <a:latin typeface="Arial" pitchFamily="34" charset="0"/>
                <a:cs typeface="Arial" pitchFamily="34" charset="0"/>
              </a:rPr>
              <a:t>         </a:t>
            </a:r>
          </a:p>
          <a:p>
            <a:pPr marL="0" indent="0" eaLnBrk="1" fontAlgn="auto" hangingPunct="1">
              <a:spcBef>
                <a:spcPts val="442"/>
              </a:spcBef>
              <a:spcAft>
                <a:spcPts val="0"/>
              </a:spcAft>
              <a:buNone/>
              <a:defRPr/>
            </a:pPr>
            <a:r>
              <a:rPr lang="en-AU" altLang="ja-JP" sz="9600" dirty="0" smtClean="0">
                <a:solidFill>
                  <a:schemeClr val="accent6">
                    <a:lumMod val="75000"/>
                  </a:schemeClr>
                </a:solidFill>
                <a:latin typeface="Arial" pitchFamily="34" charset="0"/>
                <a:cs typeface="Arial" pitchFamily="34" charset="0"/>
              </a:rPr>
              <a:t>       t</a:t>
            </a:r>
            <a:r>
              <a:rPr lang="en-AU" altLang="ja-JP" sz="9600" i="1" dirty="0" smtClean="0">
                <a:solidFill>
                  <a:schemeClr val="accent6">
                    <a:lumMod val="75000"/>
                  </a:schemeClr>
                </a:solidFill>
                <a:latin typeface="Arial" pitchFamily="34" charset="0"/>
                <a:cs typeface="Arial" pitchFamily="34" charset="0"/>
              </a:rPr>
              <a:t>eaching styles </a:t>
            </a:r>
            <a:r>
              <a:rPr lang="en-AU" altLang="ja-JP" sz="9600" dirty="0" smtClean="0">
                <a:solidFill>
                  <a:schemeClr val="accent6">
                    <a:lumMod val="75000"/>
                  </a:schemeClr>
                </a:solidFill>
                <a:latin typeface="Arial" pitchFamily="34" charset="0"/>
                <a:cs typeface="Arial" pitchFamily="34" charset="0"/>
              </a:rPr>
              <a:t>they report</a:t>
            </a:r>
          </a:p>
          <a:p>
            <a:pPr marL="0" indent="0" eaLnBrk="1" fontAlgn="auto" hangingPunct="1">
              <a:spcBef>
                <a:spcPts val="442"/>
              </a:spcBef>
              <a:spcAft>
                <a:spcPts val="0"/>
              </a:spcAft>
              <a:buNone/>
              <a:defRPr/>
            </a:pPr>
            <a:endParaRPr lang="en-AU" altLang="ja-JP" sz="4200" dirty="0" smtClean="0">
              <a:solidFill>
                <a:srgbClr val="0070C0"/>
              </a:solidFill>
              <a:latin typeface="Arial" pitchFamily="34" charset="0"/>
              <a:cs typeface="Arial" pitchFamily="34" charset="0"/>
            </a:endParaRPr>
          </a:p>
          <a:p>
            <a:pPr marL="0" indent="0" eaLnBrk="1" fontAlgn="auto" hangingPunct="1">
              <a:spcBef>
                <a:spcPts val="442"/>
              </a:spcBef>
              <a:spcAft>
                <a:spcPts val="0"/>
              </a:spcAft>
              <a:buNone/>
              <a:defRPr/>
            </a:pPr>
            <a:endParaRPr lang="en-AU" altLang="ja-JP" sz="4200" dirty="0" smtClean="0">
              <a:solidFill>
                <a:srgbClr val="0070C0"/>
              </a:solidFill>
              <a:latin typeface="Arial" pitchFamily="34" charset="0"/>
              <a:cs typeface="Arial" pitchFamily="34" charset="0"/>
            </a:endParaRPr>
          </a:p>
          <a:p>
            <a:pPr marL="0" indent="0" eaLnBrk="1" fontAlgn="auto" hangingPunct="1">
              <a:spcBef>
                <a:spcPts val="442"/>
              </a:spcBef>
              <a:spcAft>
                <a:spcPts val="0"/>
              </a:spcAft>
              <a:buNone/>
              <a:defRPr/>
            </a:pPr>
            <a:r>
              <a:rPr lang="en-AU" altLang="ja-JP" sz="9600" dirty="0" smtClean="0">
                <a:solidFill>
                  <a:srgbClr val="FF0000"/>
                </a:solidFill>
                <a:latin typeface="Arial" pitchFamily="34" charset="0"/>
                <a:cs typeface="Arial" pitchFamily="34" charset="0"/>
              </a:rPr>
              <a:t>3.    Results indicate tennis coaches predominantly use one </a:t>
            </a:r>
          </a:p>
          <a:p>
            <a:pPr marL="0" indent="0" eaLnBrk="1" fontAlgn="auto" hangingPunct="1">
              <a:spcBef>
                <a:spcPts val="442"/>
              </a:spcBef>
              <a:spcAft>
                <a:spcPts val="0"/>
              </a:spcAft>
              <a:buNone/>
              <a:defRPr/>
            </a:pPr>
            <a:r>
              <a:rPr lang="en-AU" altLang="ja-JP" sz="9600" dirty="0">
                <a:solidFill>
                  <a:srgbClr val="FF0000"/>
                </a:solidFill>
                <a:latin typeface="Arial" pitchFamily="34" charset="0"/>
                <a:cs typeface="Arial" pitchFamily="34" charset="0"/>
              </a:rPr>
              <a:t> </a:t>
            </a:r>
            <a:r>
              <a:rPr lang="en-AU" altLang="ja-JP" sz="9600" dirty="0" smtClean="0">
                <a:solidFill>
                  <a:srgbClr val="FF0000"/>
                </a:solidFill>
                <a:latin typeface="Arial" pitchFamily="34" charset="0"/>
                <a:cs typeface="Arial" pitchFamily="34" charset="0"/>
              </a:rPr>
              <a:t>      </a:t>
            </a:r>
            <a:r>
              <a:rPr lang="en-AU" altLang="ja-JP" sz="9600" i="1" dirty="0" smtClean="0">
                <a:solidFill>
                  <a:srgbClr val="FF0000"/>
                </a:solidFill>
                <a:latin typeface="Arial" pitchFamily="34" charset="0"/>
                <a:cs typeface="Arial" pitchFamily="34" charset="0"/>
              </a:rPr>
              <a:t>teaching style </a:t>
            </a:r>
            <a:r>
              <a:rPr lang="en-AU" altLang="ja-JP" sz="9600" dirty="0" smtClean="0">
                <a:solidFill>
                  <a:srgbClr val="FF0000"/>
                </a:solidFill>
                <a:latin typeface="Arial" pitchFamily="34" charset="0"/>
                <a:cs typeface="Arial" pitchFamily="34" charset="0"/>
              </a:rPr>
              <a:t>– </a:t>
            </a:r>
            <a:r>
              <a:rPr lang="en-AU" altLang="ja-JP" sz="9600" dirty="0" smtClean="0">
                <a:solidFill>
                  <a:schemeClr val="tx1">
                    <a:lumMod val="95000"/>
                    <a:lumOff val="5000"/>
                  </a:schemeClr>
                </a:solidFill>
                <a:latin typeface="Arial" pitchFamily="34" charset="0"/>
                <a:cs typeface="Arial" pitchFamily="34" charset="0"/>
              </a:rPr>
              <a:t>Practice Style-B</a:t>
            </a:r>
          </a:p>
          <a:p>
            <a:pPr marL="0" indent="0" eaLnBrk="1" fontAlgn="auto" hangingPunct="1">
              <a:spcBef>
                <a:spcPts val="442"/>
              </a:spcBef>
              <a:spcAft>
                <a:spcPts val="0"/>
              </a:spcAft>
              <a:buNone/>
              <a:defRPr/>
            </a:pPr>
            <a:endParaRPr lang="en-AU" altLang="ja-JP" sz="4200" dirty="0" smtClean="0">
              <a:solidFill>
                <a:srgbClr val="00FF00"/>
              </a:solidFill>
              <a:latin typeface="Arial" pitchFamily="34" charset="0"/>
              <a:cs typeface="Arial" pitchFamily="34" charset="0"/>
            </a:endParaRPr>
          </a:p>
          <a:p>
            <a:pPr marL="0" indent="0" eaLnBrk="1" fontAlgn="auto" hangingPunct="1">
              <a:spcBef>
                <a:spcPts val="442"/>
              </a:spcBef>
              <a:spcAft>
                <a:spcPts val="0"/>
              </a:spcAft>
              <a:buNone/>
              <a:defRPr/>
            </a:pPr>
            <a:endParaRPr lang="en-AU" altLang="ja-JP" sz="4200" dirty="0" smtClean="0">
              <a:solidFill>
                <a:srgbClr val="00FF00"/>
              </a:solidFill>
              <a:latin typeface="Arial" pitchFamily="34" charset="0"/>
              <a:cs typeface="Arial" pitchFamily="34" charset="0"/>
            </a:endParaRPr>
          </a:p>
          <a:p>
            <a:pPr marL="0" indent="0" eaLnBrk="1" fontAlgn="auto" hangingPunct="1">
              <a:spcBef>
                <a:spcPts val="442"/>
              </a:spcBef>
              <a:spcAft>
                <a:spcPts val="0"/>
              </a:spcAft>
              <a:buNone/>
              <a:defRPr/>
            </a:pPr>
            <a:r>
              <a:rPr lang="en-AU" altLang="ja-JP" sz="9600" dirty="0" smtClean="0">
                <a:solidFill>
                  <a:srgbClr val="0070C0"/>
                </a:solidFill>
                <a:latin typeface="Arial" pitchFamily="34" charset="0"/>
                <a:cs typeface="Arial" pitchFamily="34" charset="0"/>
              </a:rPr>
              <a:t>4.    Coaches spend most of their time using </a:t>
            </a:r>
            <a:r>
              <a:rPr lang="en-AU" altLang="ja-JP" sz="9600" i="1" dirty="0" smtClean="0">
                <a:solidFill>
                  <a:srgbClr val="0070C0"/>
                </a:solidFill>
                <a:latin typeface="Arial" pitchFamily="34" charset="0"/>
                <a:cs typeface="Arial" pitchFamily="34" charset="0"/>
              </a:rPr>
              <a:t>teaching styles </a:t>
            </a:r>
            <a:r>
              <a:rPr lang="en-AU" altLang="ja-JP" sz="9600" dirty="0" smtClean="0">
                <a:solidFill>
                  <a:srgbClr val="0070C0"/>
                </a:solidFill>
                <a:latin typeface="Arial" pitchFamily="34" charset="0"/>
                <a:cs typeface="Arial" pitchFamily="34" charset="0"/>
              </a:rPr>
              <a:t>located in</a:t>
            </a:r>
          </a:p>
          <a:p>
            <a:pPr marL="0" indent="0" eaLnBrk="1" fontAlgn="auto" hangingPunct="1">
              <a:spcBef>
                <a:spcPts val="442"/>
              </a:spcBef>
              <a:spcAft>
                <a:spcPts val="0"/>
              </a:spcAft>
              <a:buNone/>
              <a:defRPr/>
            </a:pPr>
            <a:r>
              <a:rPr lang="en-AU" altLang="ja-JP" sz="9600" dirty="0">
                <a:solidFill>
                  <a:srgbClr val="0070C0"/>
                </a:solidFill>
                <a:latin typeface="Arial" pitchFamily="34" charset="0"/>
                <a:cs typeface="Arial" pitchFamily="34" charset="0"/>
              </a:rPr>
              <a:t> </a:t>
            </a:r>
            <a:r>
              <a:rPr lang="en-AU" altLang="ja-JP" sz="9600" dirty="0" smtClean="0">
                <a:solidFill>
                  <a:srgbClr val="0070C0"/>
                </a:solidFill>
                <a:latin typeface="Arial" pitchFamily="34" charset="0"/>
                <a:cs typeface="Arial" pitchFamily="34" charset="0"/>
              </a:rPr>
              <a:t>      the reproduction cluster of </a:t>
            </a:r>
            <a:r>
              <a:rPr lang="en-AU" altLang="ja-JP" sz="9600" i="1" dirty="0" smtClean="0">
                <a:solidFill>
                  <a:srgbClr val="0070C0"/>
                </a:solidFill>
                <a:latin typeface="Arial" pitchFamily="34" charset="0"/>
                <a:cs typeface="Arial" pitchFamily="34" charset="0"/>
              </a:rPr>
              <a:t>The Spectrum</a:t>
            </a:r>
          </a:p>
          <a:p>
            <a:pPr marL="0" indent="0" eaLnBrk="1" fontAlgn="auto" hangingPunct="1">
              <a:spcBef>
                <a:spcPts val="442"/>
              </a:spcBef>
              <a:spcAft>
                <a:spcPts val="0"/>
              </a:spcAft>
              <a:buNone/>
              <a:defRPr/>
            </a:pPr>
            <a:endParaRPr lang="en-AU" altLang="ja-JP" sz="4200" i="1" dirty="0" smtClean="0">
              <a:solidFill>
                <a:srgbClr val="0070C0"/>
              </a:solidFill>
              <a:latin typeface="Arial" pitchFamily="34" charset="0"/>
              <a:cs typeface="Arial" pitchFamily="34" charset="0"/>
            </a:endParaRPr>
          </a:p>
          <a:p>
            <a:pPr marL="0" indent="0" eaLnBrk="1" fontAlgn="auto" hangingPunct="1">
              <a:spcBef>
                <a:spcPts val="442"/>
              </a:spcBef>
              <a:spcAft>
                <a:spcPts val="0"/>
              </a:spcAft>
              <a:buNone/>
              <a:defRPr/>
            </a:pPr>
            <a:endParaRPr lang="en-AU" altLang="ja-JP" sz="4200" i="1" dirty="0">
              <a:solidFill>
                <a:srgbClr val="0070C0"/>
              </a:solidFill>
              <a:latin typeface="Arial" pitchFamily="34" charset="0"/>
              <a:cs typeface="Arial" pitchFamily="34" charset="0"/>
            </a:endParaRPr>
          </a:p>
          <a:p>
            <a:pPr marL="0" indent="0" eaLnBrk="1" fontAlgn="auto" hangingPunct="1">
              <a:spcBef>
                <a:spcPts val="442"/>
              </a:spcBef>
              <a:spcAft>
                <a:spcPts val="0"/>
              </a:spcAft>
              <a:buNone/>
              <a:defRPr/>
            </a:pPr>
            <a:r>
              <a:rPr lang="en-AU" altLang="ja-JP" sz="9600" i="1" dirty="0" smtClean="0">
                <a:solidFill>
                  <a:srgbClr val="660066"/>
                </a:solidFill>
                <a:latin typeface="Arial" pitchFamily="34" charset="0"/>
                <a:cs typeface="Arial" pitchFamily="34" charset="0"/>
              </a:rPr>
              <a:t>5.    </a:t>
            </a:r>
            <a:r>
              <a:rPr lang="en-AU" altLang="ja-JP" sz="9600" dirty="0" smtClean="0">
                <a:solidFill>
                  <a:srgbClr val="660066"/>
                </a:solidFill>
                <a:latin typeface="Arial" pitchFamily="34" charset="0"/>
                <a:cs typeface="Arial" pitchFamily="34" charset="0"/>
              </a:rPr>
              <a:t>Correlate with direct instruction guidelines</a:t>
            </a:r>
          </a:p>
          <a:p>
            <a:pPr marL="0" indent="0" eaLnBrk="1" fontAlgn="auto" hangingPunct="1">
              <a:spcBef>
                <a:spcPts val="442"/>
              </a:spcBef>
              <a:spcAft>
                <a:spcPts val="0"/>
              </a:spcAft>
              <a:buNone/>
              <a:defRPr/>
            </a:pPr>
            <a:endParaRPr lang="en-AU" altLang="ja-JP" sz="2600" dirty="0">
              <a:solidFill>
                <a:srgbClr val="0070C0"/>
              </a:solidFill>
              <a:latin typeface="Arial" pitchFamily="34" charset="0"/>
              <a:cs typeface="Arial" pitchFamily="34" charset="0"/>
            </a:endParaRPr>
          </a:p>
          <a:p>
            <a:pPr marL="0" indent="0" eaLnBrk="1" fontAlgn="auto" hangingPunct="1">
              <a:spcBef>
                <a:spcPts val="442"/>
              </a:spcBef>
              <a:spcAft>
                <a:spcPts val="0"/>
              </a:spcAft>
              <a:buNone/>
              <a:defRPr/>
            </a:pPr>
            <a:endParaRPr lang="en-AU" altLang="ja-JP" sz="2600" i="1" dirty="0" smtClean="0">
              <a:solidFill>
                <a:srgbClr val="0070C0"/>
              </a:solidFill>
              <a:latin typeface="Arial" pitchFamily="34" charset="0"/>
              <a:cs typeface="Arial" pitchFamily="34" charset="0"/>
            </a:endParaRPr>
          </a:p>
          <a:p>
            <a:pPr marL="0" indent="0" eaLnBrk="1" fontAlgn="auto" hangingPunct="1">
              <a:spcBef>
                <a:spcPts val="442"/>
              </a:spcBef>
              <a:spcAft>
                <a:spcPts val="0"/>
              </a:spcAft>
              <a:buNone/>
              <a:defRPr/>
            </a:pPr>
            <a:endParaRPr lang="en-AU" altLang="ja-JP" sz="2600" i="1" dirty="0" smtClean="0">
              <a:solidFill>
                <a:srgbClr val="0070C0"/>
              </a:solidFill>
              <a:latin typeface="Arial" pitchFamily="34" charset="0"/>
              <a:cs typeface="Arial" pitchFamily="34" charset="0"/>
            </a:endParaRPr>
          </a:p>
          <a:p>
            <a:pPr marL="0" indent="0" eaLnBrk="1" fontAlgn="auto" hangingPunct="1">
              <a:spcBef>
                <a:spcPts val="442"/>
              </a:spcBef>
              <a:spcAft>
                <a:spcPts val="0"/>
              </a:spcAft>
              <a:buNone/>
              <a:defRPr/>
            </a:pPr>
            <a:r>
              <a:rPr lang="en-AU" altLang="ja-JP" sz="2600" dirty="0" smtClean="0">
                <a:solidFill>
                  <a:srgbClr val="0070C0"/>
                </a:solidFill>
                <a:latin typeface="Arial" pitchFamily="34" charset="0"/>
                <a:cs typeface="Arial" pitchFamily="34" charset="0"/>
              </a:rPr>
              <a:t>    </a:t>
            </a:r>
          </a:p>
          <a:p>
            <a:pPr marL="0" indent="0" eaLnBrk="1" fontAlgn="auto" hangingPunct="1">
              <a:spcBef>
                <a:spcPts val="442"/>
              </a:spcBef>
              <a:spcAft>
                <a:spcPts val="0"/>
              </a:spcAft>
              <a:buNone/>
              <a:defRPr/>
            </a:pPr>
            <a:endParaRPr lang="en-AU" altLang="ja-JP" sz="2600" dirty="0">
              <a:solidFill>
                <a:srgbClr val="0070C0"/>
              </a:solidFill>
              <a:latin typeface="Arial" pitchFamily="34" charset="0"/>
              <a:cs typeface="Arial" pitchFamily="34" charset="0"/>
            </a:endParaRPr>
          </a:p>
          <a:p>
            <a:pPr marL="0" indent="0">
              <a:spcBef>
                <a:spcPts val="442"/>
              </a:spcBef>
              <a:buNone/>
              <a:defRPr/>
            </a:pPr>
            <a:endParaRPr lang="en-US" sz="2800" dirty="0" smtClean="0"/>
          </a:p>
          <a:p>
            <a:pPr marL="0" indent="0">
              <a:spcBef>
                <a:spcPts val="442"/>
              </a:spcBef>
              <a:buNone/>
              <a:defRPr/>
            </a:pPr>
            <a:endParaRPr lang="en-AU" altLang="ja-JP" sz="2600" dirty="0">
              <a:solidFill>
                <a:srgbClr val="0070C0"/>
              </a:solidFill>
              <a:latin typeface="Arial" pitchFamily="34" charset="0"/>
              <a:cs typeface="Arial" pitchFamily="34" charset="0"/>
            </a:endParaRPr>
          </a:p>
          <a:p>
            <a:pPr marL="672825" indent="-672825" eaLnBrk="1" fontAlgn="auto" hangingPunct="1">
              <a:spcBef>
                <a:spcPts val="442"/>
              </a:spcBef>
              <a:spcAft>
                <a:spcPts val="0"/>
              </a:spcAft>
              <a:buFont typeface="Wingdings" pitchFamily="2" charset="2"/>
              <a:buAutoNum type="arabicPeriod"/>
              <a:defRPr/>
            </a:pPr>
            <a:endParaRPr lang="en-AU" altLang="ja-JP" sz="1100" dirty="0">
              <a:solidFill>
                <a:srgbClr val="002060"/>
              </a:solidFill>
              <a:latin typeface="Arial" pitchFamily="34" charset="0"/>
              <a:cs typeface="Arial" pitchFamily="34" charset="0"/>
            </a:endParaRPr>
          </a:p>
          <a:p>
            <a:pPr marL="672825" indent="-672825" eaLnBrk="1" fontAlgn="auto" hangingPunct="1">
              <a:spcBef>
                <a:spcPts val="442"/>
              </a:spcBef>
              <a:spcAft>
                <a:spcPts val="0"/>
              </a:spcAft>
              <a:buFont typeface="Wingdings" pitchFamily="2" charset="2"/>
              <a:buAutoNum type="arabicPeriod"/>
              <a:defRPr/>
            </a:pPr>
            <a:endParaRPr lang="en-AU" altLang="ja-JP" sz="1100" dirty="0">
              <a:latin typeface="Arial" pitchFamily="34" charset="0"/>
              <a:cs typeface="Arial" pitchFamily="34" charset="0"/>
            </a:endParaRPr>
          </a:p>
          <a:p>
            <a:pPr marL="672825" indent="-672825" eaLnBrk="1" fontAlgn="auto" hangingPunct="1">
              <a:spcBef>
                <a:spcPts val="442"/>
              </a:spcBef>
              <a:spcAft>
                <a:spcPts val="0"/>
              </a:spcAft>
              <a:buFont typeface="Wingdings" pitchFamily="2" charset="2"/>
              <a:buAutoNum type="arabicPeriod"/>
              <a:defRPr/>
            </a:pPr>
            <a:endParaRPr lang="en-AU" altLang="ja-JP" sz="1100" dirty="0">
              <a:latin typeface="Arial" pitchFamily="34" charset="0"/>
              <a:cs typeface="Arial" pitchFamily="34" charset="0"/>
            </a:endParaRPr>
          </a:p>
          <a:p>
            <a:pPr marL="672825" indent="-672825" eaLnBrk="1" fontAlgn="auto" hangingPunct="1">
              <a:spcBef>
                <a:spcPts val="442"/>
              </a:spcBef>
              <a:spcAft>
                <a:spcPts val="0"/>
              </a:spcAft>
              <a:buFont typeface="Wingdings" pitchFamily="2" charset="2"/>
              <a:buAutoNum type="arabicPeriod"/>
              <a:defRPr/>
            </a:pPr>
            <a:endParaRPr lang="en-AU" altLang="ja-JP" sz="2400" dirty="0">
              <a:latin typeface="Arial" pitchFamily="34" charset="0"/>
              <a:cs typeface="Arial" pitchFamily="34" charset="0"/>
            </a:endParaRPr>
          </a:p>
          <a:p>
            <a:pPr marL="672825" indent="-672825" eaLnBrk="1" fontAlgn="auto" hangingPunct="1">
              <a:lnSpc>
                <a:spcPct val="80000"/>
              </a:lnSpc>
              <a:spcBef>
                <a:spcPts val="442"/>
              </a:spcBef>
              <a:spcAft>
                <a:spcPts val="0"/>
              </a:spcAft>
              <a:buFont typeface="Wingdings 3"/>
              <a:buNone/>
              <a:defRPr/>
            </a:pPr>
            <a:endParaRPr lang="en-US" altLang="ja-JP" sz="2000" dirty="0"/>
          </a:p>
        </p:txBody>
      </p:sp>
    </p:spTree>
    <p:extLst>
      <p:ext uri="{BB962C8B-B14F-4D97-AF65-F5344CB8AC3E}">
        <p14:creationId xmlns:p14="http://schemas.microsoft.com/office/powerpoint/2010/main" val="242296462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140290"/>
                                        </p:tgtEl>
                                        <p:attrNameLst>
                                          <p:attrName>style.visibility</p:attrName>
                                        </p:attrNameLst>
                                      </p:cBhvr>
                                      <p:to>
                                        <p:strVal val="visible"/>
                                      </p:to>
                                    </p:set>
                                    <p:animEffect transition="in" filter="wheel(1)">
                                      <p:cBhvr>
                                        <p:cTn id="7" dur="2000"/>
                                        <p:tgtEl>
                                          <p:spTgt spid="140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lstStyle/>
          <a:p>
            <a:r>
              <a:rPr lang="en-AU" b="1" dirty="0" smtClean="0">
                <a:solidFill>
                  <a:schemeClr val="tx2">
                    <a:lumMod val="60000"/>
                    <a:lumOff val="40000"/>
                  </a:schemeClr>
                </a:solidFill>
                <a:latin typeface="Arial" pitchFamily="34" charset="0"/>
                <a:cs typeface="Arial" pitchFamily="34" charset="0"/>
              </a:rPr>
              <a:t>Further Research</a:t>
            </a:r>
            <a:endParaRPr lang="en-AU" b="1" dirty="0">
              <a:solidFill>
                <a:schemeClr val="tx2">
                  <a:lumMod val="60000"/>
                  <a:lumOff val="40000"/>
                </a:schemeClr>
              </a:solidFill>
              <a:latin typeface="Arial" pitchFamily="34" charset="0"/>
              <a:cs typeface="Arial" pitchFamily="34" charset="0"/>
            </a:endParaRPr>
          </a:p>
        </p:txBody>
      </p:sp>
      <p:sp>
        <p:nvSpPr>
          <p:cNvPr id="3" name="Content Placeholder 2"/>
          <p:cNvSpPr>
            <a:spLocks noGrp="1"/>
          </p:cNvSpPr>
          <p:nvPr>
            <p:ph idx="1"/>
          </p:nvPr>
        </p:nvSpPr>
        <p:spPr>
          <a:xfrm>
            <a:off x="516656" y="1713921"/>
            <a:ext cx="9299735" cy="5343135"/>
          </a:xfrm>
          <a:solidFill>
            <a:schemeClr val="bg2">
              <a:lumMod val="90000"/>
            </a:schemeClr>
          </a:solidFill>
        </p:spPr>
        <p:txBody>
          <a:bodyPr>
            <a:normAutofit/>
          </a:bodyPr>
          <a:lstStyle/>
          <a:p>
            <a:pPr>
              <a:lnSpc>
                <a:spcPct val="150000"/>
              </a:lnSpc>
            </a:pPr>
            <a:r>
              <a:rPr lang="en-AU" sz="3200" dirty="0" smtClean="0">
                <a:solidFill>
                  <a:srgbClr val="FF0000"/>
                </a:solidFill>
                <a:latin typeface="Arial" pitchFamily="34" charset="0"/>
                <a:cs typeface="Arial" pitchFamily="34" charset="0"/>
              </a:rPr>
              <a:t>Information forms part of a larger doctoral </a:t>
            </a:r>
            <a:r>
              <a:rPr lang="en-AU" sz="3200" dirty="0" smtClean="0">
                <a:solidFill>
                  <a:srgbClr val="FF0000"/>
                </a:solidFill>
                <a:latin typeface="Arial" pitchFamily="34" charset="0"/>
                <a:cs typeface="Arial" pitchFamily="34" charset="0"/>
              </a:rPr>
              <a:t>study</a:t>
            </a:r>
          </a:p>
          <a:p>
            <a:pPr marL="0" indent="0">
              <a:buNone/>
            </a:pPr>
            <a:endParaRPr lang="en-AU" sz="3200" dirty="0" smtClean="0">
              <a:solidFill>
                <a:srgbClr val="FF0000"/>
              </a:solidFill>
              <a:latin typeface="Arial" pitchFamily="34" charset="0"/>
              <a:cs typeface="Arial" pitchFamily="34" charset="0"/>
            </a:endParaRPr>
          </a:p>
          <a:p>
            <a:pPr marL="956224" lvl="1" indent="-514350">
              <a:lnSpc>
                <a:spcPct val="110000"/>
              </a:lnSpc>
              <a:buAutoNum type="arabicPeriod"/>
            </a:pPr>
            <a:r>
              <a:rPr lang="en-US" sz="3200" dirty="0" smtClean="0">
                <a:solidFill>
                  <a:srgbClr val="14BC18"/>
                </a:solidFill>
                <a:latin typeface="Arial" pitchFamily="34" charset="0"/>
                <a:cs typeface="Arial" pitchFamily="34" charset="0"/>
              </a:rPr>
              <a:t>Observing </a:t>
            </a:r>
            <a:r>
              <a:rPr lang="en-US" sz="3200" dirty="0">
                <a:solidFill>
                  <a:srgbClr val="14BC18"/>
                </a:solidFill>
                <a:latin typeface="Arial" pitchFamily="34" charset="0"/>
                <a:cs typeface="Arial" pitchFamily="34" charset="0"/>
              </a:rPr>
              <a:t>one coach for an extended period of </a:t>
            </a:r>
            <a:r>
              <a:rPr lang="en-US" sz="3200" dirty="0" smtClean="0">
                <a:solidFill>
                  <a:srgbClr val="14BC18"/>
                </a:solidFill>
                <a:latin typeface="Arial" pitchFamily="34" charset="0"/>
                <a:cs typeface="Arial" pitchFamily="34" charset="0"/>
              </a:rPr>
              <a:t>time</a:t>
            </a:r>
          </a:p>
          <a:p>
            <a:pPr marL="956224" lvl="1" indent="-514350">
              <a:lnSpc>
                <a:spcPct val="150000"/>
              </a:lnSpc>
              <a:buAutoNum type="arabicPeriod"/>
            </a:pPr>
            <a:r>
              <a:rPr lang="en-US" sz="3200" dirty="0" smtClean="0">
                <a:solidFill>
                  <a:schemeClr val="tx1">
                    <a:lumMod val="95000"/>
                    <a:lumOff val="5000"/>
                  </a:schemeClr>
                </a:solidFill>
                <a:latin typeface="Arial" pitchFamily="34" charset="0"/>
                <a:cs typeface="Arial" pitchFamily="34" charset="0"/>
              </a:rPr>
              <a:t>Interviewing </a:t>
            </a:r>
            <a:r>
              <a:rPr lang="en-US" sz="3200" dirty="0">
                <a:solidFill>
                  <a:schemeClr val="tx1">
                    <a:lumMod val="95000"/>
                    <a:lumOff val="5000"/>
                  </a:schemeClr>
                </a:solidFill>
                <a:latin typeface="Arial" pitchFamily="34" charset="0"/>
                <a:cs typeface="Arial" pitchFamily="34" charset="0"/>
              </a:rPr>
              <a:t>all the observed </a:t>
            </a:r>
            <a:r>
              <a:rPr lang="en-US" sz="3200" dirty="0" smtClean="0">
                <a:solidFill>
                  <a:schemeClr val="tx1">
                    <a:lumMod val="95000"/>
                    <a:lumOff val="5000"/>
                  </a:schemeClr>
                </a:solidFill>
                <a:latin typeface="Arial" pitchFamily="34" charset="0"/>
                <a:cs typeface="Arial" pitchFamily="34" charset="0"/>
              </a:rPr>
              <a:t>coaches</a:t>
            </a:r>
          </a:p>
          <a:p>
            <a:pPr marL="956224" lvl="1" indent="-514350">
              <a:lnSpc>
                <a:spcPct val="150000"/>
              </a:lnSpc>
              <a:buAutoNum type="arabicPeriod"/>
            </a:pPr>
            <a:r>
              <a:rPr lang="en-US" sz="3200" dirty="0" smtClean="0">
                <a:solidFill>
                  <a:schemeClr val="accent6">
                    <a:lumMod val="75000"/>
                  </a:schemeClr>
                </a:solidFill>
                <a:latin typeface="Arial" pitchFamily="34" charset="0"/>
                <a:cs typeface="Arial" pitchFamily="34" charset="0"/>
              </a:rPr>
              <a:t>Some </a:t>
            </a:r>
            <a:r>
              <a:rPr lang="en-US" sz="3200" dirty="0">
                <a:solidFill>
                  <a:schemeClr val="accent6">
                    <a:lumMod val="75000"/>
                  </a:schemeClr>
                </a:solidFill>
                <a:latin typeface="Arial" pitchFamily="34" charset="0"/>
                <a:cs typeface="Arial" pitchFamily="34" charset="0"/>
              </a:rPr>
              <a:t>exploration </a:t>
            </a:r>
            <a:r>
              <a:rPr lang="en-US" sz="3200" dirty="0" smtClean="0">
                <a:solidFill>
                  <a:schemeClr val="accent6">
                    <a:lumMod val="75000"/>
                  </a:schemeClr>
                </a:solidFill>
                <a:latin typeface="Arial" pitchFamily="34" charset="0"/>
                <a:cs typeface="Arial" pitchFamily="34" charset="0"/>
              </a:rPr>
              <a:t>of </a:t>
            </a:r>
            <a:r>
              <a:rPr lang="en-US" sz="3200" i="1" dirty="0">
                <a:solidFill>
                  <a:schemeClr val="accent6">
                    <a:lumMod val="75000"/>
                  </a:schemeClr>
                </a:solidFill>
                <a:latin typeface="Arial" pitchFamily="34" charset="0"/>
                <a:cs typeface="Arial" pitchFamily="34" charset="0"/>
              </a:rPr>
              <a:t>canopy designs</a:t>
            </a:r>
            <a:r>
              <a:rPr lang="en-US" sz="3200" dirty="0">
                <a:solidFill>
                  <a:schemeClr val="accent6">
                    <a:lumMod val="75000"/>
                  </a:schemeClr>
                </a:solidFill>
                <a:latin typeface="Arial" pitchFamily="34" charset="0"/>
                <a:cs typeface="Arial" pitchFamily="34" charset="0"/>
              </a:rPr>
              <a:t> that are </a:t>
            </a:r>
            <a:r>
              <a:rPr lang="en-US" sz="3200" dirty="0" smtClean="0">
                <a:solidFill>
                  <a:schemeClr val="accent6">
                    <a:lumMod val="75000"/>
                  </a:schemeClr>
                </a:solidFill>
                <a:latin typeface="Arial" pitchFamily="34" charset="0"/>
                <a:cs typeface="Arial" pitchFamily="34" charset="0"/>
              </a:rPr>
              <a:t>   located </a:t>
            </a:r>
            <a:r>
              <a:rPr lang="en-US" sz="3200" dirty="0">
                <a:solidFill>
                  <a:schemeClr val="accent6">
                    <a:lumMod val="75000"/>
                  </a:schemeClr>
                </a:solidFill>
                <a:latin typeface="Arial" pitchFamily="34" charset="0"/>
                <a:cs typeface="Arial" pitchFamily="34" charset="0"/>
              </a:rPr>
              <a:t>between </a:t>
            </a:r>
            <a:r>
              <a:rPr lang="en-US" sz="3200" i="1" dirty="0">
                <a:solidFill>
                  <a:schemeClr val="accent6">
                    <a:lumMod val="75000"/>
                  </a:schemeClr>
                </a:solidFill>
                <a:latin typeface="Arial" pitchFamily="34" charset="0"/>
                <a:cs typeface="Arial" pitchFamily="34" charset="0"/>
              </a:rPr>
              <a:t>teaching styles</a:t>
            </a:r>
            <a:r>
              <a:rPr lang="en-US" sz="3200" dirty="0">
                <a:solidFill>
                  <a:schemeClr val="accent6">
                    <a:lumMod val="75000"/>
                  </a:schemeClr>
                </a:solidFill>
                <a:latin typeface="Arial" pitchFamily="34" charset="0"/>
                <a:cs typeface="Arial" pitchFamily="34" charset="0"/>
              </a:rPr>
              <a:t> </a:t>
            </a:r>
            <a:endParaRPr lang="en-AU" sz="3200" dirty="0">
              <a:solidFill>
                <a:schemeClr val="accent6">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2707771337"/>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656" y="294158"/>
            <a:ext cx="9299735" cy="930251"/>
          </a:xfrm>
          <a:solidFill>
            <a:schemeClr val="tx2">
              <a:lumMod val="75000"/>
            </a:schemeClr>
          </a:solidFill>
        </p:spPr>
        <p:txBody>
          <a:bodyPr>
            <a:normAutofit/>
          </a:bodyPr>
          <a:lstStyle/>
          <a:p>
            <a:r>
              <a:rPr lang="en-AU" b="1" dirty="0" smtClean="0">
                <a:solidFill>
                  <a:schemeClr val="tx2">
                    <a:lumMod val="60000"/>
                    <a:lumOff val="40000"/>
                  </a:schemeClr>
                </a:solidFill>
              </a:rPr>
              <a:t>Title</a:t>
            </a:r>
            <a:endParaRPr lang="en-AU" b="1" dirty="0">
              <a:solidFill>
                <a:schemeClr val="tx2">
                  <a:lumMod val="60000"/>
                  <a:lumOff val="40000"/>
                </a:schemeClr>
              </a:solidFill>
            </a:endParaRPr>
          </a:p>
        </p:txBody>
      </p:sp>
      <p:sp>
        <p:nvSpPr>
          <p:cNvPr id="3" name="Content Placeholder 2"/>
          <p:cNvSpPr>
            <a:spLocks noGrp="1"/>
          </p:cNvSpPr>
          <p:nvPr>
            <p:ph idx="1"/>
          </p:nvPr>
        </p:nvSpPr>
        <p:spPr>
          <a:xfrm>
            <a:off x="516656" y="1368425"/>
            <a:ext cx="9299735" cy="5616623"/>
          </a:xfrm>
          <a:solidFill>
            <a:schemeClr val="bg1"/>
          </a:solidFill>
        </p:spPr>
        <p:txBody>
          <a:bodyPr>
            <a:normAutofit/>
          </a:bodyPr>
          <a:lstStyle/>
          <a:p>
            <a:pPr marL="0" indent="0" algn="ctr">
              <a:lnSpc>
                <a:spcPct val="160000"/>
              </a:lnSpc>
              <a:buNone/>
            </a:pPr>
            <a:r>
              <a:rPr lang="en-AU" altLang="ja-JP" sz="3900" b="1" dirty="0">
                <a:solidFill>
                  <a:srgbClr val="002060"/>
                </a:solidFill>
                <a:latin typeface="Arial" pitchFamily="34" charset="0"/>
                <a:cs typeface="Arial" pitchFamily="34" charset="0"/>
              </a:rPr>
              <a:t>Self-Identified and Observed Teaching Styles of Junior Development and Club Professional Tennis Coaches in </a:t>
            </a:r>
            <a:r>
              <a:rPr lang="en-AU" altLang="ja-JP" sz="3900" b="1" dirty="0" smtClean="0">
                <a:solidFill>
                  <a:srgbClr val="002060"/>
                </a:solidFill>
                <a:latin typeface="Arial" pitchFamily="34" charset="0"/>
                <a:cs typeface="Arial" pitchFamily="34" charset="0"/>
              </a:rPr>
              <a:t>Australia</a:t>
            </a:r>
            <a:r>
              <a:rPr lang="en-AU" altLang="ja-JP" sz="4400" b="1" dirty="0">
                <a:solidFill>
                  <a:srgbClr val="002060"/>
                </a:solidFill>
                <a:latin typeface="Arial" pitchFamily="34" charset="0"/>
                <a:cs typeface="Arial" pitchFamily="34" charset="0"/>
              </a:rPr>
              <a:t/>
            </a:r>
            <a:br>
              <a:rPr lang="en-AU" altLang="ja-JP" sz="4400" b="1" dirty="0">
                <a:solidFill>
                  <a:srgbClr val="002060"/>
                </a:solidFill>
                <a:latin typeface="Arial" pitchFamily="34" charset="0"/>
                <a:cs typeface="Arial" pitchFamily="34" charset="0"/>
              </a:rPr>
            </a:br>
            <a:r>
              <a:rPr lang="en-AU" altLang="ja-JP" sz="2600" b="1" dirty="0" smtClean="0">
                <a:solidFill>
                  <a:srgbClr val="002060"/>
                </a:solidFill>
                <a:latin typeface="Arial" pitchFamily="34" charset="0"/>
                <a:cs typeface="Arial" pitchFamily="34" charset="0"/>
              </a:rPr>
              <a:t>by</a:t>
            </a:r>
          </a:p>
          <a:p>
            <a:pPr marL="0" indent="0" algn="ctr">
              <a:buNone/>
            </a:pPr>
            <a:r>
              <a:rPr lang="en-AU" altLang="ja-JP" sz="2600" b="1" dirty="0" smtClean="0">
                <a:solidFill>
                  <a:srgbClr val="002060"/>
                </a:solidFill>
                <a:latin typeface="Arial" pitchFamily="34" charset="0"/>
                <a:cs typeface="Arial" pitchFamily="34" charset="0"/>
              </a:rPr>
              <a:t>Mitchell </a:t>
            </a:r>
            <a:r>
              <a:rPr lang="en-AU" altLang="ja-JP" sz="2600" b="1" dirty="0">
                <a:solidFill>
                  <a:srgbClr val="002060"/>
                </a:solidFill>
                <a:latin typeface="Arial" pitchFamily="34" charset="0"/>
                <a:cs typeface="Arial" pitchFamily="34" charset="0"/>
              </a:rPr>
              <a:t>Hewitt and Associate Professor Ken Edwards</a:t>
            </a:r>
            <a:endParaRPr lang="en-AU" sz="2600" dirty="0"/>
          </a:p>
        </p:txBody>
      </p:sp>
      <p:pic>
        <p:nvPicPr>
          <p:cNvPr id="4099" name="Picture 3" descr="C:\Users\mitch\AppData\Local\Microsoft\Windows\Temporary Internet Files\Content.IE5\EQKFZQ9L\MP91022085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82743" y="4163196"/>
            <a:ext cx="2227712" cy="14838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7958733"/>
      </p:ext>
    </p:extLst>
  </p:cSld>
  <p:clrMapOvr>
    <a:masterClrMapping/>
  </p:clrMapOvr>
  <p:transition spd="slow">
    <p:cov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656" y="294158"/>
            <a:ext cx="9299735" cy="1074267"/>
          </a:xfrm>
          <a:solidFill>
            <a:schemeClr val="tx2">
              <a:lumMod val="75000"/>
            </a:schemeClr>
          </a:solidFill>
        </p:spPr>
        <p:txBody>
          <a:bodyPr/>
          <a:lstStyle/>
          <a:p>
            <a:r>
              <a:rPr lang="en-AU" b="1" dirty="0" smtClean="0">
                <a:solidFill>
                  <a:schemeClr val="tx2">
                    <a:lumMod val="60000"/>
                    <a:lumOff val="40000"/>
                  </a:schemeClr>
                </a:solidFill>
                <a:latin typeface="Arial" pitchFamily="34" charset="0"/>
                <a:cs typeface="Arial" pitchFamily="34" charset="0"/>
              </a:rPr>
              <a:t>Preliminary Findings</a:t>
            </a:r>
            <a:endParaRPr lang="en-AU" b="1" dirty="0">
              <a:solidFill>
                <a:schemeClr val="tx2">
                  <a:lumMod val="60000"/>
                  <a:lumOff val="40000"/>
                </a:schemeClr>
              </a:solidFill>
              <a:latin typeface="Arial" pitchFamily="34" charset="0"/>
              <a:cs typeface="Arial" pitchFamily="34" charset="0"/>
            </a:endParaRPr>
          </a:p>
        </p:txBody>
      </p:sp>
      <p:sp>
        <p:nvSpPr>
          <p:cNvPr id="3" name="Content Placeholder 2"/>
          <p:cNvSpPr>
            <a:spLocks noGrp="1"/>
          </p:cNvSpPr>
          <p:nvPr>
            <p:ph idx="1"/>
          </p:nvPr>
        </p:nvSpPr>
        <p:spPr>
          <a:xfrm>
            <a:off x="609254" y="1512441"/>
            <a:ext cx="9165777" cy="5760640"/>
          </a:xfrm>
          <a:solidFill>
            <a:schemeClr val="bg2">
              <a:lumMod val="90000"/>
            </a:schemeClr>
          </a:solidFill>
        </p:spPr>
        <p:txBody>
          <a:bodyPr>
            <a:normAutofit fontScale="85000" lnSpcReduction="10000"/>
          </a:bodyPr>
          <a:lstStyle/>
          <a:p>
            <a:pPr marL="0" indent="0">
              <a:lnSpc>
                <a:spcPct val="150000"/>
              </a:lnSpc>
              <a:buNone/>
            </a:pPr>
            <a:r>
              <a:rPr lang="en-US" dirty="0" smtClean="0">
                <a:solidFill>
                  <a:srgbClr val="14BC18"/>
                </a:solidFill>
              </a:rPr>
              <a:t> </a:t>
            </a:r>
            <a:r>
              <a:rPr lang="en-US" sz="2400" dirty="0" smtClean="0">
                <a:solidFill>
                  <a:srgbClr val="14BC18"/>
                </a:solidFill>
                <a:latin typeface="Arial" pitchFamily="34" charset="0"/>
                <a:cs typeface="Arial" pitchFamily="34" charset="0"/>
              </a:rPr>
              <a:t>1. Observation</a:t>
            </a:r>
          </a:p>
          <a:p>
            <a:pPr>
              <a:lnSpc>
                <a:spcPct val="150000"/>
              </a:lnSpc>
            </a:pPr>
            <a:r>
              <a:rPr lang="en-US" sz="2400" dirty="0">
                <a:latin typeface="Arial" pitchFamily="34" charset="0"/>
                <a:cs typeface="Arial" pitchFamily="34" charset="0"/>
              </a:rPr>
              <a:t>S</a:t>
            </a:r>
            <a:r>
              <a:rPr lang="en-US" sz="2400" dirty="0" smtClean="0">
                <a:latin typeface="Arial" pitchFamily="34" charset="0"/>
                <a:cs typeface="Arial" pitchFamily="34" charset="0"/>
              </a:rPr>
              <a:t>imilar </a:t>
            </a:r>
            <a:r>
              <a:rPr lang="en-US" sz="2400" dirty="0">
                <a:latin typeface="Arial" pitchFamily="34" charset="0"/>
                <a:cs typeface="Arial" pitchFamily="34" charset="0"/>
              </a:rPr>
              <a:t>results to the coaches who were observed during three 30 minute </a:t>
            </a:r>
            <a:r>
              <a:rPr lang="en-US" sz="2400" dirty="0" smtClean="0">
                <a:latin typeface="Arial" pitchFamily="34" charset="0"/>
                <a:cs typeface="Arial" pitchFamily="34" charset="0"/>
              </a:rPr>
              <a:t>lessons</a:t>
            </a:r>
          </a:p>
          <a:p>
            <a:pPr marL="514350" indent="-514350">
              <a:lnSpc>
                <a:spcPct val="150000"/>
              </a:lnSpc>
              <a:buAutoNum type="arabicPeriod" startAt="2"/>
            </a:pPr>
            <a:r>
              <a:rPr lang="en-US" sz="2400" dirty="0" smtClean="0">
                <a:solidFill>
                  <a:srgbClr val="14BC18"/>
                </a:solidFill>
                <a:latin typeface="Arial" pitchFamily="34" charset="0"/>
                <a:cs typeface="Arial" pitchFamily="34" charset="0"/>
              </a:rPr>
              <a:t>Interviews</a:t>
            </a:r>
          </a:p>
          <a:p>
            <a:pPr>
              <a:lnSpc>
                <a:spcPct val="150000"/>
              </a:lnSpc>
            </a:pPr>
            <a:r>
              <a:rPr lang="en-US" sz="2400" dirty="0">
                <a:latin typeface="Arial" pitchFamily="34" charset="0"/>
                <a:cs typeface="Arial" pitchFamily="34" charset="0"/>
              </a:rPr>
              <a:t>M</a:t>
            </a:r>
            <a:r>
              <a:rPr lang="en-US" sz="2400" dirty="0" smtClean="0">
                <a:latin typeface="Arial" pitchFamily="34" charset="0"/>
                <a:cs typeface="Arial" pitchFamily="34" charset="0"/>
              </a:rPr>
              <a:t>ultiple  </a:t>
            </a:r>
            <a:r>
              <a:rPr lang="en-US" sz="2400" dirty="0">
                <a:latin typeface="Arial" pitchFamily="34" charset="0"/>
                <a:cs typeface="Arial" pitchFamily="34" charset="0"/>
              </a:rPr>
              <a:t>instructional processes exist for </a:t>
            </a:r>
            <a:r>
              <a:rPr lang="en-US" sz="2400" dirty="0" smtClean="0">
                <a:latin typeface="Arial" pitchFamily="34" charset="0"/>
                <a:cs typeface="Arial" pitchFamily="34" charset="0"/>
              </a:rPr>
              <a:t>coaching</a:t>
            </a:r>
          </a:p>
          <a:p>
            <a:pPr>
              <a:lnSpc>
                <a:spcPct val="150000"/>
              </a:lnSpc>
            </a:pPr>
            <a:r>
              <a:rPr lang="en-US" sz="2400" dirty="0">
                <a:latin typeface="Arial" pitchFamily="34" charset="0"/>
                <a:cs typeface="Arial" pitchFamily="34" charset="0"/>
              </a:rPr>
              <a:t>C</a:t>
            </a:r>
            <a:r>
              <a:rPr lang="en-US" sz="2400" dirty="0" smtClean="0">
                <a:latin typeface="Arial" pitchFamily="34" charset="0"/>
                <a:cs typeface="Arial" pitchFamily="34" charset="0"/>
              </a:rPr>
              <a:t>oaches</a:t>
            </a:r>
            <a:r>
              <a:rPr lang="en-US" sz="2400" dirty="0">
                <a:latin typeface="Arial" pitchFamily="34" charset="0"/>
                <a:cs typeface="Arial" pitchFamily="34" charset="0"/>
              </a:rPr>
              <a:t>’ interpretations and </a:t>
            </a:r>
            <a:r>
              <a:rPr lang="en-US" sz="2400" dirty="0" smtClean="0">
                <a:latin typeface="Arial" pitchFamily="34" charset="0"/>
                <a:cs typeface="Arial" pitchFamily="34" charset="0"/>
              </a:rPr>
              <a:t>definitions </a:t>
            </a:r>
            <a:r>
              <a:rPr lang="en-US" sz="2400" dirty="0">
                <a:latin typeface="Arial" pitchFamily="34" charset="0"/>
                <a:cs typeface="Arial" pitchFamily="34" charset="0"/>
              </a:rPr>
              <a:t>lacked consistency and were often used </a:t>
            </a:r>
            <a:r>
              <a:rPr lang="en-US" sz="2400" dirty="0" smtClean="0">
                <a:latin typeface="Arial" pitchFamily="34" charset="0"/>
                <a:cs typeface="Arial" pitchFamily="34" charset="0"/>
              </a:rPr>
              <a:t>interchangeably</a:t>
            </a:r>
          </a:p>
          <a:p>
            <a:pPr marL="457200" indent="-457200">
              <a:lnSpc>
                <a:spcPct val="150000"/>
              </a:lnSpc>
              <a:buAutoNum type="arabicPeriod" startAt="3"/>
            </a:pPr>
            <a:r>
              <a:rPr lang="en-US" sz="2400" dirty="0" smtClean="0">
                <a:solidFill>
                  <a:srgbClr val="14BC18"/>
                </a:solidFill>
                <a:latin typeface="Arial" pitchFamily="34" charset="0"/>
                <a:cs typeface="Arial" pitchFamily="34" charset="0"/>
              </a:rPr>
              <a:t>Canopy Designs</a:t>
            </a:r>
          </a:p>
          <a:p>
            <a:pPr>
              <a:lnSpc>
                <a:spcPct val="150000"/>
              </a:lnSpc>
            </a:pPr>
            <a:r>
              <a:rPr lang="en-US" sz="2400" dirty="0">
                <a:latin typeface="Arial" pitchFamily="34" charset="0"/>
                <a:cs typeface="Arial" pitchFamily="34" charset="0"/>
              </a:rPr>
              <a:t>An early examination of teaching and learning experiences that are located between the eleven </a:t>
            </a:r>
            <a:r>
              <a:rPr lang="en-US" sz="2400" i="1" dirty="0">
                <a:latin typeface="Arial" pitchFamily="34" charset="0"/>
                <a:cs typeface="Arial" pitchFamily="34" charset="0"/>
              </a:rPr>
              <a:t>teaching styles</a:t>
            </a:r>
            <a:r>
              <a:rPr lang="en-US" sz="2400" dirty="0">
                <a:latin typeface="Arial" pitchFamily="34" charset="0"/>
                <a:cs typeface="Arial" pitchFamily="34" charset="0"/>
              </a:rPr>
              <a:t> demonstrated the prevalence of teaching </a:t>
            </a:r>
            <a:r>
              <a:rPr lang="en-US" sz="2400" dirty="0" err="1">
                <a:latin typeface="Arial" pitchFamily="34" charset="0"/>
                <a:cs typeface="Arial" pitchFamily="34" charset="0"/>
              </a:rPr>
              <a:t>behaviour</a:t>
            </a:r>
            <a:r>
              <a:rPr lang="en-US" sz="2400" dirty="0">
                <a:latin typeface="Arial" pitchFamily="34" charset="0"/>
                <a:cs typeface="Arial" pitchFamily="34" charset="0"/>
              </a:rPr>
              <a:t> that can be </a:t>
            </a:r>
            <a:r>
              <a:rPr lang="en-US" sz="2400" dirty="0" err="1">
                <a:latin typeface="Arial" pitchFamily="34" charset="0"/>
                <a:cs typeface="Arial" pitchFamily="34" charset="0"/>
              </a:rPr>
              <a:t>analysed</a:t>
            </a:r>
            <a:r>
              <a:rPr lang="en-US" sz="2400" dirty="0">
                <a:latin typeface="Arial" pitchFamily="34" charset="0"/>
                <a:cs typeface="Arial" pitchFamily="34" charset="0"/>
              </a:rPr>
              <a:t> as </a:t>
            </a:r>
            <a:r>
              <a:rPr lang="en-US" sz="2400" i="1" dirty="0">
                <a:latin typeface="Arial" pitchFamily="34" charset="0"/>
                <a:cs typeface="Arial" pitchFamily="34" charset="0"/>
              </a:rPr>
              <a:t>canopy designs.</a:t>
            </a:r>
            <a:endParaRPr lang="en-AU" sz="2400" dirty="0">
              <a:latin typeface="Arial" pitchFamily="34" charset="0"/>
              <a:cs typeface="Arial" pitchFamily="34" charset="0"/>
            </a:endParaRPr>
          </a:p>
          <a:p>
            <a:pPr marL="0" indent="0">
              <a:lnSpc>
                <a:spcPct val="150000"/>
              </a:lnSpc>
              <a:buNone/>
            </a:pPr>
            <a:endParaRPr lang="en-US" sz="2400" dirty="0" smtClean="0">
              <a:solidFill>
                <a:srgbClr val="14BC18"/>
              </a:solidFill>
            </a:endParaRPr>
          </a:p>
        </p:txBody>
      </p:sp>
      <p:pic>
        <p:nvPicPr>
          <p:cNvPr id="6146" name="Picture 2" descr="C:\Users\mitch\AppData\Local\Microsoft\Windows\Temporary Internet Files\Content.IE5\TF8B2IC5\MC90007873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86799" y="2808585"/>
            <a:ext cx="1800201" cy="1350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377324"/>
      </p:ext>
    </p:extLst>
  </p:cSld>
  <p:clrMapOvr>
    <a:masterClrMapping/>
  </p:clrMapOvr>
  <p:transition spd="slow">
    <p:cov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Rectangle 4"/>
          <p:cNvSpPr>
            <a:spLocks noGrp="1" noRot="1" noChangeArrowheads="1"/>
          </p:cNvSpPr>
          <p:nvPr>
            <p:ph type="title"/>
          </p:nvPr>
        </p:nvSpPr>
        <p:spPr/>
        <p:txBody>
          <a:bodyPr/>
          <a:lstStyle/>
          <a:p>
            <a:pPr eaLnBrk="1" fontAlgn="auto" hangingPunct="1">
              <a:spcAft>
                <a:spcPts val="0"/>
              </a:spcAft>
              <a:defRPr/>
            </a:pPr>
            <a:r>
              <a:rPr lang="en-AU" dirty="0" smtClean="0"/>
              <a:t>99</a:t>
            </a:r>
            <a:endParaRPr lang="en-AU" dirty="0"/>
          </a:p>
        </p:txBody>
      </p:sp>
      <p:pic>
        <p:nvPicPr>
          <p:cNvPr id="33795" name="Picture 6" descr="MP900430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94321" y="-575791"/>
            <a:ext cx="15049672" cy="7921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4" name="Rectangle 7"/>
          <p:cNvSpPr>
            <a:spLocks noChangeArrowheads="1"/>
          </p:cNvSpPr>
          <p:nvPr/>
        </p:nvSpPr>
        <p:spPr bwMode="auto">
          <a:xfrm>
            <a:off x="7326759" y="648345"/>
            <a:ext cx="3657156" cy="409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0973" tIns="50487" rIns="100973" bIns="50487">
            <a:spAutoFit/>
          </a:bodyPr>
          <a:lstStyle/>
          <a:p>
            <a:pPr defTabSz="1006475"/>
            <a:r>
              <a:rPr lang="en-AU" b="1" dirty="0">
                <a:solidFill>
                  <a:srgbClr val="CC3300"/>
                </a:solidFill>
              </a:rPr>
              <a:t>                                                          </a:t>
            </a:r>
            <a:r>
              <a:rPr lang="en-AU" b="1" dirty="0" smtClean="0">
                <a:solidFill>
                  <a:srgbClr val="CC3300"/>
                </a:solidFill>
              </a:rPr>
              <a:t>        </a:t>
            </a:r>
            <a:endParaRPr lang="en-US" sz="4000" b="1" dirty="0"/>
          </a:p>
        </p:txBody>
      </p:sp>
      <p:sp>
        <p:nvSpPr>
          <p:cNvPr id="2" name="TextBox 1"/>
          <p:cNvSpPr txBox="1"/>
          <p:nvPr/>
        </p:nvSpPr>
        <p:spPr>
          <a:xfrm>
            <a:off x="6966719" y="1512441"/>
            <a:ext cx="3240360" cy="830997"/>
          </a:xfrm>
          <a:prstGeom prst="rect">
            <a:avLst/>
          </a:prstGeom>
          <a:noFill/>
        </p:spPr>
        <p:txBody>
          <a:bodyPr wrap="square" rtlCol="0">
            <a:spAutoFit/>
          </a:bodyPr>
          <a:lstStyle/>
          <a:p>
            <a:r>
              <a:rPr lang="en-AU" dirty="0" smtClean="0"/>
              <a:t> </a:t>
            </a:r>
            <a:r>
              <a:rPr lang="en-AU" sz="4800" b="1" dirty="0" smtClean="0"/>
              <a:t>Thankyou</a:t>
            </a:r>
            <a:endParaRPr lang="en-AU" sz="4800" b="1" dirty="0"/>
          </a:p>
        </p:txBody>
      </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0724"/>
                                        </p:tgtEl>
                                        <p:attrNameLst>
                                          <p:attrName>style.visibility</p:attrName>
                                        </p:attrNameLst>
                                      </p:cBhvr>
                                      <p:to>
                                        <p:strVal val="visible"/>
                                      </p:to>
                                    </p:set>
                                    <p:animEffect transition="in" filter="wipe(down)">
                                      <p:cBhvr>
                                        <p:cTn id="7" dur="580">
                                          <p:stCondLst>
                                            <p:cond delay="0"/>
                                          </p:stCondLst>
                                        </p:cTn>
                                        <p:tgtEl>
                                          <p:spTgt spid="30724"/>
                                        </p:tgtEl>
                                      </p:cBhvr>
                                    </p:animEffect>
                                    <p:anim calcmode="lin" valueType="num">
                                      <p:cBhvr>
                                        <p:cTn id="8" dur="1822" tmFilter="0,0; 0.14,0.36; 0.43,0.73; 0.71,0.91; 1.0,1.0">
                                          <p:stCondLst>
                                            <p:cond delay="0"/>
                                          </p:stCondLst>
                                        </p:cTn>
                                        <p:tgtEl>
                                          <p:spTgt spid="3072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072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072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072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0724"/>
                                        </p:tgtEl>
                                        <p:attrNameLst>
                                          <p:attrName>ppt_y</p:attrName>
                                        </p:attrNameLst>
                                      </p:cBhvr>
                                      <p:tavLst>
                                        <p:tav tm="0" fmla="#ppt_y-sin(pi*$)/81">
                                          <p:val>
                                            <p:fltVal val="0"/>
                                          </p:val>
                                        </p:tav>
                                        <p:tav tm="100000">
                                          <p:val>
                                            <p:fltVal val="1"/>
                                          </p:val>
                                        </p:tav>
                                      </p:tavLst>
                                    </p:anim>
                                    <p:animScale>
                                      <p:cBhvr>
                                        <p:cTn id="13" dur="26">
                                          <p:stCondLst>
                                            <p:cond delay="650"/>
                                          </p:stCondLst>
                                        </p:cTn>
                                        <p:tgtEl>
                                          <p:spTgt spid="30724"/>
                                        </p:tgtEl>
                                      </p:cBhvr>
                                      <p:to x="100000" y="60000"/>
                                    </p:animScale>
                                    <p:animScale>
                                      <p:cBhvr>
                                        <p:cTn id="14" dur="166" decel="50000">
                                          <p:stCondLst>
                                            <p:cond delay="676"/>
                                          </p:stCondLst>
                                        </p:cTn>
                                        <p:tgtEl>
                                          <p:spTgt spid="30724"/>
                                        </p:tgtEl>
                                      </p:cBhvr>
                                      <p:to x="100000" y="100000"/>
                                    </p:animScale>
                                    <p:animScale>
                                      <p:cBhvr>
                                        <p:cTn id="15" dur="26">
                                          <p:stCondLst>
                                            <p:cond delay="1312"/>
                                          </p:stCondLst>
                                        </p:cTn>
                                        <p:tgtEl>
                                          <p:spTgt spid="30724"/>
                                        </p:tgtEl>
                                      </p:cBhvr>
                                      <p:to x="100000" y="80000"/>
                                    </p:animScale>
                                    <p:animScale>
                                      <p:cBhvr>
                                        <p:cTn id="16" dur="166" decel="50000">
                                          <p:stCondLst>
                                            <p:cond delay="1338"/>
                                          </p:stCondLst>
                                        </p:cTn>
                                        <p:tgtEl>
                                          <p:spTgt spid="30724"/>
                                        </p:tgtEl>
                                      </p:cBhvr>
                                      <p:to x="100000" y="100000"/>
                                    </p:animScale>
                                    <p:animScale>
                                      <p:cBhvr>
                                        <p:cTn id="17" dur="26">
                                          <p:stCondLst>
                                            <p:cond delay="1642"/>
                                          </p:stCondLst>
                                        </p:cTn>
                                        <p:tgtEl>
                                          <p:spTgt spid="30724"/>
                                        </p:tgtEl>
                                      </p:cBhvr>
                                      <p:to x="100000" y="90000"/>
                                    </p:animScale>
                                    <p:animScale>
                                      <p:cBhvr>
                                        <p:cTn id="18" dur="166" decel="50000">
                                          <p:stCondLst>
                                            <p:cond delay="1668"/>
                                          </p:stCondLst>
                                        </p:cTn>
                                        <p:tgtEl>
                                          <p:spTgt spid="30724"/>
                                        </p:tgtEl>
                                      </p:cBhvr>
                                      <p:to x="100000" y="100000"/>
                                    </p:animScale>
                                    <p:animScale>
                                      <p:cBhvr>
                                        <p:cTn id="19" dur="26">
                                          <p:stCondLst>
                                            <p:cond delay="1808"/>
                                          </p:stCondLst>
                                        </p:cTn>
                                        <p:tgtEl>
                                          <p:spTgt spid="30724"/>
                                        </p:tgtEl>
                                      </p:cBhvr>
                                      <p:to x="100000" y="95000"/>
                                    </p:animScale>
                                    <p:animScale>
                                      <p:cBhvr>
                                        <p:cTn id="20" dur="166" decel="50000">
                                          <p:stCondLst>
                                            <p:cond delay="1834"/>
                                          </p:stCondLst>
                                        </p:cTn>
                                        <p:tgtEl>
                                          <p:spTgt spid="3072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2" presetClass="emph" presetSubtype="0" fill="hold" grpId="0" nodeType="clickEffect">
                                  <p:stCondLst>
                                    <p:cond delay="0"/>
                                  </p:stCondLst>
                                  <p:childTnLst>
                                    <p:animRot by="120000">
                                      <p:cBhvr>
                                        <p:cTn id="24" dur="100" fill="hold">
                                          <p:stCondLst>
                                            <p:cond delay="0"/>
                                          </p:stCondLst>
                                        </p:cTn>
                                        <p:tgtEl>
                                          <p:spTgt spid="2"/>
                                        </p:tgtEl>
                                        <p:attrNameLst>
                                          <p:attrName>r</p:attrName>
                                        </p:attrNameLst>
                                      </p:cBhvr>
                                    </p:animRot>
                                    <p:animRot by="-240000">
                                      <p:cBhvr>
                                        <p:cTn id="25" dur="200" fill="hold">
                                          <p:stCondLst>
                                            <p:cond delay="200"/>
                                          </p:stCondLst>
                                        </p:cTn>
                                        <p:tgtEl>
                                          <p:spTgt spid="2"/>
                                        </p:tgtEl>
                                        <p:attrNameLst>
                                          <p:attrName>r</p:attrName>
                                        </p:attrNameLst>
                                      </p:cBhvr>
                                    </p:animRot>
                                    <p:animRot by="240000">
                                      <p:cBhvr>
                                        <p:cTn id="26" dur="200" fill="hold">
                                          <p:stCondLst>
                                            <p:cond delay="400"/>
                                          </p:stCondLst>
                                        </p:cTn>
                                        <p:tgtEl>
                                          <p:spTgt spid="2"/>
                                        </p:tgtEl>
                                        <p:attrNameLst>
                                          <p:attrName>r</p:attrName>
                                        </p:attrNameLst>
                                      </p:cBhvr>
                                    </p:animRot>
                                    <p:animRot by="-240000">
                                      <p:cBhvr>
                                        <p:cTn id="27" dur="200" fill="hold">
                                          <p:stCondLst>
                                            <p:cond delay="600"/>
                                          </p:stCondLst>
                                        </p:cTn>
                                        <p:tgtEl>
                                          <p:spTgt spid="2"/>
                                        </p:tgtEl>
                                        <p:attrNameLst>
                                          <p:attrName>r</p:attrName>
                                        </p:attrNameLst>
                                      </p:cBhvr>
                                    </p:animRot>
                                    <p:animRot by="120000">
                                      <p:cBhvr>
                                        <p:cTn id="28" dur="200" fill="hold">
                                          <p:stCondLst>
                                            <p:cond delay="80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lstStyle/>
          <a:p>
            <a:r>
              <a:rPr lang="en-AU" b="1" dirty="0" smtClean="0">
                <a:solidFill>
                  <a:schemeClr val="tx2">
                    <a:lumMod val="60000"/>
                    <a:lumOff val="40000"/>
                  </a:schemeClr>
                </a:solidFill>
              </a:rPr>
              <a:t>Research Questions</a:t>
            </a:r>
            <a:endParaRPr lang="en-AU" b="1" dirty="0">
              <a:solidFill>
                <a:schemeClr val="tx2">
                  <a:lumMod val="60000"/>
                  <a:lumOff val="40000"/>
                </a:schemeClr>
              </a:solidFill>
            </a:endParaRPr>
          </a:p>
        </p:txBody>
      </p:sp>
      <p:sp>
        <p:nvSpPr>
          <p:cNvPr id="3" name="Content Placeholder 2"/>
          <p:cNvSpPr>
            <a:spLocks noGrp="1"/>
          </p:cNvSpPr>
          <p:nvPr>
            <p:ph idx="1"/>
          </p:nvPr>
        </p:nvSpPr>
        <p:spPr>
          <a:solidFill>
            <a:schemeClr val="bg2">
              <a:lumMod val="90000"/>
            </a:schemeClr>
          </a:solidFill>
        </p:spPr>
        <p:txBody>
          <a:bodyPr>
            <a:normAutofit lnSpcReduction="10000"/>
          </a:bodyPr>
          <a:lstStyle/>
          <a:p>
            <a:pPr lvl="0"/>
            <a:r>
              <a:rPr lang="en-US" dirty="0">
                <a:solidFill>
                  <a:srgbClr val="009900"/>
                </a:solidFill>
                <a:latin typeface="Arial" pitchFamily="34" charset="0"/>
                <a:cs typeface="Arial" pitchFamily="34" charset="0"/>
              </a:rPr>
              <a:t>What </a:t>
            </a:r>
            <a:r>
              <a:rPr lang="en-US" i="1" dirty="0">
                <a:solidFill>
                  <a:srgbClr val="009900"/>
                </a:solidFill>
                <a:latin typeface="Arial" pitchFamily="34" charset="0"/>
                <a:cs typeface="Arial" pitchFamily="34" charset="0"/>
              </a:rPr>
              <a:t>teaching styles</a:t>
            </a:r>
            <a:r>
              <a:rPr lang="en-US" dirty="0">
                <a:solidFill>
                  <a:srgbClr val="009900"/>
                </a:solidFill>
                <a:latin typeface="Arial" pitchFamily="34" charset="0"/>
                <a:cs typeface="Arial" pitchFamily="34" charset="0"/>
              </a:rPr>
              <a:t> do Junior Development and Club Professional tennis coaches in Australia believe they are using during coaching sessions throughout the year? </a:t>
            </a:r>
            <a:endParaRPr lang="en-AU" dirty="0">
              <a:solidFill>
                <a:srgbClr val="009900"/>
              </a:solidFill>
              <a:latin typeface="Arial" pitchFamily="34" charset="0"/>
              <a:cs typeface="Arial" pitchFamily="34" charset="0"/>
            </a:endParaRPr>
          </a:p>
          <a:p>
            <a:endParaRPr lang="en-AU" dirty="0"/>
          </a:p>
          <a:p>
            <a:pPr lvl="0"/>
            <a:r>
              <a:rPr lang="en-US" dirty="0">
                <a:solidFill>
                  <a:srgbClr val="C00000"/>
                </a:solidFill>
                <a:latin typeface="Arial" pitchFamily="34" charset="0"/>
                <a:cs typeface="Arial" pitchFamily="34" charset="0"/>
              </a:rPr>
              <a:t>What are the observed </a:t>
            </a:r>
            <a:r>
              <a:rPr lang="en-US" i="1" dirty="0">
                <a:solidFill>
                  <a:srgbClr val="C00000"/>
                </a:solidFill>
                <a:latin typeface="Arial" pitchFamily="34" charset="0"/>
                <a:cs typeface="Arial" pitchFamily="34" charset="0"/>
              </a:rPr>
              <a:t>teaching styles</a:t>
            </a:r>
            <a:r>
              <a:rPr lang="en-US" dirty="0">
                <a:solidFill>
                  <a:srgbClr val="C00000"/>
                </a:solidFill>
                <a:latin typeface="Arial" pitchFamily="34" charset="0"/>
                <a:cs typeface="Arial" pitchFamily="34" charset="0"/>
              </a:rPr>
              <a:t> of Junior Development and Club Professional tennis coaches in Australia?</a:t>
            </a:r>
            <a:endParaRPr lang="en-AU" dirty="0">
              <a:solidFill>
                <a:srgbClr val="C00000"/>
              </a:solidFill>
              <a:latin typeface="Arial" pitchFamily="34" charset="0"/>
              <a:cs typeface="Arial" pitchFamily="34" charset="0"/>
            </a:endParaRPr>
          </a:p>
          <a:p>
            <a:endParaRPr lang="en-AU" dirty="0"/>
          </a:p>
          <a:p>
            <a:endParaRPr lang="en-AU" dirty="0"/>
          </a:p>
        </p:txBody>
      </p:sp>
    </p:spTree>
    <p:extLst>
      <p:ext uri="{BB962C8B-B14F-4D97-AF65-F5344CB8AC3E}">
        <p14:creationId xmlns:p14="http://schemas.microsoft.com/office/powerpoint/2010/main" val="3077691159"/>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idx="4294967295"/>
          </p:nvPr>
        </p:nvSpPr>
        <p:spPr>
          <a:xfrm>
            <a:off x="308738" y="201616"/>
            <a:ext cx="9644131" cy="1392684"/>
          </a:xfrm>
          <a:solidFill>
            <a:schemeClr val="accent2">
              <a:lumMod val="75000"/>
            </a:schemeClr>
          </a:solidFill>
        </p:spPr>
        <p:txBody>
          <a:bodyPr>
            <a:normAutofit fontScale="90000"/>
          </a:bodyPr>
          <a:lstStyle/>
          <a:p>
            <a:pPr algn="ctr" eaLnBrk="1" fontAlgn="auto" hangingPunct="1">
              <a:spcAft>
                <a:spcPts val="0"/>
              </a:spcAft>
              <a:defRPr/>
            </a:pPr>
            <a:r>
              <a:rPr lang="en-AU" sz="4800" b="1" dirty="0" err="1" smtClean="0">
                <a:solidFill>
                  <a:srgbClr val="14BC18"/>
                </a:solidFill>
                <a:effectLst/>
                <a:latin typeface="Arial" pitchFamily="34" charset="0"/>
                <a:cs typeface="Arial" pitchFamily="34" charset="0"/>
              </a:rPr>
              <a:t>Mosston</a:t>
            </a:r>
            <a:r>
              <a:rPr lang="en-AU" sz="4800" b="1" dirty="0" smtClean="0">
                <a:solidFill>
                  <a:srgbClr val="14BC18"/>
                </a:solidFill>
                <a:effectLst/>
                <a:latin typeface="Arial" pitchFamily="34" charset="0"/>
                <a:cs typeface="Arial" pitchFamily="34" charset="0"/>
              </a:rPr>
              <a:t> and Ashworth’s Spectrum of </a:t>
            </a:r>
            <a:r>
              <a:rPr lang="en-AU" sz="4800" b="1" dirty="0" smtClean="0">
                <a:solidFill>
                  <a:srgbClr val="14BC18"/>
                </a:solidFill>
                <a:latin typeface="Arial" pitchFamily="34" charset="0"/>
                <a:cs typeface="Arial" pitchFamily="34" charset="0"/>
              </a:rPr>
              <a:t>Teaching Styles</a:t>
            </a:r>
            <a:endParaRPr lang="en-AU" sz="4800" b="1" dirty="0">
              <a:solidFill>
                <a:srgbClr val="14BC18"/>
              </a:solidFill>
              <a:effectLst/>
              <a:latin typeface="Arial" pitchFamily="34" charset="0"/>
              <a:cs typeface="Arial" pitchFamily="34" charset="0"/>
            </a:endParaRPr>
          </a:p>
        </p:txBody>
      </p:sp>
      <p:sp>
        <p:nvSpPr>
          <p:cNvPr id="55299" name="Rectangle 4"/>
          <p:cNvSpPr>
            <a:spLocks noChangeArrowheads="1"/>
          </p:cNvSpPr>
          <p:nvPr/>
        </p:nvSpPr>
        <p:spPr bwMode="auto">
          <a:xfrm>
            <a:off x="528645" y="1436688"/>
            <a:ext cx="9275762" cy="7550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973" tIns="50487" rIns="100973" bIns="50487">
            <a:spAutoFit/>
          </a:bodyPr>
          <a:lstStyle/>
          <a:p>
            <a:pPr defTabSz="1009236">
              <a:defRPr/>
            </a:pPr>
            <a:endParaRPr lang="en-AU" sz="2800" dirty="0">
              <a:solidFill>
                <a:srgbClr val="00B050"/>
              </a:solidFill>
              <a:latin typeface="+mn-lt"/>
              <a:ea typeface="ＭＳ Ｐゴシック" charset="-128"/>
              <a:cs typeface="+mn-cs"/>
            </a:endParaRPr>
          </a:p>
          <a:p>
            <a:pPr marL="457200" indent="-457200" defTabSz="1009236">
              <a:buFont typeface="Arial" pitchFamily="34" charset="0"/>
              <a:buChar char="•"/>
              <a:defRPr/>
            </a:pPr>
            <a:r>
              <a:rPr lang="en-AU" sz="3600" b="1" dirty="0" smtClean="0">
                <a:solidFill>
                  <a:srgbClr val="FF0000"/>
                </a:solidFill>
                <a:ea typeface="ＭＳ Ｐゴシック" charset="-128"/>
              </a:rPr>
              <a:t>Began </a:t>
            </a:r>
            <a:r>
              <a:rPr lang="en-AU" sz="3600" b="1" dirty="0">
                <a:solidFill>
                  <a:srgbClr val="FF0000"/>
                </a:solidFill>
                <a:ea typeface="ＭＳ Ｐゴシック" charset="-128"/>
              </a:rPr>
              <a:t>in </a:t>
            </a:r>
            <a:r>
              <a:rPr lang="en-AU" sz="3600" b="1" dirty="0" smtClean="0">
                <a:solidFill>
                  <a:srgbClr val="FF0000"/>
                </a:solidFill>
                <a:ea typeface="ＭＳ Ｐゴシック" charset="-128"/>
              </a:rPr>
              <a:t>1966</a:t>
            </a:r>
          </a:p>
          <a:p>
            <a:pPr defTabSz="1009236">
              <a:defRPr/>
            </a:pPr>
            <a:endParaRPr lang="en-AU" sz="3600" b="1" dirty="0" smtClean="0">
              <a:solidFill>
                <a:srgbClr val="FF0000"/>
              </a:solidFill>
              <a:ea typeface="ＭＳ Ｐゴシック" charset="-128"/>
            </a:endParaRPr>
          </a:p>
          <a:p>
            <a:pPr marL="457200" indent="-457200" defTabSz="1009236">
              <a:buFont typeface="Arial" pitchFamily="34" charset="0"/>
              <a:buChar char="•"/>
              <a:defRPr/>
            </a:pPr>
            <a:r>
              <a:rPr lang="en-AU" sz="3600" b="1" dirty="0" smtClean="0">
                <a:solidFill>
                  <a:srgbClr val="0070C0"/>
                </a:solidFill>
                <a:ea typeface="ＭＳ Ｐゴシック" charset="-128"/>
              </a:rPr>
              <a:t>Unified theory of teaching</a:t>
            </a:r>
          </a:p>
          <a:p>
            <a:pPr defTabSz="1009236">
              <a:defRPr/>
            </a:pPr>
            <a:endParaRPr lang="en-AU" sz="3600" b="1" dirty="0" smtClean="0">
              <a:solidFill>
                <a:srgbClr val="FF0000"/>
              </a:solidFill>
              <a:ea typeface="ＭＳ Ｐゴシック" charset="-128"/>
            </a:endParaRPr>
          </a:p>
          <a:p>
            <a:pPr marL="457200" indent="-457200" defTabSz="1009236">
              <a:buFont typeface="Arial" pitchFamily="34" charset="0"/>
              <a:buChar char="•"/>
              <a:defRPr/>
            </a:pPr>
            <a:r>
              <a:rPr lang="en-AU" sz="3600" b="1" dirty="0" smtClean="0">
                <a:solidFill>
                  <a:srgbClr val="7030A0"/>
                </a:solidFill>
                <a:ea typeface="ＭＳ Ｐゴシック" charset="-128"/>
              </a:rPr>
              <a:t>An array of teaching style </a:t>
            </a:r>
          </a:p>
          <a:p>
            <a:pPr defTabSz="1009236">
              <a:defRPr/>
            </a:pPr>
            <a:r>
              <a:rPr lang="en-AU" sz="3600" b="1" dirty="0">
                <a:solidFill>
                  <a:srgbClr val="7030A0"/>
                </a:solidFill>
                <a:ea typeface="ＭＳ Ｐゴシック" charset="-128"/>
              </a:rPr>
              <a:t> </a:t>
            </a:r>
            <a:r>
              <a:rPr lang="en-AU" sz="3600" b="1" dirty="0" smtClean="0">
                <a:solidFill>
                  <a:srgbClr val="7030A0"/>
                </a:solidFill>
                <a:ea typeface="ＭＳ Ｐゴシック" charset="-128"/>
              </a:rPr>
              <a:t>  options</a:t>
            </a:r>
          </a:p>
          <a:p>
            <a:pPr defTabSz="1009236">
              <a:defRPr/>
            </a:pPr>
            <a:r>
              <a:rPr lang="en-AU" sz="3600" b="1" dirty="0" smtClean="0">
                <a:solidFill>
                  <a:srgbClr val="FF0000"/>
                </a:solidFill>
                <a:ea typeface="ＭＳ Ｐゴシック" charset="-128"/>
              </a:rPr>
              <a:t> </a:t>
            </a:r>
          </a:p>
          <a:p>
            <a:pPr marL="457200" indent="-457200" defTabSz="1009236">
              <a:buFont typeface="Arial" pitchFamily="34" charset="0"/>
              <a:buChar char="•"/>
              <a:defRPr/>
            </a:pPr>
            <a:r>
              <a:rPr lang="en-AU" sz="3600" b="1" dirty="0" smtClean="0">
                <a:solidFill>
                  <a:schemeClr val="tx1">
                    <a:lumMod val="65000"/>
                    <a:lumOff val="35000"/>
                  </a:schemeClr>
                </a:solidFill>
                <a:ea typeface="ＭＳ Ｐゴシック" charset="-128"/>
              </a:rPr>
              <a:t>Based on decision-making</a:t>
            </a:r>
          </a:p>
          <a:p>
            <a:pPr marL="457200" indent="-457200" defTabSz="1009236">
              <a:buFont typeface="Arial" pitchFamily="34" charset="0"/>
              <a:buChar char="•"/>
              <a:defRPr/>
            </a:pPr>
            <a:endParaRPr lang="en-AU" sz="3600" b="1" dirty="0">
              <a:solidFill>
                <a:srgbClr val="14BC18"/>
              </a:solidFill>
              <a:ea typeface="ＭＳ Ｐゴシック" charset="-128"/>
            </a:endParaRPr>
          </a:p>
          <a:p>
            <a:pPr marL="457200" indent="-457200" defTabSz="1009236">
              <a:buFont typeface="Arial" pitchFamily="34" charset="0"/>
              <a:buChar char="•"/>
              <a:defRPr/>
            </a:pPr>
            <a:r>
              <a:rPr lang="en-AU" sz="3600" b="1" dirty="0" smtClean="0">
                <a:solidFill>
                  <a:srgbClr val="C00000"/>
                </a:solidFill>
                <a:ea typeface="ＭＳ Ｐゴシック" charset="-128"/>
              </a:rPr>
              <a:t>Non-versus</a:t>
            </a:r>
            <a:endParaRPr lang="en-AU" sz="3600" b="1" dirty="0">
              <a:solidFill>
                <a:srgbClr val="C00000"/>
              </a:solidFill>
              <a:ea typeface="ＭＳ Ｐゴシック" charset="-128"/>
            </a:endParaRPr>
          </a:p>
          <a:p>
            <a:pPr defTabSz="1009236">
              <a:defRPr/>
            </a:pPr>
            <a:endParaRPr lang="en-AU" sz="3600" b="1" dirty="0">
              <a:solidFill>
                <a:srgbClr val="00B050"/>
              </a:solidFill>
              <a:ea typeface="ＭＳ Ｐゴシック" charset="-128"/>
            </a:endParaRPr>
          </a:p>
          <a:p>
            <a:pPr marL="741263" lvl="1" indent="-285711" defTabSz="1009236">
              <a:buFont typeface="Arial" pitchFamily="34" charset="0"/>
              <a:buChar char="•"/>
              <a:defRPr/>
            </a:pPr>
            <a:endParaRPr lang="en-AU" sz="3200" dirty="0">
              <a:solidFill>
                <a:srgbClr val="FFFF00"/>
              </a:solidFill>
              <a:ea typeface="ＭＳ Ｐゴシック" charset="-128"/>
            </a:endParaRPr>
          </a:p>
          <a:p>
            <a:pPr algn="r" defTabSz="1009236">
              <a:defRPr/>
            </a:pPr>
            <a:endParaRPr lang="en-AU" sz="2800" dirty="0">
              <a:solidFill>
                <a:schemeClr val="accent1"/>
              </a:solidFill>
              <a:ea typeface="ＭＳ Ｐゴシック" charset="-128"/>
            </a:endParaRPr>
          </a:p>
        </p:txBody>
      </p:sp>
      <p:pic>
        <p:nvPicPr>
          <p:cNvPr id="2050" name="Picture 2" descr="C:\Users\Mitch\Pictures\image0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10735" y="2376537"/>
            <a:ext cx="2862262" cy="342253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5298"/>
                                        </p:tgtEl>
                                        <p:attrNameLst>
                                          <p:attrName>style.visibility</p:attrName>
                                        </p:attrNameLst>
                                      </p:cBhvr>
                                      <p:to>
                                        <p:strVal val="visible"/>
                                      </p:to>
                                    </p:set>
                                    <p:anim calcmode="lin" valueType="num">
                                      <p:cBhvr>
                                        <p:cTn id="7" dur="500" fill="hold"/>
                                        <p:tgtEl>
                                          <p:spTgt spid="55298"/>
                                        </p:tgtEl>
                                        <p:attrNameLst>
                                          <p:attrName>ppt_w</p:attrName>
                                        </p:attrNameLst>
                                      </p:cBhvr>
                                      <p:tavLst>
                                        <p:tav tm="0">
                                          <p:val>
                                            <p:fltVal val="0"/>
                                          </p:val>
                                        </p:tav>
                                        <p:tav tm="100000">
                                          <p:val>
                                            <p:strVal val="#ppt_w"/>
                                          </p:val>
                                        </p:tav>
                                      </p:tavLst>
                                    </p:anim>
                                    <p:anim calcmode="lin" valueType="num">
                                      <p:cBhvr>
                                        <p:cTn id="8" dur="500" fill="hold"/>
                                        <p:tgtEl>
                                          <p:spTgt spid="55298"/>
                                        </p:tgtEl>
                                        <p:attrNameLst>
                                          <p:attrName>ppt_h</p:attrName>
                                        </p:attrNameLst>
                                      </p:cBhvr>
                                      <p:tavLst>
                                        <p:tav tm="0">
                                          <p:val>
                                            <p:fltVal val="0"/>
                                          </p:val>
                                        </p:tav>
                                        <p:tav tm="100000">
                                          <p:val>
                                            <p:strVal val="#ppt_h"/>
                                          </p:val>
                                        </p:tav>
                                      </p:tavLst>
                                    </p:anim>
                                    <p:animEffect transition="in" filter="fade">
                                      <p:cBhvr>
                                        <p:cTn id="9" dur="500"/>
                                        <p:tgtEl>
                                          <p:spTgt spid="55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4"/>
          <p:cNvSpPr>
            <a:spLocks noGrp="1" noChangeArrowheads="1"/>
          </p:cNvSpPr>
          <p:nvPr>
            <p:ph type="title" idx="4294967295"/>
          </p:nvPr>
        </p:nvSpPr>
        <p:spPr>
          <a:xfrm>
            <a:off x="1033470" y="201616"/>
            <a:ext cx="8919402" cy="1225550"/>
          </a:xfrm>
          <a:solidFill>
            <a:schemeClr val="accent2">
              <a:lumMod val="75000"/>
            </a:schemeClr>
          </a:solidFill>
        </p:spPr>
        <p:txBody>
          <a:bodyPr/>
          <a:lstStyle/>
          <a:p>
            <a:pPr eaLnBrk="1" fontAlgn="auto" hangingPunct="1">
              <a:spcAft>
                <a:spcPts val="0"/>
              </a:spcAft>
              <a:defRPr/>
            </a:pPr>
            <a:r>
              <a:rPr lang="en-AU" sz="4400" b="1" dirty="0">
                <a:solidFill>
                  <a:srgbClr val="14BC18"/>
                </a:solidFill>
                <a:effectLst/>
                <a:latin typeface="Arial" pitchFamily="34" charset="0"/>
                <a:cs typeface="Arial" pitchFamily="34" charset="0"/>
              </a:rPr>
              <a:t>Spectrum of Teaching Styles </a:t>
            </a:r>
            <a:endParaRPr lang="en-US" sz="4400" b="1" dirty="0">
              <a:solidFill>
                <a:srgbClr val="14BC18"/>
              </a:solidFill>
              <a:effectLst/>
              <a:latin typeface="Arial" pitchFamily="34" charset="0"/>
              <a:cs typeface="Arial" pitchFamily="34" charset="0"/>
            </a:endParaRPr>
          </a:p>
        </p:txBody>
      </p:sp>
      <p:sp>
        <p:nvSpPr>
          <p:cNvPr id="14339" name="Rectangle 3"/>
          <p:cNvSpPr>
            <a:spLocks noGrp="1" noChangeArrowheads="1"/>
          </p:cNvSpPr>
          <p:nvPr>
            <p:ph type="body" sz="half" idx="4294967295"/>
          </p:nvPr>
        </p:nvSpPr>
        <p:spPr>
          <a:xfrm>
            <a:off x="6" y="1512889"/>
            <a:ext cx="4562476" cy="4848225"/>
          </a:xfrm>
        </p:spPr>
        <p:txBody>
          <a:bodyPr/>
          <a:lstStyle/>
          <a:p>
            <a:pPr eaLnBrk="1" hangingPunct="1">
              <a:buFont typeface="Wingdings" pitchFamily="2" charset="2"/>
              <a:buNone/>
            </a:pPr>
            <a:r>
              <a:rPr lang="en-US" sz="3200" b="1" dirty="0" smtClean="0">
                <a:solidFill>
                  <a:srgbClr val="00B050"/>
                </a:solidFill>
                <a:ea typeface="HGP明朝E"/>
                <a:cs typeface="HGP明朝E"/>
              </a:rPr>
              <a:t>     </a:t>
            </a:r>
            <a:r>
              <a:rPr lang="en-US" sz="3200" b="1" u="sng" dirty="0" smtClean="0">
                <a:solidFill>
                  <a:srgbClr val="002060"/>
                </a:solidFill>
                <a:latin typeface="Arial" pitchFamily="34" charset="0"/>
                <a:ea typeface="HGP明朝E"/>
                <a:cs typeface="Arial" pitchFamily="34" charset="0"/>
              </a:rPr>
              <a:t>Reproduction</a:t>
            </a:r>
            <a:r>
              <a:rPr lang="en-US" sz="3200" b="1" dirty="0" smtClean="0">
                <a:solidFill>
                  <a:srgbClr val="002060"/>
                </a:solidFill>
                <a:latin typeface="Arial" pitchFamily="34" charset="0"/>
                <a:ea typeface="HGP明朝E"/>
                <a:cs typeface="Arial" pitchFamily="34" charset="0"/>
              </a:rPr>
              <a:t>:</a:t>
            </a:r>
          </a:p>
          <a:p>
            <a:pPr eaLnBrk="1" hangingPunct="1"/>
            <a:r>
              <a:rPr lang="en-US" sz="3100" b="1" dirty="0" smtClean="0">
                <a:solidFill>
                  <a:srgbClr val="002060"/>
                </a:solidFill>
                <a:latin typeface="Arial" pitchFamily="34" charset="0"/>
                <a:ea typeface="HGP明朝E"/>
                <a:cs typeface="Arial" pitchFamily="34" charset="0"/>
              </a:rPr>
              <a:t>Style A</a:t>
            </a:r>
            <a:r>
              <a:rPr lang="en-US" sz="3100" dirty="0" smtClean="0">
                <a:solidFill>
                  <a:srgbClr val="002060"/>
                </a:solidFill>
                <a:latin typeface="Arial" pitchFamily="34" charset="0"/>
                <a:ea typeface="HGP明朝E"/>
                <a:cs typeface="Arial" pitchFamily="34" charset="0"/>
              </a:rPr>
              <a:t> – Command</a:t>
            </a:r>
          </a:p>
          <a:p>
            <a:pPr eaLnBrk="1" hangingPunct="1"/>
            <a:r>
              <a:rPr lang="en-US" sz="3100" b="1" dirty="0" smtClean="0">
                <a:solidFill>
                  <a:srgbClr val="002060"/>
                </a:solidFill>
                <a:latin typeface="Arial" pitchFamily="34" charset="0"/>
                <a:ea typeface="HGP明朝E"/>
                <a:cs typeface="Arial" pitchFamily="34" charset="0"/>
              </a:rPr>
              <a:t>Style B</a:t>
            </a:r>
            <a:r>
              <a:rPr lang="en-US" sz="3100" dirty="0" smtClean="0">
                <a:solidFill>
                  <a:srgbClr val="002060"/>
                </a:solidFill>
                <a:latin typeface="Arial" pitchFamily="34" charset="0"/>
                <a:ea typeface="HGP明朝E"/>
                <a:cs typeface="Arial" pitchFamily="34" charset="0"/>
              </a:rPr>
              <a:t> – Practice</a:t>
            </a:r>
          </a:p>
          <a:p>
            <a:pPr eaLnBrk="1" hangingPunct="1"/>
            <a:r>
              <a:rPr lang="en-US" sz="3100" b="1" dirty="0" smtClean="0">
                <a:solidFill>
                  <a:srgbClr val="002060"/>
                </a:solidFill>
                <a:latin typeface="Arial" pitchFamily="34" charset="0"/>
                <a:ea typeface="HGP明朝E"/>
                <a:cs typeface="Arial" pitchFamily="34" charset="0"/>
              </a:rPr>
              <a:t>Style C</a:t>
            </a:r>
            <a:r>
              <a:rPr lang="en-US" sz="3100" dirty="0" smtClean="0">
                <a:solidFill>
                  <a:srgbClr val="002060"/>
                </a:solidFill>
                <a:latin typeface="Arial" pitchFamily="34" charset="0"/>
                <a:ea typeface="HGP明朝E"/>
                <a:cs typeface="Arial" pitchFamily="34" charset="0"/>
              </a:rPr>
              <a:t> – Reciprocal</a:t>
            </a:r>
          </a:p>
          <a:p>
            <a:pPr eaLnBrk="1" hangingPunct="1"/>
            <a:r>
              <a:rPr lang="en-US" sz="3100" b="1" dirty="0" smtClean="0">
                <a:solidFill>
                  <a:srgbClr val="002060"/>
                </a:solidFill>
                <a:latin typeface="Arial" pitchFamily="34" charset="0"/>
                <a:ea typeface="HGP明朝E"/>
                <a:cs typeface="Arial" pitchFamily="34" charset="0"/>
              </a:rPr>
              <a:t>Style D</a:t>
            </a:r>
            <a:r>
              <a:rPr lang="en-US" sz="3100" dirty="0" smtClean="0">
                <a:solidFill>
                  <a:srgbClr val="002060"/>
                </a:solidFill>
                <a:latin typeface="Arial" pitchFamily="34" charset="0"/>
                <a:ea typeface="HGP明朝E"/>
                <a:cs typeface="Arial" pitchFamily="34" charset="0"/>
              </a:rPr>
              <a:t> – Self Check</a:t>
            </a:r>
          </a:p>
          <a:p>
            <a:pPr eaLnBrk="1" hangingPunct="1"/>
            <a:r>
              <a:rPr lang="en-US" sz="3100" b="1" dirty="0" smtClean="0">
                <a:solidFill>
                  <a:srgbClr val="002060"/>
                </a:solidFill>
                <a:latin typeface="Arial" pitchFamily="34" charset="0"/>
                <a:ea typeface="HGP明朝E"/>
                <a:cs typeface="Arial" pitchFamily="34" charset="0"/>
              </a:rPr>
              <a:t>Style E</a:t>
            </a:r>
            <a:r>
              <a:rPr lang="en-US" sz="3100" dirty="0" smtClean="0">
                <a:solidFill>
                  <a:srgbClr val="002060"/>
                </a:solidFill>
                <a:latin typeface="Arial" pitchFamily="34" charset="0"/>
                <a:ea typeface="HGP明朝E"/>
                <a:cs typeface="Arial" pitchFamily="34" charset="0"/>
              </a:rPr>
              <a:t> – Inclusion</a:t>
            </a:r>
            <a:endParaRPr lang="en-US" sz="3100" b="1" dirty="0" smtClean="0">
              <a:solidFill>
                <a:srgbClr val="002060"/>
              </a:solidFill>
              <a:latin typeface="Arial" pitchFamily="34" charset="0"/>
              <a:ea typeface="HGP明朝E"/>
              <a:cs typeface="Arial" pitchFamily="34" charset="0"/>
            </a:endParaRPr>
          </a:p>
        </p:txBody>
      </p:sp>
      <p:sp>
        <p:nvSpPr>
          <p:cNvPr id="14340" name="Rectangle 5"/>
          <p:cNvSpPr>
            <a:spLocks noGrp="1" noChangeArrowheads="1"/>
          </p:cNvSpPr>
          <p:nvPr>
            <p:ph type="body" sz="half" idx="4294967295"/>
          </p:nvPr>
        </p:nvSpPr>
        <p:spPr>
          <a:xfrm>
            <a:off x="4759326" y="1512889"/>
            <a:ext cx="5573713" cy="5632450"/>
          </a:xfrm>
        </p:spPr>
        <p:txBody>
          <a:bodyPr>
            <a:normAutofit lnSpcReduction="10000"/>
          </a:bodyPr>
          <a:lstStyle/>
          <a:p>
            <a:pPr eaLnBrk="1" hangingPunct="1">
              <a:buFont typeface="Wingdings" pitchFamily="2" charset="2"/>
              <a:buNone/>
            </a:pPr>
            <a:r>
              <a:rPr lang="en-US" sz="3200" b="1" dirty="0" smtClean="0">
                <a:solidFill>
                  <a:srgbClr val="0000FF"/>
                </a:solidFill>
                <a:latin typeface="Arial" pitchFamily="34" charset="0"/>
                <a:ea typeface="HGP明朝E"/>
                <a:cs typeface="Arial" pitchFamily="34" charset="0"/>
              </a:rPr>
              <a:t>          </a:t>
            </a:r>
            <a:r>
              <a:rPr lang="en-US" sz="3200" b="1" u="sng" dirty="0" smtClean="0">
                <a:solidFill>
                  <a:srgbClr val="00B0F0"/>
                </a:solidFill>
                <a:latin typeface="Arial" pitchFamily="34" charset="0"/>
                <a:ea typeface="HGP明朝E"/>
                <a:cs typeface="Arial" pitchFamily="34" charset="0"/>
              </a:rPr>
              <a:t>Production</a:t>
            </a:r>
            <a:r>
              <a:rPr lang="en-US" sz="3200" b="1" dirty="0" smtClean="0">
                <a:solidFill>
                  <a:srgbClr val="00B0F0"/>
                </a:solidFill>
                <a:latin typeface="Arial" pitchFamily="34" charset="0"/>
                <a:ea typeface="HGP明朝E"/>
                <a:cs typeface="Arial" pitchFamily="34" charset="0"/>
              </a:rPr>
              <a:t>:</a:t>
            </a:r>
            <a:endParaRPr lang="en-US" sz="3200" dirty="0" smtClean="0">
              <a:solidFill>
                <a:srgbClr val="00B0F0"/>
              </a:solidFill>
              <a:latin typeface="Arial" pitchFamily="34" charset="0"/>
              <a:ea typeface="HGP明朝E"/>
              <a:cs typeface="Arial" pitchFamily="34" charset="0"/>
            </a:endParaRPr>
          </a:p>
          <a:p>
            <a:pPr eaLnBrk="1" hangingPunct="1"/>
            <a:r>
              <a:rPr lang="en-US" sz="3100" b="1" dirty="0" smtClean="0">
                <a:solidFill>
                  <a:srgbClr val="00B0F0"/>
                </a:solidFill>
                <a:latin typeface="Arial" pitchFamily="34" charset="0"/>
                <a:ea typeface="HGP明朝E"/>
                <a:cs typeface="Arial" pitchFamily="34" charset="0"/>
              </a:rPr>
              <a:t>Style F</a:t>
            </a:r>
            <a:r>
              <a:rPr lang="en-US" sz="3100" dirty="0" smtClean="0">
                <a:solidFill>
                  <a:srgbClr val="00B0F0"/>
                </a:solidFill>
                <a:latin typeface="Arial" pitchFamily="34" charset="0"/>
                <a:ea typeface="HGP明朝E"/>
                <a:cs typeface="Arial" pitchFamily="34" charset="0"/>
              </a:rPr>
              <a:t> – Guided Discovery</a:t>
            </a:r>
          </a:p>
          <a:p>
            <a:pPr eaLnBrk="1" hangingPunct="1"/>
            <a:r>
              <a:rPr lang="en-US" sz="3100" b="1" dirty="0" smtClean="0">
                <a:solidFill>
                  <a:srgbClr val="00B0F0"/>
                </a:solidFill>
                <a:latin typeface="Arial" pitchFamily="34" charset="0"/>
                <a:ea typeface="HGP明朝E"/>
                <a:cs typeface="Arial" pitchFamily="34" charset="0"/>
              </a:rPr>
              <a:t>Style G</a:t>
            </a:r>
            <a:r>
              <a:rPr lang="en-US" sz="3100" dirty="0" smtClean="0">
                <a:solidFill>
                  <a:srgbClr val="00B0F0"/>
                </a:solidFill>
                <a:latin typeface="Arial" pitchFamily="34" charset="0"/>
                <a:ea typeface="HGP明朝E"/>
                <a:cs typeface="Arial" pitchFamily="34" charset="0"/>
              </a:rPr>
              <a:t> – Convergent Discovery</a:t>
            </a:r>
          </a:p>
          <a:p>
            <a:pPr eaLnBrk="1" hangingPunct="1"/>
            <a:r>
              <a:rPr lang="en-US" sz="3100" b="1" dirty="0" smtClean="0">
                <a:solidFill>
                  <a:srgbClr val="00B0F0"/>
                </a:solidFill>
                <a:latin typeface="Arial" pitchFamily="34" charset="0"/>
                <a:ea typeface="HGP明朝E"/>
                <a:cs typeface="Arial" pitchFamily="34" charset="0"/>
              </a:rPr>
              <a:t>Style H</a:t>
            </a:r>
            <a:r>
              <a:rPr lang="en-US" sz="3100" dirty="0" smtClean="0">
                <a:solidFill>
                  <a:srgbClr val="00B0F0"/>
                </a:solidFill>
                <a:latin typeface="Arial" pitchFamily="34" charset="0"/>
                <a:ea typeface="HGP明朝E"/>
                <a:cs typeface="Arial" pitchFamily="34" charset="0"/>
              </a:rPr>
              <a:t> – Divergent Discovery</a:t>
            </a:r>
          </a:p>
          <a:p>
            <a:pPr eaLnBrk="1" hangingPunct="1"/>
            <a:r>
              <a:rPr lang="en-US" sz="3100" b="1" dirty="0" smtClean="0">
                <a:solidFill>
                  <a:srgbClr val="00B0F0"/>
                </a:solidFill>
                <a:latin typeface="Arial" pitchFamily="34" charset="0"/>
                <a:ea typeface="HGP明朝E"/>
                <a:cs typeface="Arial" pitchFamily="34" charset="0"/>
              </a:rPr>
              <a:t>Style I</a:t>
            </a:r>
            <a:r>
              <a:rPr lang="en-US" sz="3100" dirty="0" smtClean="0">
                <a:solidFill>
                  <a:srgbClr val="00B0F0"/>
                </a:solidFill>
                <a:latin typeface="Arial" pitchFamily="34" charset="0"/>
                <a:ea typeface="HGP明朝E"/>
                <a:cs typeface="Arial" pitchFamily="34" charset="0"/>
              </a:rPr>
              <a:t> – Learner Designed Individual Program</a:t>
            </a:r>
          </a:p>
          <a:p>
            <a:pPr eaLnBrk="1" hangingPunct="1"/>
            <a:r>
              <a:rPr lang="en-US" sz="3100" b="1" dirty="0" smtClean="0">
                <a:solidFill>
                  <a:srgbClr val="00B0F0"/>
                </a:solidFill>
                <a:latin typeface="Arial" pitchFamily="34" charset="0"/>
                <a:ea typeface="HGP明朝E"/>
                <a:cs typeface="Arial" pitchFamily="34" charset="0"/>
              </a:rPr>
              <a:t>Style J</a:t>
            </a:r>
            <a:r>
              <a:rPr lang="en-US" sz="3100" dirty="0" smtClean="0">
                <a:solidFill>
                  <a:srgbClr val="00B0F0"/>
                </a:solidFill>
                <a:latin typeface="Arial" pitchFamily="34" charset="0"/>
                <a:ea typeface="HGP明朝E"/>
                <a:cs typeface="Arial" pitchFamily="34" charset="0"/>
              </a:rPr>
              <a:t> – Learner Initiated Program</a:t>
            </a:r>
          </a:p>
          <a:p>
            <a:pPr eaLnBrk="1" hangingPunct="1"/>
            <a:r>
              <a:rPr lang="en-US" sz="3100" b="1" dirty="0" smtClean="0">
                <a:solidFill>
                  <a:srgbClr val="00B0F0"/>
                </a:solidFill>
                <a:latin typeface="Arial" pitchFamily="34" charset="0"/>
                <a:ea typeface="HGP明朝E"/>
                <a:cs typeface="Arial" pitchFamily="34" charset="0"/>
              </a:rPr>
              <a:t>Style K</a:t>
            </a:r>
            <a:r>
              <a:rPr lang="en-US" sz="3100" dirty="0" smtClean="0">
                <a:solidFill>
                  <a:srgbClr val="00B0F0"/>
                </a:solidFill>
                <a:latin typeface="Arial" pitchFamily="34" charset="0"/>
                <a:ea typeface="HGP明朝E"/>
                <a:cs typeface="Arial" pitchFamily="34" charset="0"/>
              </a:rPr>
              <a:t> – Self Teaching</a:t>
            </a:r>
          </a:p>
        </p:txBody>
      </p:sp>
      <p:pic>
        <p:nvPicPr>
          <p:cNvPr id="14341" name="Picture 6" descr="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0564" y="5059366"/>
            <a:ext cx="3743325" cy="2079625"/>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58370"/>
                                        </p:tgtEl>
                                        <p:attrNameLst>
                                          <p:attrName>style.visibility</p:attrName>
                                        </p:attrNameLst>
                                      </p:cBhvr>
                                      <p:to>
                                        <p:strVal val="visible"/>
                                      </p:to>
                                    </p:set>
                                    <p:anim calcmode="lin" valueType="num">
                                      <p:cBhvr>
                                        <p:cTn id="7" dur="1000" fill="hold"/>
                                        <p:tgtEl>
                                          <p:spTgt spid="58370"/>
                                        </p:tgtEl>
                                        <p:attrNameLst>
                                          <p:attrName>ppt_w</p:attrName>
                                        </p:attrNameLst>
                                      </p:cBhvr>
                                      <p:tavLst>
                                        <p:tav tm="0">
                                          <p:val>
                                            <p:fltVal val="0"/>
                                          </p:val>
                                        </p:tav>
                                        <p:tav tm="100000">
                                          <p:val>
                                            <p:strVal val="#ppt_w"/>
                                          </p:val>
                                        </p:tav>
                                      </p:tavLst>
                                    </p:anim>
                                    <p:anim calcmode="lin" valueType="num">
                                      <p:cBhvr>
                                        <p:cTn id="8" dur="1000" fill="hold"/>
                                        <p:tgtEl>
                                          <p:spTgt spid="58370"/>
                                        </p:tgtEl>
                                        <p:attrNameLst>
                                          <p:attrName>ppt_h</p:attrName>
                                        </p:attrNameLst>
                                      </p:cBhvr>
                                      <p:tavLst>
                                        <p:tav tm="0">
                                          <p:val>
                                            <p:fltVal val="0"/>
                                          </p:val>
                                        </p:tav>
                                        <p:tav tm="100000">
                                          <p:val>
                                            <p:strVal val="#ppt_h"/>
                                          </p:val>
                                        </p:tav>
                                      </p:tavLst>
                                    </p:anim>
                                    <p:anim calcmode="lin" valueType="num">
                                      <p:cBhvr>
                                        <p:cTn id="9" dur="1000" fill="hold"/>
                                        <p:tgtEl>
                                          <p:spTgt spid="58370"/>
                                        </p:tgtEl>
                                        <p:attrNameLst>
                                          <p:attrName>style.rotation</p:attrName>
                                        </p:attrNameLst>
                                      </p:cBhvr>
                                      <p:tavLst>
                                        <p:tav tm="0">
                                          <p:val>
                                            <p:fltVal val="90"/>
                                          </p:val>
                                        </p:tav>
                                        <p:tav tm="100000">
                                          <p:val>
                                            <p:fltVal val="0"/>
                                          </p:val>
                                        </p:tav>
                                      </p:tavLst>
                                    </p:anim>
                                    <p:animEffect transition="in" filter="fade">
                                      <p:cBhvr>
                                        <p:cTn id="10" dur="1000"/>
                                        <p:tgtEl>
                                          <p:spTgt spid="583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9"/>
          <p:cNvSpPr txBox="1">
            <a:spLocks noChangeArrowheads="1"/>
          </p:cNvSpPr>
          <p:nvPr/>
        </p:nvSpPr>
        <p:spPr bwMode="auto">
          <a:xfrm>
            <a:off x="782638" y="741363"/>
            <a:ext cx="8788400" cy="5641938"/>
          </a:xfrm>
          <a:prstGeom prst="rect">
            <a:avLst/>
          </a:prstGeom>
          <a:solidFill>
            <a:srgbClr val="CDE0FF"/>
          </a:solidFill>
          <a:ln w="76200">
            <a:solidFill>
              <a:srgbClr val="0066FF"/>
            </a:solidFill>
            <a:miter lim="800000"/>
            <a:headEnd/>
            <a:tailEnd/>
          </a:ln>
        </p:spPr>
        <p:txBody>
          <a:bodyPr lIns="100973" tIns="50487" rIns="100973" bIns="50487">
            <a:spAutoFit/>
          </a:bodyPr>
          <a:lstStyle>
            <a:lvl1pPr defTabSz="1009650" eaLnBrk="0" hangingPunct="0">
              <a:defRPr sz="2000">
                <a:solidFill>
                  <a:schemeClr val="tx1"/>
                </a:solidFill>
                <a:latin typeface="Arial" pitchFamily="34" charset="0"/>
                <a:ea typeface="ＭＳ Ｐゴシック" pitchFamily="34" charset="-128"/>
              </a:defRPr>
            </a:lvl1pPr>
            <a:lvl2pPr marL="742950" indent="-285750" defTabSz="1009650" eaLnBrk="0" hangingPunct="0">
              <a:defRPr sz="2000">
                <a:solidFill>
                  <a:schemeClr val="tx1"/>
                </a:solidFill>
                <a:latin typeface="Arial" pitchFamily="34" charset="0"/>
                <a:ea typeface="ＭＳ Ｐゴシック" pitchFamily="34" charset="-128"/>
              </a:defRPr>
            </a:lvl2pPr>
            <a:lvl3pPr marL="1143000" indent="-228600" defTabSz="1009650" eaLnBrk="0" hangingPunct="0">
              <a:defRPr sz="2000">
                <a:solidFill>
                  <a:schemeClr val="tx1"/>
                </a:solidFill>
                <a:latin typeface="Arial" pitchFamily="34" charset="0"/>
                <a:ea typeface="ＭＳ Ｐゴシック" pitchFamily="34" charset="-128"/>
              </a:defRPr>
            </a:lvl3pPr>
            <a:lvl4pPr marL="1600200" indent="-228600" defTabSz="1009650" eaLnBrk="0" hangingPunct="0">
              <a:defRPr sz="2000">
                <a:solidFill>
                  <a:schemeClr val="tx1"/>
                </a:solidFill>
                <a:latin typeface="Arial" pitchFamily="34" charset="0"/>
                <a:ea typeface="ＭＳ Ｐゴシック" pitchFamily="34" charset="-128"/>
              </a:defRPr>
            </a:lvl4pPr>
            <a:lvl5pPr marL="2057400" indent="-228600" defTabSz="1009650" eaLnBrk="0" hangingPunct="0">
              <a:defRPr sz="2000">
                <a:solidFill>
                  <a:schemeClr val="tx1"/>
                </a:solidFill>
                <a:latin typeface="Arial" pitchFamily="34" charset="0"/>
                <a:ea typeface="ＭＳ Ｐゴシック" pitchFamily="34" charset="-128"/>
              </a:defRPr>
            </a:lvl5pPr>
            <a:lvl6pPr marL="2514600" indent="-228600" defTabSz="1009650" eaLnBrk="0" fontAlgn="base" hangingPunct="0">
              <a:spcBef>
                <a:spcPct val="0"/>
              </a:spcBef>
              <a:spcAft>
                <a:spcPct val="0"/>
              </a:spcAft>
              <a:defRPr sz="2000">
                <a:solidFill>
                  <a:schemeClr val="tx1"/>
                </a:solidFill>
                <a:latin typeface="Arial" pitchFamily="34" charset="0"/>
                <a:ea typeface="ＭＳ Ｐゴシック" pitchFamily="34" charset="-128"/>
              </a:defRPr>
            </a:lvl6pPr>
            <a:lvl7pPr marL="2971800" indent="-228600" defTabSz="1009650" eaLnBrk="0" fontAlgn="base" hangingPunct="0">
              <a:spcBef>
                <a:spcPct val="0"/>
              </a:spcBef>
              <a:spcAft>
                <a:spcPct val="0"/>
              </a:spcAft>
              <a:defRPr sz="2000">
                <a:solidFill>
                  <a:schemeClr val="tx1"/>
                </a:solidFill>
                <a:latin typeface="Arial" pitchFamily="34" charset="0"/>
                <a:ea typeface="ＭＳ Ｐゴシック" pitchFamily="34" charset="-128"/>
              </a:defRPr>
            </a:lvl7pPr>
            <a:lvl8pPr marL="3429000" indent="-228600" defTabSz="1009650" eaLnBrk="0" fontAlgn="base" hangingPunct="0">
              <a:spcBef>
                <a:spcPct val="0"/>
              </a:spcBef>
              <a:spcAft>
                <a:spcPct val="0"/>
              </a:spcAft>
              <a:defRPr sz="2000">
                <a:solidFill>
                  <a:schemeClr val="tx1"/>
                </a:solidFill>
                <a:latin typeface="Arial" pitchFamily="34" charset="0"/>
                <a:ea typeface="ＭＳ Ｐゴシック" pitchFamily="34" charset="-128"/>
              </a:defRPr>
            </a:lvl8pPr>
            <a:lvl9pPr marL="3886200" indent="-228600" defTabSz="1009650" eaLnBrk="0" fontAlgn="base" hangingPunct="0">
              <a:spcBef>
                <a:spcPct val="0"/>
              </a:spcBef>
              <a:spcAft>
                <a:spcPct val="0"/>
              </a:spcAft>
              <a:defRPr sz="2000">
                <a:solidFill>
                  <a:schemeClr val="tx1"/>
                </a:solidFill>
                <a:latin typeface="Arial" pitchFamily="34" charset="0"/>
                <a:ea typeface="ＭＳ Ｐゴシック" pitchFamily="34" charset="-128"/>
              </a:defRPr>
            </a:lvl9pPr>
          </a:lstStyle>
          <a:p>
            <a:pPr eaLnBrk="1" hangingPunct="1"/>
            <a:endParaRPr lang="en-AU" dirty="0"/>
          </a:p>
          <a:p>
            <a:pPr eaLnBrk="1" hangingPunct="1"/>
            <a:endParaRPr lang="en-AU" dirty="0"/>
          </a:p>
          <a:p>
            <a:pPr eaLnBrk="1" hangingPunct="1"/>
            <a:endParaRPr lang="en-AU" dirty="0"/>
          </a:p>
          <a:p>
            <a:pPr eaLnBrk="1" hangingPunct="1"/>
            <a:endParaRPr lang="en-AU" dirty="0"/>
          </a:p>
          <a:p>
            <a:pPr eaLnBrk="1" hangingPunct="1"/>
            <a:endParaRPr lang="en-AU" dirty="0"/>
          </a:p>
          <a:p>
            <a:pPr eaLnBrk="1" hangingPunct="1"/>
            <a:endParaRPr lang="en-AU" dirty="0"/>
          </a:p>
          <a:p>
            <a:pPr eaLnBrk="1" hangingPunct="1"/>
            <a:endParaRPr lang="en-AU" dirty="0"/>
          </a:p>
          <a:p>
            <a:pPr eaLnBrk="1" hangingPunct="1"/>
            <a:endParaRPr lang="en-AU" dirty="0"/>
          </a:p>
          <a:p>
            <a:pPr eaLnBrk="1" hangingPunct="1"/>
            <a:endParaRPr lang="en-AU" dirty="0"/>
          </a:p>
          <a:p>
            <a:pPr eaLnBrk="1" hangingPunct="1"/>
            <a:endParaRPr lang="en-AU" dirty="0"/>
          </a:p>
          <a:p>
            <a:pPr eaLnBrk="1" hangingPunct="1"/>
            <a:endParaRPr lang="en-AU" dirty="0"/>
          </a:p>
          <a:p>
            <a:pPr eaLnBrk="1" hangingPunct="1"/>
            <a:endParaRPr lang="en-AU" dirty="0"/>
          </a:p>
          <a:p>
            <a:pPr eaLnBrk="1" hangingPunct="1"/>
            <a:endParaRPr lang="en-AU" dirty="0"/>
          </a:p>
          <a:p>
            <a:pPr eaLnBrk="1" hangingPunct="1"/>
            <a:endParaRPr lang="en-AU" dirty="0"/>
          </a:p>
          <a:p>
            <a:pPr eaLnBrk="1" hangingPunct="1"/>
            <a:endParaRPr lang="en-AU" dirty="0"/>
          </a:p>
          <a:p>
            <a:pPr eaLnBrk="1" hangingPunct="1"/>
            <a:endParaRPr lang="en-AU" dirty="0"/>
          </a:p>
          <a:p>
            <a:pPr eaLnBrk="1" hangingPunct="1"/>
            <a:endParaRPr lang="en-AU" dirty="0"/>
          </a:p>
          <a:p>
            <a:pPr eaLnBrk="1" hangingPunct="1"/>
            <a:r>
              <a:rPr lang="en-AU" dirty="0"/>
              <a:t>                                                                                                                      </a:t>
            </a:r>
            <a:endParaRPr lang="en-US" dirty="0"/>
          </a:p>
        </p:txBody>
      </p:sp>
      <p:pic>
        <p:nvPicPr>
          <p:cNvPr id="15363" name="Picture 9" descr="mk-blu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076" y="1081094"/>
            <a:ext cx="8561389" cy="4823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5363"/>
                                        </p:tgtEl>
                                        <p:attrNameLst>
                                          <p:attrName>style.visibility</p:attrName>
                                        </p:attrNameLst>
                                      </p:cBhvr>
                                      <p:to>
                                        <p:strVal val="visible"/>
                                      </p:to>
                                    </p:set>
                                    <p:animEffect transition="in" filter="fade">
                                      <p:cBhvr>
                                        <p:cTn id="7" dur="1000"/>
                                        <p:tgtEl>
                                          <p:spTgt spid="15363"/>
                                        </p:tgtEl>
                                      </p:cBhvr>
                                    </p:animEffect>
                                    <p:anim calcmode="lin" valueType="num">
                                      <p:cBhvr>
                                        <p:cTn id="8" dur="1000" fill="hold"/>
                                        <p:tgtEl>
                                          <p:spTgt spid="15363"/>
                                        </p:tgtEl>
                                        <p:attrNameLst>
                                          <p:attrName>ppt_x</p:attrName>
                                        </p:attrNameLst>
                                      </p:cBhvr>
                                      <p:tavLst>
                                        <p:tav tm="0">
                                          <p:val>
                                            <p:strVal val="#ppt_x"/>
                                          </p:val>
                                        </p:tav>
                                        <p:tav tm="100000">
                                          <p:val>
                                            <p:strVal val="#ppt_x"/>
                                          </p:val>
                                        </p:tav>
                                      </p:tavLst>
                                    </p:anim>
                                    <p:anim calcmode="lin" valueType="num">
                                      <p:cBhvr>
                                        <p:cTn id="9" dur="1000" fill="hold"/>
                                        <p:tgtEl>
                                          <p:spTgt spid="1536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idx="4294967295"/>
          </p:nvPr>
        </p:nvSpPr>
        <p:spPr>
          <a:xfrm>
            <a:off x="857257" y="261943"/>
            <a:ext cx="9095615" cy="1533525"/>
          </a:xfrm>
          <a:solidFill>
            <a:schemeClr val="accent2">
              <a:lumMod val="75000"/>
            </a:schemeClr>
          </a:solidFill>
        </p:spPr>
        <p:txBody>
          <a:bodyPr anchorCtr="1">
            <a:normAutofit/>
          </a:bodyPr>
          <a:lstStyle/>
          <a:p>
            <a:pPr eaLnBrk="1" fontAlgn="auto" hangingPunct="1">
              <a:spcAft>
                <a:spcPts val="0"/>
              </a:spcAft>
              <a:defRPr/>
            </a:pPr>
            <a:r>
              <a:rPr lang="en-AU" altLang="ja-JP" sz="5400" b="1" dirty="0">
                <a:solidFill>
                  <a:srgbClr val="14BC18"/>
                </a:solidFill>
                <a:effectLst/>
                <a:latin typeface="Arial" pitchFamily="34" charset="0"/>
                <a:cs typeface="Arial" pitchFamily="34" charset="0"/>
              </a:rPr>
              <a:t>Teaching Style Definition</a:t>
            </a:r>
            <a:endParaRPr lang="en-US" altLang="ja-JP" sz="5400" b="1" dirty="0">
              <a:solidFill>
                <a:srgbClr val="14BC18"/>
              </a:solidFill>
              <a:effectLst/>
              <a:latin typeface="Arial" pitchFamily="34" charset="0"/>
              <a:cs typeface="Arial" pitchFamily="34" charset="0"/>
            </a:endParaRPr>
          </a:p>
        </p:txBody>
      </p:sp>
      <p:sp>
        <p:nvSpPr>
          <p:cNvPr id="12291" name="Rectangle 3"/>
          <p:cNvSpPr>
            <a:spLocks noGrp="1" noChangeArrowheads="1"/>
          </p:cNvSpPr>
          <p:nvPr>
            <p:ph type="body" idx="4294967295"/>
          </p:nvPr>
        </p:nvSpPr>
        <p:spPr>
          <a:xfrm>
            <a:off x="1284287" y="2376539"/>
            <a:ext cx="9048751" cy="4825954"/>
          </a:xfrm>
          <a:solidFill>
            <a:schemeClr val="bg1"/>
          </a:solidFill>
        </p:spPr>
        <p:txBody>
          <a:bodyPr>
            <a:normAutofit/>
          </a:bodyPr>
          <a:lstStyle/>
          <a:p>
            <a:pPr eaLnBrk="1" hangingPunct="1">
              <a:lnSpc>
                <a:spcPct val="80000"/>
              </a:lnSpc>
              <a:buFont typeface="Wingdings" pitchFamily="2" charset="2"/>
              <a:buNone/>
            </a:pPr>
            <a:r>
              <a:rPr lang="en-AU" altLang="ja-JP" sz="3100" dirty="0" smtClean="0">
                <a:latin typeface="Arial" pitchFamily="34" charset="0"/>
                <a:cs typeface="Arial" pitchFamily="34" charset="0"/>
              </a:rPr>
              <a:t>A </a:t>
            </a:r>
            <a:r>
              <a:rPr lang="en-AU" altLang="ja-JP" sz="3100" i="1" u="sng" dirty="0" smtClean="0">
                <a:latin typeface="Arial" pitchFamily="34" charset="0"/>
                <a:cs typeface="Arial" pitchFamily="34" charset="0"/>
              </a:rPr>
              <a:t>Teaching Style</a:t>
            </a:r>
            <a:r>
              <a:rPr lang="en-AU" altLang="ja-JP" sz="3100" dirty="0" smtClean="0">
                <a:latin typeface="Arial" pitchFamily="34" charset="0"/>
                <a:cs typeface="Arial" pitchFamily="34" charset="0"/>
              </a:rPr>
              <a:t> is a plan of action that</a:t>
            </a:r>
          </a:p>
          <a:p>
            <a:pPr eaLnBrk="1" hangingPunct="1">
              <a:lnSpc>
                <a:spcPct val="80000"/>
              </a:lnSpc>
              <a:buFont typeface="Wingdings" pitchFamily="2" charset="2"/>
              <a:buNone/>
            </a:pPr>
            <a:r>
              <a:rPr lang="en-AU" altLang="ja-JP" sz="3100" dirty="0" smtClean="0">
                <a:latin typeface="Arial" pitchFamily="34" charset="0"/>
                <a:cs typeface="Arial" pitchFamily="34" charset="0"/>
              </a:rPr>
              <a:t>defines the </a:t>
            </a:r>
            <a:r>
              <a:rPr lang="en-AU" altLang="ja-JP" sz="3100" i="1" u="sng" dirty="0" smtClean="0">
                <a:solidFill>
                  <a:srgbClr val="FFC000"/>
                </a:solidFill>
                <a:latin typeface="Arial" pitchFamily="34" charset="0"/>
                <a:cs typeface="Arial" pitchFamily="34" charset="0"/>
              </a:rPr>
              <a:t>specific decision interaction</a:t>
            </a:r>
            <a:r>
              <a:rPr lang="en-AU" altLang="ja-JP" sz="3100" dirty="0" smtClean="0">
                <a:solidFill>
                  <a:srgbClr val="FFC000"/>
                </a:solidFill>
                <a:latin typeface="Arial" pitchFamily="34" charset="0"/>
                <a:cs typeface="Arial" pitchFamily="34" charset="0"/>
              </a:rPr>
              <a:t> </a:t>
            </a:r>
            <a:r>
              <a:rPr lang="en-AU" altLang="ja-JP" sz="3100" dirty="0" smtClean="0">
                <a:latin typeface="Arial" pitchFamily="34" charset="0"/>
                <a:cs typeface="Arial" pitchFamily="34" charset="0"/>
              </a:rPr>
              <a:t>of </a:t>
            </a:r>
          </a:p>
          <a:p>
            <a:pPr eaLnBrk="1" hangingPunct="1">
              <a:lnSpc>
                <a:spcPct val="80000"/>
              </a:lnSpc>
              <a:buFont typeface="Wingdings" pitchFamily="2" charset="2"/>
              <a:buNone/>
            </a:pPr>
            <a:r>
              <a:rPr lang="en-AU" altLang="ja-JP" sz="3100" dirty="0" smtClean="0">
                <a:latin typeface="Arial" pitchFamily="34" charset="0"/>
                <a:cs typeface="Arial" pitchFamily="34" charset="0"/>
              </a:rPr>
              <a:t>the </a:t>
            </a:r>
            <a:r>
              <a:rPr lang="en-AU" altLang="ja-JP" sz="3100" i="1" u="sng" dirty="0" smtClean="0">
                <a:solidFill>
                  <a:srgbClr val="FF0000"/>
                </a:solidFill>
                <a:latin typeface="Arial" pitchFamily="34" charset="0"/>
                <a:cs typeface="Arial" pitchFamily="34" charset="0"/>
              </a:rPr>
              <a:t>teacher or coach and the learner</a:t>
            </a:r>
            <a:r>
              <a:rPr lang="en-AU" altLang="ja-JP" sz="3100" dirty="0" smtClean="0">
                <a:solidFill>
                  <a:srgbClr val="FF0000"/>
                </a:solidFill>
                <a:latin typeface="Arial" pitchFamily="34" charset="0"/>
                <a:cs typeface="Arial" pitchFamily="34" charset="0"/>
              </a:rPr>
              <a:t> </a:t>
            </a:r>
            <a:r>
              <a:rPr lang="en-AU" altLang="ja-JP" sz="3100" dirty="0" smtClean="0">
                <a:latin typeface="Arial" pitchFamily="34" charset="0"/>
                <a:cs typeface="Arial" pitchFamily="34" charset="0"/>
              </a:rPr>
              <a:t>for </a:t>
            </a:r>
          </a:p>
          <a:p>
            <a:pPr eaLnBrk="1" hangingPunct="1">
              <a:lnSpc>
                <a:spcPct val="80000"/>
              </a:lnSpc>
              <a:buFont typeface="Wingdings" pitchFamily="2" charset="2"/>
              <a:buNone/>
            </a:pPr>
            <a:r>
              <a:rPr lang="en-AU" altLang="ja-JP" sz="3100" dirty="0" smtClean="0">
                <a:latin typeface="Arial" pitchFamily="34" charset="0"/>
                <a:cs typeface="Arial" pitchFamily="34" charset="0"/>
              </a:rPr>
              <a:t>the purpose of leading to the development of</a:t>
            </a:r>
          </a:p>
          <a:p>
            <a:pPr eaLnBrk="1" hangingPunct="1">
              <a:lnSpc>
                <a:spcPct val="80000"/>
              </a:lnSpc>
              <a:buFont typeface="Wingdings" pitchFamily="2" charset="2"/>
              <a:buNone/>
            </a:pPr>
            <a:r>
              <a:rPr lang="en-AU" altLang="ja-JP" sz="3100" dirty="0" smtClean="0">
                <a:latin typeface="Arial" pitchFamily="34" charset="0"/>
                <a:cs typeface="Arial" pitchFamily="34" charset="0"/>
              </a:rPr>
              <a:t>specific objectives in subject matter and</a:t>
            </a:r>
          </a:p>
          <a:p>
            <a:pPr eaLnBrk="1" hangingPunct="1">
              <a:lnSpc>
                <a:spcPct val="80000"/>
              </a:lnSpc>
              <a:buFont typeface="Wingdings" pitchFamily="2" charset="2"/>
              <a:buNone/>
            </a:pPr>
            <a:r>
              <a:rPr lang="en-AU" altLang="ja-JP" sz="3100" dirty="0" smtClean="0">
                <a:latin typeface="Arial" pitchFamily="34" charset="0"/>
                <a:cs typeface="Arial" pitchFamily="34" charset="0"/>
              </a:rPr>
              <a:t>behaviour.* One or more teaching styles may </a:t>
            </a:r>
          </a:p>
          <a:p>
            <a:pPr eaLnBrk="1" hangingPunct="1">
              <a:lnSpc>
                <a:spcPct val="80000"/>
              </a:lnSpc>
              <a:buFont typeface="Wingdings" pitchFamily="2" charset="2"/>
              <a:buNone/>
            </a:pPr>
            <a:r>
              <a:rPr lang="en-AU" altLang="ja-JP" sz="3100" dirty="0" smtClean="0">
                <a:latin typeface="Arial" pitchFamily="34" charset="0"/>
                <a:cs typeface="Arial" pitchFamily="34" charset="0"/>
              </a:rPr>
              <a:t>be used during a lesson/session.</a:t>
            </a:r>
          </a:p>
          <a:p>
            <a:pPr eaLnBrk="1" hangingPunct="1">
              <a:lnSpc>
                <a:spcPct val="80000"/>
              </a:lnSpc>
              <a:buFont typeface="Wingdings" pitchFamily="2" charset="2"/>
              <a:buNone/>
            </a:pPr>
            <a:endParaRPr lang="en-AU" altLang="ja-JP" sz="2700" dirty="0" smtClean="0">
              <a:latin typeface="Arial" pitchFamily="34" charset="0"/>
              <a:cs typeface="Arial" pitchFamily="34" charset="0"/>
            </a:endParaRPr>
          </a:p>
          <a:p>
            <a:pPr eaLnBrk="1" hangingPunct="1">
              <a:lnSpc>
                <a:spcPct val="80000"/>
              </a:lnSpc>
              <a:buFont typeface="Wingdings" pitchFamily="2" charset="2"/>
              <a:buNone/>
            </a:pPr>
            <a:endParaRPr lang="en-AU" altLang="ja-JP" sz="2700" dirty="0" smtClean="0">
              <a:latin typeface="Arial" pitchFamily="34" charset="0"/>
              <a:cs typeface="Arial" pitchFamily="34" charset="0"/>
            </a:endParaRPr>
          </a:p>
          <a:p>
            <a:pPr eaLnBrk="1" hangingPunct="1">
              <a:lnSpc>
                <a:spcPct val="80000"/>
              </a:lnSpc>
              <a:buFont typeface="Wingdings" pitchFamily="2" charset="2"/>
              <a:buNone/>
            </a:pPr>
            <a:r>
              <a:rPr lang="en-AU" altLang="ja-JP" sz="1300" dirty="0" smtClean="0">
                <a:latin typeface="Arial" pitchFamily="34" charset="0"/>
                <a:cs typeface="Arial" pitchFamily="34" charset="0"/>
              </a:rPr>
              <a:t>*Ashworth, S. (2009). Teaching a Spectrum Repertoire. Keynote presentation</a:t>
            </a:r>
          </a:p>
          <a:p>
            <a:pPr eaLnBrk="1" hangingPunct="1">
              <a:lnSpc>
                <a:spcPct val="80000"/>
              </a:lnSpc>
              <a:buFont typeface="Wingdings" pitchFamily="2" charset="2"/>
              <a:buNone/>
            </a:pPr>
            <a:r>
              <a:rPr lang="en-AU" altLang="ja-JP" sz="1300" dirty="0" smtClean="0">
                <a:latin typeface="Arial" pitchFamily="34" charset="0"/>
                <a:cs typeface="Arial" pitchFamily="34" charset="0"/>
              </a:rPr>
              <a:t>for the 26</a:t>
            </a:r>
            <a:r>
              <a:rPr lang="en-AU" altLang="ja-JP" sz="1300" baseline="30000" dirty="0" smtClean="0">
                <a:latin typeface="Arial" pitchFamily="34" charset="0"/>
                <a:cs typeface="Arial" pitchFamily="34" charset="0"/>
              </a:rPr>
              <a:t>th</a:t>
            </a:r>
            <a:r>
              <a:rPr lang="en-AU" altLang="ja-JP" sz="1300" dirty="0" smtClean="0">
                <a:latin typeface="Arial" pitchFamily="34" charset="0"/>
                <a:cs typeface="Arial" pitchFamily="34" charset="0"/>
              </a:rPr>
              <a:t> ACHPER International Conference. Brisbane, Australia, July.</a:t>
            </a:r>
          </a:p>
          <a:p>
            <a:pPr algn="ctr" eaLnBrk="1" hangingPunct="1">
              <a:lnSpc>
                <a:spcPct val="80000"/>
              </a:lnSpc>
              <a:buFont typeface="Wingdings" pitchFamily="2" charset="2"/>
              <a:buNone/>
            </a:pPr>
            <a:endParaRPr lang="en-AU" altLang="ja-JP" sz="3100" dirty="0" smtClean="0">
              <a:cs typeface="Arial" pitchFamily="34" charset="0"/>
            </a:endParaRPr>
          </a:p>
          <a:p>
            <a:pPr eaLnBrk="1" hangingPunct="1">
              <a:lnSpc>
                <a:spcPct val="80000"/>
              </a:lnSpc>
              <a:buFont typeface="Wingdings" pitchFamily="2" charset="2"/>
              <a:buNone/>
            </a:pPr>
            <a:endParaRPr lang="en-US" altLang="ja-JP" sz="3100" dirty="0" smtClean="0">
              <a:cs typeface="Arial" pitchFamily="34" charset="0"/>
            </a:endParaRPr>
          </a:p>
        </p:txBody>
      </p:sp>
      <p:pic>
        <p:nvPicPr>
          <p:cNvPr id="12292" name="Picture 6" descr="MC900320478[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59764" y="5986468"/>
            <a:ext cx="1387475"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95234"/>
                                        </p:tgtEl>
                                        <p:attrNameLst>
                                          <p:attrName>style.visibility</p:attrName>
                                        </p:attrNameLst>
                                      </p:cBhvr>
                                      <p:to>
                                        <p:strVal val="visible"/>
                                      </p:to>
                                    </p:set>
                                    <p:animEffect transition="in" filter="barn(inVertical)">
                                      <p:cBhvr>
                                        <p:cTn id="7" dur="500"/>
                                        <p:tgtEl>
                                          <p:spTgt spid="952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Mitch\AppData\Local\Microsoft\Windows\Temporary Internet Files\Content.IE5\3QIA75SV\MC90041239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82943" y="3744689"/>
            <a:ext cx="1281112"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a:solidFill>
            <a:schemeClr val="tx1"/>
          </a:solidFill>
        </p:spPr>
        <p:txBody>
          <a:bodyPr/>
          <a:lstStyle/>
          <a:p>
            <a:pPr eaLnBrk="1" fontAlgn="auto" hangingPunct="1">
              <a:spcAft>
                <a:spcPts val="0"/>
              </a:spcAft>
              <a:defRPr/>
            </a:pPr>
            <a:r>
              <a:rPr lang="en-AU" b="1" dirty="0" smtClean="0">
                <a:solidFill>
                  <a:srgbClr val="00B0F0"/>
                </a:solidFill>
                <a:latin typeface="Arial" pitchFamily="34" charset="0"/>
                <a:cs typeface="Arial" pitchFamily="34" charset="0"/>
              </a:rPr>
              <a:t>Literature Review</a:t>
            </a:r>
            <a:endParaRPr lang="en-AU" b="1" dirty="0">
              <a:solidFill>
                <a:srgbClr val="00B0F0"/>
              </a:solidFill>
              <a:latin typeface="Arial" pitchFamily="34" charset="0"/>
              <a:cs typeface="Arial" pitchFamily="34" charset="0"/>
            </a:endParaRPr>
          </a:p>
        </p:txBody>
      </p:sp>
      <p:sp>
        <p:nvSpPr>
          <p:cNvPr id="2" name="Content Placeholder 1"/>
          <p:cNvSpPr>
            <a:spLocks noGrp="1"/>
          </p:cNvSpPr>
          <p:nvPr>
            <p:ph idx="1"/>
          </p:nvPr>
        </p:nvSpPr>
        <p:spPr>
          <a:xfrm>
            <a:off x="515939" y="1512441"/>
            <a:ext cx="9301162" cy="6120679"/>
          </a:xfrm>
        </p:spPr>
        <p:txBody>
          <a:bodyPr>
            <a:normAutofit fontScale="25000" lnSpcReduction="20000"/>
          </a:bodyPr>
          <a:lstStyle/>
          <a:p>
            <a:pPr marL="634914" indent="-514280" eaLnBrk="1" fontAlgn="auto" hangingPunct="1">
              <a:lnSpc>
                <a:spcPct val="110000"/>
              </a:lnSpc>
              <a:spcBef>
                <a:spcPts val="442"/>
              </a:spcBef>
              <a:spcAft>
                <a:spcPts val="0"/>
              </a:spcAft>
              <a:buFont typeface="+mj-lt"/>
              <a:buAutoNum type="arabicPeriod"/>
              <a:defRPr/>
            </a:pPr>
            <a:endParaRPr lang="en-AU" sz="2600" dirty="0" smtClean="0">
              <a:latin typeface="Arial" pitchFamily="34" charset="0"/>
              <a:cs typeface="Arial" pitchFamily="34" charset="0"/>
            </a:endParaRPr>
          </a:p>
          <a:p>
            <a:pPr marL="634914" indent="-514280" eaLnBrk="1" fontAlgn="auto" hangingPunct="1">
              <a:lnSpc>
                <a:spcPct val="110000"/>
              </a:lnSpc>
              <a:spcBef>
                <a:spcPts val="442"/>
              </a:spcBef>
              <a:spcAft>
                <a:spcPts val="0"/>
              </a:spcAft>
              <a:buFont typeface="+mj-lt"/>
              <a:buAutoNum type="arabicPeriod"/>
              <a:defRPr/>
            </a:pPr>
            <a:endParaRPr lang="en-AU" sz="2600" dirty="0">
              <a:latin typeface="Arial" pitchFamily="34" charset="0"/>
              <a:cs typeface="Arial" pitchFamily="34" charset="0"/>
            </a:endParaRPr>
          </a:p>
          <a:p>
            <a:pPr marL="120634" indent="0">
              <a:lnSpc>
                <a:spcPct val="110000"/>
              </a:lnSpc>
              <a:spcBef>
                <a:spcPts val="442"/>
              </a:spcBef>
              <a:buNone/>
              <a:defRPr/>
            </a:pPr>
            <a:r>
              <a:rPr lang="en-US" sz="7200" dirty="0" smtClean="0">
                <a:solidFill>
                  <a:srgbClr val="FF0000"/>
                </a:solidFill>
                <a:latin typeface="Arial" pitchFamily="34" charset="0"/>
                <a:cs typeface="Arial" pitchFamily="34" charset="0"/>
              </a:rPr>
              <a:t>	Increasing </a:t>
            </a:r>
            <a:r>
              <a:rPr lang="en-US" sz="7200" dirty="0">
                <a:solidFill>
                  <a:srgbClr val="FF0000"/>
                </a:solidFill>
                <a:latin typeface="Arial" pitchFamily="34" charset="0"/>
                <a:cs typeface="Arial" pitchFamily="34" charset="0"/>
              </a:rPr>
              <a:t>importance of teachers’ and coaches’ understanding and mastery of </a:t>
            </a:r>
            <a:r>
              <a:rPr lang="en-US" sz="7200" dirty="0" smtClean="0">
                <a:solidFill>
                  <a:srgbClr val="FF0000"/>
                </a:solidFill>
                <a:latin typeface="Arial" pitchFamily="34" charset="0"/>
                <a:cs typeface="Arial" pitchFamily="34" charset="0"/>
              </a:rPr>
              <a:t>	various </a:t>
            </a:r>
            <a:r>
              <a:rPr lang="en-US" sz="7200" i="1" dirty="0" smtClean="0">
                <a:solidFill>
                  <a:srgbClr val="FF0000"/>
                </a:solidFill>
                <a:latin typeface="Arial" pitchFamily="34" charset="0"/>
                <a:cs typeface="Arial" pitchFamily="34" charset="0"/>
              </a:rPr>
              <a:t>teaching </a:t>
            </a:r>
            <a:r>
              <a:rPr lang="en-US" sz="7200" i="1" dirty="0" smtClean="0">
                <a:solidFill>
                  <a:srgbClr val="FF0000"/>
                </a:solidFill>
                <a:latin typeface="Arial" pitchFamily="34" charset="0"/>
                <a:cs typeface="Arial" pitchFamily="34" charset="0"/>
              </a:rPr>
              <a:t>styles</a:t>
            </a:r>
            <a:r>
              <a:rPr lang="en-US" sz="7200" dirty="0" smtClean="0">
                <a:solidFill>
                  <a:srgbClr val="FF0000"/>
                </a:solidFill>
                <a:latin typeface="Arial" pitchFamily="34" charset="0"/>
                <a:cs typeface="Arial" pitchFamily="34" charset="0"/>
              </a:rPr>
              <a:t> </a:t>
            </a:r>
          </a:p>
          <a:p>
            <a:pPr marL="634914" indent="-514280">
              <a:lnSpc>
                <a:spcPct val="110000"/>
              </a:lnSpc>
              <a:spcBef>
                <a:spcPts val="442"/>
              </a:spcBef>
              <a:buFont typeface="+mj-lt"/>
              <a:buAutoNum type="arabicPeriod"/>
              <a:defRPr/>
            </a:pPr>
            <a:endParaRPr lang="en-US" sz="7200" dirty="0" smtClean="0">
              <a:solidFill>
                <a:srgbClr val="FF0000"/>
              </a:solidFill>
              <a:latin typeface="Arial" pitchFamily="34" charset="0"/>
              <a:cs typeface="Arial" pitchFamily="34" charset="0"/>
            </a:endParaRPr>
          </a:p>
          <a:p>
            <a:pPr marL="120634" indent="0">
              <a:lnSpc>
                <a:spcPct val="110000"/>
              </a:lnSpc>
              <a:spcBef>
                <a:spcPts val="442"/>
              </a:spcBef>
              <a:buNone/>
              <a:defRPr/>
            </a:pPr>
            <a:r>
              <a:rPr lang="en-US" sz="7200" dirty="0" smtClean="0">
                <a:solidFill>
                  <a:srgbClr val="7030A0"/>
                </a:solidFill>
                <a:latin typeface="Arial" pitchFamily="34" charset="0"/>
                <a:cs typeface="Arial" pitchFamily="34" charset="0"/>
              </a:rPr>
              <a:t>	Limited </a:t>
            </a:r>
            <a:r>
              <a:rPr lang="en-US" sz="7200" dirty="0">
                <a:solidFill>
                  <a:srgbClr val="7030A0"/>
                </a:solidFill>
                <a:latin typeface="Arial" pitchFamily="34" charset="0"/>
                <a:cs typeface="Arial" pitchFamily="34" charset="0"/>
              </a:rPr>
              <a:t>number of studies have explored the </a:t>
            </a:r>
            <a:r>
              <a:rPr lang="en-US" sz="7200" i="1" dirty="0">
                <a:solidFill>
                  <a:srgbClr val="7030A0"/>
                </a:solidFill>
                <a:latin typeface="Arial" pitchFamily="34" charset="0"/>
                <a:cs typeface="Arial" pitchFamily="34" charset="0"/>
              </a:rPr>
              <a:t>teaching styles</a:t>
            </a:r>
            <a:r>
              <a:rPr lang="en-US" sz="7200" dirty="0">
                <a:solidFill>
                  <a:srgbClr val="7030A0"/>
                </a:solidFill>
                <a:latin typeface="Arial" pitchFamily="34" charset="0"/>
                <a:cs typeface="Arial" pitchFamily="34" charset="0"/>
              </a:rPr>
              <a:t> of physical </a:t>
            </a:r>
            <a:r>
              <a:rPr lang="en-US" sz="7200" dirty="0" smtClean="0">
                <a:solidFill>
                  <a:srgbClr val="7030A0"/>
                </a:solidFill>
                <a:latin typeface="Arial" pitchFamily="34" charset="0"/>
                <a:cs typeface="Arial" pitchFamily="34" charset="0"/>
              </a:rPr>
              <a:t>	education </a:t>
            </a:r>
            <a:r>
              <a:rPr lang="en-US" sz="7200" dirty="0">
                <a:solidFill>
                  <a:srgbClr val="7030A0"/>
                </a:solidFill>
                <a:latin typeface="Arial" pitchFamily="34" charset="0"/>
                <a:cs typeface="Arial" pitchFamily="34" charset="0"/>
              </a:rPr>
              <a:t>teachers using </a:t>
            </a:r>
            <a:r>
              <a:rPr lang="en-US" sz="7200" dirty="0" err="1">
                <a:solidFill>
                  <a:srgbClr val="7030A0"/>
                </a:solidFill>
                <a:latin typeface="Arial" pitchFamily="34" charset="0"/>
                <a:cs typeface="Arial" pitchFamily="34" charset="0"/>
              </a:rPr>
              <a:t>Mosston</a:t>
            </a:r>
            <a:r>
              <a:rPr lang="en-US" sz="7200" dirty="0">
                <a:solidFill>
                  <a:srgbClr val="7030A0"/>
                </a:solidFill>
                <a:latin typeface="Arial" pitchFamily="34" charset="0"/>
                <a:cs typeface="Arial" pitchFamily="34" charset="0"/>
              </a:rPr>
              <a:t> and Ashworth’s </a:t>
            </a:r>
            <a:r>
              <a:rPr lang="en-US" sz="7200" i="1" dirty="0">
                <a:solidFill>
                  <a:srgbClr val="7030A0"/>
                </a:solidFill>
                <a:latin typeface="Arial" pitchFamily="34" charset="0"/>
                <a:cs typeface="Arial" pitchFamily="34" charset="0"/>
              </a:rPr>
              <a:t>Spectrum of Teaching Styles</a:t>
            </a:r>
            <a:r>
              <a:rPr lang="en-US" sz="7200" dirty="0">
                <a:solidFill>
                  <a:srgbClr val="7030A0"/>
                </a:solidFill>
                <a:latin typeface="Arial" pitchFamily="34" charset="0"/>
                <a:cs typeface="Arial" pitchFamily="34" charset="0"/>
              </a:rPr>
              <a:t> </a:t>
            </a:r>
            <a:r>
              <a:rPr lang="en-US" sz="7200" dirty="0" smtClean="0">
                <a:solidFill>
                  <a:srgbClr val="7030A0"/>
                </a:solidFill>
                <a:latin typeface="Arial" pitchFamily="34" charset="0"/>
                <a:cs typeface="Arial" pitchFamily="34" charset="0"/>
              </a:rPr>
              <a:t>	(</a:t>
            </a:r>
            <a:r>
              <a:rPr lang="en-US" sz="7200" dirty="0">
                <a:solidFill>
                  <a:srgbClr val="7030A0"/>
                </a:solidFill>
                <a:latin typeface="Arial" pitchFamily="34" charset="0"/>
                <a:cs typeface="Arial" pitchFamily="34" charset="0"/>
              </a:rPr>
              <a:t>2008) </a:t>
            </a:r>
            <a:endParaRPr lang="en-US" sz="7200" dirty="0" smtClean="0">
              <a:solidFill>
                <a:srgbClr val="7030A0"/>
              </a:solidFill>
              <a:latin typeface="Arial" pitchFamily="34" charset="0"/>
              <a:cs typeface="Arial" pitchFamily="34" charset="0"/>
            </a:endParaRPr>
          </a:p>
          <a:p>
            <a:pPr marL="120634" indent="0" eaLnBrk="1" fontAlgn="auto" hangingPunct="1">
              <a:lnSpc>
                <a:spcPct val="110000"/>
              </a:lnSpc>
              <a:spcBef>
                <a:spcPts val="442"/>
              </a:spcBef>
              <a:spcAft>
                <a:spcPts val="0"/>
              </a:spcAft>
              <a:buNone/>
              <a:defRPr/>
            </a:pPr>
            <a:endParaRPr lang="en-AU" sz="2600" dirty="0">
              <a:latin typeface="Arial" pitchFamily="34" charset="0"/>
              <a:cs typeface="Arial" pitchFamily="34" charset="0"/>
            </a:endParaRPr>
          </a:p>
          <a:p>
            <a:pPr marL="634914" indent="-514280" eaLnBrk="1" fontAlgn="auto" hangingPunct="1">
              <a:lnSpc>
                <a:spcPct val="110000"/>
              </a:lnSpc>
              <a:spcBef>
                <a:spcPts val="442"/>
              </a:spcBef>
              <a:spcAft>
                <a:spcPts val="0"/>
              </a:spcAft>
              <a:buFont typeface="+mj-lt"/>
              <a:buAutoNum type="arabicPeriod"/>
              <a:defRPr/>
            </a:pPr>
            <a:r>
              <a:rPr lang="en-AU" sz="7200" dirty="0" err="1" smtClean="0">
                <a:latin typeface="Arial" pitchFamily="34" charset="0"/>
                <a:cs typeface="Arial" pitchFamily="34" charset="0"/>
              </a:rPr>
              <a:t>Curtner</a:t>
            </a:r>
            <a:r>
              <a:rPr lang="en-AU" sz="7200" dirty="0" smtClean="0">
                <a:latin typeface="Arial" pitchFamily="34" charset="0"/>
                <a:cs typeface="Arial" pitchFamily="34" charset="0"/>
              </a:rPr>
              <a:t>-Smith</a:t>
            </a:r>
            <a:r>
              <a:rPr lang="en-AU" sz="7200" dirty="0">
                <a:latin typeface="Arial" pitchFamily="34" charset="0"/>
                <a:cs typeface="Arial" pitchFamily="34" charset="0"/>
              </a:rPr>
              <a:t>, Hasty &amp; Kerr (2001) </a:t>
            </a:r>
            <a:r>
              <a:rPr lang="en-AU" sz="7200" dirty="0">
                <a:solidFill>
                  <a:srgbClr val="FF0000"/>
                </a:solidFill>
                <a:latin typeface="Arial" pitchFamily="34" charset="0"/>
                <a:cs typeface="Arial" pitchFamily="34" charset="0"/>
              </a:rPr>
              <a:t>Observed</a:t>
            </a:r>
            <a:r>
              <a:rPr lang="en-AU" sz="7200" dirty="0">
                <a:latin typeface="Arial" pitchFamily="34" charset="0"/>
                <a:cs typeface="Arial" pitchFamily="34" charset="0"/>
              </a:rPr>
              <a:t> 16 physical education teachers </a:t>
            </a:r>
          </a:p>
          <a:p>
            <a:pPr marL="634914" indent="-514280" eaLnBrk="1" fontAlgn="auto" hangingPunct="1">
              <a:lnSpc>
                <a:spcPct val="110000"/>
              </a:lnSpc>
              <a:spcBef>
                <a:spcPts val="442"/>
              </a:spcBef>
              <a:spcAft>
                <a:spcPts val="0"/>
              </a:spcAft>
              <a:buFont typeface="+mj-lt"/>
              <a:buAutoNum type="arabicPeriod"/>
              <a:defRPr/>
            </a:pPr>
            <a:endParaRPr lang="en-AU" sz="7200" dirty="0">
              <a:latin typeface="Arial" pitchFamily="34" charset="0"/>
              <a:cs typeface="Arial" pitchFamily="34" charset="0"/>
            </a:endParaRPr>
          </a:p>
          <a:p>
            <a:pPr marL="634914" indent="-514280" eaLnBrk="1" fontAlgn="auto" hangingPunct="1">
              <a:lnSpc>
                <a:spcPct val="110000"/>
              </a:lnSpc>
              <a:spcBef>
                <a:spcPts val="442"/>
              </a:spcBef>
              <a:spcAft>
                <a:spcPts val="0"/>
              </a:spcAft>
              <a:buFont typeface="+mj-lt"/>
              <a:buAutoNum type="arabicPeriod"/>
              <a:defRPr/>
            </a:pPr>
            <a:r>
              <a:rPr lang="en-AU" sz="7200" dirty="0">
                <a:latin typeface="Arial" pitchFamily="34" charset="0"/>
                <a:cs typeface="Arial" pitchFamily="34" charset="0"/>
              </a:rPr>
              <a:t>Curtner-Smith et.al. (2001) </a:t>
            </a:r>
            <a:r>
              <a:rPr lang="en-AU" sz="7200" dirty="0">
                <a:solidFill>
                  <a:srgbClr val="FF0000"/>
                </a:solidFill>
                <a:latin typeface="Arial" pitchFamily="34" charset="0"/>
                <a:cs typeface="Arial" pitchFamily="34" charset="0"/>
              </a:rPr>
              <a:t>Observed</a:t>
            </a:r>
            <a:r>
              <a:rPr lang="en-AU" sz="7200" dirty="0">
                <a:latin typeface="Arial" pitchFamily="34" charset="0"/>
                <a:cs typeface="Arial" pitchFamily="34" charset="0"/>
              </a:rPr>
              <a:t> 18 physical education teachers</a:t>
            </a:r>
          </a:p>
          <a:p>
            <a:pPr marL="634914" indent="-514280" eaLnBrk="1" fontAlgn="auto" hangingPunct="1">
              <a:lnSpc>
                <a:spcPct val="110000"/>
              </a:lnSpc>
              <a:spcBef>
                <a:spcPts val="442"/>
              </a:spcBef>
              <a:spcAft>
                <a:spcPts val="0"/>
              </a:spcAft>
              <a:buFont typeface="+mj-lt"/>
              <a:buAutoNum type="arabicPeriod"/>
              <a:defRPr/>
            </a:pPr>
            <a:endParaRPr lang="en-AU" sz="4300" dirty="0">
              <a:latin typeface="Arial" pitchFamily="34" charset="0"/>
              <a:cs typeface="Arial" pitchFamily="34" charset="0"/>
            </a:endParaRPr>
          </a:p>
          <a:p>
            <a:pPr marL="634914" indent="-514280" eaLnBrk="1" fontAlgn="auto" hangingPunct="1">
              <a:lnSpc>
                <a:spcPct val="110000"/>
              </a:lnSpc>
              <a:spcBef>
                <a:spcPts val="442"/>
              </a:spcBef>
              <a:spcAft>
                <a:spcPts val="0"/>
              </a:spcAft>
              <a:buFont typeface="+mj-lt"/>
              <a:buAutoNum type="arabicPeriod"/>
              <a:defRPr/>
            </a:pPr>
            <a:r>
              <a:rPr lang="en-AU" sz="7200" dirty="0">
                <a:solidFill>
                  <a:srgbClr val="14BC18"/>
                </a:solidFill>
                <a:latin typeface="Arial" pitchFamily="34" charset="0"/>
                <a:cs typeface="Arial" pitchFamily="34" charset="0"/>
              </a:rPr>
              <a:t>Kulinna &amp; Cothran (2003) Surveyed 212 physical education teachers’ in relation to their perceptions of </a:t>
            </a:r>
            <a:r>
              <a:rPr lang="en-AU" sz="7200" i="1" dirty="0">
                <a:solidFill>
                  <a:srgbClr val="14BC18"/>
                </a:solidFill>
                <a:latin typeface="Arial" pitchFamily="34" charset="0"/>
                <a:cs typeface="Arial" pitchFamily="34" charset="0"/>
              </a:rPr>
              <a:t>teaching styles </a:t>
            </a:r>
          </a:p>
          <a:p>
            <a:pPr marL="634914" indent="-514280" eaLnBrk="1" fontAlgn="auto" hangingPunct="1">
              <a:lnSpc>
                <a:spcPct val="110000"/>
              </a:lnSpc>
              <a:spcBef>
                <a:spcPts val="442"/>
              </a:spcBef>
              <a:spcAft>
                <a:spcPts val="0"/>
              </a:spcAft>
              <a:buFont typeface="+mj-lt"/>
              <a:buAutoNum type="arabicPeriod"/>
              <a:defRPr/>
            </a:pPr>
            <a:endParaRPr lang="en-AU" sz="4300" dirty="0">
              <a:latin typeface="Arial" pitchFamily="34" charset="0"/>
              <a:cs typeface="Arial" pitchFamily="34" charset="0"/>
            </a:endParaRPr>
          </a:p>
          <a:p>
            <a:pPr marL="634914" indent="-514280" eaLnBrk="1" fontAlgn="auto" hangingPunct="1">
              <a:lnSpc>
                <a:spcPct val="110000"/>
              </a:lnSpc>
              <a:spcBef>
                <a:spcPts val="442"/>
              </a:spcBef>
              <a:spcAft>
                <a:spcPts val="0"/>
              </a:spcAft>
              <a:buFont typeface="+mj-lt"/>
              <a:buAutoNum type="arabicPeriod"/>
              <a:defRPr/>
            </a:pPr>
            <a:r>
              <a:rPr lang="en-AU" sz="7200" dirty="0">
                <a:solidFill>
                  <a:srgbClr val="002060"/>
                </a:solidFill>
                <a:latin typeface="Arial" pitchFamily="34" charset="0"/>
                <a:cs typeface="Arial" pitchFamily="34" charset="0"/>
              </a:rPr>
              <a:t>Cothran et. al. (2005)</a:t>
            </a:r>
            <a:r>
              <a:rPr lang="en-AU" sz="7200" dirty="0">
                <a:solidFill>
                  <a:schemeClr val="accent3"/>
                </a:solidFill>
                <a:latin typeface="Arial" pitchFamily="34" charset="0"/>
                <a:cs typeface="Arial" pitchFamily="34" charset="0"/>
              </a:rPr>
              <a:t> </a:t>
            </a:r>
            <a:r>
              <a:rPr lang="en-AU" sz="7200" dirty="0">
                <a:solidFill>
                  <a:srgbClr val="FF0000"/>
                </a:solidFill>
                <a:latin typeface="Arial" pitchFamily="34" charset="0"/>
                <a:cs typeface="Arial" pitchFamily="34" charset="0"/>
              </a:rPr>
              <a:t>Surveyed</a:t>
            </a:r>
            <a:r>
              <a:rPr lang="en-AU" sz="7200" dirty="0">
                <a:solidFill>
                  <a:schemeClr val="accent3"/>
                </a:solidFill>
                <a:latin typeface="Arial" pitchFamily="34" charset="0"/>
                <a:cs typeface="Arial" pitchFamily="34" charset="0"/>
              </a:rPr>
              <a:t> </a:t>
            </a:r>
            <a:r>
              <a:rPr lang="en-AU" sz="7200" dirty="0">
                <a:solidFill>
                  <a:srgbClr val="002060"/>
                </a:solidFill>
                <a:latin typeface="Arial" pitchFamily="34" charset="0"/>
                <a:cs typeface="Arial" pitchFamily="34" charset="0"/>
              </a:rPr>
              <a:t>1,400 physical education teachers’ in regards to their self-reported use of and beliefs about </a:t>
            </a:r>
            <a:r>
              <a:rPr lang="en-AU" sz="7200" i="1" dirty="0">
                <a:solidFill>
                  <a:srgbClr val="002060"/>
                </a:solidFill>
                <a:latin typeface="Arial" pitchFamily="34" charset="0"/>
                <a:cs typeface="Arial" pitchFamily="34" charset="0"/>
              </a:rPr>
              <a:t>teaching styles </a:t>
            </a:r>
            <a:r>
              <a:rPr lang="en-AU" sz="7200" dirty="0">
                <a:solidFill>
                  <a:srgbClr val="002060"/>
                </a:solidFill>
                <a:latin typeface="Arial" pitchFamily="34" charset="0"/>
                <a:cs typeface="Arial" pitchFamily="34" charset="0"/>
              </a:rPr>
              <a:t>– </a:t>
            </a:r>
            <a:r>
              <a:rPr lang="en-AU" sz="7200" dirty="0">
                <a:solidFill>
                  <a:srgbClr val="FF0000"/>
                </a:solidFill>
                <a:latin typeface="Arial" pitchFamily="34" charset="0"/>
                <a:cs typeface="Arial" pitchFamily="34" charset="0"/>
              </a:rPr>
              <a:t>scenario descriptions</a:t>
            </a:r>
          </a:p>
          <a:p>
            <a:pPr marL="634914" indent="-514280" eaLnBrk="1" fontAlgn="auto" hangingPunct="1">
              <a:lnSpc>
                <a:spcPct val="110000"/>
              </a:lnSpc>
              <a:spcBef>
                <a:spcPts val="442"/>
              </a:spcBef>
              <a:spcAft>
                <a:spcPts val="0"/>
              </a:spcAft>
              <a:buFont typeface="+mj-lt"/>
              <a:buAutoNum type="arabicPeriod"/>
              <a:defRPr/>
            </a:pPr>
            <a:endParaRPr lang="en-AU" sz="4300" dirty="0">
              <a:latin typeface="Arial" pitchFamily="34" charset="0"/>
              <a:cs typeface="Arial" pitchFamily="34" charset="0"/>
            </a:endParaRPr>
          </a:p>
          <a:p>
            <a:pPr marL="634914" indent="-514280">
              <a:lnSpc>
                <a:spcPct val="110000"/>
              </a:lnSpc>
              <a:spcBef>
                <a:spcPts val="442"/>
              </a:spcBef>
              <a:buFont typeface="+mj-lt"/>
              <a:buAutoNum type="arabicPeriod"/>
              <a:defRPr/>
            </a:pPr>
            <a:r>
              <a:rPr lang="en-AU" sz="7200" dirty="0" err="1" smtClean="0">
                <a:solidFill>
                  <a:schemeClr val="accent6">
                    <a:lumMod val="75000"/>
                  </a:schemeClr>
                </a:solidFill>
                <a:latin typeface="Arial" pitchFamily="34" charset="0"/>
                <a:cs typeface="Arial" pitchFamily="34" charset="0"/>
              </a:rPr>
              <a:t>SueSee</a:t>
            </a:r>
            <a:r>
              <a:rPr lang="en-AU" sz="7200" dirty="0" smtClean="0">
                <a:solidFill>
                  <a:schemeClr val="accent6">
                    <a:lumMod val="75000"/>
                  </a:schemeClr>
                </a:solidFill>
                <a:latin typeface="Arial" pitchFamily="34" charset="0"/>
                <a:cs typeface="Arial" pitchFamily="34" charset="0"/>
              </a:rPr>
              <a:t> (</a:t>
            </a:r>
            <a:r>
              <a:rPr lang="en-AU" sz="7200" dirty="0" smtClean="0">
                <a:solidFill>
                  <a:schemeClr val="accent6">
                    <a:lumMod val="75000"/>
                  </a:schemeClr>
                </a:solidFill>
                <a:latin typeface="Arial" pitchFamily="34" charset="0"/>
                <a:cs typeface="Arial" pitchFamily="34" charset="0"/>
              </a:rPr>
              <a:t>2010, </a:t>
            </a:r>
            <a:r>
              <a:rPr lang="en-US" sz="7200" dirty="0" smtClean="0">
                <a:solidFill>
                  <a:schemeClr val="accent6">
                    <a:lumMod val="75000"/>
                  </a:schemeClr>
                </a:solidFill>
                <a:latin typeface="Arial" pitchFamily="34" charset="0"/>
                <a:cs typeface="Arial" pitchFamily="34" charset="0"/>
              </a:rPr>
              <a:t>unpublished </a:t>
            </a:r>
            <a:r>
              <a:rPr lang="en-US" sz="7200" dirty="0">
                <a:solidFill>
                  <a:schemeClr val="accent6">
                    <a:lumMod val="75000"/>
                  </a:schemeClr>
                </a:solidFill>
                <a:latin typeface="Arial" pitchFamily="34" charset="0"/>
                <a:cs typeface="Arial" pitchFamily="34" charset="0"/>
              </a:rPr>
              <a:t>doctoral </a:t>
            </a:r>
            <a:r>
              <a:rPr lang="en-US" sz="7200" dirty="0" smtClean="0">
                <a:solidFill>
                  <a:schemeClr val="accent6">
                    <a:lumMod val="75000"/>
                  </a:schemeClr>
                </a:solidFill>
                <a:latin typeface="Arial" pitchFamily="34" charset="0"/>
                <a:cs typeface="Arial" pitchFamily="34" charset="0"/>
              </a:rPr>
              <a:t>thesis</a:t>
            </a:r>
            <a:r>
              <a:rPr lang="en-AU" sz="7200" dirty="0" smtClean="0">
                <a:solidFill>
                  <a:schemeClr val="accent6">
                    <a:lumMod val="75000"/>
                  </a:schemeClr>
                </a:solidFill>
                <a:latin typeface="Arial" pitchFamily="34" charset="0"/>
                <a:cs typeface="Arial" pitchFamily="34" charset="0"/>
              </a:rPr>
              <a:t>) </a:t>
            </a:r>
            <a:r>
              <a:rPr lang="en-AU" sz="7200" dirty="0" smtClean="0">
                <a:solidFill>
                  <a:srgbClr val="7030A0"/>
                </a:solidFill>
                <a:latin typeface="Arial" pitchFamily="34" charset="0"/>
                <a:cs typeface="Arial" pitchFamily="34" charset="0"/>
              </a:rPr>
              <a:t>Surveyed and observed </a:t>
            </a:r>
            <a:r>
              <a:rPr lang="en-AU" sz="7200" dirty="0" smtClean="0">
                <a:solidFill>
                  <a:schemeClr val="accent6">
                    <a:lumMod val="75000"/>
                  </a:schemeClr>
                </a:solidFill>
                <a:latin typeface="Arial" pitchFamily="34" charset="0"/>
                <a:cs typeface="Arial" pitchFamily="34" charset="0"/>
              </a:rPr>
              <a:t>the </a:t>
            </a:r>
            <a:r>
              <a:rPr lang="en-AU" sz="7200" i="1" dirty="0" smtClean="0">
                <a:solidFill>
                  <a:schemeClr val="accent6">
                    <a:lumMod val="75000"/>
                  </a:schemeClr>
                </a:solidFill>
                <a:latin typeface="Arial" pitchFamily="34" charset="0"/>
                <a:cs typeface="Arial" pitchFamily="34" charset="0"/>
              </a:rPr>
              <a:t>teaching styles </a:t>
            </a:r>
            <a:r>
              <a:rPr lang="en-AU" sz="7200" dirty="0" smtClean="0">
                <a:solidFill>
                  <a:schemeClr val="accent6">
                    <a:lumMod val="75000"/>
                  </a:schemeClr>
                </a:solidFill>
                <a:latin typeface="Arial" pitchFamily="34" charset="0"/>
                <a:cs typeface="Arial" pitchFamily="34" charset="0"/>
              </a:rPr>
              <a:t>of physical education teachers – scenario </a:t>
            </a:r>
            <a:r>
              <a:rPr lang="en-AU" sz="7200" dirty="0" smtClean="0">
                <a:solidFill>
                  <a:schemeClr val="accent6">
                    <a:lumMod val="75000"/>
                  </a:schemeClr>
                </a:solidFill>
                <a:latin typeface="Arial" pitchFamily="34" charset="0"/>
                <a:cs typeface="Arial" pitchFamily="34" charset="0"/>
              </a:rPr>
              <a:t>descriptions</a:t>
            </a:r>
          </a:p>
          <a:p>
            <a:pPr marL="120634" indent="0" eaLnBrk="1" fontAlgn="auto" hangingPunct="1">
              <a:lnSpc>
                <a:spcPct val="110000"/>
              </a:lnSpc>
              <a:spcBef>
                <a:spcPts val="442"/>
              </a:spcBef>
              <a:spcAft>
                <a:spcPts val="0"/>
              </a:spcAft>
              <a:buNone/>
              <a:defRPr/>
            </a:pPr>
            <a:endParaRPr lang="en-AU" sz="7200" dirty="0" smtClean="0">
              <a:solidFill>
                <a:srgbClr val="7030A0"/>
              </a:solidFill>
              <a:latin typeface="Arial" pitchFamily="34" charset="0"/>
              <a:cs typeface="Arial" pitchFamily="34" charset="0"/>
            </a:endParaRPr>
          </a:p>
          <a:p>
            <a:pPr marL="120634" indent="0">
              <a:lnSpc>
                <a:spcPct val="110000"/>
              </a:lnSpc>
              <a:spcBef>
                <a:spcPts val="442"/>
              </a:spcBef>
              <a:buNone/>
              <a:defRPr/>
            </a:pPr>
            <a:r>
              <a:rPr lang="en-US" sz="7200" dirty="0" smtClean="0">
                <a:latin typeface="Arial" pitchFamily="34" charset="0"/>
                <a:cs typeface="Arial" pitchFamily="34" charset="0"/>
              </a:rPr>
              <a:t>6.     </a:t>
            </a:r>
            <a:r>
              <a:rPr lang="en-US" sz="7200" dirty="0" err="1" smtClean="0">
                <a:latin typeface="Arial" pitchFamily="34" charset="0"/>
                <a:cs typeface="Arial" pitchFamily="34" charset="0"/>
              </a:rPr>
              <a:t>Jakkola</a:t>
            </a:r>
            <a:r>
              <a:rPr lang="en-US" sz="7200" dirty="0" smtClean="0">
                <a:latin typeface="Arial" pitchFamily="34" charset="0"/>
                <a:cs typeface="Arial" pitchFamily="34" charset="0"/>
              </a:rPr>
              <a:t> </a:t>
            </a:r>
            <a:r>
              <a:rPr lang="en-US" sz="7200" dirty="0">
                <a:latin typeface="Arial" pitchFamily="34" charset="0"/>
                <a:cs typeface="Arial" pitchFamily="34" charset="0"/>
              </a:rPr>
              <a:t>&amp; </a:t>
            </a:r>
            <a:r>
              <a:rPr lang="en-US" sz="7200" dirty="0" smtClean="0">
                <a:latin typeface="Arial" pitchFamily="34" charset="0"/>
                <a:cs typeface="Arial" pitchFamily="34" charset="0"/>
              </a:rPr>
              <a:t>Watt (2011) </a:t>
            </a:r>
            <a:r>
              <a:rPr lang="en-US" sz="7200" dirty="0" smtClean="0">
                <a:solidFill>
                  <a:srgbClr val="FF0000"/>
                </a:solidFill>
                <a:latin typeface="Arial" pitchFamily="34" charset="0"/>
                <a:cs typeface="Arial" pitchFamily="34" charset="0"/>
              </a:rPr>
              <a:t>Surveyed</a:t>
            </a:r>
            <a:r>
              <a:rPr lang="en-US" sz="7200" dirty="0" smtClean="0">
                <a:latin typeface="Arial" pitchFamily="34" charset="0"/>
                <a:cs typeface="Arial" pitchFamily="34" charset="0"/>
              </a:rPr>
              <a:t> </a:t>
            </a:r>
            <a:r>
              <a:rPr lang="en-US" sz="7200" dirty="0">
                <a:latin typeface="Arial" pitchFamily="34" charset="0"/>
                <a:cs typeface="Arial" pitchFamily="34" charset="0"/>
              </a:rPr>
              <a:t>294 Finnish physical education teachers</a:t>
            </a:r>
            <a:endParaRPr lang="en-AU" sz="7200" dirty="0">
              <a:solidFill>
                <a:srgbClr val="7030A0"/>
              </a:solidFill>
              <a:latin typeface="Arial" pitchFamily="34" charset="0"/>
              <a:cs typeface="Arial" pitchFamily="34" charset="0"/>
            </a:endParaRPr>
          </a:p>
          <a:p>
            <a:pPr marL="634914" indent="-514280" eaLnBrk="1" fontAlgn="auto" hangingPunct="1">
              <a:lnSpc>
                <a:spcPct val="110000"/>
              </a:lnSpc>
              <a:spcBef>
                <a:spcPts val="442"/>
              </a:spcBef>
              <a:spcAft>
                <a:spcPts val="0"/>
              </a:spcAft>
              <a:buFont typeface="+mj-lt"/>
              <a:buAutoNum type="arabicPeriod"/>
              <a:defRPr/>
            </a:pPr>
            <a:endParaRPr lang="en-AU" sz="4300" dirty="0">
              <a:solidFill>
                <a:srgbClr val="7030A0"/>
              </a:solidFill>
              <a:latin typeface="Arial" pitchFamily="34" charset="0"/>
              <a:cs typeface="Arial" pitchFamily="34" charset="0"/>
            </a:endParaRPr>
          </a:p>
          <a:p>
            <a:pPr marL="120634" indent="0" eaLnBrk="1" fontAlgn="auto" hangingPunct="1">
              <a:spcBef>
                <a:spcPts val="442"/>
              </a:spcBef>
              <a:spcAft>
                <a:spcPts val="0"/>
              </a:spcAft>
              <a:buNone/>
              <a:defRPr/>
            </a:pPr>
            <a:endParaRPr lang="en-AU" sz="4300" dirty="0">
              <a:solidFill>
                <a:srgbClr val="FF0000"/>
              </a:solidFill>
            </a:endParaRPr>
          </a:p>
          <a:p>
            <a:pPr marL="634914" indent="-514280" eaLnBrk="1" fontAlgn="auto" hangingPunct="1">
              <a:spcBef>
                <a:spcPts val="442"/>
              </a:spcBef>
              <a:spcAft>
                <a:spcPts val="0"/>
              </a:spcAft>
              <a:buFont typeface="+mj-lt"/>
              <a:buAutoNum type="arabicPeriod"/>
              <a:defRPr/>
            </a:pPr>
            <a:endParaRPr lang="en-AU" sz="2000" dirty="0"/>
          </a:p>
          <a:p>
            <a:pPr marL="634914" indent="-514280" eaLnBrk="1" fontAlgn="auto" hangingPunct="1">
              <a:spcBef>
                <a:spcPts val="442"/>
              </a:spcBef>
              <a:spcAft>
                <a:spcPts val="0"/>
              </a:spcAft>
              <a:buFont typeface="+mj-lt"/>
              <a:buAutoNum type="arabicPeriod"/>
              <a:defRPr/>
            </a:pPr>
            <a:endParaRPr lang="en-AU" sz="2000" dirty="0"/>
          </a:p>
          <a:p>
            <a:pPr marL="634914" indent="-514280" eaLnBrk="1" fontAlgn="auto" hangingPunct="1">
              <a:spcBef>
                <a:spcPts val="442"/>
              </a:spcBef>
              <a:spcAft>
                <a:spcPts val="0"/>
              </a:spcAft>
              <a:buFont typeface="+mj-lt"/>
              <a:buAutoNum type="arabicPeriod"/>
              <a:defRPr/>
            </a:pPr>
            <a:endParaRPr lang="en-AU" sz="2000" dirty="0"/>
          </a:p>
          <a:p>
            <a:pPr marL="120633" indent="0" eaLnBrk="1" fontAlgn="auto" hangingPunct="1">
              <a:spcBef>
                <a:spcPts val="442"/>
              </a:spcBef>
              <a:spcAft>
                <a:spcPts val="0"/>
              </a:spcAft>
              <a:buFont typeface="Wingdings 3"/>
              <a:buNone/>
              <a:defRPr/>
            </a:pPr>
            <a:endParaRPr lang="en-AU" sz="2400" dirty="0"/>
          </a:p>
        </p:txBody>
      </p:sp>
      <p:pic>
        <p:nvPicPr>
          <p:cNvPr id="2050" name="Picture 2" descr="C:\Users\mitch\AppData\Local\Microsoft\Windows\Temporary Internet Files\Content.IE5\SZ4P8ALL\MC900437042[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6039" y="1656457"/>
            <a:ext cx="641226" cy="641226"/>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mitch\AppData\Local\Microsoft\Windows\Temporary Internet Files\Content.IE5\SZ4P8ALL\MC900437042[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6039" y="2592561"/>
            <a:ext cx="641226" cy="641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90057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26" presetClass="entr" presetSubtype="0" fill="hold" nodeType="withEffect">
                                  <p:stCondLst>
                                    <p:cond delay="0"/>
                                  </p:stCondLst>
                                  <p:childTnLst>
                                    <p:set>
                                      <p:cBhvr>
                                        <p:cTn id="9" dur="1" fill="hold">
                                          <p:stCondLst>
                                            <p:cond delay="0"/>
                                          </p:stCondLst>
                                        </p:cTn>
                                        <p:tgtEl>
                                          <p:spTgt spid="2050"/>
                                        </p:tgtEl>
                                        <p:attrNameLst>
                                          <p:attrName>style.visibility</p:attrName>
                                        </p:attrNameLst>
                                      </p:cBhvr>
                                      <p:to>
                                        <p:strVal val="visible"/>
                                      </p:to>
                                    </p:set>
                                    <p:animEffect transition="in" filter="wipe(down)">
                                      <p:cBhvr>
                                        <p:cTn id="10" dur="580">
                                          <p:stCondLst>
                                            <p:cond delay="0"/>
                                          </p:stCondLst>
                                        </p:cTn>
                                        <p:tgtEl>
                                          <p:spTgt spid="2050"/>
                                        </p:tgtEl>
                                      </p:cBhvr>
                                    </p:animEffect>
                                    <p:anim calcmode="lin" valueType="num">
                                      <p:cBhvr>
                                        <p:cTn id="11" dur="1822" tmFilter="0,0; 0.14,0.36; 0.43,0.73; 0.71,0.91; 1.0,1.0">
                                          <p:stCondLst>
                                            <p:cond delay="0"/>
                                          </p:stCondLst>
                                        </p:cTn>
                                        <p:tgtEl>
                                          <p:spTgt spid="2050"/>
                                        </p:tgtEl>
                                        <p:attrNameLst>
                                          <p:attrName>ppt_x</p:attrName>
                                        </p:attrNameLst>
                                      </p:cBhvr>
                                      <p:tavLst>
                                        <p:tav tm="0">
                                          <p:val>
                                            <p:strVal val="#ppt_x-0.25"/>
                                          </p:val>
                                        </p:tav>
                                        <p:tav tm="100000">
                                          <p:val>
                                            <p:strVal val="#ppt_x"/>
                                          </p:val>
                                        </p:tav>
                                      </p:tavLst>
                                    </p:anim>
                                    <p:anim calcmode="lin" valueType="num">
                                      <p:cBhvr>
                                        <p:cTn id="12" dur="664" tmFilter="0.0,0.0; 0.25,0.07; 0.50,0.2; 0.75,0.467; 1.0,1.0">
                                          <p:stCondLst>
                                            <p:cond delay="0"/>
                                          </p:stCondLst>
                                        </p:cTn>
                                        <p:tgtEl>
                                          <p:spTgt spid="2050"/>
                                        </p:tgtEl>
                                        <p:attrNameLst>
                                          <p:attrName>ppt_y</p:attrName>
                                        </p:attrNameLst>
                                      </p:cBhvr>
                                      <p:tavLst>
                                        <p:tav tm="0" fmla="#ppt_y-sin(pi*$)/3">
                                          <p:val>
                                            <p:fltVal val="0.5"/>
                                          </p:val>
                                        </p:tav>
                                        <p:tav tm="100000">
                                          <p:val>
                                            <p:fltVal val="1"/>
                                          </p:val>
                                        </p:tav>
                                      </p:tavLst>
                                    </p:anim>
                                    <p:anim calcmode="lin" valueType="num">
                                      <p:cBhvr>
                                        <p:cTn id="13" dur="664" tmFilter="0, 0; 0.125,0.2665; 0.25,0.4; 0.375,0.465; 0.5,0.5;  0.625,0.535; 0.75,0.6; 0.875,0.7335; 1,1">
                                          <p:stCondLst>
                                            <p:cond delay="664"/>
                                          </p:stCondLst>
                                        </p:cTn>
                                        <p:tgtEl>
                                          <p:spTgt spid="2050"/>
                                        </p:tgtEl>
                                        <p:attrNameLst>
                                          <p:attrName>ppt_y</p:attrName>
                                        </p:attrNameLst>
                                      </p:cBhvr>
                                      <p:tavLst>
                                        <p:tav tm="0" fmla="#ppt_y-sin(pi*$)/9">
                                          <p:val>
                                            <p:fltVal val="0"/>
                                          </p:val>
                                        </p:tav>
                                        <p:tav tm="100000">
                                          <p:val>
                                            <p:fltVal val="1"/>
                                          </p:val>
                                        </p:tav>
                                      </p:tavLst>
                                    </p:anim>
                                    <p:anim calcmode="lin" valueType="num">
                                      <p:cBhvr>
                                        <p:cTn id="14" dur="332" tmFilter="0, 0; 0.125,0.2665; 0.25,0.4; 0.375,0.465; 0.5,0.5;  0.625,0.535; 0.75,0.6; 0.875,0.7335; 1,1">
                                          <p:stCondLst>
                                            <p:cond delay="1324"/>
                                          </p:stCondLst>
                                        </p:cTn>
                                        <p:tgtEl>
                                          <p:spTgt spid="2050"/>
                                        </p:tgtEl>
                                        <p:attrNameLst>
                                          <p:attrName>ppt_y</p:attrName>
                                        </p:attrNameLst>
                                      </p:cBhvr>
                                      <p:tavLst>
                                        <p:tav tm="0" fmla="#ppt_y-sin(pi*$)/27">
                                          <p:val>
                                            <p:fltVal val="0"/>
                                          </p:val>
                                        </p:tav>
                                        <p:tav tm="100000">
                                          <p:val>
                                            <p:fltVal val="1"/>
                                          </p:val>
                                        </p:tav>
                                      </p:tavLst>
                                    </p:anim>
                                    <p:anim calcmode="lin" valueType="num">
                                      <p:cBhvr>
                                        <p:cTn id="15" dur="164" tmFilter="0, 0; 0.125,0.2665; 0.25,0.4; 0.375,0.465; 0.5,0.5;  0.625,0.535; 0.75,0.6; 0.875,0.7335; 1,1">
                                          <p:stCondLst>
                                            <p:cond delay="1656"/>
                                          </p:stCondLst>
                                        </p:cTn>
                                        <p:tgtEl>
                                          <p:spTgt spid="2050"/>
                                        </p:tgtEl>
                                        <p:attrNameLst>
                                          <p:attrName>ppt_y</p:attrName>
                                        </p:attrNameLst>
                                      </p:cBhvr>
                                      <p:tavLst>
                                        <p:tav tm="0" fmla="#ppt_y-sin(pi*$)/81">
                                          <p:val>
                                            <p:fltVal val="0"/>
                                          </p:val>
                                        </p:tav>
                                        <p:tav tm="100000">
                                          <p:val>
                                            <p:fltVal val="1"/>
                                          </p:val>
                                        </p:tav>
                                      </p:tavLst>
                                    </p:anim>
                                    <p:animScale>
                                      <p:cBhvr>
                                        <p:cTn id="16" dur="26">
                                          <p:stCondLst>
                                            <p:cond delay="650"/>
                                          </p:stCondLst>
                                        </p:cTn>
                                        <p:tgtEl>
                                          <p:spTgt spid="2050"/>
                                        </p:tgtEl>
                                      </p:cBhvr>
                                      <p:to x="100000" y="60000"/>
                                    </p:animScale>
                                    <p:animScale>
                                      <p:cBhvr>
                                        <p:cTn id="17" dur="166" decel="50000">
                                          <p:stCondLst>
                                            <p:cond delay="676"/>
                                          </p:stCondLst>
                                        </p:cTn>
                                        <p:tgtEl>
                                          <p:spTgt spid="2050"/>
                                        </p:tgtEl>
                                      </p:cBhvr>
                                      <p:to x="100000" y="100000"/>
                                    </p:animScale>
                                    <p:animScale>
                                      <p:cBhvr>
                                        <p:cTn id="18" dur="26">
                                          <p:stCondLst>
                                            <p:cond delay="1312"/>
                                          </p:stCondLst>
                                        </p:cTn>
                                        <p:tgtEl>
                                          <p:spTgt spid="2050"/>
                                        </p:tgtEl>
                                      </p:cBhvr>
                                      <p:to x="100000" y="80000"/>
                                    </p:animScale>
                                    <p:animScale>
                                      <p:cBhvr>
                                        <p:cTn id="19" dur="166" decel="50000">
                                          <p:stCondLst>
                                            <p:cond delay="1338"/>
                                          </p:stCondLst>
                                        </p:cTn>
                                        <p:tgtEl>
                                          <p:spTgt spid="2050"/>
                                        </p:tgtEl>
                                      </p:cBhvr>
                                      <p:to x="100000" y="100000"/>
                                    </p:animScale>
                                    <p:animScale>
                                      <p:cBhvr>
                                        <p:cTn id="20" dur="26">
                                          <p:stCondLst>
                                            <p:cond delay="1642"/>
                                          </p:stCondLst>
                                        </p:cTn>
                                        <p:tgtEl>
                                          <p:spTgt spid="2050"/>
                                        </p:tgtEl>
                                      </p:cBhvr>
                                      <p:to x="100000" y="90000"/>
                                    </p:animScale>
                                    <p:animScale>
                                      <p:cBhvr>
                                        <p:cTn id="21" dur="166" decel="50000">
                                          <p:stCondLst>
                                            <p:cond delay="1668"/>
                                          </p:stCondLst>
                                        </p:cTn>
                                        <p:tgtEl>
                                          <p:spTgt spid="2050"/>
                                        </p:tgtEl>
                                      </p:cBhvr>
                                      <p:to x="100000" y="100000"/>
                                    </p:animScale>
                                    <p:animScale>
                                      <p:cBhvr>
                                        <p:cTn id="22" dur="26">
                                          <p:stCondLst>
                                            <p:cond delay="1808"/>
                                          </p:stCondLst>
                                        </p:cTn>
                                        <p:tgtEl>
                                          <p:spTgt spid="2050"/>
                                        </p:tgtEl>
                                      </p:cBhvr>
                                      <p:to x="100000" y="95000"/>
                                    </p:animScale>
                                    <p:animScale>
                                      <p:cBhvr>
                                        <p:cTn id="23" dur="166" decel="50000">
                                          <p:stCondLst>
                                            <p:cond delay="1834"/>
                                          </p:stCondLst>
                                        </p:cTn>
                                        <p:tgtEl>
                                          <p:spTgt spid="2050"/>
                                        </p:tgtEl>
                                      </p:cBhvr>
                                      <p:to x="100000" y="100000"/>
                                    </p:animScale>
                                  </p:childTnLst>
                                </p:cTn>
                              </p:par>
                            </p:childTnLst>
                          </p:cTn>
                        </p:par>
                        <p:par>
                          <p:cTn id="24" fill="hold">
                            <p:stCondLst>
                              <p:cond delay="2000"/>
                            </p:stCondLst>
                            <p:childTnLst>
                              <p:par>
                                <p:cTn id="25" presetID="26" presetClass="entr" presetSubtype="0" fill="hold" nodeType="afterEffect">
                                  <p:stCondLst>
                                    <p:cond delay="0"/>
                                  </p:stCondLst>
                                  <p:childTnLst>
                                    <p:set>
                                      <p:cBhvr>
                                        <p:cTn id="26" dur="1" fill="hold">
                                          <p:stCondLst>
                                            <p:cond delay="0"/>
                                          </p:stCondLst>
                                        </p:cTn>
                                        <p:tgtEl>
                                          <p:spTgt spid="2051"/>
                                        </p:tgtEl>
                                        <p:attrNameLst>
                                          <p:attrName>style.visibility</p:attrName>
                                        </p:attrNameLst>
                                      </p:cBhvr>
                                      <p:to>
                                        <p:strVal val="visible"/>
                                      </p:to>
                                    </p:set>
                                    <p:animEffect transition="in" filter="wipe(down)">
                                      <p:cBhvr>
                                        <p:cTn id="27" dur="580">
                                          <p:stCondLst>
                                            <p:cond delay="0"/>
                                          </p:stCondLst>
                                        </p:cTn>
                                        <p:tgtEl>
                                          <p:spTgt spid="2051"/>
                                        </p:tgtEl>
                                      </p:cBhvr>
                                    </p:animEffect>
                                    <p:anim calcmode="lin" valueType="num">
                                      <p:cBhvr>
                                        <p:cTn id="28" dur="1822" tmFilter="0,0; 0.14,0.36; 0.43,0.73; 0.71,0.91; 1.0,1.0">
                                          <p:stCondLst>
                                            <p:cond delay="0"/>
                                          </p:stCondLst>
                                        </p:cTn>
                                        <p:tgtEl>
                                          <p:spTgt spid="2051"/>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2051"/>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2051"/>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2051"/>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2051"/>
                                        </p:tgtEl>
                                        <p:attrNameLst>
                                          <p:attrName>ppt_y</p:attrName>
                                        </p:attrNameLst>
                                      </p:cBhvr>
                                      <p:tavLst>
                                        <p:tav tm="0" fmla="#ppt_y-sin(pi*$)/81">
                                          <p:val>
                                            <p:fltVal val="0"/>
                                          </p:val>
                                        </p:tav>
                                        <p:tav tm="100000">
                                          <p:val>
                                            <p:fltVal val="1"/>
                                          </p:val>
                                        </p:tav>
                                      </p:tavLst>
                                    </p:anim>
                                    <p:animScale>
                                      <p:cBhvr>
                                        <p:cTn id="33" dur="26">
                                          <p:stCondLst>
                                            <p:cond delay="650"/>
                                          </p:stCondLst>
                                        </p:cTn>
                                        <p:tgtEl>
                                          <p:spTgt spid="2051"/>
                                        </p:tgtEl>
                                      </p:cBhvr>
                                      <p:to x="100000" y="60000"/>
                                    </p:animScale>
                                    <p:animScale>
                                      <p:cBhvr>
                                        <p:cTn id="34" dur="166" decel="50000">
                                          <p:stCondLst>
                                            <p:cond delay="676"/>
                                          </p:stCondLst>
                                        </p:cTn>
                                        <p:tgtEl>
                                          <p:spTgt spid="2051"/>
                                        </p:tgtEl>
                                      </p:cBhvr>
                                      <p:to x="100000" y="100000"/>
                                    </p:animScale>
                                    <p:animScale>
                                      <p:cBhvr>
                                        <p:cTn id="35" dur="26">
                                          <p:stCondLst>
                                            <p:cond delay="1312"/>
                                          </p:stCondLst>
                                        </p:cTn>
                                        <p:tgtEl>
                                          <p:spTgt spid="2051"/>
                                        </p:tgtEl>
                                      </p:cBhvr>
                                      <p:to x="100000" y="80000"/>
                                    </p:animScale>
                                    <p:animScale>
                                      <p:cBhvr>
                                        <p:cTn id="36" dur="166" decel="50000">
                                          <p:stCondLst>
                                            <p:cond delay="1338"/>
                                          </p:stCondLst>
                                        </p:cTn>
                                        <p:tgtEl>
                                          <p:spTgt spid="2051"/>
                                        </p:tgtEl>
                                      </p:cBhvr>
                                      <p:to x="100000" y="100000"/>
                                    </p:animScale>
                                    <p:animScale>
                                      <p:cBhvr>
                                        <p:cTn id="37" dur="26">
                                          <p:stCondLst>
                                            <p:cond delay="1642"/>
                                          </p:stCondLst>
                                        </p:cTn>
                                        <p:tgtEl>
                                          <p:spTgt spid="2051"/>
                                        </p:tgtEl>
                                      </p:cBhvr>
                                      <p:to x="100000" y="90000"/>
                                    </p:animScale>
                                    <p:animScale>
                                      <p:cBhvr>
                                        <p:cTn id="38" dur="166" decel="50000">
                                          <p:stCondLst>
                                            <p:cond delay="1668"/>
                                          </p:stCondLst>
                                        </p:cTn>
                                        <p:tgtEl>
                                          <p:spTgt spid="2051"/>
                                        </p:tgtEl>
                                      </p:cBhvr>
                                      <p:to x="100000" y="100000"/>
                                    </p:animScale>
                                    <p:animScale>
                                      <p:cBhvr>
                                        <p:cTn id="39" dur="26">
                                          <p:stCondLst>
                                            <p:cond delay="1808"/>
                                          </p:stCondLst>
                                        </p:cTn>
                                        <p:tgtEl>
                                          <p:spTgt spid="2051"/>
                                        </p:tgtEl>
                                      </p:cBhvr>
                                      <p:to x="100000" y="95000"/>
                                    </p:animScale>
                                    <p:animScale>
                                      <p:cBhvr>
                                        <p:cTn id="40" dur="166" decel="50000">
                                          <p:stCondLst>
                                            <p:cond delay="1834"/>
                                          </p:stCondLst>
                                        </p:cTn>
                                        <p:tgtEl>
                                          <p:spTgt spid="205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idx="4294967295"/>
          </p:nvPr>
        </p:nvSpPr>
        <p:spPr>
          <a:xfrm>
            <a:off x="857251" y="261943"/>
            <a:ext cx="8809863" cy="1533525"/>
          </a:xfrm>
          <a:solidFill>
            <a:schemeClr val="tx2">
              <a:lumMod val="50000"/>
            </a:schemeClr>
          </a:solidFill>
        </p:spPr>
        <p:txBody>
          <a:bodyPr anchorCtr="1">
            <a:normAutofit/>
          </a:bodyPr>
          <a:lstStyle/>
          <a:p>
            <a:pPr eaLnBrk="1" fontAlgn="auto" hangingPunct="1">
              <a:spcAft>
                <a:spcPts val="0"/>
              </a:spcAft>
              <a:defRPr/>
            </a:pPr>
            <a:r>
              <a:rPr lang="en-AU" altLang="ja-JP" sz="5400" b="1" dirty="0" smtClean="0">
                <a:solidFill>
                  <a:srgbClr val="00B0F0"/>
                </a:solidFill>
                <a:effectLst/>
                <a:latin typeface="Arial" pitchFamily="34" charset="0"/>
                <a:cs typeface="Arial" pitchFamily="34" charset="0"/>
              </a:rPr>
              <a:t>Methodology</a:t>
            </a:r>
            <a:endParaRPr lang="en-US" altLang="ja-JP" sz="5400" b="1" dirty="0">
              <a:solidFill>
                <a:srgbClr val="00B0F0"/>
              </a:solidFill>
              <a:effectLst/>
              <a:latin typeface="Arial" pitchFamily="34" charset="0"/>
              <a:cs typeface="Arial" pitchFamily="34" charset="0"/>
            </a:endParaRPr>
          </a:p>
        </p:txBody>
      </p:sp>
      <p:sp>
        <p:nvSpPr>
          <p:cNvPr id="102403" name="Rectangle 3"/>
          <p:cNvSpPr>
            <a:spLocks noGrp="1" noChangeArrowheads="1"/>
          </p:cNvSpPr>
          <p:nvPr>
            <p:ph type="body" idx="4294967295"/>
          </p:nvPr>
        </p:nvSpPr>
        <p:spPr>
          <a:xfrm>
            <a:off x="880239" y="1886733"/>
            <a:ext cx="8786874" cy="5184974"/>
          </a:xfrm>
          <a:solidFill>
            <a:schemeClr val="accent5">
              <a:lumMod val="20000"/>
              <a:lumOff val="80000"/>
            </a:schemeClr>
          </a:solidFill>
        </p:spPr>
        <p:txBody>
          <a:bodyPr>
            <a:normAutofit/>
          </a:bodyPr>
          <a:lstStyle/>
          <a:p>
            <a:pPr marL="121200" indent="0" eaLnBrk="1" fontAlgn="auto" hangingPunct="1">
              <a:spcBef>
                <a:spcPts val="442"/>
              </a:spcBef>
              <a:spcAft>
                <a:spcPts val="0"/>
              </a:spcAft>
              <a:buFont typeface="Wingdings 3"/>
              <a:buNone/>
              <a:defRPr/>
            </a:pPr>
            <a:endParaRPr lang="en-AU" altLang="ja-JP" sz="2800" dirty="0"/>
          </a:p>
          <a:p>
            <a:pPr marL="121199" indent="0" eaLnBrk="1" fontAlgn="auto" hangingPunct="1">
              <a:spcBef>
                <a:spcPts val="442"/>
              </a:spcBef>
              <a:spcAft>
                <a:spcPts val="0"/>
              </a:spcAft>
              <a:buNone/>
              <a:defRPr/>
            </a:pPr>
            <a:endParaRPr lang="en-AU" altLang="ja-JP" sz="3200" b="1" dirty="0">
              <a:latin typeface="Arial" pitchFamily="34" charset="0"/>
              <a:cs typeface="Arial" pitchFamily="34" charset="0"/>
            </a:endParaRPr>
          </a:p>
          <a:p>
            <a:pPr marL="686801" lvl="1" indent="-252500" eaLnBrk="1" fontAlgn="auto" hangingPunct="1">
              <a:spcBef>
                <a:spcPts val="358"/>
              </a:spcBef>
              <a:spcAft>
                <a:spcPts val="0"/>
              </a:spcAft>
              <a:buFont typeface="Verdana"/>
              <a:buChar char="◦"/>
              <a:defRPr/>
            </a:pPr>
            <a:r>
              <a:rPr lang="en-AU" altLang="ja-JP" sz="5400" b="1" dirty="0">
                <a:solidFill>
                  <a:schemeClr val="tx1">
                    <a:lumMod val="95000"/>
                    <a:lumOff val="5000"/>
                  </a:schemeClr>
                </a:solidFill>
                <a:latin typeface="Arial" pitchFamily="34" charset="0"/>
                <a:cs typeface="Arial" pitchFamily="34" charset="0"/>
              </a:rPr>
              <a:t>Survey Questionnaire </a:t>
            </a:r>
            <a:endParaRPr lang="en-AU" altLang="ja-JP" sz="5400" b="1" dirty="0" smtClean="0">
              <a:solidFill>
                <a:schemeClr val="tx1">
                  <a:lumMod val="95000"/>
                  <a:lumOff val="5000"/>
                </a:schemeClr>
              </a:solidFill>
              <a:latin typeface="Arial" pitchFamily="34" charset="0"/>
              <a:cs typeface="Arial" pitchFamily="34" charset="0"/>
            </a:endParaRPr>
          </a:p>
          <a:p>
            <a:pPr marL="434301" lvl="1" indent="0" eaLnBrk="1" fontAlgn="auto" hangingPunct="1">
              <a:spcBef>
                <a:spcPts val="358"/>
              </a:spcBef>
              <a:spcAft>
                <a:spcPts val="0"/>
              </a:spcAft>
              <a:buNone/>
              <a:defRPr/>
            </a:pPr>
            <a:endParaRPr lang="en-AU" altLang="ja-JP" sz="5400" b="1" dirty="0">
              <a:solidFill>
                <a:srgbClr val="7030A0"/>
              </a:solidFill>
              <a:latin typeface="Arial" pitchFamily="34" charset="0"/>
              <a:cs typeface="Arial" pitchFamily="34" charset="0"/>
            </a:endParaRPr>
          </a:p>
          <a:p>
            <a:pPr marL="686801" lvl="1" indent="-252500" eaLnBrk="1" fontAlgn="auto" hangingPunct="1">
              <a:spcBef>
                <a:spcPts val="358"/>
              </a:spcBef>
              <a:spcAft>
                <a:spcPts val="0"/>
              </a:spcAft>
              <a:buFont typeface="Verdana"/>
              <a:buChar char="◦"/>
              <a:defRPr/>
            </a:pPr>
            <a:r>
              <a:rPr lang="en-AU" altLang="ja-JP" sz="5400" b="1" dirty="0" smtClean="0">
                <a:solidFill>
                  <a:srgbClr val="FF0000"/>
                </a:solidFill>
                <a:latin typeface="Arial" pitchFamily="34" charset="0"/>
                <a:cs typeface="Arial" pitchFamily="34" charset="0"/>
              </a:rPr>
              <a:t>Observations</a:t>
            </a:r>
            <a:endParaRPr lang="en-AU" altLang="ja-JP" sz="5400" b="1" dirty="0">
              <a:solidFill>
                <a:srgbClr val="FF0000"/>
              </a:solidFill>
              <a:latin typeface="Arial" pitchFamily="34" charset="0"/>
              <a:cs typeface="Arial" pitchFamily="34" charset="0"/>
            </a:endParaRPr>
          </a:p>
          <a:p>
            <a:pPr marL="0" lvl="1" indent="0" eaLnBrk="1" fontAlgn="auto" hangingPunct="1">
              <a:spcBef>
                <a:spcPts val="358"/>
              </a:spcBef>
              <a:spcAft>
                <a:spcPts val="0"/>
              </a:spcAft>
              <a:buFont typeface="Verdana"/>
              <a:buNone/>
              <a:defRPr/>
            </a:pPr>
            <a:endParaRPr lang="en-AU" altLang="ja-JP" sz="3200" b="1" dirty="0">
              <a:latin typeface="Arial" pitchFamily="34" charset="0"/>
              <a:cs typeface="Arial" pitchFamily="34" charset="0"/>
            </a:endParaRPr>
          </a:p>
          <a:p>
            <a:pPr marL="121199" indent="0" eaLnBrk="1" fontAlgn="auto" hangingPunct="1">
              <a:spcBef>
                <a:spcPts val="442"/>
              </a:spcBef>
              <a:spcAft>
                <a:spcPts val="0"/>
              </a:spcAft>
              <a:buNone/>
              <a:defRPr/>
            </a:pPr>
            <a:endParaRPr lang="en-AU" altLang="ja-JP" sz="3200" b="1" dirty="0">
              <a:solidFill>
                <a:srgbClr val="FF0000"/>
              </a:solidFill>
              <a:latin typeface="Arial" pitchFamily="34" charset="0"/>
              <a:cs typeface="Arial" pitchFamily="34" charset="0"/>
            </a:endParaRPr>
          </a:p>
          <a:p>
            <a:pPr marL="121199" indent="0" eaLnBrk="1" fontAlgn="auto" hangingPunct="1">
              <a:spcBef>
                <a:spcPts val="442"/>
              </a:spcBef>
              <a:spcAft>
                <a:spcPts val="0"/>
              </a:spcAft>
              <a:buNone/>
              <a:defRPr/>
            </a:pPr>
            <a:endParaRPr lang="en-AU" altLang="ja-JP" sz="3200" b="1" dirty="0" smtClean="0">
              <a:solidFill>
                <a:srgbClr val="FF0000"/>
              </a:solidFill>
              <a:latin typeface="Arial" pitchFamily="34" charset="0"/>
              <a:cs typeface="Arial" pitchFamily="34" charset="0"/>
            </a:endParaRPr>
          </a:p>
          <a:p>
            <a:pPr marL="121199" indent="0" eaLnBrk="1" fontAlgn="auto" hangingPunct="1">
              <a:spcBef>
                <a:spcPts val="442"/>
              </a:spcBef>
              <a:spcAft>
                <a:spcPts val="0"/>
              </a:spcAft>
              <a:buNone/>
              <a:defRPr/>
            </a:pPr>
            <a:endParaRPr lang="en-AU" altLang="ja-JP" sz="3200" b="1" dirty="0" smtClean="0">
              <a:solidFill>
                <a:schemeClr val="accent6">
                  <a:lumMod val="75000"/>
                </a:schemeClr>
              </a:solidFill>
              <a:latin typeface="Arial" pitchFamily="34" charset="0"/>
              <a:cs typeface="Arial" pitchFamily="34" charset="0"/>
            </a:endParaRPr>
          </a:p>
          <a:p>
            <a:pPr marL="121199" indent="0" eaLnBrk="1" fontAlgn="auto" hangingPunct="1">
              <a:spcBef>
                <a:spcPts val="442"/>
              </a:spcBef>
              <a:spcAft>
                <a:spcPts val="0"/>
              </a:spcAft>
              <a:buNone/>
              <a:defRPr/>
            </a:pPr>
            <a:endParaRPr lang="en-AU" altLang="ja-JP" sz="3200" b="1" dirty="0" smtClean="0">
              <a:solidFill>
                <a:schemeClr val="accent6">
                  <a:lumMod val="75000"/>
                </a:schemeClr>
              </a:solidFill>
              <a:latin typeface="Arial" pitchFamily="34" charset="0"/>
              <a:cs typeface="Arial" pitchFamily="34" charset="0"/>
            </a:endParaRPr>
          </a:p>
        </p:txBody>
      </p:sp>
      <p:pic>
        <p:nvPicPr>
          <p:cNvPr id="27653" name="Picture 2" descr="C:\Users\Mitch\AppData\Local\Microsoft\Windows\Temporary Internet Files\Content.IE5\H4U2UNVU\MP90043868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18847" y="3888705"/>
            <a:ext cx="1435992" cy="95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5" descr="C:\Users\mitch\AppData\Local\Microsoft\Windows\Temporary Internet Files\Content.IE5\TF8B2IC5\MC900383698[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06079" y="5688905"/>
            <a:ext cx="1041607" cy="110414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grpId="0" nodeType="after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102402"/>
                                        </p:tgtEl>
                                        <p:attrNameLst>
                                          <p:attrName>ppt_x</p:attrName>
                                          <p:attrName>ppt_y</p:attrName>
                                        </p:attrNameLst>
                                      </p:cBhvr>
                                    </p:animMotion>
                                    <p:animRot by="1500000">
                                      <p:cBhvr>
                                        <p:cTn id="7" dur="125" fill="hold">
                                          <p:stCondLst>
                                            <p:cond delay="0"/>
                                          </p:stCondLst>
                                        </p:cTn>
                                        <p:tgtEl>
                                          <p:spTgt spid="102402"/>
                                        </p:tgtEl>
                                        <p:attrNameLst>
                                          <p:attrName>r</p:attrName>
                                        </p:attrNameLst>
                                      </p:cBhvr>
                                    </p:animRot>
                                    <p:animRot by="-1500000">
                                      <p:cBhvr>
                                        <p:cTn id="8" dur="125" fill="hold">
                                          <p:stCondLst>
                                            <p:cond delay="125"/>
                                          </p:stCondLst>
                                        </p:cTn>
                                        <p:tgtEl>
                                          <p:spTgt spid="102402"/>
                                        </p:tgtEl>
                                        <p:attrNameLst>
                                          <p:attrName>r</p:attrName>
                                        </p:attrNameLst>
                                      </p:cBhvr>
                                    </p:animRot>
                                    <p:animRot by="-1500000">
                                      <p:cBhvr>
                                        <p:cTn id="9" dur="125" fill="hold">
                                          <p:stCondLst>
                                            <p:cond delay="250"/>
                                          </p:stCondLst>
                                        </p:cTn>
                                        <p:tgtEl>
                                          <p:spTgt spid="102402"/>
                                        </p:tgtEl>
                                        <p:attrNameLst>
                                          <p:attrName>r</p:attrName>
                                        </p:attrNameLst>
                                      </p:cBhvr>
                                    </p:animRot>
                                    <p:animRot by="1500000">
                                      <p:cBhvr>
                                        <p:cTn id="10" dur="125" fill="hold">
                                          <p:stCondLst>
                                            <p:cond delay="375"/>
                                          </p:stCondLst>
                                        </p:cTn>
                                        <p:tgtEl>
                                          <p:spTgt spid="102402"/>
                                        </p:tgtEl>
                                        <p:attrNameLst>
                                          <p:attrName>r</p:attrName>
                                        </p:attrNameLst>
                                      </p:cBhvr>
                                    </p:animRot>
                                  </p:childTnLst>
                                </p:cTn>
                              </p:par>
                            </p:childTnLst>
                          </p:cTn>
                        </p:par>
                        <p:par>
                          <p:cTn id="11" fill="hold">
                            <p:stCondLst>
                              <p:cond delay="1000"/>
                            </p:stCondLst>
                            <p:childTnLst>
                              <p:par>
                                <p:cTn id="12" presetID="2" presetClass="entr" presetSubtype="4" fill="hold" nodeType="afterEffect">
                                  <p:stCondLst>
                                    <p:cond delay="0"/>
                                  </p:stCondLst>
                                  <p:childTnLst>
                                    <p:set>
                                      <p:cBhvr>
                                        <p:cTn id="13" dur="1" fill="hold">
                                          <p:stCondLst>
                                            <p:cond delay="0"/>
                                          </p:stCondLst>
                                        </p:cTn>
                                        <p:tgtEl>
                                          <p:spTgt spid="5125"/>
                                        </p:tgtEl>
                                        <p:attrNameLst>
                                          <p:attrName>style.visibility</p:attrName>
                                        </p:attrNameLst>
                                      </p:cBhvr>
                                      <p:to>
                                        <p:strVal val="visible"/>
                                      </p:to>
                                    </p:set>
                                    <p:anim calcmode="lin" valueType="num">
                                      <p:cBhvr additive="base">
                                        <p:cTn id="14" dur="500" fill="hold"/>
                                        <p:tgtEl>
                                          <p:spTgt spid="5125"/>
                                        </p:tgtEl>
                                        <p:attrNameLst>
                                          <p:attrName>ppt_x</p:attrName>
                                        </p:attrNameLst>
                                      </p:cBhvr>
                                      <p:tavLst>
                                        <p:tav tm="0">
                                          <p:val>
                                            <p:strVal val="#ppt_x"/>
                                          </p:val>
                                        </p:tav>
                                        <p:tav tm="100000">
                                          <p:val>
                                            <p:strVal val="#ppt_x"/>
                                          </p:val>
                                        </p:tav>
                                      </p:tavLst>
                                    </p:anim>
                                    <p:anim calcmode="lin" valueType="num">
                                      <p:cBhvr additive="base">
                                        <p:cTn id="15" dur="500" fill="hold"/>
                                        <p:tgtEl>
                                          <p:spTgt spid="5125"/>
                                        </p:tgtEl>
                                        <p:attrNameLst>
                                          <p:attrName>ppt_y</p:attrName>
                                        </p:attrNameLst>
                                      </p:cBhvr>
                                      <p:tavLst>
                                        <p:tav tm="0">
                                          <p:val>
                                            <p:strVal val="1+#ppt_h/2"/>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27653"/>
                                        </p:tgtEl>
                                        <p:attrNameLst>
                                          <p:attrName>style.visibility</p:attrName>
                                        </p:attrNameLst>
                                      </p:cBhvr>
                                      <p:to>
                                        <p:strVal val="visible"/>
                                      </p:to>
                                    </p:set>
                                    <p:animEffect transition="in" filter="fade">
                                      <p:cBhvr>
                                        <p:cTn id="18" dur="1000"/>
                                        <p:tgtEl>
                                          <p:spTgt spid="27653"/>
                                        </p:tgtEl>
                                      </p:cBhvr>
                                    </p:animEffect>
                                    <p:anim calcmode="lin" valueType="num">
                                      <p:cBhvr>
                                        <p:cTn id="19" dur="1000" fill="hold"/>
                                        <p:tgtEl>
                                          <p:spTgt spid="27653"/>
                                        </p:tgtEl>
                                        <p:attrNameLst>
                                          <p:attrName>ppt_x</p:attrName>
                                        </p:attrNameLst>
                                      </p:cBhvr>
                                      <p:tavLst>
                                        <p:tav tm="0">
                                          <p:val>
                                            <p:strVal val="#ppt_x"/>
                                          </p:val>
                                        </p:tav>
                                        <p:tav tm="100000">
                                          <p:val>
                                            <p:strVal val="#ppt_x"/>
                                          </p:val>
                                        </p:tav>
                                      </p:tavLst>
                                    </p:anim>
                                    <p:anim calcmode="lin" valueType="num">
                                      <p:cBhvr>
                                        <p:cTn id="20" dur="1000" fill="hold"/>
                                        <p:tgtEl>
                                          <p:spTgt spid="276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Tradeshow</Template>
  <TotalTime>10186</TotalTime>
  <Words>2073</Words>
  <Application>Microsoft Office PowerPoint</Application>
  <PresentationFormat>Custom</PresentationFormat>
  <Paragraphs>349</Paragraphs>
  <Slides>21</Slides>
  <Notes>9</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 The University of Southern Queensland Faculty of Education   Postgraduate and Early Research Group 10th Research Symposium </vt:lpstr>
      <vt:lpstr>Title</vt:lpstr>
      <vt:lpstr>Research Questions</vt:lpstr>
      <vt:lpstr>Mosston and Ashworth’s Spectrum of Teaching Styles</vt:lpstr>
      <vt:lpstr>Spectrum of Teaching Styles </vt:lpstr>
      <vt:lpstr>PowerPoint Presentation</vt:lpstr>
      <vt:lpstr>Teaching Style Definition</vt:lpstr>
      <vt:lpstr>Literature Review</vt:lpstr>
      <vt:lpstr>Methodology</vt:lpstr>
      <vt:lpstr>Survey Questionnaire </vt:lpstr>
      <vt:lpstr>Survey Questionnaire</vt:lpstr>
      <vt:lpstr>Observations</vt:lpstr>
      <vt:lpstr>Participants</vt:lpstr>
      <vt:lpstr> Results </vt:lpstr>
      <vt:lpstr> Results </vt:lpstr>
      <vt:lpstr>Discussion</vt:lpstr>
      <vt:lpstr>Implications</vt:lpstr>
      <vt:lpstr>Summary</vt:lpstr>
      <vt:lpstr>Further Research</vt:lpstr>
      <vt:lpstr>Preliminary Findings</vt:lpstr>
      <vt:lpstr>99</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University of Southern Queensland   Department of Education</dc:title>
  <dc:creator>Hewitt</dc:creator>
  <cp:lastModifiedBy>mitch</cp:lastModifiedBy>
  <cp:revision>307</cp:revision>
  <dcterms:created xsi:type="dcterms:W3CDTF">2010-07-11T05:38:00Z</dcterms:created>
  <dcterms:modified xsi:type="dcterms:W3CDTF">2012-10-21T10:57:20Z</dcterms:modified>
</cp:coreProperties>
</file>