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83" r:id="rId4"/>
    <p:sldId id="282" r:id="rId5"/>
    <p:sldId id="286" r:id="rId6"/>
    <p:sldId id="287"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024"/>
  </p:normalViewPr>
  <p:slideViewPr>
    <p:cSldViewPr snapToGrid="0" snapToObjects="1">
      <p:cViewPr varScale="1">
        <p:scale>
          <a:sx n="73" d="100"/>
          <a:sy n="73" d="100"/>
        </p:scale>
        <p:origin x="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90BB-635B-E889-FB66-A7717C3395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E2FC43C-0CA5-F617-62B0-8BF7EE547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EBE540-1E02-EF73-327F-40A3248CA172}"/>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5" name="Footer Placeholder 4">
            <a:extLst>
              <a:ext uri="{FF2B5EF4-FFF2-40B4-BE49-F238E27FC236}">
                <a16:creationId xmlns:a16="http://schemas.microsoft.com/office/drawing/2014/main" id="{7E669B8B-1827-2988-959C-E73882E6B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89739-D7FD-82E9-FE8E-09769CB41FE9}"/>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153197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50E5-054E-DE58-F237-C9C912BAEEA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A7822C-09BE-32CA-C316-4A50919C27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B33EEB-5277-F2EF-8969-81A606D2EE87}"/>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5" name="Footer Placeholder 4">
            <a:extLst>
              <a:ext uri="{FF2B5EF4-FFF2-40B4-BE49-F238E27FC236}">
                <a16:creationId xmlns:a16="http://schemas.microsoft.com/office/drawing/2014/main" id="{DBAD589C-5A16-E57E-2174-543A975B8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8FFAD-3852-A322-E6C1-F2D57D5DF345}"/>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195421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F6263-BC95-29C5-6C73-E352C41181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CBA088-EBF1-4431-C9C7-2270E20B12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8D8B80-F524-4C00-C8D5-ABB1F1CC42B1}"/>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5" name="Footer Placeholder 4">
            <a:extLst>
              <a:ext uri="{FF2B5EF4-FFF2-40B4-BE49-F238E27FC236}">
                <a16:creationId xmlns:a16="http://schemas.microsoft.com/office/drawing/2014/main" id="{63369030-C48C-FF56-BA74-E21160376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A2A76D-74EB-2A74-B40B-E72CBD712B21}"/>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343723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E0BB-7F27-2F78-04EE-F14BA3A1FF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E10BB7-C457-8AC0-C342-4C5634133A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0033DB-2B61-F796-9B41-083F23F00567}"/>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5" name="Footer Placeholder 4">
            <a:extLst>
              <a:ext uri="{FF2B5EF4-FFF2-40B4-BE49-F238E27FC236}">
                <a16:creationId xmlns:a16="http://schemas.microsoft.com/office/drawing/2014/main" id="{0CD84781-DC2A-7FC6-A5DA-68FE29096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2C27C-3640-4EBE-AFBB-1EB693A87378}"/>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400595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7A04-8A73-F804-CB6D-5653B13214D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0D9D5A-EF62-AE7B-5585-BAFD6B6757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E059CD-CD2A-C13D-B7D3-C56FD94BA96A}"/>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5" name="Footer Placeholder 4">
            <a:extLst>
              <a:ext uri="{FF2B5EF4-FFF2-40B4-BE49-F238E27FC236}">
                <a16:creationId xmlns:a16="http://schemas.microsoft.com/office/drawing/2014/main" id="{906F5D91-FA26-829D-CEDB-B3D3267F1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422F9-DD17-7ED5-FCCC-51254C9CF5F6}"/>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276489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B6D3-4679-4664-0E48-2560187A3F5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4B9BA5-4235-8F54-2E7E-C4CEBCB24F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1AB5C49-1EB2-60B6-AC1C-C90FFEE71A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DF3DE26-E741-A36F-753D-BC8CA84C8878}"/>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6" name="Footer Placeholder 5">
            <a:extLst>
              <a:ext uri="{FF2B5EF4-FFF2-40B4-BE49-F238E27FC236}">
                <a16:creationId xmlns:a16="http://schemas.microsoft.com/office/drawing/2014/main" id="{58F9ED89-3F94-1F08-5187-BE38AD5A6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D531B-B24D-FA54-208A-8C77F2795A3B}"/>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255520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D810-1C3C-F705-7E1B-6F73BD82492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F72C71-931E-DCD2-AC5E-7AB9882E7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D966550-2198-ACB8-EFA7-D8D41D966E2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D36FE24-7546-226B-171D-FC363DF5F5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727F995-3250-788E-1A96-1EE99D721D3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1EDBFFF-3FBD-C435-080E-2F50FDB66D1B}"/>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8" name="Footer Placeholder 7">
            <a:extLst>
              <a:ext uri="{FF2B5EF4-FFF2-40B4-BE49-F238E27FC236}">
                <a16:creationId xmlns:a16="http://schemas.microsoft.com/office/drawing/2014/main" id="{3E163F41-46DC-4328-0B30-65D53DBFEB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323522-CC1E-CE10-EDCF-93E0D21ED1E9}"/>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328114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319A-AE30-7177-0FB6-AAE7535CAA9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1BBF9EC-8235-53B4-38F0-DB3CDD4F09BC}"/>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4" name="Footer Placeholder 3">
            <a:extLst>
              <a:ext uri="{FF2B5EF4-FFF2-40B4-BE49-F238E27FC236}">
                <a16:creationId xmlns:a16="http://schemas.microsoft.com/office/drawing/2014/main" id="{93C908A4-00E7-FD48-5990-975EBD99D9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40031B-C340-890D-DC5E-D74BA1E7A1BC}"/>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419094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2D7D4D-28FB-472C-2B39-6643CE551406}"/>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3" name="Footer Placeholder 2">
            <a:extLst>
              <a:ext uri="{FF2B5EF4-FFF2-40B4-BE49-F238E27FC236}">
                <a16:creationId xmlns:a16="http://schemas.microsoft.com/office/drawing/2014/main" id="{23526E51-08FB-A2BD-B162-CE361E2674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9638B-5A87-6F78-2971-BC0DB16F2577}"/>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366892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6F35-5D74-2D68-545E-F8DD883370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029CB61-94B9-0CB9-1EDA-DE7C4C145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95FB9D-E046-BD1C-925D-6877C5CAF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56FF50-B8C0-468F-D286-5E17A02CCBCF}"/>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6" name="Footer Placeholder 5">
            <a:extLst>
              <a:ext uri="{FF2B5EF4-FFF2-40B4-BE49-F238E27FC236}">
                <a16:creationId xmlns:a16="http://schemas.microsoft.com/office/drawing/2014/main" id="{C14A341B-B1AD-002C-0692-EA5406E850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0F0C2-02F3-6BC7-17FE-405BD5973E79}"/>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25428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625D-F337-F077-4187-C1C0A8C21F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808ABDB-F57F-74A2-C175-115E1B725C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2ECC1-7119-2898-263F-AEAEEA48F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B66D11-4C86-715F-8387-36D2D37D3C6B}"/>
              </a:ext>
            </a:extLst>
          </p:cNvPr>
          <p:cNvSpPr>
            <a:spLocks noGrp="1"/>
          </p:cNvSpPr>
          <p:nvPr>
            <p:ph type="dt" sz="half" idx="10"/>
          </p:nvPr>
        </p:nvSpPr>
        <p:spPr/>
        <p:txBody>
          <a:bodyPr/>
          <a:lstStyle/>
          <a:p>
            <a:fld id="{5B89E7C2-0700-9343-86B5-460AE1D7C42C}" type="datetimeFigureOut">
              <a:rPr lang="en-US" smtClean="0"/>
              <a:t>9/16/2025</a:t>
            </a:fld>
            <a:endParaRPr lang="en-US"/>
          </a:p>
        </p:txBody>
      </p:sp>
      <p:sp>
        <p:nvSpPr>
          <p:cNvPr id="6" name="Footer Placeholder 5">
            <a:extLst>
              <a:ext uri="{FF2B5EF4-FFF2-40B4-BE49-F238E27FC236}">
                <a16:creationId xmlns:a16="http://schemas.microsoft.com/office/drawing/2014/main" id="{BBBA16A8-B03E-90E3-8F3C-D070117CE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B3E01-01D7-0B92-5B12-62EF384ECDD7}"/>
              </a:ext>
            </a:extLst>
          </p:cNvPr>
          <p:cNvSpPr>
            <a:spLocks noGrp="1"/>
          </p:cNvSpPr>
          <p:nvPr>
            <p:ph type="sldNum" sz="quarter" idx="12"/>
          </p:nvPr>
        </p:nvSpPr>
        <p:spPr/>
        <p:txBody>
          <a:bodyPr/>
          <a:lstStyle/>
          <a:p>
            <a:fld id="{2076643B-ED54-E249-B32A-6274E9D4A1B6}" type="slidenum">
              <a:rPr lang="en-US" smtClean="0"/>
              <a:t>‹#›</a:t>
            </a:fld>
            <a:endParaRPr lang="en-US"/>
          </a:p>
        </p:txBody>
      </p:sp>
    </p:spTree>
    <p:extLst>
      <p:ext uri="{BB962C8B-B14F-4D97-AF65-F5344CB8AC3E}">
        <p14:creationId xmlns:p14="http://schemas.microsoft.com/office/powerpoint/2010/main" val="115479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16DF0A-6D24-FBB5-9CA7-F09B5F423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79D09B-0EB1-45CB-E1CE-EC2575A8D4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B6AE3E-2A01-A4D4-9795-A803B78CF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9E7C2-0700-9343-86B5-460AE1D7C42C}" type="datetimeFigureOut">
              <a:rPr lang="en-US" smtClean="0"/>
              <a:t>9/16/2025</a:t>
            </a:fld>
            <a:endParaRPr lang="en-US"/>
          </a:p>
        </p:txBody>
      </p:sp>
      <p:sp>
        <p:nvSpPr>
          <p:cNvPr id="5" name="Footer Placeholder 4">
            <a:extLst>
              <a:ext uri="{FF2B5EF4-FFF2-40B4-BE49-F238E27FC236}">
                <a16:creationId xmlns:a16="http://schemas.microsoft.com/office/drawing/2014/main" id="{4BE56251-C73D-E9C1-59E9-718660FB0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4E8B8C-1AC3-6D80-3004-A246684BF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6643B-ED54-E249-B32A-6274E9D4A1B6}" type="slidenum">
              <a:rPr lang="en-US" smtClean="0"/>
              <a:t>‹#›</a:t>
            </a:fld>
            <a:endParaRPr lang="en-US"/>
          </a:p>
        </p:txBody>
      </p:sp>
    </p:spTree>
    <p:extLst>
      <p:ext uri="{BB962C8B-B14F-4D97-AF65-F5344CB8AC3E}">
        <p14:creationId xmlns:p14="http://schemas.microsoft.com/office/powerpoint/2010/main" val="2964594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B43532-E372-9BCB-FF20-F8686EA58680}"/>
              </a:ext>
            </a:extLst>
          </p:cNvPr>
          <p:cNvSpPr>
            <a:spLocks noGrp="1"/>
          </p:cNvSpPr>
          <p:nvPr>
            <p:ph type="subTitle" idx="1"/>
          </p:nvPr>
        </p:nvSpPr>
        <p:spPr>
          <a:xfrm>
            <a:off x="898126" y="2416198"/>
            <a:ext cx="10395747" cy="5851383"/>
          </a:xfrm>
        </p:spPr>
        <p:txBody>
          <a:bodyPr>
            <a:normAutofit/>
          </a:bodyPr>
          <a:lstStyle/>
          <a:p>
            <a:r>
              <a:rPr lang="en-US" sz="4500" dirty="0">
                <a:latin typeface="Avenir Next" panose="020B0503020202020204" pitchFamily="34" charset="0"/>
              </a:rPr>
              <a:t>Smith Family Performance 2024</a:t>
            </a:r>
            <a:endParaRPr lang="en-US" sz="3600" dirty="0">
              <a:latin typeface="Avenir Next" panose="020B0503020202020204" pitchFamily="34" charset="0"/>
            </a:endParaRPr>
          </a:p>
          <a:p>
            <a:r>
              <a:rPr lang="en-US" dirty="0">
                <a:latin typeface="Avenir Next" panose="020B0503020202020204" pitchFamily="34" charset="0"/>
              </a:rPr>
              <a:t>Play / Drama / Theatre</a:t>
            </a:r>
          </a:p>
          <a:p>
            <a:r>
              <a:rPr lang="en-US" b="1" dirty="0">
                <a:latin typeface="Avenir Next" panose="020B0503020202020204" pitchFamily="34" charset="0"/>
              </a:rPr>
              <a:t>Alexandra Lawson (UniSQ) </a:t>
            </a:r>
            <a:r>
              <a:rPr lang="en-US" dirty="0">
                <a:latin typeface="Avenir Next" panose="020B0503020202020204" pitchFamily="34" charset="0"/>
              </a:rPr>
              <a:t>and </a:t>
            </a:r>
            <a:r>
              <a:rPr lang="en-US" b="1" dirty="0">
                <a:latin typeface="Avenir Next" panose="020B0503020202020204" pitchFamily="34" charset="0"/>
              </a:rPr>
              <a:t>Travis Dowling (UniSQ)</a:t>
            </a:r>
            <a:endParaRPr lang="en-US" sz="2000" dirty="0">
              <a:solidFill>
                <a:srgbClr val="FF0000"/>
              </a:solidFill>
              <a:latin typeface="Avenir Next" panose="020B0503020202020204" pitchFamily="34" charset="0"/>
            </a:endParaRPr>
          </a:p>
          <a:p>
            <a:endParaRPr lang="en-US" dirty="0"/>
          </a:p>
          <a:p>
            <a:r>
              <a:rPr lang="en-US" b="1" dirty="0">
                <a:latin typeface="Avenir Next" panose="020B0503020202020204" pitchFamily="34" charset="0"/>
              </a:rPr>
              <a:t>2024</a:t>
            </a:r>
          </a:p>
          <a:p>
            <a:endParaRPr lang="en-US" dirty="0"/>
          </a:p>
          <a:p>
            <a:endParaRPr lang="en-US" dirty="0"/>
          </a:p>
        </p:txBody>
      </p:sp>
      <p:pic>
        <p:nvPicPr>
          <p:cNvPr id="5" name="Picture 4">
            <a:extLst>
              <a:ext uri="{FF2B5EF4-FFF2-40B4-BE49-F238E27FC236}">
                <a16:creationId xmlns:a16="http://schemas.microsoft.com/office/drawing/2014/main" id="{559D5ABD-6DDD-3489-281E-F95D8E44EE48}"/>
              </a:ext>
            </a:extLst>
          </p:cNvPr>
          <p:cNvPicPr>
            <a:picLocks noChangeAspect="1"/>
          </p:cNvPicPr>
          <p:nvPr/>
        </p:nvPicPr>
        <p:blipFill>
          <a:blip r:embed="rId2"/>
          <a:stretch>
            <a:fillRect/>
          </a:stretch>
        </p:blipFill>
        <p:spPr>
          <a:xfrm>
            <a:off x="10358439" y="190619"/>
            <a:ext cx="1518278" cy="1955461"/>
          </a:xfrm>
          <a:prstGeom prst="rect">
            <a:avLst/>
          </a:prstGeom>
        </p:spPr>
      </p:pic>
    </p:spTree>
    <p:extLst>
      <p:ext uri="{BB962C8B-B14F-4D97-AF65-F5344CB8AC3E}">
        <p14:creationId xmlns:p14="http://schemas.microsoft.com/office/powerpoint/2010/main" val="382062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E9CB7A-1F2A-D08C-4F2B-5CB768ABFA18}"/>
              </a:ext>
            </a:extLst>
          </p:cNvPr>
          <p:cNvSpPr txBox="1"/>
          <p:nvPr/>
        </p:nvSpPr>
        <p:spPr>
          <a:xfrm>
            <a:off x="1093909" y="1036930"/>
            <a:ext cx="8968154" cy="2514663"/>
          </a:xfrm>
          <a:prstGeom prst="rect">
            <a:avLst/>
          </a:prstGeom>
          <a:noFill/>
        </p:spPr>
        <p:txBody>
          <a:bodyPr wrap="square">
            <a:spAutoFit/>
          </a:bodyPr>
          <a:lstStyle/>
          <a:p>
            <a:pPr algn="just">
              <a:lnSpc>
                <a:spcPct val="110000"/>
              </a:lnSpc>
            </a:pPr>
            <a:r>
              <a:rPr lang="en-AU" b="1" dirty="0"/>
              <a:t>The Smith Family Performance </a:t>
            </a:r>
            <a:r>
              <a:rPr lang="en-AU" dirty="0"/>
              <a:t>was a socially engaged theatre project I co-developed and co-led, focused on identity, confidence building, belonging and place. Curated by Alexandra Lawson and Directed by Travis Dowling the performance designed a series of dialogic, performance-based workshops culminating in a performance where participants became makers, storytellers, and performers. This outcome contributes to community-engaged performance by offering a relational model for theatre-making grounded in collaboration, social context, and access to university.</a:t>
            </a:r>
            <a:endParaRPr lang="en-US" sz="1800" dirty="0">
              <a:solidFill>
                <a:srgbClr val="FF0000"/>
              </a:solidFill>
              <a:latin typeface="Avenir Next" panose="020B0503020202020204" pitchFamily="34" charset="0"/>
            </a:endParaRPr>
          </a:p>
          <a:p>
            <a:pPr algn="just">
              <a:lnSpc>
                <a:spcPct val="110000"/>
              </a:lnSpc>
              <a:spcBef>
                <a:spcPts val="0"/>
              </a:spcBef>
            </a:pPr>
            <a:endParaRPr lang="en-US" sz="1800" dirty="0">
              <a:latin typeface="Avenir Next" panose="020B0503020202020204" pitchFamily="34" charset="0"/>
            </a:endParaRPr>
          </a:p>
        </p:txBody>
      </p:sp>
      <p:sp>
        <p:nvSpPr>
          <p:cNvPr id="8" name="TextBox 7">
            <a:extLst>
              <a:ext uri="{FF2B5EF4-FFF2-40B4-BE49-F238E27FC236}">
                <a16:creationId xmlns:a16="http://schemas.microsoft.com/office/drawing/2014/main" id="{A8F01E53-6ED2-F880-6943-3FF8D22CF901}"/>
              </a:ext>
            </a:extLst>
          </p:cNvPr>
          <p:cNvSpPr txBox="1"/>
          <p:nvPr/>
        </p:nvSpPr>
        <p:spPr>
          <a:xfrm>
            <a:off x="1128346" y="3551593"/>
            <a:ext cx="7502769" cy="923330"/>
          </a:xfrm>
          <a:prstGeom prst="rect">
            <a:avLst/>
          </a:prstGeom>
          <a:noFill/>
        </p:spPr>
        <p:txBody>
          <a:bodyPr wrap="square" rtlCol="0">
            <a:spAutoFit/>
          </a:bodyPr>
          <a:lstStyle/>
          <a:p>
            <a:r>
              <a:rPr lang="en-US" b="1" dirty="0">
                <a:latin typeface="Avenir Next" panose="020B0503020202020204" pitchFamily="34" charset="0"/>
              </a:rPr>
              <a:t>Primary researchers: Alexandra Lawson, Travis Dowling</a:t>
            </a:r>
            <a:endParaRPr lang="en-US" dirty="0">
              <a:latin typeface="Avenir Next" panose="020B0503020202020204" pitchFamily="34" charset="0"/>
            </a:endParaRPr>
          </a:p>
          <a:p>
            <a:endParaRPr lang="en-US" dirty="0">
              <a:latin typeface="Avenir Next" panose="020B0503020202020204" pitchFamily="34" charset="0"/>
            </a:endParaRPr>
          </a:p>
          <a:p>
            <a:r>
              <a:rPr lang="en-US" b="1" dirty="0">
                <a:latin typeface="Avenir Next" panose="020B0503020202020204" pitchFamily="34" charset="0"/>
              </a:rPr>
              <a:t>Other Involved parties/persons: Smith Family </a:t>
            </a:r>
            <a:r>
              <a:rPr lang="en-US" b="1" dirty="0" err="1">
                <a:latin typeface="Avenir Next" panose="020B0503020202020204" pitchFamily="34" charset="0"/>
              </a:rPr>
              <a:t>Organisation</a:t>
            </a:r>
            <a:endParaRPr lang="en-US" dirty="0">
              <a:latin typeface="Avenir Next" panose="020B0503020202020204" pitchFamily="34" charset="0"/>
            </a:endParaRPr>
          </a:p>
        </p:txBody>
      </p:sp>
      <p:pic>
        <p:nvPicPr>
          <p:cNvPr id="12" name="Picture 11">
            <a:extLst>
              <a:ext uri="{FF2B5EF4-FFF2-40B4-BE49-F238E27FC236}">
                <a16:creationId xmlns:a16="http://schemas.microsoft.com/office/drawing/2014/main" id="{8494CB1C-EEFB-96E2-0CD7-26C100DCA4F6}"/>
              </a:ext>
            </a:extLst>
          </p:cNvPr>
          <p:cNvPicPr>
            <a:picLocks noChangeAspect="1"/>
          </p:cNvPicPr>
          <p:nvPr/>
        </p:nvPicPr>
        <p:blipFill>
          <a:blip r:embed="rId2"/>
          <a:stretch>
            <a:fillRect/>
          </a:stretch>
        </p:blipFill>
        <p:spPr>
          <a:xfrm>
            <a:off x="10358439" y="190619"/>
            <a:ext cx="1518278" cy="1955461"/>
          </a:xfrm>
          <a:prstGeom prst="rect">
            <a:avLst/>
          </a:prstGeom>
        </p:spPr>
      </p:pic>
    </p:spTree>
    <p:extLst>
      <p:ext uri="{BB962C8B-B14F-4D97-AF65-F5344CB8AC3E}">
        <p14:creationId xmlns:p14="http://schemas.microsoft.com/office/powerpoint/2010/main" val="3536066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F6C43-7911-1500-CB7F-69CC70F8C1E9}"/>
              </a:ext>
            </a:extLst>
          </p:cNvPr>
          <p:cNvSpPr txBox="1"/>
          <p:nvPr/>
        </p:nvSpPr>
        <p:spPr>
          <a:xfrm>
            <a:off x="830732" y="884593"/>
            <a:ext cx="9810974" cy="6571030"/>
          </a:xfrm>
          <a:prstGeom prst="rect">
            <a:avLst/>
          </a:prstGeom>
          <a:noFill/>
        </p:spPr>
        <p:txBody>
          <a:bodyPr wrap="square">
            <a:spAutoFit/>
          </a:bodyPr>
          <a:lstStyle/>
          <a:p>
            <a:pPr>
              <a:lnSpc>
                <a:spcPct val="150000"/>
              </a:lnSpc>
            </a:pPr>
            <a:r>
              <a:rPr lang="en-AU" sz="1400" b="1" i="0" dirty="0">
                <a:effectLst/>
                <a:latin typeface="Avenir Next" panose="020B0503020202020204" pitchFamily="34" charset="0"/>
              </a:rPr>
              <a:t>Background: </a:t>
            </a:r>
            <a:r>
              <a:rPr lang="en-AU" sz="1400" dirty="0"/>
              <a:t>The Smith Family Performance (2024) was developed at the intersection of social practice, community theatre, and curatorial approaches, exploring how theatre-based, site-responsive workshops can result in a performance and function as both creative outcomes and pathways to higher education. Informed by Claire Doherty’s concept of the “event-based” curatorial model and Shannon Jackson’s framing of the “social turn” in performance (2011), this project examines how participatory theatre-making can foster agency, belonging, and collaborative authorship—particularly among young people from low socioeconomic, regional backgrounds. The key research question asks: how can curating theatre work and developing a performance outcome become a socially embedded practice that cultivates creative expression, belonging and access to university?</a:t>
            </a:r>
          </a:p>
          <a:p>
            <a:pPr>
              <a:lnSpc>
                <a:spcPct val="150000"/>
              </a:lnSpc>
            </a:pPr>
            <a:r>
              <a:rPr lang="en-AU" sz="1400" b="1" dirty="0"/>
              <a:t>Contribution: </a:t>
            </a:r>
            <a:r>
              <a:rPr lang="en-AU" sz="1400" dirty="0"/>
              <a:t>The Smith Family Performance was a socially engaged theatre project I co-developed and co-led, focused on identity, confidence building, belonging and place. As co- facilitator and co-curator, I designed a series of dialogic, performance-based workshops culminating in a performance where participants became makers, storytellers, and performers. This outcome contributes to community-engaged performance by offering a relational model for theatre-making grounded in collaboration, social context, and access to university.</a:t>
            </a:r>
          </a:p>
          <a:p>
            <a:pPr>
              <a:lnSpc>
                <a:spcPct val="150000"/>
              </a:lnSpc>
            </a:pPr>
            <a:r>
              <a:rPr lang="en-AU" sz="1400" b="1" dirty="0"/>
              <a:t>Significance: </a:t>
            </a:r>
            <a:r>
              <a:rPr lang="en-AU" sz="1400" dirty="0"/>
              <a:t>Commissioned and competitively funded by The Smith Family and the University of Southern Queensland, the performance outcome was delivered in </a:t>
            </a:r>
            <a:r>
              <a:rPr lang="en-AU" sz="1400" dirty="0" err="1"/>
              <a:t>UniSQ’s</a:t>
            </a:r>
            <a:r>
              <a:rPr lang="en-AU" sz="1400" dirty="0"/>
              <a:t> theatres in collaboration with teaching artist Travis Dowling. The work has informed </a:t>
            </a:r>
            <a:r>
              <a:rPr lang="en-AU" sz="1400" dirty="0" err="1"/>
              <a:t>UniSQ’s</a:t>
            </a:r>
            <a:r>
              <a:rPr lang="en-AU" sz="1400" dirty="0"/>
              <a:t> outreach and engagement strategies and its impact is evidenced by testimonials from students articulating they intend to enrol into the university’s theatre program, demonstrating the project’s cultural and educational significance within socially engaged theatre and access-focused creative practice located within a university.</a:t>
            </a:r>
          </a:p>
          <a:p>
            <a:pPr algn="just"/>
            <a:endParaRPr lang="en-AU" sz="1600" b="1" i="0" dirty="0">
              <a:effectLst/>
              <a:latin typeface="Avenir Next" panose="020B0503020202020204" pitchFamily="34" charset="0"/>
            </a:endParaRPr>
          </a:p>
          <a:p>
            <a:pPr algn="just"/>
            <a:endParaRPr lang="en-AU" sz="1600" b="1" dirty="0">
              <a:latin typeface="Avenir Next" panose="020B0503020202020204" pitchFamily="34" charset="0"/>
            </a:endParaRPr>
          </a:p>
          <a:p>
            <a:pPr algn="just"/>
            <a:endParaRPr lang="en-AU" sz="1600" b="1" i="0" dirty="0">
              <a:effectLst/>
              <a:latin typeface="Avenir Next" panose="020B0503020202020204" pitchFamily="34" charset="0"/>
            </a:endParaRPr>
          </a:p>
          <a:p>
            <a:pPr algn="just"/>
            <a:endParaRPr lang="en-US" sz="1600" dirty="0">
              <a:latin typeface="Avenir Next" panose="020B0503020202020204" pitchFamily="34" charset="0"/>
            </a:endParaRPr>
          </a:p>
        </p:txBody>
      </p:sp>
      <p:pic>
        <p:nvPicPr>
          <p:cNvPr id="6" name="Picture 5">
            <a:extLst>
              <a:ext uri="{FF2B5EF4-FFF2-40B4-BE49-F238E27FC236}">
                <a16:creationId xmlns:a16="http://schemas.microsoft.com/office/drawing/2014/main" id="{94FBACEB-DE00-0646-9216-BBDC829B3A06}"/>
              </a:ext>
            </a:extLst>
          </p:cNvPr>
          <p:cNvPicPr>
            <a:picLocks noChangeAspect="1"/>
          </p:cNvPicPr>
          <p:nvPr/>
        </p:nvPicPr>
        <p:blipFill>
          <a:blip r:embed="rId2"/>
          <a:stretch>
            <a:fillRect/>
          </a:stretch>
        </p:blipFill>
        <p:spPr>
          <a:xfrm>
            <a:off x="10852535" y="115316"/>
            <a:ext cx="1172858" cy="1510578"/>
          </a:xfrm>
          <a:prstGeom prst="rect">
            <a:avLst/>
          </a:prstGeom>
        </p:spPr>
      </p:pic>
      <p:sp>
        <p:nvSpPr>
          <p:cNvPr id="7" name="TextBox 6">
            <a:extLst>
              <a:ext uri="{FF2B5EF4-FFF2-40B4-BE49-F238E27FC236}">
                <a16:creationId xmlns:a16="http://schemas.microsoft.com/office/drawing/2014/main" id="{832B84FD-25E6-C930-E284-145074134C93}"/>
              </a:ext>
            </a:extLst>
          </p:cNvPr>
          <p:cNvSpPr txBox="1"/>
          <p:nvPr/>
        </p:nvSpPr>
        <p:spPr>
          <a:xfrm>
            <a:off x="2624866" y="515261"/>
            <a:ext cx="6874574" cy="369332"/>
          </a:xfrm>
          <a:prstGeom prst="rect">
            <a:avLst/>
          </a:prstGeom>
          <a:noFill/>
        </p:spPr>
        <p:txBody>
          <a:bodyPr wrap="none" rtlCol="0">
            <a:spAutoFit/>
          </a:bodyPr>
          <a:lstStyle/>
          <a:p>
            <a:r>
              <a:rPr lang="en-US" b="1" dirty="0">
                <a:latin typeface="Avenir Next" panose="020B0503020202020204" pitchFamily="34" charset="0"/>
              </a:rPr>
              <a:t>RESEARCH STATEMENT – Smith Family Performance (Theatre / Drama)</a:t>
            </a:r>
          </a:p>
        </p:txBody>
      </p:sp>
    </p:spTree>
    <p:extLst>
      <p:ext uri="{BB962C8B-B14F-4D97-AF65-F5344CB8AC3E}">
        <p14:creationId xmlns:p14="http://schemas.microsoft.com/office/powerpoint/2010/main" val="252772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523D2E-600E-3CAD-BCD4-3D74AE8C7A84}"/>
              </a:ext>
            </a:extLst>
          </p:cNvPr>
          <p:cNvPicPr>
            <a:picLocks noChangeAspect="1"/>
          </p:cNvPicPr>
          <p:nvPr/>
        </p:nvPicPr>
        <p:blipFill>
          <a:blip r:embed="rId2"/>
          <a:stretch>
            <a:fillRect/>
          </a:stretch>
        </p:blipFill>
        <p:spPr>
          <a:xfrm>
            <a:off x="10358439" y="190619"/>
            <a:ext cx="1518278" cy="1955461"/>
          </a:xfrm>
          <a:prstGeom prst="rect">
            <a:avLst/>
          </a:prstGeom>
        </p:spPr>
      </p:pic>
      <p:sp>
        <p:nvSpPr>
          <p:cNvPr id="3" name="Content Placeholder 2">
            <a:extLst>
              <a:ext uri="{FF2B5EF4-FFF2-40B4-BE49-F238E27FC236}">
                <a16:creationId xmlns:a16="http://schemas.microsoft.com/office/drawing/2014/main" id="{CD637756-A542-29AD-4FA3-90B6409D3BB5}"/>
              </a:ext>
            </a:extLst>
          </p:cNvPr>
          <p:cNvSpPr>
            <a:spLocks noGrp="1"/>
          </p:cNvSpPr>
          <p:nvPr>
            <p:ph idx="1"/>
          </p:nvPr>
        </p:nvSpPr>
        <p:spPr>
          <a:xfrm>
            <a:off x="305123" y="6293660"/>
            <a:ext cx="10515600" cy="4351338"/>
          </a:xfrm>
        </p:spPr>
        <p:txBody>
          <a:bodyPr>
            <a:normAutofit/>
          </a:bodyPr>
          <a:lstStyle/>
          <a:p>
            <a:pPr marL="0" indent="0">
              <a:buNone/>
            </a:pPr>
            <a:r>
              <a:rPr lang="en-AU" sz="1400" dirty="0"/>
              <a:t>Travis Dowling Directing Smith Family Participants </a:t>
            </a:r>
          </a:p>
        </p:txBody>
      </p:sp>
      <p:pic>
        <p:nvPicPr>
          <p:cNvPr id="4" name="Picture 3">
            <a:extLst>
              <a:ext uri="{FF2B5EF4-FFF2-40B4-BE49-F238E27FC236}">
                <a16:creationId xmlns:a16="http://schemas.microsoft.com/office/drawing/2014/main" id="{030C93EA-8124-9DD2-F8AF-D120D0F3BEDD}"/>
              </a:ext>
            </a:extLst>
          </p:cNvPr>
          <p:cNvPicPr>
            <a:picLocks noChangeAspect="1"/>
          </p:cNvPicPr>
          <p:nvPr/>
        </p:nvPicPr>
        <p:blipFill>
          <a:blip r:embed="rId3"/>
          <a:stretch>
            <a:fillRect/>
          </a:stretch>
        </p:blipFill>
        <p:spPr>
          <a:xfrm>
            <a:off x="2256609" y="450040"/>
            <a:ext cx="7442200" cy="5581650"/>
          </a:xfrm>
          <a:prstGeom prst="rect">
            <a:avLst/>
          </a:prstGeom>
        </p:spPr>
      </p:pic>
    </p:spTree>
    <p:extLst>
      <p:ext uri="{BB962C8B-B14F-4D97-AF65-F5344CB8AC3E}">
        <p14:creationId xmlns:p14="http://schemas.microsoft.com/office/powerpoint/2010/main" val="165675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CFBD0-644C-FD9D-4D21-D232C75E44B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CB4091-49F5-D3F6-FAA8-8EB9F0648DC0}"/>
              </a:ext>
            </a:extLst>
          </p:cNvPr>
          <p:cNvPicPr>
            <a:picLocks noChangeAspect="1"/>
          </p:cNvPicPr>
          <p:nvPr/>
        </p:nvPicPr>
        <p:blipFill>
          <a:blip r:embed="rId2"/>
          <a:stretch>
            <a:fillRect/>
          </a:stretch>
        </p:blipFill>
        <p:spPr>
          <a:xfrm>
            <a:off x="10358439" y="190619"/>
            <a:ext cx="1518278" cy="1955461"/>
          </a:xfrm>
          <a:prstGeom prst="rect">
            <a:avLst/>
          </a:prstGeom>
        </p:spPr>
      </p:pic>
      <p:sp>
        <p:nvSpPr>
          <p:cNvPr id="3" name="Content Placeholder 2">
            <a:extLst>
              <a:ext uri="{FF2B5EF4-FFF2-40B4-BE49-F238E27FC236}">
                <a16:creationId xmlns:a16="http://schemas.microsoft.com/office/drawing/2014/main" id="{25894B15-B79F-6A6C-B4C5-62AC98C75B5B}"/>
              </a:ext>
            </a:extLst>
          </p:cNvPr>
          <p:cNvSpPr>
            <a:spLocks noGrp="1"/>
          </p:cNvSpPr>
          <p:nvPr>
            <p:ph idx="1"/>
          </p:nvPr>
        </p:nvSpPr>
        <p:spPr>
          <a:xfrm>
            <a:off x="305123" y="6293660"/>
            <a:ext cx="10515600" cy="4351338"/>
          </a:xfrm>
        </p:spPr>
        <p:txBody>
          <a:bodyPr>
            <a:normAutofit/>
          </a:bodyPr>
          <a:lstStyle/>
          <a:p>
            <a:pPr marL="0" indent="0">
              <a:buNone/>
            </a:pPr>
            <a:r>
              <a:rPr lang="en-AU" sz="1400" dirty="0"/>
              <a:t>Travis Dowling Directing Smith Family Participants </a:t>
            </a:r>
          </a:p>
        </p:txBody>
      </p:sp>
      <p:pic>
        <p:nvPicPr>
          <p:cNvPr id="5" name="Picture 4">
            <a:extLst>
              <a:ext uri="{FF2B5EF4-FFF2-40B4-BE49-F238E27FC236}">
                <a16:creationId xmlns:a16="http://schemas.microsoft.com/office/drawing/2014/main" id="{39F633ED-B805-D8CA-CC09-AB5A1EF954D4}"/>
              </a:ext>
            </a:extLst>
          </p:cNvPr>
          <p:cNvPicPr>
            <a:picLocks noChangeAspect="1"/>
          </p:cNvPicPr>
          <p:nvPr/>
        </p:nvPicPr>
        <p:blipFill>
          <a:blip r:embed="rId3"/>
          <a:srcRect b="21904"/>
          <a:stretch/>
        </p:blipFill>
        <p:spPr>
          <a:xfrm>
            <a:off x="3419748" y="418012"/>
            <a:ext cx="5143500" cy="5355771"/>
          </a:xfrm>
          <a:prstGeom prst="rect">
            <a:avLst/>
          </a:prstGeom>
        </p:spPr>
      </p:pic>
    </p:spTree>
    <p:extLst>
      <p:ext uri="{BB962C8B-B14F-4D97-AF65-F5344CB8AC3E}">
        <p14:creationId xmlns:p14="http://schemas.microsoft.com/office/powerpoint/2010/main" val="4008705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366D4-689A-F639-78C9-55CEFBEAB50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D223F96-C82B-0BE1-8FB3-0D3C7700205F}"/>
              </a:ext>
            </a:extLst>
          </p:cNvPr>
          <p:cNvPicPr>
            <a:picLocks noChangeAspect="1"/>
          </p:cNvPicPr>
          <p:nvPr/>
        </p:nvPicPr>
        <p:blipFill>
          <a:blip r:embed="rId2"/>
          <a:stretch>
            <a:fillRect/>
          </a:stretch>
        </p:blipFill>
        <p:spPr>
          <a:xfrm>
            <a:off x="10358439" y="190619"/>
            <a:ext cx="1518278" cy="1955461"/>
          </a:xfrm>
          <a:prstGeom prst="rect">
            <a:avLst/>
          </a:prstGeom>
        </p:spPr>
      </p:pic>
      <p:sp>
        <p:nvSpPr>
          <p:cNvPr id="3" name="Content Placeholder 2">
            <a:extLst>
              <a:ext uri="{FF2B5EF4-FFF2-40B4-BE49-F238E27FC236}">
                <a16:creationId xmlns:a16="http://schemas.microsoft.com/office/drawing/2014/main" id="{87F1DB99-BA49-48B3-E09F-FBD5C1C6D120}"/>
              </a:ext>
            </a:extLst>
          </p:cNvPr>
          <p:cNvSpPr>
            <a:spLocks noGrp="1"/>
          </p:cNvSpPr>
          <p:nvPr>
            <p:ph idx="1"/>
          </p:nvPr>
        </p:nvSpPr>
        <p:spPr>
          <a:xfrm>
            <a:off x="305123" y="6293660"/>
            <a:ext cx="10515600" cy="4351338"/>
          </a:xfrm>
        </p:spPr>
        <p:txBody>
          <a:bodyPr>
            <a:normAutofit/>
          </a:bodyPr>
          <a:lstStyle/>
          <a:p>
            <a:pPr marL="0" indent="0">
              <a:buNone/>
            </a:pPr>
            <a:r>
              <a:rPr lang="en-AU" sz="1400" dirty="0"/>
              <a:t>Performance Outcome for Smith Family Participants (closed performance due to Child Safety concerns) </a:t>
            </a:r>
          </a:p>
        </p:txBody>
      </p:sp>
      <p:pic>
        <p:nvPicPr>
          <p:cNvPr id="5" name="Picture 4">
            <a:extLst>
              <a:ext uri="{FF2B5EF4-FFF2-40B4-BE49-F238E27FC236}">
                <a16:creationId xmlns:a16="http://schemas.microsoft.com/office/drawing/2014/main" id="{9E262757-8CC1-6AEC-3D35-42D358F9A802}"/>
              </a:ext>
            </a:extLst>
          </p:cNvPr>
          <p:cNvPicPr>
            <a:picLocks noChangeAspect="1"/>
          </p:cNvPicPr>
          <p:nvPr/>
        </p:nvPicPr>
        <p:blipFill>
          <a:blip r:embed="rId3"/>
          <a:stretch>
            <a:fillRect/>
          </a:stretch>
        </p:blipFill>
        <p:spPr>
          <a:xfrm>
            <a:off x="2020389" y="509451"/>
            <a:ext cx="7397931" cy="5548448"/>
          </a:xfrm>
          <a:prstGeom prst="rect">
            <a:avLst/>
          </a:prstGeom>
        </p:spPr>
      </p:pic>
    </p:spTree>
    <p:extLst>
      <p:ext uri="{BB962C8B-B14F-4D97-AF65-F5344CB8AC3E}">
        <p14:creationId xmlns:p14="http://schemas.microsoft.com/office/powerpoint/2010/main" val="423692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3DAE0-07E0-0ACF-DA0D-2A97883433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BD96A4-343F-2571-BD45-BD813AC3F485}"/>
              </a:ext>
            </a:extLst>
          </p:cNvPr>
          <p:cNvPicPr>
            <a:picLocks noChangeAspect="1"/>
          </p:cNvPicPr>
          <p:nvPr/>
        </p:nvPicPr>
        <p:blipFill>
          <a:blip r:embed="rId2"/>
          <a:stretch>
            <a:fillRect/>
          </a:stretch>
        </p:blipFill>
        <p:spPr>
          <a:xfrm>
            <a:off x="10358439" y="190619"/>
            <a:ext cx="1518278" cy="1955461"/>
          </a:xfrm>
          <a:prstGeom prst="rect">
            <a:avLst/>
          </a:prstGeom>
        </p:spPr>
      </p:pic>
      <p:sp>
        <p:nvSpPr>
          <p:cNvPr id="3" name="Content Placeholder 2">
            <a:extLst>
              <a:ext uri="{FF2B5EF4-FFF2-40B4-BE49-F238E27FC236}">
                <a16:creationId xmlns:a16="http://schemas.microsoft.com/office/drawing/2014/main" id="{1971EC04-BA96-A6A1-6731-B49FE488663A}"/>
              </a:ext>
            </a:extLst>
          </p:cNvPr>
          <p:cNvSpPr>
            <a:spLocks noGrp="1"/>
          </p:cNvSpPr>
          <p:nvPr>
            <p:ph idx="1"/>
          </p:nvPr>
        </p:nvSpPr>
        <p:spPr>
          <a:xfrm>
            <a:off x="305123" y="6293660"/>
            <a:ext cx="10515600" cy="4351338"/>
          </a:xfrm>
        </p:spPr>
        <p:txBody>
          <a:bodyPr>
            <a:normAutofit/>
          </a:bodyPr>
          <a:lstStyle/>
          <a:p>
            <a:pPr marL="0" indent="0">
              <a:buNone/>
            </a:pPr>
            <a:r>
              <a:rPr lang="en-AU" sz="1400" dirty="0"/>
              <a:t>Tour of the Empire Theatre as a component of the Smith Family Workshops prior to the performance. </a:t>
            </a:r>
          </a:p>
        </p:txBody>
      </p:sp>
      <p:pic>
        <p:nvPicPr>
          <p:cNvPr id="4" name="Picture 3">
            <a:extLst>
              <a:ext uri="{FF2B5EF4-FFF2-40B4-BE49-F238E27FC236}">
                <a16:creationId xmlns:a16="http://schemas.microsoft.com/office/drawing/2014/main" id="{CA06F5E0-1154-DBD9-D58E-EE9DC80DFC28}"/>
              </a:ext>
            </a:extLst>
          </p:cNvPr>
          <p:cNvPicPr>
            <a:picLocks noChangeAspect="1"/>
          </p:cNvPicPr>
          <p:nvPr/>
        </p:nvPicPr>
        <p:blipFill>
          <a:blip r:embed="rId3"/>
          <a:stretch>
            <a:fillRect/>
          </a:stretch>
        </p:blipFill>
        <p:spPr>
          <a:xfrm>
            <a:off x="2059578" y="483326"/>
            <a:ext cx="7123611" cy="5342708"/>
          </a:xfrm>
          <a:prstGeom prst="rect">
            <a:avLst/>
          </a:prstGeom>
        </p:spPr>
      </p:pic>
    </p:spTree>
    <p:extLst>
      <p:ext uri="{BB962C8B-B14F-4D97-AF65-F5344CB8AC3E}">
        <p14:creationId xmlns:p14="http://schemas.microsoft.com/office/powerpoint/2010/main" val="3885053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4fff8a3-050f-428f-b966-cc56f581f9b1}" enabled="1" method="Standard" siteId="{7dfbfb93-19b6-4985-ac7e-501a37938456}" contentBits="0" removed="0"/>
</clbl:labelList>
</file>

<file path=docProps/app.xml><?xml version="1.0" encoding="utf-8"?>
<Properties xmlns="http://schemas.openxmlformats.org/officeDocument/2006/extended-properties" xmlns:vt="http://schemas.openxmlformats.org/officeDocument/2006/docPropsVTypes">
  <TotalTime>47</TotalTime>
  <Words>476</Words>
  <Application>Microsoft Office PowerPoint</Application>
  <PresentationFormat>Widescreen</PresentationFormat>
  <Paragraphs>19</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Avenir Next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furgirl Batorowicz</dc:creator>
  <cp:lastModifiedBy>Alexandra Lawson</cp:lastModifiedBy>
  <cp:revision>6</cp:revision>
  <dcterms:created xsi:type="dcterms:W3CDTF">2022-07-21T01:11:36Z</dcterms:created>
  <dcterms:modified xsi:type="dcterms:W3CDTF">2025-09-16T04:20:50Z</dcterms:modified>
</cp:coreProperties>
</file>