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71" r:id="rId2"/>
    <p:sldId id="269" r:id="rId3"/>
    <p:sldId id="273" r:id="rId4"/>
    <p:sldId id="265" r:id="rId5"/>
    <p:sldId id="272" r:id="rId6"/>
    <p:sldId id="262" r:id="rId7"/>
    <p:sldId id="27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2C68"/>
    <a:srgbClr val="FFE07D"/>
    <a:srgbClr val="FFCF37"/>
    <a:srgbClr val="660066"/>
    <a:srgbClr val="F8A51B"/>
    <a:srgbClr val="002060"/>
    <a:srgbClr val="CC3300"/>
    <a:srgbClr val="6600CC"/>
    <a:srgbClr val="CC00FF"/>
    <a:srgbClr val="F6F6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343" autoAdjust="0"/>
  </p:normalViewPr>
  <p:slideViewPr>
    <p:cSldViewPr snapToGrid="0">
      <p:cViewPr varScale="1">
        <p:scale>
          <a:sx n="76" d="100"/>
          <a:sy n="76" d="100"/>
        </p:scale>
        <p:origin x="144" y="96"/>
      </p:cViewPr>
      <p:guideLst/>
    </p:cSldViewPr>
  </p:slideViewPr>
  <p:notesTextViewPr>
    <p:cViewPr>
      <p:scale>
        <a:sx n="3" d="2"/>
        <a:sy n="3" d="2"/>
      </p:scale>
      <p:origin x="0" y="0"/>
    </p:cViewPr>
  </p:notesText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8F53C0-3999-426A-AC8B-407BC2D887E3}" type="datetimeFigureOut">
              <a:rPr lang="en-AU" smtClean="0"/>
              <a:t>20/05/2022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BD3B99-8B2C-4281-A030-B03752C4CB11}" type="slidenum">
              <a:rPr lang="en-AU" smtClean="0"/>
              <a:t>‹#›</a:t>
            </a:fld>
            <a:endParaRPr lang="en-AU"/>
          </a:p>
        </p:txBody>
      </p:sp>
    </p:spTree>
    <p:extLst>
      <p:ext uri="{BB962C8B-B14F-4D97-AF65-F5344CB8AC3E}">
        <p14:creationId xmlns:p14="http://schemas.microsoft.com/office/powerpoint/2010/main" val="335984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107950" y="739775"/>
            <a:ext cx="6581775" cy="370363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Shape 67"/>
          <p:cNvSpPr txBox="1">
            <a:spLocks noGrp="1"/>
          </p:cNvSpPr>
          <p:nvPr>
            <p:ph type="body" idx="1"/>
          </p:nvPr>
        </p:nvSpPr>
        <p:spPr>
          <a:xfrm>
            <a:off x="679768" y="4689515"/>
            <a:ext cx="5438139" cy="4442698"/>
          </a:xfrm>
          <a:prstGeom prst="rect">
            <a:avLst/>
          </a:prstGeom>
        </p:spPr>
        <p:txBody>
          <a:bodyPr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https://pixabay.com/photos/t-for-two-together-partnership-1723941/</a:t>
            </a:r>
          </a:p>
          <a:p>
            <a:pPr lvl="0">
              <a:spcBef>
                <a:spcPts val="0"/>
              </a:spcBef>
              <a:buNone/>
            </a:pPr>
            <a:endParaRPr dirty="0"/>
          </a:p>
        </p:txBody>
      </p:sp>
    </p:spTree>
    <p:extLst>
      <p:ext uri="{BB962C8B-B14F-4D97-AF65-F5344CB8AC3E}">
        <p14:creationId xmlns:p14="http://schemas.microsoft.com/office/powerpoint/2010/main" val="24463841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Shape 260"/>
          <p:cNvSpPr>
            <a:spLocks noGrp="1" noRot="1" noChangeAspect="1"/>
          </p:cNvSpPr>
          <p:nvPr>
            <p:ph type="sldImg" idx="2"/>
          </p:nvPr>
        </p:nvSpPr>
        <p:spPr>
          <a:xfrm>
            <a:off x="107950" y="739775"/>
            <a:ext cx="6581775" cy="370363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1" name="Shape 261"/>
          <p:cNvSpPr txBox="1">
            <a:spLocks noGrp="1"/>
          </p:cNvSpPr>
          <p:nvPr>
            <p:ph type="body" idx="1"/>
          </p:nvPr>
        </p:nvSpPr>
        <p:spPr>
          <a:xfrm>
            <a:off x="679768" y="4689515"/>
            <a:ext cx="5438139" cy="4442698"/>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89136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Shape 260"/>
          <p:cNvSpPr>
            <a:spLocks noGrp="1" noRot="1" noChangeAspect="1"/>
          </p:cNvSpPr>
          <p:nvPr>
            <p:ph type="sldImg" idx="2"/>
          </p:nvPr>
        </p:nvSpPr>
        <p:spPr>
          <a:xfrm>
            <a:off x="107950" y="739775"/>
            <a:ext cx="6581775" cy="370363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1" name="Shape 261"/>
          <p:cNvSpPr txBox="1">
            <a:spLocks noGrp="1"/>
          </p:cNvSpPr>
          <p:nvPr>
            <p:ph type="body" idx="1"/>
          </p:nvPr>
        </p:nvSpPr>
        <p:spPr>
          <a:xfrm>
            <a:off x="679768" y="4689515"/>
            <a:ext cx="5438139" cy="4442698"/>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251396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Rowena 5 minutes: What does this look like?</a:t>
            </a:r>
          </a:p>
          <a:p>
            <a:r>
              <a:rPr lang="en-AU" sz="1800" b="0" dirty="0"/>
              <a:t>Program</a:t>
            </a:r>
            <a:r>
              <a:rPr lang="en-AU" sz="1200" dirty="0"/>
              <a:t> (first nine weeks)</a:t>
            </a:r>
          </a:p>
          <a:p>
            <a:endParaRPr lang="en-AU" sz="1200" dirty="0"/>
          </a:p>
          <a:p>
            <a:r>
              <a:rPr lang="en-AU" sz="1200" dirty="0"/>
              <a:t>18 July 	Orientation: Review of key library and study topics</a:t>
            </a:r>
          </a:p>
          <a:p>
            <a:r>
              <a:rPr lang="en-AU" sz="1200" dirty="0"/>
              <a:t>25 July 	Understanding assignment questions</a:t>
            </a:r>
          </a:p>
          <a:p>
            <a:r>
              <a:rPr lang="en-AU" sz="1200" dirty="0"/>
              <a:t>1 August 	Find ‘scholarly’ information</a:t>
            </a:r>
          </a:p>
          <a:p>
            <a:r>
              <a:rPr lang="en-AU" sz="1200" dirty="0"/>
              <a:t>8 August	Effective reading &amp; notetaking strategies</a:t>
            </a:r>
          </a:p>
          <a:p>
            <a:r>
              <a:rPr lang="en-AU" sz="1200" dirty="0"/>
              <a:t>15 August	Academic writing: Paraphrasing &amp; synthesis</a:t>
            </a:r>
          </a:p>
          <a:p>
            <a:r>
              <a:rPr lang="en-AU" sz="1200" dirty="0"/>
              <a:t>22 August	Understanding referencing: APA &amp; Harvard</a:t>
            </a:r>
          </a:p>
          <a:p>
            <a:r>
              <a:rPr lang="en-AU" sz="1200" dirty="0"/>
              <a:t>29 August	Academic writing: Proofing &amp; editing</a:t>
            </a:r>
          </a:p>
          <a:p>
            <a:r>
              <a:rPr lang="en-AU" sz="1200" dirty="0"/>
              <a:t>5 September 	Exam preparation</a:t>
            </a:r>
          </a:p>
          <a:p>
            <a:r>
              <a:rPr lang="en-AU" sz="1200" dirty="0"/>
              <a:t>12 September	Using feedback to improve your work</a:t>
            </a:r>
          </a:p>
          <a:p>
            <a:pPr lvl="0"/>
            <a:endParaRPr lang="en-AU" sz="1200" kern="1200" dirty="0">
              <a:solidFill>
                <a:schemeClr val="tx1"/>
              </a:solidFill>
              <a:effectLst/>
              <a:latin typeface="+mn-lt"/>
              <a:ea typeface="+mn-ea"/>
              <a:cs typeface="+mn-cs"/>
            </a:endParaRPr>
          </a:p>
          <a:p>
            <a:pPr lvl="0"/>
            <a:r>
              <a:rPr lang="en-AU" sz="1200" kern="1200" dirty="0">
                <a:solidFill>
                  <a:schemeClr val="tx1"/>
                </a:solidFill>
                <a:effectLst/>
                <a:latin typeface="+mn-lt"/>
                <a:ea typeface="+mn-ea"/>
                <a:cs typeface="+mn-cs"/>
              </a:rPr>
              <a:t>how this translates to zoom. Main point: context, theory (and to an extent budgetary &amp; tech constraints) drive the choice &amp; use of technology</a:t>
            </a:r>
          </a:p>
          <a:p>
            <a:endParaRPr lang="en-US" dirty="0"/>
          </a:p>
          <a:p>
            <a:r>
              <a:rPr lang="en-AU" dirty="0"/>
              <a:t>The program has been run in Semester 1 and 2 of 2019. Attendances range from 1-11 students per week. One third of these students attend regularly. Incidental feedback indicates that students appreciate the opportunity to connect with the university, and their peers. </a:t>
            </a:r>
            <a:endParaRPr lang="en-US" dirty="0"/>
          </a:p>
          <a:p>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BD3B99-8B2C-4281-A030-B03752C4CB11}"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79606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KATE</a:t>
            </a:r>
          </a:p>
          <a:p>
            <a:pPr rtl="0" eaLnBrk="1" fontAlgn="ctr" latinLnBrk="0" hangingPunct="1"/>
            <a:r>
              <a:rPr lang="en-AU" sz="1200" b="0" i="0" u="none" strike="noStrike" kern="1200" dirty="0">
                <a:solidFill>
                  <a:schemeClr val="tx1"/>
                </a:solidFill>
                <a:effectLst/>
                <a:latin typeface="+mn-lt"/>
                <a:ea typeface="+mn-ea"/>
                <a:cs typeface="+mn-cs"/>
              </a:rPr>
              <a:t>We are available through the student journey and our session is frequented by new undergraduates through to PhD students. Our content is available in time for students to use the skills (exam</a:t>
            </a:r>
            <a:r>
              <a:rPr lang="en-AU" sz="1200" b="0" i="0" u="none" strike="noStrike" kern="1200" baseline="0" dirty="0">
                <a:solidFill>
                  <a:schemeClr val="tx1"/>
                </a:solidFill>
                <a:effectLst/>
                <a:latin typeface="+mn-lt"/>
                <a:ea typeface="+mn-ea"/>
                <a:cs typeface="+mn-cs"/>
              </a:rPr>
              <a:t> preparation, referencing)</a:t>
            </a:r>
            <a:endParaRPr lang="en-AU" sz="1200" b="0" i="0" u="none" strike="noStrike" kern="1200" dirty="0">
              <a:solidFill>
                <a:schemeClr val="tx1"/>
              </a:solidFill>
              <a:effectLst/>
              <a:latin typeface="+mn-lt"/>
              <a:ea typeface="+mn-ea"/>
              <a:cs typeface="+mn-cs"/>
            </a:endParaRPr>
          </a:p>
          <a:p>
            <a:pPr rtl="0" eaLnBrk="1" fontAlgn="ctr" latinLnBrk="0" hangingPunct="1"/>
            <a:r>
              <a:rPr lang="en-AU" sz="1200" b="0" i="0" u="none" strike="noStrike" kern="1200" dirty="0">
                <a:solidFill>
                  <a:schemeClr val="tx1"/>
                </a:solidFill>
                <a:effectLst/>
                <a:latin typeface="+mn-lt"/>
                <a:ea typeface="+mn-ea"/>
                <a:cs typeface="+mn-cs"/>
              </a:rPr>
              <a:t>We are placing ourselves</a:t>
            </a:r>
            <a:r>
              <a:rPr lang="en-AU" sz="1200" b="0" i="0" u="none" strike="noStrike" kern="1200" baseline="0" dirty="0">
                <a:solidFill>
                  <a:schemeClr val="tx1"/>
                </a:solidFill>
                <a:effectLst/>
                <a:latin typeface="+mn-lt"/>
                <a:ea typeface="+mn-ea"/>
                <a:cs typeface="+mn-cs"/>
              </a:rPr>
              <a:t> in the role of teacher as support staff. </a:t>
            </a:r>
            <a:r>
              <a:rPr lang="en-AU" sz="1200" b="0" i="0" u="none" strike="noStrike" kern="1200" dirty="0">
                <a:solidFill>
                  <a:schemeClr val="tx1"/>
                </a:solidFill>
                <a:effectLst/>
                <a:latin typeface="+mn-lt"/>
                <a:ea typeface="+mn-ea"/>
                <a:cs typeface="+mn-cs"/>
              </a:rPr>
              <a:t>Our program is all about presence and connection – to the university, to us as support staff, and to other students. </a:t>
            </a:r>
          </a:p>
          <a:p>
            <a:pPr rtl="0" eaLnBrk="1" fontAlgn="ctr" latinLnBrk="0" hangingPunct="1"/>
            <a:r>
              <a:rPr lang="en-AU" sz="1200" b="0" i="0" u="none" strike="noStrike" kern="1200" dirty="0">
                <a:solidFill>
                  <a:schemeClr val="tx1"/>
                </a:solidFill>
                <a:effectLst/>
                <a:latin typeface="+mn-lt"/>
                <a:ea typeface="+mn-ea"/>
                <a:cs typeface="+mn-cs"/>
              </a:rPr>
              <a:t>We use zoom capacities as required: chat, video, &amp; voice, screen sharing presentations and demonstrations including student-guided and look forward to further developments. Some students prefer to use chat function</a:t>
            </a:r>
            <a:r>
              <a:rPr lang="en-AU" sz="1200" b="0" i="0" u="none" strike="noStrike" kern="1200" baseline="0" dirty="0">
                <a:solidFill>
                  <a:schemeClr val="tx1"/>
                </a:solidFill>
                <a:effectLst/>
                <a:latin typeface="+mn-lt"/>
                <a:ea typeface="+mn-ea"/>
                <a:cs typeface="+mn-cs"/>
              </a:rPr>
              <a:t>.</a:t>
            </a:r>
            <a:endParaRPr lang="en-AU" sz="1200" b="0" i="0" u="none" strike="noStrike" kern="1200" dirty="0">
              <a:solidFill>
                <a:schemeClr val="tx1"/>
              </a:solidFill>
              <a:effectLst/>
              <a:latin typeface="+mn-lt"/>
              <a:ea typeface="+mn-ea"/>
              <a:cs typeface="+mn-cs"/>
            </a:endParaRPr>
          </a:p>
          <a:p>
            <a:pPr rtl="0" eaLnBrk="1" fontAlgn="ctr" latinLnBrk="0" hangingPunct="1"/>
            <a:r>
              <a:rPr lang="en-AU" sz="1200" b="0" i="0" u="none" strike="noStrike" kern="1200" dirty="0">
                <a:solidFill>
                  <a:schemeClr val="tx1"/>
                </a:solidFill>
                <a:effectLst/>
                <a:latin typeface="+mn-lt"/>
                <a:ea typeface="+mn-ea"/>
                <a:cs typeface="+mn-cs"/>
              </a:rPr>
              <a:t>Students are invited to connect once a week, during Semester.</a:t>
            </a:r>
          </a:p>
          <a:p>
            <a:pPr rtl="0" eaLnBrk="1" fontAlgn="ctr" latinLnBrk="0" hangingPunct="1"/>
            <a:r>
              <a:rPr lang="en-AU" sz="1200" b="0" i="0" u="none" strike="noStrike" kern="1200" dirty="0">
                <a:solidFill>
                  <a:schemeClr val="tx1"/>
                </a:solidFill>
                <a:effectLst/>
                <a:latin typeface="+mn-lt"/>
                <a:ea typeface="+mn-ea"/>
                <a:cs typeface="+mn-cs"/>
              </a:rPr>
              <a:t>We do this in other areas (videos, presentations, presence in Forums etc.)</a:t>
            </a:r>
          </a:p>
          <a:p>
            <a:endParaRPr lang="en-AU" dirty="0"/>
          </a:p>
        </p:txBody>
      </p:sp>
      <p:sp>
        <p:nvSpPr>
          <p:cNvPr id="4" name="Slide Number Placeholder 3"/>
          <p:cNvSpPr>
            <a:spLocks noGrp="1"/>
          </p:cNvSpPr>
          <p:nvPr>
            <p:ph type="sldNum" sz="quarter" idx="10"/>
          </p:nvPr>
        </p:nvSpPr>
        <p:spPr/>
        <p:txBody>
          <a:bodyPr/>
          <a:lstStyle/>
          <a:p>
            <a:fld id="{03BD3B99-8B2C-4281-A030-B03752C4CB11}" type="slidenum">
              <a:rPr lang="en-AU" smtClean="0"/>
              <a:t>5</a:t>
            </a:fld>
            <a:endParaRPr lang="en-AU"/>
          </a:p>
        </p:txBody>
      </p:sp>
    </p:spTree>
    <p:extLst>
      <p:ext uri="{BB962C8B-B14F-4D97-AF65-F5344CB8AC3E}">
        <p14:creationId xmlns:p14="http://schemas.microsoft.com/office/powerpoint/2010/main" val="29934539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KATE</a:t>
            </a:r>
          </a:p>
          <a:p>
            <a:pPr rtl="0" eaLnBrk="1" fontAlgn="ctr" latinLnBrk="0" hangingPunct="1"/>
            <a:r>
              <a:rPr lang="en-AU" sz="1200" b="0" i="0" u="none" strike="noStrike" kern="1200" dirty="0">
                <a:solidFill>
                  <a:schemeClr val="tx1"/>
                </a:solidFill>
                <a:effectLst/>
                <a:latin typeface="+mn-lt"/>
                <a:ea typeface="+mn-ea"/>
                <a:cs typeface="+mn-cs"/>
              </a:rPr>
              <a:t>We are available through the student journey and our session is frequented by new undergraduates through to PhD students. Our content is available in time for students to use the skills (exam</a:t>
            </a:r>
            <a:r>
              <a:rPr lang="en-AU" sz="1200" b="0" i="0" u="none" strike="noStrike" kern="1200" baseline="0" dirty="0">
                <a:solidFill>
                  <a:schemeClr val="tx1"/>
                </a:solidFill>
                <a:effectLst/>
                <a:latin typeface="+mn-lt"/>
                <a:ea typeface="+mn-ea"/>
                <a:cs typeface="+mn-cs"/>
              </a:rPr>
              <a:t> preparation, referencing)</a:t>
            </a:r>
            <a:endParaRPr lang="en-AU" sz="1200" b="0" i="0" u="none" strike="noStrike" kern="1200" dirty="0">
              <a:solidFill>
                <a:schemeClr val="tx1"/>
              </a:solidFill>
              <a:effectLst/>
              <a:latin typeface="+mn-lt"/>
              <a:ea typeface="+mn-ea"/>
              <a:cs typeface="+mn-cs"/>
            </a:endParaRPr>
          </a:p>
          <a:p>
            <a:pPr rtl="0" eaLnBrk="1" fontAlgn="ctr" latinLnBrk="0" hangingPunct="1"/>
            <a:r>
              <a:rPr lang="en-AU" sz="1200" b="0" i="0" u="none" strike="noStrike" kern="1200" dirty="0">
                <a:solidFill>
                  <a:schemeClr val="tx1"/>
                </a:solidFill>
                <a:effectLst/>
                <a:latin typeface="+mn-lt"/>
                <a:ea typeface="+mn-ea"/>
                <a:cs typeface="+mn-cs"/>
              </a:rPr>
              <a:t>We are placing ourselves</a:t>
            </a:r>
            <a:r>
              <a:rPr lang="en-AU" sz="1200" b="0" i="0" u="none" strike="noStrike" kern="1200" baseline="0" dirty="0">
                <a:solidFill>
                  <a:schemeClr val="tx1"/>
                </a:solidFill>
                <a:effectLst/>
                <a:latin typeface="+mn-lt"/>
                <a:ea typeface="+mn-ea"/>
                <a:cs typeface="+mn-cs"/>
              </a:rPr>
              <a:t> in the role of teacher as support staff. </a:t>
            </a:r>
            <a:r>
              <a:rPr lang="en-AU" sz="1200" b="0" i="0" u="none" strike="noStrike" kern="1200" dirty="0">
                <a:solidFill>
                  <a:schemeClr val="tx1"/>
                </a:solidFill>
                <a:effectLst/>
                <a:latin typeface="+mn-lt"/>
                <a:ea typeface="+mn-ea"/>
                <a:cs typeface="+mn-cs"/>
              </a:rPr>
              <a:t>Our program is all about presence and connection – to the university, to us as support staff, and to other students. </a:t>
            </a:r>
          </a:p>
          <a:p>
            <a:pPr rtl="0" eaLnBrk="1" fontAlgn="ctr" latinLnBrk="0" hangingPunct="1"/>
            <a:r>
              <a:rPr lang="en-AU" sz="1200" b="0" i="0" u="none" strike="noStrike" kern="1200" dirty="0">
                <a:solidFill>
                  <a:schemeClr val="tx1"/>
                </a:solidFill>
                <a:effectLst/>
                <a:latin typeface="+mn-lt"/>
                <a:ea typeface="+mn-ea"/>
                <a:cs typeface="+mn-cs"/>
              </a:rPr>
              <a:t>We use zoom capacities as required: chat, video, &amp; voice, screen sharing presentations and demonstrations including student-guided and look forward to further developments. Some students prefer to use chat function</a:t>
            </a:r>
            <a:r>
              <a:rPr lang="en-AU" sz="1200" b="0" i="0" u="none" strike="noStrike" kern="1200" baseline="0" dirty="0">
                <a:solidFill>
                  <a:schemeClr val="tx1"/>
                </a:solidFill>
                <a:effectLst/>
                <a:latin typeface="+mn-lt"/>
                <a:ea typeface="+mn-ea"/>
                <a:cs typeface="+mn-cs"/>
              </a:rPr>
              <a:t>.</a:t>
            </a:r>
            <a:endParaRPr lang="en-AU" sz="1200" b="0" i="0" u="none" strike="noStrike" kern="1200" dirty="0">
              <a:solidFill>
                <a:schemeClr val="tx1"/>
              </a:solidFill>
              <a:effectLst/>
              <a:latin typeface="+mn-lt"/>
              <a:ea typeface="+mn-ea"/>
              <a:cs typeface="+mn-cs"/>
            </a:endParaRPr>
          </a:p>
          <a:p>
            <a:pPr rtl="0" eaLnBrk="1" fontAlgn="ctr" latinLnBrk="0" hangingPunct="1"/>
            <a:r>
              <a:rPr lang="en-AU" sz="1200" b="0" i="0" u="none" strike="noStrike" kern="1200" dirty="0">
                <a:solidFill>
                  <a:schemeClr val="tx1"/>
                </a:solidFill>
                <a:effectLst/>
                <a:latin typeface="+mn-lt"/>
                <a:ea typeface="+mn-ea"/>
                <a:cs typeface="+mn-cs"/>
              </a:rPr>
              <a:t>Students are invited to connect once a week, during Semester.</a:t>
            </a:r>
          </a:p>
          <a:p>
            <a:pPr rtl="0" eaLnBrk="1" fontAlgn="ctr" latinLnBrk="0" hangingPunct="1"/>
            <a:r>
              <a:rPr lang="en-AU" sz="1200" b="0" i="0" u="none" strike="noStrike" kern="1200" dirty="0">
                <a:solidFill>
                  <a:schemeClr val="tx1"/>
                </a:solidFill>
                <a:effectLst/>
                <a:latin typeface="+mn-lt"/>
                <a:ea typeface="+mn-ea"/>
                <a:cs typeface="+mn-cs"/>
              </a:rPr>
              <a:t>We do this in other areas (videos, presentations, presence in Forums etc.)</a:t>
            </a:r>
          </a:p>
          <a:p>
            <a:endParaRPr lang="en-AU" dirty="0"/>
          </a:p>
        </p:txBody>
      </p:sp>
      <p:sp>
        <p:nvSpPr>
          <p:cNvPr id="4" name="Slide Number Placeholder 3"/>
          <p:cNvSpPr>
            <a:spLocks noGrp="1"/>
          </p:cNvSpPr>
          <p:nvPr>
            <p:ph type="sldNum" sz="quarter" idx="10"/>
          </p:nvPr>
        </p:nvSpPr>
        <p:spPr/>
        <p:txBody>
          <a:bodyPr/>
          <a:lstStyle/>
          <a:p>
            <a:fld id="{03BD3B99-8B2C-4281-A030-B03752C4CB11}" type="slidenum">
              <a:rPr lang="en-AU" smtClean="0"/>
              <a:t>6</a:t>
            </a:fld>
            <a:endParaRPr lang="en-AU"/>
          </a:p>
        </p:txBody>
      </p:sp>
    </p:spTree>
    <p:extLst>
      <p:ext uri="{BB962C8B-B14F-4D97-AF65-F5344CB8AC3E}">
        <p14:creationId xmlns:p14="http://schemas.microsoft.com/office/powerpoint/2010/main" val="39513447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Shape 260"/>
          <p:cNvSpPr>
            <a:spLocks noGrp="1" noRot="1" noChangeAspect="1"/>
          </p:cNvSpPr>
          <p:nvPr>
            <p:ph type="sldImg" idx="2"/>
          </p:nvPr>
        </p:nvSpPr>
        <p:spPr>
          <a:xfrm>
            <a:off x="107950" y="739775"/>
            <a:ext cx="6581775" cy="370363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1" name="Shape 261"/>
          <p:cNvSpPr txBox="1">
            <a:spLocks noGrp="1"/>
          </p:cNvSpPr>
          <p:nvPr>
            <p:ph type="body" idx="1"/>
          </p:nvPr>
        </p:nvSpPr>
        <p:spPr>
          <a:xfrm>
            <a:off x="679768" y="4689515"/>
            <a:ext cx="5438139" cy="4442698"/>
          </a:xfrm>
          <a:prstGeom prst="rect">
            <a:avLst/>
          </a:prstGeom>
        </p:spPr>
        <p:txBody>
          <a:bodyPr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ROWENA slide 6: engagement model</a:t>
            </a:r>
          </a:p>
          <a:p>
            <a:pPr lvl="0">
              <a:spcBef>
                <a:spcPts val="0"/>
              </a:spcBef>
              <a:buNone/>
            </a:pPr>
            <a:endParaRPr dirty="0"/>
          </a:p>
        </p:txBody>
      </p:sp>
    </p:spTree>
    <p:extLst>
      <p:ext uri="{BB962C8B-B14F-4D97-AF65-F5344CB8AC3E}">
        <p14:creationId xmlns:p14="http://schemas.microsoft.com/office/powerpoint/2010/main" val="2576502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925E1B5C-1A9D-4199-9441-6BC64EAD50F1}" type="datetimeFigureOut">
              <a:rPr lang="en-AU" smtClean="0"/>
              <a:t>20/05/2022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7211F0E-EA56-47B9-9235-3221924D0283}" type="slidenum">
              <a:rPr lang="en-AU" smtClean="0"/>
              <a:t>‹#›</a:t>
            </a:fld>
            <a:endParaRPr lang="en-AU"/>
          </a:p>
        </p:txBody>
      </p:sp>
    </p:spTree>
    <p:extLst>
      <p:ext uri="{BB962C8B-B14F-4D97-AF65-F5344CB8AC3E}">
        <p14:creationId xmlns:p14="http://schemas.microsoft.com/office/powerpoint/2010/main" val="495719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925E1B5C-1A9D-4199-9441-6BC64EAD50F1}" type="datetimeFigureOut">
              <a:rPr lang="en-AU" smtClean="0"/>
              <a:t>20/05/2022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7211F0E-EA56-47B9-9235-3221924D0283}" type="slidenum">
              <a:rPr lang="en-AU" smtClean="0"/>
              <a:t>‹#›</a:t>
            </a:fld>
            <a:endParaRPr lang="en-AU"/>
          </a:p>
        </p:txBody>
      </p:sp>
    </p:spTree>
    <p:extLst>
      <p:ext uri="{BB962C8B-B14F-4D97-AF65-F5344CB8AC3E}">
        <p14:creationId xmlns:p14="http://schemas.microsoft.com/office/powerpoint/2010/main" val="345777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925E1B5C-1A9D-4199-9441-6BC64EAD50F1}" type="datetimeFigureOut">
              <a:rPr lang="en-AU" smtClean="0"/>
              <a:t>20/05/2022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7211F0E-EA56-47B9-9235-3221924D0283}" type="slidenum">
              <a:rPr lang="en-AU" smtClean="0"/>
              <a:t>‹#›</a:t>
            </a:fld>
            <a:endParaRPr lang="en-AU"/>
          </a:p>
        </p:txBody>
      </p:sp>
    </p:spTree>
    <p:extLst>
      <p:ext uri="{BB962C8B-B14F-4D97-AF65-F5344CB8AC3E}">
        <p14:creationId xmlns:p14="http://schemas.microsoft.com/office/powerpoint/2010/main" val="3456983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Title">
    <p:spTree>
      <p:nvGrpSpPr>
        <p:cNvPr id="1" name="Shape 9"/>
        <p:cNvGrpSpPr/>
        <p:nvPr/>
      </p:nvGrpSpPr>
      <p:grpSpPr>
        <a:xfrm>
          <a:off x="0" y="0"/>
          <a:ext cx="0" cy="0"/>
          <a:chOff x="0" y="0"/>
          <a:chExt cx="0" cy="0"/>
        </a:xfrm>
      </p:grpSpPr>
      <p:sp>
        <p:nvSpPr>
          <p:cNvPr id="10" name="Shape 10"/>
          <p:cNvSpPr/>
          <p:nvPr/>
        </p:nvSpPr>
        <p:spPr>
          <a:xfrm rot="10800000">
            <a:off x="-200" y="5542232"/>
            <a:ext cx="12192000" cy="368800"/>
          </a:xfrm>
          <a:prstGeom prst="rect">
            <a:avLst/>
          </a:prstGeom>
          <a:solidFill>
            <a:srgbClr val="000000">
              <a:alpha val="3460"/>
            </a:srgbClr>
          </a:solidFill>
          <a:ln>
            <a:noFill/>
          </a:ln>
        </p:spPr>
        <p:txBody>
          <a:bodyPr lIns="121900" tIns="121900" rIns="121900" bIns="121900" anchor="ctr" anchorCtr="0">
            <a:noAutofit/>
          </a:bodyPr>
          <a:lstStyle/>
          <a:p>
            <a:pPr lvl="0">
              <a:spcBef>
                <a:spcPts val="0"/>
              </a:spcBef>
              <a:buNone/>
            </a:pPr>
            <a:endParaRPr sz="2400"/>
          </a:p>
        </p:txBody>
      </p:sp>
      <p:sp>
        <p:nvSpPr>
          <p:cNvPr id="11" name="Shape 11"/>
          <p:cNvSpPr/>
          <p:nvPr/>
        </p:nvSpPr>
        <p:spPr>
          <a:xfrm flipH="1">
            <a:off x="-200" y="1"/>
            <a:ext cx="12192000" cy="5542399"/>
          </a:xfrm>
          <a:prstGeom prst="rect">
            <a:avLst/>
          </a:prstGeom>
          <a:solidFill>
            <a:srgbClr val="FDBA12"/>
          </a:solidFill>
          <a:ln>
            <a:noFill/>
          </a:ln>
        </p:spPr>
        <p:txBody>
          <a:bodyPr lIns="121900" tIns="121900" rIns="121900" bIns="121900" anchor="ctr" anchorCtr="0">
            <a:noAutofit/>
          </a:bodyPr>
          <a:lstStyle/>
          <a:p>
            <a:pPr lvl="0">
              <a:spcBef>
                <a:spcPts val="0"/>
              </a:spcBef>
              <a:buNone/>
            </a:pPr>
            <a:endParaRPr lang="en-AU" sz="2400" dirty="0">
              <a:solidFill>
                <a:srgbClr val="FDBA12"/>
              </a:solidFill>
            </a:endParaRPr>
          </a:p>
        </p:txBody>
      </p:sp>
      <p:sp>
        <p:nvSpPr>
          <p:cNvPr id="12" name="Shape 12"/>
          <p:cNvSpPr txBox="1">
            <a:spLocks noGrp="1"/>
          </p:cNvSpPr>
          <p:nvPr>
            <p:ph type="ctrTitle" hasCustomPrompt="1"/>
          </p:nvPr>
        </p:nvSpPr>
        <p:spPr>
          <a:xfrm>
            <a:off x="882317" y="918687"/>
            <a:ext cx="9822196" cy="3704860"/>
          </a:xfrm>
          <a:prstGeom prst="rect">
            <a:avLst/>
          </a:prstGeom>
        </p:spPr>
        <p:txBody>
          <a:bodyPr lIns="91425" tIns="91425" rIns="91425" bIns="91425" anchor="b" anchorCtr="0"/>
          <a:lstStyle>
            <a:lvl1pPr lvl="0">
              <a:spcBef>
                <a:spcPts val="0"/>
              </a:spcBef>
              <a:buClr>
                <a:srgbClr val="FFFFFF"/>
              </a:buClr>
              <a:buSzPct val="100000"/>
              <a:defRPr sz="8000">
                <a:solidFill>
                  <a:srgbClr val="FFFFFF"/>
                </a:solidFill>
                <a:latin typeface="Verdana" panose="020B0604030504040204" pitchFamily="34" charset="0"/>
                <a:ea typeface="Verdana" panose="020B0604030504040204" pitchFamily="34" charset="0"/>
                <a:cs typeface="Verdana" panose="020B0604030504040204" pitchFamily="34" charset="0"/>
              </a:defRPr>
            </a:lvl1pPr>
            <a:lvl2pPr lvl="1">
              <a:spcBef>
                <a:spcPts val="0"/>
              </a:spcBef>
              <a:buClr>
                <a:srgbClr val="FFFFFF"/>
              </a:buClr>
              <a:buSzPct val="100000"/>
              <a:defRPr sz="8000">
                <a:solidFill>
                  <a:srgbClr val="FFFFFF"/>
                </a:solidFill>
              </a:defRPr>
            </a:lvl2pPr>
            <a:lvl3pPr lvl="2">
              <a:spcBef>
                <a:spcPts val="0"/>
              </a:spcBef>
              <a:buClr>
                <a:srgbClr val="FFFFFF"/>
              </a:buClr>
              <a:buSzPct val="100000"/>
              <a:defRPr sz="8000">
                <a:solidFill>
                  <a:srgbClr val="FFFFFF"/>
                </a:solidFill>
              </a:defRPr>
            </a:lvl3pPr>
            <a:lvl4pPr lvl="3">
              <a:spcBef>
                <a:spcPts val="0"/>
              </a:spcBef>
              <a:buClr>
                <a:srgbClr val="FFFFFF"/>
              </a:buClr>
              <a:buSzPct val="100000"/>
              <a:defRPr sz="8000">
                <a:solidFill>
                  <a:srgbClr val="FFFFFF"/>
                </a:solidFill>
              </a:defRPr>
            </a:lvl4pPr>
            <a:lvl5pPr lvl="4">
              <a:spcBef>
                <a:spcPts val="0"/>
              </a:spcBef>
              <a:buClr>
                <a:srgbClr val="FFFFFF"/>
              </a:buClr>
              <a:buSzPct val="100000"/>
              <a:defRPr sz="8000">
                <a:solidFill>
                  <a:srgbClr val="FFFFFF"/>
                </a:solidFill>
              </a:defRPr>
            </a:lvl5pPr>
            <a:lvl6pPr lvl="5">
              <a:spcBef>
                <a:spcPts val="0"/>
              </a:spcBef>
              <a:buClr>
                <a:srgbClr val="FFFFFF"/>
              </a:buClr>
              <a:buSzPct val="100000"/>
              <a:defRPr sz="8000">
                <a:solidFill>
                  <a:srgbClr val="FFFFFF"/>
                </a:solidFill>
              </a:defRPr>
            </a:lvl6pPr>
            <a:lvl7pPr lvl="6">
              <a:spcBef>
                <a:spcPts val="0"/>
              </a:spcBef>
              <a:buClr>
                <a:srgbClr val="FFFFFF"/>
              </a:buClr>
              <a:buSzPct val="100000"/>
              <a:defRPr sz="8000">
                <a:solidFill>
                  <a:srgbClr val="FFFFFF"/>
                </a:solidFill>
              </a:defRPr>
            </a:lvl7pPr>
            <a:lvl8pPr lvl="7">
              <a:spcBef>
                <a:spcPts val="0"/>
              </a:spcBef>
              <a:buClr>
                <a:srgbClr val="FFFFFF"/>
              </a:buClr>
              <a:buSzPct val="100000"/>
              <a:defRPr sz="8000">
                <a:solidFill>
                  <a:srgbClr val="FFFFFF"/>
                </a:solidFill>
              </a:defRPr>
            </a:lvl8pPr>
            <a:lvl9pPr lvl="8">
              <a:spcBef>
                <a:spcPts val="0"/>
              </a:spcBef>
              <a:buClr>
                <a:srgbClr val="FFFFFF"/>
              </a:buClr>
              <a:buSzPct val="100000"/>
              <a:defRPr sz="8000">
                <a:solidFill>
                  <a:srgbClr val="FFFFFF"/>
                </a:solidFill>
              </a:defRPr>
            </a:lvl9pPr>
          </a:lstStyle>
          <a:p>
            <a:r>
              <a:rPr lang="en-AU" dirty="0"/>
              <a:t>CLICK TO EDIT MASTER TITLE STYLE</a:t>
            </a:r>
          </a:p>
        </p:txBody>
      </p:sp>
      <p:sp>
        <p:nvSpPr>
          <p:cNvPr id="7" name="Text Placeholder 3"/>
          <p:cNvSpPr>
            <a:spLocks noGrp="1"/>
          </p:cNvSpPr>
          <p:nvPr>
            <p:ph idx="10" hasCustomPrompt="1"/>
          </p:nvPr>
        </p:nvSpPr>
        <p:spPr>
          <a:xfrm>
            <a:off x="882315" y="5542233"/>
            <a:ext cx="9822196" cy="368801"/>
          </a:xfrm>
          <a:prstGeom prst="rect">
            <a:avLst/>
          </a:prstGeom>
        </p:spPr>
        <p:txBody>
          <a:bodyPr vert="horz" lIns="91440" tIns="45720" rIns="91440" bIns="45720" rtlCol="0" anchor="ctr">
            <a:noAutofit/>
          </a:bodyPr>
          <a:lstStyle>
            <a:lvl1pPr>
              <a:defRPr sz="1467" b="1">
                <a:solidFill>
                  <a:schemeClr val="bg1">
                    <a:lumMod val="65000"/>
                  </a:schemeClr>
                </a:solidFill>
              </a:defRPr>
            </a:lvl1pPr>
          </a:lstStyle>
          <a:p>
            <a:r>
              <a:rPr lang="en-AU" dirty="0"/>
              <a:t>Authors Jayne Summers | Celine Star | Gerard Walters</a:t>
            </a: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3339" y="164637"/>
            <a:ext cx="432000" cy="462099"/>
          </a:xfrm>
          <a:prstGeom prst="rect">
            <a:avLst/>
          </a:prstGeom>
        </p:spPr>
      </p:pic>
    </p:spTree>
    <p:extLst>
      <p:ext uri="{BB962C8B-B14F-4D97-AF65-F5344CB8AC3E}">
        <p14:creationId xmlns:p14="http://schemas.microsoft.com/office/powerpoint/2010/main" val="41707027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Important fac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95467" y="2084852"/>
            <a:ext cx="9601067" cy="1325033"/>
          </a:xfrm>
        </p:spPr>
        <p:txBody>
          <a:bodyPr>
            <a:noAutofit/>
          </a:bodyPr>
          <a:lstStyle>
            <a:lvl1pPr algn="ctr">
              <a:defRPr sz="6667" b="1">
                <a:solidFill>
                  <a:srgbClr val="FDBA12"/>
                </a:solidFill>
              </a:defRPr>
            </a:lvl1pPr>
          </a:lstStyle>
          <a:p>
            <a:r>
              <a:rPr lang="en-US" dirty="0"/>
              <a:t>Statistic or Number</a:t>
            </a:r>
            <a:endParaRPr lang="en-AU" dirty="0"/>
          </a:p>
        </p:txBody>
      </p:sp>
      <p:sp>
        <p:nvSpPr>
          <p:cNvPr id="4" name="Rectangle 3"/>
          <p:cNvSpPr/>
          <p:nvPr userDrawn="1"/>
        </p:nvSpPr>
        <p:spPr>
          <a:xfrm>
            <a:off x="0" y="0"/>
            <a:ext cx="12192000" cy="172523"/>
          </a:xfrm>
          <a:prstGeom prst="rect">
            <a:avLst/>
          </a:prstGeom>
          <a:solidFill>
            <a:srgbClr val="FDBA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2400"/>
          </a:p>
        </p:txBody>
      </p:sp>
      <p:sp>
        <p:nvSpPr>
          <p:cNvPr id="6" name="Shape 42"/>
          <p:cNvSpPr txBox="1">
            <a:spLocks noGrp="1"/>
          </p:cNvSpPr>
          <p:nvPr>
            <p:ph type="body" idx="1"/>
          </p:nvPr>
        </p:nvSpPr>
        <p:spPr>
          <a:xfrm>
            <a:off x="1295467" y="3410985"/>
            <a:ext cx="9601067" cy="1911228"/>
          </a:xfrm>
          <a:prstGeom prst="rect">
            <a:avLst/>
          </a:prstGeom>
        </p:spPr>
        <p:txBody>
          <a:bodyPr lIns="91425" tIns="91425" rIns="91425" bIns="91425" anchor="t" anchorCtr="0">
            <a:normAutofit/>
          </a:bodyPr>
          <a:lstStyle>
            <a:lvl1pPr lvl="0" algn="ctr" rtl="0">
              <a:lnSpc>
                <a:spcPct val="100000"/>
              </a:lnSpc>
              <a:spcBef>
                <a:spcPts val="0"/>
              </a:spcBef>
              <a:buClr>
                <a:srgbClr val="FDBA12"/>
              </a:buClr>
              <a:buSzPct val="100000"/>
              <a:defRPr sz="2667" i="1">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defRPr>
            </a:lvl1pPr>
            <a:lvl2pPr lvl="1" rtl="0">
              <a:spcBef>
                <a:spcPts val="0"/>
              </a:spcBef>
              <a:buSzPct val="100000"/>
              <a:defRPr sz="2400"/>
            </a:lvl2pPr>
            <a:lvl3pPr lvl="2" rtl="0">
              <a:spcBef>
                <a:spcPts val="0"/>
              </a:spcBef>
              <a:buSzPct val="100000"/>
              <a:defRPr sz="2400"/>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pPr lvl="0"/>
            <a:r>
              <a:rPr lang="en-US" dirty="0"/>
              <a:t>Edit Master text styles</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3339" y="260648"/>
            <a:ext cx="432000" cy="462103"/>
          </a:xfrm>
          <a:prstGeom prst="rect">
            <a:avLst/>
          </a:prstGeom>
        </p:spPr>
      </p:pic>
    </p:spTree>
    <p:extLst>
      <p:ext uri="{BB962C8B-B14F-4D97-AF65-F5344CB8AC3E}">
        <p14:creationId xmlns:p14="http://schemas.microsoft.com/office/powerpoint/2010/main" val="2372945872"/>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925E1B5C-1A9D-4199-9441-6BC64EAD50F1}" type="datetimeFigureOut">
              <a:rPr lang="en-AU" smtClean="0"/>
              <a:t>20/05/2022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7211F0E-EA56-47B9-9235-3221924D0283}" type="slidenum">
              <a:rPr lang="en-AU" smtClean="0"/>
              <a:t>‹#›</a:t>
            </a:fld>
            <a:endParaRPr lang="en-AU"/>
          </a:p>
        </p:txBody>
      </p:sp>
    </p:spTree>
    <p:extLst>
      <p:ext uri="{BB962C8B-B14F-4D97-AF65-F5344CB8AC3E}">
        <p14:creationId xmlns:p14="http://schemas.microsoft.com/office/powerpoint/2010/main" val="118700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5E1B5C-1A9D-4199-9441-6BC64EAD50F1}" type="datetimeFigureOut">
              <a:rPr lang="en-AU" smtClean="0"/>
              <a:t>20/05/2022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7211F0E-EA56-47B9-9235-3221924D0283}" type="slidenum">
              <a:rPr lang="en-AU" smtClean="0"/>
              <a:t>‹#›</a:t>
            </a:fld>
            <a:endParaRPr lang="en-AU"/>
          </a:p>
        </p:txBody>
      </p:sp>
    </p:spTree>
    <p:extLst>
      <p:ext uri="{BB962C8B-B14F-4D97-AF65-F5344CB8AC3E}">
        <p14:creationId xmlns:p14="http://schemas.microsoft.com/office/powerpoint/2010/main" val="267435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925E1B5C-1A9D-4199-9441-6BC64EAD50F1}" type="datetimeFigureOut">
              <a:rPr lang="en-AU" smtClean="0"/>
              <a:t>20/05/2022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7211F0E-EA56-47B9-9235-3221924D0283}" type="slidenum">
              <a:rPr lang="en-AU" smtClean="0"/>
              <a:t>‹#›</a:t>
            </a:fld>
            <a:endParaRPr lang="en-AU"/>
          </a:p>
        </p:txBody>
      </p:sp>
    </p:spTree>
    <p:extLst>
      <p:ext uri="{BB962C8B-B14F-4D97-AF65-F5344CB8AC3E}">
        <p14:creationId xmlns:p14="http://schemas.microsoft.com/office/powerpoint/2010/main" val="1476252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925E1B5C-1A9D-4199-9441-6BC64EAD50F1}" type="datetimeFigureOut">
              <a:rPr lang="en-AU" smtClean="0"/>
              <a:t>20/05/2022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B7211F0E-EA56-47B9-9235-3221924D0283}" type="slidenum">
              <a:rPr lang="en-AU" smtClean="0"/>
              <a:t>‹#›</a:t>
            </a:fld>
            <a:endParaRPr lang="en-AU"/>
          </a:p>
        </p:txBody>
      </p:sp>
    </p:spTree>
    <p:extLst>
      <p:ext uri="{BB962C8B-B14F-4D97-AF65-F5344CB8AC3E}">
        <p14:creationId xmlns:p14="http://schemas.microsoft.com/office/powerpoint/2010/main" val="3719834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925E1B5C-1A9D-4199-9441-6BC64EAD50F1}" type="datetimeFigureOut">
              <a:rPr lang="en-AU" smtClean="0"/>
              <a:t>20/05/2022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B7211F0E-EA56-47B9-9235-3221924D0283}" type="slidenum">
              <a:rPr lang="en-AU" smtClean="0"/>
              <a:t>‹#›</a:t>
            </a:fld>
            <a:endParaRPr lang="en-AU"/>
          </a:p>
        </p:txBody>
      </p:sp>
    </p:spTree>
    <p:extLst>
      <p:ext uri="{BB962C8B-B14F-4D97-AF65-F5344CB8AC3E}">
        <p14:creationId xmlns:p14="http://schemas.microsoft.com/office/powerpoint/2010/main" val="2734970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5E1B5C-1A9D-4199-9441-6BC64EAD50F1}" type="datetimeFigureOut">
              <a:rPr lang="en-AU" smtClean="0"/>
              <a:t>20/05/2022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B7211F0E-EA56-47B9-9235-3221924D0283}" type="slidenum">
              <a:rPr lang="en-AU" smtClean="0"/>
              <a:t>‹#›</a:t>
            </a:fld>
            <a:endParaRPr lang="en-AU"/>
          </a:p>
        </p:txBody>
      </p:sp>
    </p:spTree>
    <p:extLst>
      <p:ext uri="{BB962C8B-B14F-4D97-AF65-F5344CB8AC3E}">
        <p14:creationId xmlns:p14="http://schemas.microsoft.com/office/powerpoint/2010/main" val="45810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25E1B5C-1A9D-4199-9441-6BC64EAD50F1}" type="datetimeFigureOut">
              <a:rPr lang="en-AU" smtClean="0"/>
              <a:t>20/05/2022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7211F0E-EA56-47B9-9235-3221924D0283}" type="slidenum">
              <a:rPr lang="en-AU" smtClean="0"/>
              <a:t>‹#›</a:t>
            </a:fld>
            <a:endParaRPr lang="en-AU"/>
          </a:p>
        </p:txBody>
      </p:sp>
    </p:spTree>
    <p:extLst>
      <p:ext uri="{BB962C8B-B14F-4D97-AF65-F5344CB8AC3E}">
        <p14:creationId xmlns:p14="http://schemas.microsoft.com/office/powerpoint/2010/main" val="3593199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25E1B5C-1A9D-4199-9441-6BC64EAD50F1}" type="datetimeFigureOut">
              <a:rPr lang="en-AU" smtClean="0"/>
              <a:t>20/05/2022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7211F0E-EA56-47B9-9235-3221924D0283}" type="slidenum">
              <a:rPr lang="en-AU" smtClean="0"/>
              <a:t>‹#›</a:t>
            </a:fld>
            <a:endParaRPr lang="en-AU"/>
          </a:p>
        </p:txBody>
      </p:sp>
    </p:spTree>
    <p:extLst>
      <p:ext uri="{BB962C8B-B14F-4D97-AF65-F5344CB8AC3E}">
        <p14:creationId xmlns:p14="http://schemas.microsoft.com/office/powerpoint/2010/main" val="452565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5E1B5C-1A9D-4199-9441-6BC64EAD50F1}" type="datetimeFigureOut">
              <a:rPr lang="en-AU" smtClean="0"/>
              <a:t>20/05/2022</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211F0E-EA56-47B9-9235-3221924D0283}" type="slidenum">
              <a:rPr lang="en-AU" smtClean="0"/>
              <a:t>‹#›</a:t>
            </a:fld>
            <a:endParaRPr lang="en-AU"/>
          </a:p>
        </p:txBody>
      </p:sp>
    </p:spTree>
    <p:extLst>
      <p:ext uri="{BB962C8B-B14F-4D97-AF65-F5344CB8AC3E}">
        <p14:creationId xmlns:p14="http://schemas.microsoft.com/office/powerpoint/2010/main" val="38499918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hyperlink" Target="https://www.ncsehe.edu.au/wp-content/uploads/2017/03/CathyStone_EQUITY-FELLOWSHIP-FINAL-REPOR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ncsehe.edu.au/wp-content/uploads/2017/03/CathyStone_EQUITY-FELLOWSHIP-FINAL-REPORT.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5" name="Text Placeholder 3"/>
          <p:cNvSpPr>
            <a:spLocks noGrp="1"/>
          </p:cNvSpPr>
          <p:nvPr>
            <p:ph idx="10" hasCustomPrompt="1"/>
          </p:nvPr>
        </p:nvSpPr>
        <p:spPr>
          <a:xfrm>
            <a:off x="732413" y="5677145"/>
            <a:ext cx="9822196" cy="368801"/>
          </a:xfrm>
          <a:prstGeom prst="rect">
            <a:avLst/>
          </a:prstGeom>
        </p:spPr>
        <p:txBody>
          <a:bodyPr vert="horz" lIns="121920" tIns="60960" rIns="121920" bIns="60960" rtlCol="0" anchor="ctr">
            <a:noAutofit/>
          </a:bodyPr>
          <a:lstStyle>
            <a:lvl1pPr>
              <a:defRPr sz="1100">
                <a:solidFill>
                  <a:schemeClr val="bg1">
                    <a:lumMod val="65000"/>
                  </a:schemeClr>
                </a:solidFill>
              </a:defRPr>
            </a:lvl1pPr>
          </a:lstStyle>
          <a:p>
            <a:pPr lvl="0"/>
            <a:r>
              <a:rPr lang="en-AU" sz="1800" b="0" dirty="0">
                <a:solidFill>
                  <a:schemeClr val="bg2">
                    <a:lumMod val="25000"/>
                  </a:schemeClr>
                </a:solidFill>
                <a:latin typeface="Verdana" panose="020B0604030504040204" pitchFamily="34" charset="0"/>
                <a:ea typeface="Verdana" panose="020B0604030504040204" pitchFamily="34" charset="0"/>
              </a:rPr>
              <a:t>Rowena McGregor, Liaison  Librarian |  Kate Derrington, Learning Advisor</a:t>
            </a:r>
            <a:r>
              <a:rPr lang="en-AU" sz="1800" b="0" dirty="0">
                <a:solidFill>
                  <a:schemeClr val="bg2">
                    <a:lumMod val="25000"/>
                  </a:schemeClr>
                </a:solidFill>
              </a:rPr>
              <a:t>.</a:t>
            </a:r>
          </a:p>
          <a:p>
            <a:endParaRPr lang="en-AU"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41109" y="1"/>
            <a:ext cx="8750892" cy="5542232"/>
          </a:xfrm>
          <a:prstGeom prst="rect">
            <a:avLst/>
          </a:prstGeom>
        </p:spPr>
      </p:pic>
      <p:sp>
        <p:nvSpPr>
          <p:cNvPr id="7" name="TextBox 6"/>
          <p:cNvSpPr txBox="1"/>
          <p:nvPr/>
        </p:nvSpPr>
        <p:spPr>
          <a:xfrm>
            <a:off x="385011" y="869430"/>
            <a:ext cx="2448130" cy="3785652"/>
          </a:xfrm>
          <a:prstGeom prst="rect">
            <a:avLst/>
          </a:prstGeom>
          <a:noFill/>
        </p:spPr>
        <p:txBody>
          <a:bodyPr wrap="square" rtlCol="0">
            <a:spAutoFit/>
          </a:bodyPr>
          <a:lstStyle/>
          <a:p>
            <a:r>
              <a:rPr lang="en-AU" sz="2400" dirty="0">
                <a:solidFill>
                  <a:schemeClr val="bg2">
                    <a:lumMod val="25000"/>
                  </a:schemeClr>
                </a:solidFill>
                <a:latin typeface="Verdana" panose="020B0604030504040204" pitchFamily="34" charset="0"/>
                <a:ea typeface="Verdana" panose="020B0604030504040204" pitchFamily="34" charset="0"/>
              </a:rPr>
              <a:t>Creating connections and building belonging: Using scholarship to create more than “just another online library class.”</a:t>
            </a:r>
          </a:p>
        </p:txBody>
      </p:sp>
      <p:sp>
        <p:nvSpPr>
          <p:cNvPr id="8" name="Rectangle 7"/>
          <p:cNvSpPr/>
          <p:nvPr/>
        </p:nvSpPr>
        <p:spPr>
          <a:xfrm>
            <a:off x="5324938" y="6564296"/>
            <a:ext cx="7651612" cy="276999"/>
          </a:xfrm>
          <a:prstGeom prst="rect">
            <a:avLst/>
          </a:prstGeom>
        </p:spPr>
        <p:txBody>
          <a:bodyPr wrap="square">
            <a:spAutoFit/>
          </a:bodyPr>
          <a:lstStyle/>
          <a:p>
            <a:r>
              <a:rPr lang="en-AU" sz="1200" dirty="0">
                <a:solidFill>
                  <a:schemeClr val="bg2">
                    <a:lumMod val="25000"/>
                  </a:schemeClr>
                </a:solidFill>
                <a:latin typeface="Verdana" panose="020B0604030504040204" pitchFamily="34" charset="0"/>
                <a:ea typeface="Verdana" panose="020B0604030504040204" pitchFamily="34" charset="0"/>
              </a:rPr>
              <a:t>Image source:  https://pixabay.com/photos/t-for-two-together-partnership-1723941/</a:t>
            </a:r>
          </a:p>
        </p:txBody>
      </p:sp>
    </p:spTree>
    <p:extLst>
      <p:ext uri="{BB962C8B-B14F-4D97-AF65-F5344CB8AC3E}">
        <p14:creationId xmlns:p14="http://schemas.microsoft.com/office/powerpoint/2010/main" val="890962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4" name="Rectangle 3"/>
          <p:cNvSpPr/>
          <p:nvPr/>
        </p:nvSpPr>
        <p:spPr>
          <a:xfrm>
            <a:off x="0" y="0"/>
            <a:ext cx="12192000" cy="17252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2400"/>
          </a:p>
        </p:txBody>
      </p:sp>
      <p:sp>
        <p:nvSpPr>
          <p:cNvPr id="6" name="Content Placeholder 2"/>
          <p:cNvSpPr txBox="1">
            <a:spLocks/>
          </p:cNvSpPr>
          <p:nvPr/>
        </p:nvSpPr>
        <p:spPr>
          <a:xfrm>
            <a:off x="494675" y="578284"/>
            <a:ext cx="11524886" cy="5762556"/>
          </a:xfrm>
          <a:prstGeom prst="rect">
            <a:avLst/>
          </a:prstGeom>
        </p:spPr>
        <p:txBody>
          <a:bodyPr vert="horz" lIns="91425" tIns="91425" rIns="91425" bIns="91425" rtlCol="0" anchor="t" anchorCtr="0">
            <a:normAutofit fontScale="92500"/>
          </a:bodyPr>
          <a:lstStyle>
            <a:lvl1pPr marL="228600" lvl="0" indent="-228600" algn="ctr" defTabSz="914400" rtl="0" eaLnBrk="1" latinLnBrk="0" hangingPunct="1">
              <a:lnSpc>
                <a:spcPct val="100000"/>
              </a:lnSpc>
              <a:spcBef>
                <a:spcPts val="0"/>
              </a:spcBef>
              <a:buClr>
                <a:srgbClr val="FDBA12"/>
              </a:buClr>
              <a:buSzPct val="100000"/>
              <a:buFont typeface="Arial" panose="020B0604020202020204" pitchFamily="34" charset="0"/>
              <a:buChar char="•"/>
              <a:defRPr sz="2667" i="1" kern="120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defRPr>
            </a:lvl1pPr>
            <a:lvl2pPr marL="685800" lvl="1" indent="-228600" algn="l" defTabSz="914400" rtl="0" eaLnBrk="1" latinLnBrk="0" hangingPunct="1">
              <a:lnSpc>
                <a:spcPct val="90000"/>
              </a:lnSpc>
              <a:spcBef>
                <a:spcPts val="0"/>
              </a:spcBef>
              <a:buSzPct val="100000"/>
              <a:buFont typeface="Arial" panose="020B0604020202020204" pitchFamily="34" charset="0"/>
              <a:buChar char="•"/>
              <a:defRPr sz="2400" kern="1200">
                <a:solidFill>
                  <a:schemeClr val="tx1"/>
                </a:solidFill>
                <a:latin typeface="+mn-lt"/>
                <a:ea typeface="+mn-ea"/>
                <a:cs typeface="+mn-cs"/>
              </a:defRPr>
            </a:lvl2pPr>
            <a:lvl3pPr marL="1143000" lvl="2" indent="-228600" algn="l" defTabSz="914400" rtl="0" eaLnBrk="1" latinLnBrk="0" hangingPunct="1">
              <a:lnSpc>
                <a:spcPct val="90000"/>
              </a:lnSpc>
              <a:spcBef>
                <a:spcPts val="0"/>
              </a:spcBef>
              <a:buSzPct val="100000"/>
              <a:buFont typeface="Arial" panose="020B0604020202020204" pitchFamily="34" charset="0"/>
              <a:buChar char="•"/>
              <a:defRPr sz="2400" kern="1200">
                <a:solidFill>
                  <a:schemeClr val="tx1"/>
                </a:solidFill>
                <a:latin typeface="+mn-lt"/>
                <a:ea typeface="+mn-ea"/>
                <a:cs typeface="+mn-cs"/>
              </a:defRPr>
            </a:lvl3pPr>
            <a:lvl4pPr marL="1600200" lvl="3" indent="-228600" algn="l" defTabSz="914400" rtl="0" eaLnBrk="1" latinLnBrk="0" hangingPunct="1">
              <a:lnSpc>
                <a:spcPct val="90000"/>
              </a:lnSpc>
              <a:spcBef>
                <a:spcPts val="0"/>
              </a:spcBef>
              <a:buFont typeface="Arial" panose="020B0604020202020204" pitchFamily="34" charset="0"/>
              <a:buChar char="•"/>
              <a:defRPr sz="1800" kern="1200">
                <a:solidFill>
                  <a:schemeClr val="tx1"/>
                </a:solidFill>
                <a:latin typeface="+mn-lt"/>
                <a:ea typeface="+mn-ea"/>
                <a:cs typeface="+mn-cs"/>
              </a:defRPr>
            </a:lvl4pPr>
            <a:lvl5pPr marL="2057400" lvl="4" indent="-228600" algn="l" defTabSz="914400" rtl="0" eaLnBrk="1" latinLnBrk="0" hangingPunct="1">
              <a:lnSpc>
                <a:spcPct val="90000"/>
              </a:lnSpc>
              <a:spcBef>
                <a:spcPts val="0"/>
              </a:spcBef>
              <a:buFont typeface="Arial" panose="020B0604020202020204" pitchFamily="34" charset="0"/>
              <a:buChar char="•"/>
              <a:defRPr sz="1800" kern="1200">
                <a:solidFill>
                  <a:schemeClr val="tx1"/>
                </a:solidFill>
                <a:latin typeface="+mn-lt"/>
                <a:ea typeface="+mn-ea"/>
                <a:cs typeface="+mn-cs"/>
              </a:defRPr>
            </a:lvl5pPr>
            <a:lvl6pPr marL="2514600" lvl="5" indent="-228600" algn="l" defTabSz="914400" rtl="0" eaLnBrk="1" latinLnBrk="0" hangingPunct="1">
              <a:lnSpc>
                <a:spcPct val="90000"/>
              </a:lnSpc>
              <a:spcBef>
                <a:spcPts val="0"/>
              </a:spcBef>
              <a:buFont typeface="Arial" panose="020B0604020202020204" pitchFamily="34" charset="0"/>
              <a:buChar char="•"/>
              <a:defRPr sz="1800" kern="1200">
                <a:solidFill>
                  <a:schemeClr val="tx1"/>
                </a:solidFill>
                <a:latin typeface="+mn-lt"/>
                <a:ea typeface="+mn-ea"/>
                <a:cs typeface="+mn-cs"/>
              </a:defRPr>
            </a:lvl6pPr>
            <a:lvl7pPr marL="2971800" lvl="6" indent="-228600" algn="l" defTabSz="914400" rtl="0" eaLnBrk="1" latinLnBrk="0" hangingPunct="1">
              <a:lnSpc>
                <a:spcPct val="90000"/>
              </a:lnSpc>
              <a:spcBef>
                <a:spcPts val="0"/>
              </a:spcBef>
              <a:buFont typeface="Arial" panose="020B0604020202020204" pitchFamily="34" charset="0"/>
              <a:buChar char="•"/>
              <a:defRPr sz="1800" kern="1200">
                <a:solidFill>
                  <a:schemeClr val="tx1"/>
                </a:solidFill>
                <a:latin typeface="+mn-lt"/>
                <a:ea typeface="+mn-ea"/>
                <a:cs typeface="+mn-cs"/>
              </a:defRPr>
            </a:lvl7pPr>
            <a:lvl8pPr marL="3429000" lvl="7" indent="-228600" algn="l" defTabSz="914400" rtl="0" eaLnBrk="1" latinLnBrk="0" hangingPunct="1">
              <a:lnSpc>
                <a:spcPct val="90000"/>
              </a:lnSpc>
              <a:spcBef>
                <a:spcPts val="0"/>
              </a:spcBef>
              <a:buFont typeface="Arial" panose="020B0604020202020204" pitchFamily="34" charset="0"/>
              <a:buChar char="•"/>
              <a:defRPr sz="1800" kern="1200">
                <a:solidFill>
                  <a:schemeClr val="tx1"/>
                </a:solidFill>
                <a:latin typeface="+mn-lt"/>
                <a:ea typeface="+mn-ea"/>
                <a:cs typeface="+mn-cs"/>
              </a:defRPr>
            </a:lvl8pPr>
            <a:lvl9pPr marL="3886200" lvl="8" indent="-228600" algn="l" defTabSz="914400" rtl="0" eaLnBrk="1" latinLnBrk="0" hangingPunct="1">
              <a:lnSpc>
                <a:spcPct val="90000"/>
              </a:lnSpc>
              <a:spcBef>
                <a:spcPts val="0"/>
              </a:spcBef>
              <a:buFont typeface="Arial" panose="020B0604020202020204" pitchFamily="34" charset="0"/>
              <a:buChar char="•"/>
              <a:defRPr sz="1800" kern="1200">
                <a:solidFill>
                  <a:schemeClr val="tx1"/>
                </a:solidFill>
                <a:latin typeface="+mn-lt"/>
                <a:ea typeface="+mn-ea"/>
                <a:cs typeface="+mn-cs"/>
              </a:defRPr>
            </a:lvl9pPr>
          </a:lstStyle>
          <a:p>
            <a:pPr algn="l">
              <a:lnSpc>
                <a:spcPct val="150000"/>
              </a:lnSpc>
            </a:pPr>
            <a:r>
              <a:rPr lang="en-AU" sz="2400" i="0" dirty="0">
                <a:solidFill>
                  <a:schemeClr val="bg2">
                    <a:lumMod val="25000"/>
                  </a:schemeClr>
                </a:solidFill>
              </a:rPr>
              <a:t>Online learning provides both an opportunity and a threat for traditionally underrepresented cohorts. </a:t>
            </a:r>
          </a:p>
          <a:p>
            <a:pPr marL="0" indent="0" algn="l">
              <a:lnSpc>
                <a:spcPct val="150000"/>
              </a:lnSpc>
              <a:buNone/>
            </a:pPr>
            <a:endParaRPr lang="en-AU" sz="2400" i="0" dirty="0">
              <a:solidFill>
                <a:schemeClr val="bg2">
                  <a:lumMod val="25000"/>
                </a:schemeClr>
              </a:solidFill>
            </a:endParaRPr>
          </a:p>
          <a:p>
            <a:pPr algn="l">
              <a:lnSpc>
                <a:spcPct val="150000"/>
              </a:lnSpc>
            </a:pPr>
            <a:r>
              <a:rPr lang="en-AU" sz="2400" i="0" dirty="0">
                <a:solidFill>
                  <a:schemeClr val="bg2">
                    <a:lumMod val="25000"/>
                  </a:schemeClr>
                </a:solidFill>
              </a:rPr>
              <a:t>Online students more at risk of attrition and can feel under valued - “second class citizens” and invisible.</a:t>
            </a:r>
          </a:p>
          <a:p>
            <a:pPr algn="l">
              <a:lnSpc>
                <a:spcPct val="150000"/>
              </a:lnSpc>
            </a:pPr>
            <a:endParaRPr lang="en-AU" sz="2400" i="0" dirty="0">
              <a:solidFill>
                <a:schemeClr val="bg2">
                  <a:lumMod val="25000"/>
                </a:schemeClr>
              </a:solidFill>
            </a:endParaRPr>
          </a:p>
          <a:p>
            <a:pPr algn="l">
              <a:lnSpc>
                <a:spcPct val="150000"/>
              </a:lnSpc>
            </a:pPr>
            <a:r>
              <a:rPr lang="en-AU" sz="2400" i="0" dirty="0">
                <a:solidFill>
                  <a:schemeClr val="bg2">
                    <a:lumMod val="25000"/>
                  </a:schemeClr>
                </a:solidFill>
              </a:rPr>
              <a:t>The HE sector is familiar with importance of “belonging” &amp; concepts such as “transition pedagogy” however what do these look like for online students?</a:t>
            </a:r>
          </a:p>
          <a:p>
            <a:pPr marL="0" indent="0" algn="l">
              <a:lnSpc>
                <a:spcPct val="150000"/>
              </a:lnSpc>
              <a:buNone/>
            </a:pPr>
            <a:endParaRPr lang="en-AU" sz="2400" i="0" dirty="0">
              <a:solidFill>
                <a:schemeClr val="bg2">
                  <a:lumMod val="25000"/>
                </a:schemeClr>
              </a:solidFill>
            </a:endParaRPr>
          </a:p>
          <a:p>
            <a:pPr algn="l">
              <a:lnSpc>
                <a:spcPct val="150000"/>
              </a:lnSpc>
            </a:pPr>
            <a:r>
              <a:rPr lang="en-AU" sz="2400" i="0" dirty="0">
                <a:solidFill>
                  <a:schemeClr val="bg2">
                    <a:lumMod val="25000"/>
                  </a:schemeClr>
                </a:solidFill>
              </a:rPr>
              <a:t>How do we as library staff support students when we are not embedded in core course teaching teams across a semester? </a:t>
            </a:r>
          </a:p>
        </p:txBody>
      </p:sp>
    </p:spTree>
    <p:extLst>
      <p:ext uri="{BB962C8B-B14F-4D97-AF65-F5344CB8AC3E}">
        <p14:creationId xmlns:p14="http://schemas.microsoft.com/office/powerpoint/2010/main" val="2868668563"/>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4" name="Rectangle 3"/>
          <p:cNvSpPr/>
          <p:nvPr/>
        </p:nvSpPr>
        <p:spPr>
          <a:xfrm>
            <a:off x="0" y="0"/>
            <a:ext cx="12192000" cy="17252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2400"/>
          </a:p>
        </p:txBody>
      </p:sp>
      <p:sp>
        <p:nvSpPr>
          <p:cNvPr id="6" name="Content Placeholder 2"/>
          <p:cNvSpPr txBox="1">
            <a:spLocks/>
          </p:cNvSpPr>
          <p:nvPr/>
        </p:nvSpPr>
        <p:spPr>
          <a:xfrm>
            <a:off x="929390" y="710984"/>
            <a:ext cx="10882859" cy="6099243"/>
          </a:xfrm>
          <a:prstGeom prst="rect">
            <a:avLst/>
          </a:prstGeom>
        </p:spPr>
        <p:txBody>
          <a:bodyPr vert="horz" lIns="91425" tIns="91425" rIns="91425" bIns="91425" rtlCol="0" anchor="t" anchorCtr="0">
            <a:normAutofit/>
          </a:bodyPr>
          <a:lstStyle>
            <a:lvl1pPr marL="228600" lvl="0" indent="-228600" algn="ctr" defTabSz="914400" rtl="0" eaLnBrk="1" latinLnBrk="0" hangingPunct="1">
              <a:lnSpc>
                <a:spcPct val="100000"/>
              </a:lnSpc>
              <a:spcBef>
                <a:spcPts val="0"/>
              </a:spcBef>
              <a:buClr>
                <a:srgbClr val="FDBA12"/>
              </a:buClr>
              <a:buSzPct val="100000"/>
              <a:buFont typeface="Arial" panose="020B0604020202020204" pitchFamily="34" charset="0"/>
              <a:buChar char="•"/>
              <a:defRPr sz="2667" i="1" kern="1200">
                <a:solidFill>
                  <a:schemeClr val="bg1">
                    <a:lumMod val="65000"/>
                  </a:schemeClr>
                </a:solidFill>
                <a:latin typeface="Verdana" panose="020B0604030504040204" pitchFamily="34" charset="0"/>
                <a:ea typeface="Verdana" panose="020B0604030504040204" pitchFamily="34" charset="0"/>
                <a:cs typeface="Verdana" panose="020B0604030504040204" pitchFamily="34" charset="0"/>
              </a:defRPr>
            </a:lvl1pPr>
            <a:lvl2pPr marL="685800" lvl="1" indent="-228600" algn="l" defTabSz="914400" rtl="0" eaLnBrk="1" latinLnBrk="0" hangingPunct="1">
              <a:lnSpc>
                <a:spcPct val="90000"/>
              </a:lnSpc>
              <a:spcBef>
                <a:spcPts val="0"/>
              </a:spcBef>
              <a:buSzPct val="100000"/>
              <a:buFont typeface="Arial" panose="020B0604020202020204" pitchFamily="34" charset="0"/>
              <a:buChar char="•"/>
              <a:defRPr sz="2400" kern="1200">
                <a:solidFill>
                  <a:schemeClr val="tx1"/>
                </a:solidFill>
                <a:latin typeface="+mn-lt"/>
                <a:ea typeface="+mn-ea"/>
                <a:cs typeface="+mn-cs"/>
              </a:defRPr>
            </a:lvl2pPr>
            <a:lvl3pPr marL="1143000" lvl="2" indent="-228600" algn="l" defTabSz="914400" rtl="0" eaLnBrk="1" latinLnBrk="0" hangingPunct="1">
              <a:lnSpc>
                <a:spcPct val="90000"/>
              </a:lnSpc>
              <a:spcBef>
                <a:spcPts val="0"/>
              </a:spcBef>
              <a:buSzPct val="100000"/>
              <a:buFont typeface="Arial" panose="020B0604020202020204" pitchFamily="34" charset="0"/>
              <a:buChar char="•"/>
              <a:defRPr sz="2400" kern="1200">
                <a:solidFill>
                  <a:schemeClr val="tx1"/>
                </a:solidFill>
                <a:latin typeface="+mn-lt"/>
                <a:ea typeface="+mn-ea"/>
                <a:cs typeface="+mn-cs"/>
              </a:defRPr>
            </a:lvl3pPr>
            <a:lvl4pPr marL="1600200" lvl="3" indent="-228600" algn="l" defTabSz="914400" rtl="0" eaLnBrk="1" latinLnBrk="0" hangingPunct="1">
              <a:lnSpc>
                <a:spcPct val="90000"/>
              </a:lnSpc>
              <a:spcBef>
                <a:spcPts val="0"/>
              </a:spcBef>
              <a:buFont typeface="Arial" panose="020B0604020202020204" pitchFamily="34" charset="0"/>
              <a:buChar char="•"/>
              <a:defRPr sz="1800" kern="1200">
                <a:solidFill>
                  <a:schemeClr val="tx1"/>
                </a:solidFill>
                <a:latin typeface="+mn-lt"/>
                <a:ea typeface="+mn-ea"/>
                <a:cs typeface="+mn-cs"/>
              </a:defRPr>
            </a:lvl4pPr>
            <a:lvl5pPr marL="2057400" lvl="4" indent="-228600" algn="l" defTabSz="914400" rtl="0" eaLnBrk="1" latinLnBrk="0" hangingPunct="1">
              <a:lnSpc>
                <a:spcPct val="90000"/>
              </a:lnSpc>
              <a:spcBef>
                <a:spcPts val="0"/>
              </a:spcBef>
              <a:buFont typeface="Arial" panose="020B0604020202020204" pitchFamily="34" charset="0"/>
              <a:buChar char="•"/>
              <a:defRPr sz="1800" kern="1200">
                <a:solidFill>
                  <a:schemeClr val="tx1"/>
                </a:solidFill>
                <a:latin typeface="+mn-lt"/>
                <a:ea typeface="+mn-ea"/>
                <a:cs typeface="+mn-cs"/>
              </a:defRPr>
            </a:lvl5pPr>
            <a:lvl6pPr marL="2514600" lvl="5" indent="-228600" algn="l" defTabSz="914400" rtl="0" eaLnBrk="1" latinLnBrk="0" hangingPunct="1">
              <a:lnSpc>
                <a:spcPct val="90000"/>
              </a:lnSpc>
              <a:spcBef>
                <a:spcPts val="0"/>
              </a:spcBef>
              <a:buFont typeface="Arial" panose="020B0604020202020204" pitchFamily="34" charset="0"/>
              <a:buChar char="•"/>
              <a:defRPr sz="1800" kern="1200">
                <a:solidFill>
                  <a:schemeClr val="tx1"/>
                </a:solidFill>
                <a:latin typeface="+mn-lt"/>
                <a:ea typeface="+mn-ea"/>
                <a:cs typeface="+mn-cs"/>
              </a:defRPr>
            </a:lvl6pPr>
            <a:lvl7pPr marL="2971800" lvl="6" indent="-228600" algn="l" defTabSz="914400" rtl="0" eaLnBrk="1" latinLnBrk="0" hangingPunct="1">
              <a:lnSpc>
                <a:spcPct val="90000"/>
              </a:lnSpc>
              <a:spcBef>
                <a:spcPts val="0"/>
              </a:spcBef>
              <a:buFont typeface="Arial" panose="020B0604020202020204" pitchFamily="34" charset="0"/>
              <a:buChar char="•"/>
              <a:defRPr sz="1800" kern="1200">
                <a:solidFill>
                  <a:schemeClr val="tx1"/>
                </a:solidFill>
                <a:latin typeface="+mn-lt"/>
                <a:ea typeface="+mn-ea"/>
                <a:cs typeface="+mn-cs"/>
              </a:defRPr>
            </a:lvl7pPr>
            <a:lvl8pPr marL="3429000" lvl="7" indent="-228600" algn="l" defTabSz="914400" rtl="0" eaLnBrk="1" latinLnBrk="0" hangingPunct="1">
              <a:lnSpc>
                <a:spcPct val="90000"/>
              </a:lnSpc>
              <a:spcBef>
                <a:spcPts val="0"/>
              </a:spcBef>
              <a:buFont typeface="Arial" panose="020B0604020202020204" pitchFamily="34" charset="0"/>
              <a:buChar char="•"/>
              <a:defRPr sz="1800" kern="1200">
                <a:solidFill>
                  <a:schemeClr val="tx1"/>
                </a:solidFill>
                <a:latin typeface="+mn-lt"/>
                <a:ea typeface="+mn-ea"/>
                <a:cs typeface="+mn-cs"/>
              </a:defRPr>
            </a:lvl8pPr>
            <a:lvl9pPr marL="3886200" lvl="8" indent="-228600" algn="l" defTabSz="914400" rtl="0" eaLnBrk="1" latinLnBrk="0" hangingPunct="1">
              <a:lnSpc>
                <a:spcPct val="90000"/>
              </a:lnSpc>
              <a:spcBef>
                <a:spcPts val="0"/>
              </a:spcBef>
              <a:buFont typeface="Arial" panose="020B0604020202020204" pitchFamily="34" charset="0"/>
              <a:buChar char="•"/>
              <a:defRPr sz="1800" kern="1200">
                <a:solidFill>
                  <a:schemeClr val="tx1"/>
                </a:solidFill>
                <a:latin typeface="+mn-lt"/>
                <a:ea typeface="+mn-ea"/>
                <a:cs typeface="+mn-cs"/>
              </a:defRPr>
            </a:lvl9pPr>
          </a:lstStyle>
          <a:p>
            <a:pPr algn="l">
              <a:lnSpc>
                <a:spcPct val="150000"/>
              </a:lnSpc>
            </a:pPr>
            <a:r>
              <a:rPr lang="en-AU" sz="2400" i="0" dirty="0">
                <a:solidFill>
                  <a:schemeClr val="bg2">
                    <a:lumMod val="25000"/>
                  </a:schemeClr>
                </a:solidFill>
              </a:rPr>
              <a:t>USQ context</a:t>
            </a:r>
          </a:p>
          <a:p>
            <a:pPr lvl="1">
              <a:lnSpc>
                <a:spcPct val="100000"/>
              </a:lnSpc>
              <a:buClr>
                <a:srgbClr val="FFC000"/>
              </a:buClr>
              <a:buFont typeface="Wingdings" panose="05000000000000000000" pitchFamily="2" charset="2"/>
              <a:buChar char="Ø"/>
            </a:pPr>
            <a:r>
              <a:rPr lang="en-AU" sz="2000" dirty="0">
                <a:solidFill>
                  <a:schemeClr val="bg2">
                    <a:lumMod val="25000"/>
                  </a:schemeClr>
                </a:solidFill>
              </a:rPr>
              <a:t>75% online</a:t>
            </a:r>
          </a:p>
          <a:p>
            <a:pPr lvl="1">
              <a:lnSpc>
                <a:spcPct val="100000"/>
              </a:lnSpc>
              <a:buClr>
                <a:srgbClr val="FFC000"/>
              </a:buClr>
              <a:buFont typeface="Wingdings" panose="05000000000000000000" pitchFamily="2" charset="2"/>
              <a:buChar char="Ø"/>
            </a:pPr>
            <a:r>
              <a:rPr lang="en-AU" sz="2000" i="0" dirty="0">
                <a:solidFill>
                  <a:schemeClr val="bg2">
                    <a:lumMod val="25000"/>
                  </a:schemeClr>
                </a:solidFill>
              </a:rPr>
              <a:t>Mature age</a:t>
            </a:r>
          </a:p>
          <a:p>
            <a:pPr lvl="1">
              <a:lnSpc>
                <a:spcPct val="100000"/>
              </a:lnSpc>
              <a:buClr>
                <a:srgbClr val="FFC000"/>
              </a:buClr>
              <a:buFont typeface="Wingdings" panose="05000000000000000000" pitchFamily="2" charset="2"/>
              <a:buChar char="Ø"/>
            </a:pPr>
            <a:r>
              <a:rPr lang="en-AU" sz="2000" dirty="0">
                <a:solidFill>
                  <a:schemeClr val="bg2">
                    <a:lumMod val="25000"/>
                  </a:schemeClr>
                </a:solidFill>
              </a:rPr>
              <a:t>CALD</a:t>
            </a:r>
          </a:p>
          <a:p>
            <a:pPr lvl="1">
              <a:lnSpc>
                <a:spcPct val="100000"/>
              </a:lnSpc>
              <a:buClr>
                <a:srgbClr val="FFC000"/>
              </a:buClr>
              <a:buFont typeface="Wingdings" panose="05000000000000000000" pitchFamily="2" charset="2"/>
              <a:buChar char="Ø"/>
            </a:pPr>
            <a:r>
              <a:rPr lang="en-AU" sz="2000" i="0" dirty="0">
                <a:solidFill>
                  <a:schemeClr val="bg2">
                    <a:lumMod val="25000"/>
                  </a:schemeClr>
                </a:solidFill>
              </a:rPr>
              <a:t>Low SES</a:t>
            </a:r>
          </a:p>
          <a:p>
            <a:pPr lvl="1">
              <a:lnSpc>
                <a:spcPct val="100000"/>
              </a:lnSpc>
              <a:buClr>
                <a:srgbClr val="FFC000"/>
              </a:buClr>
              <a:buFont typeface="Wingdings" panose="05000000000000000000" pitchFamily="2" charset="2"/>
              <a:buChar char="Ø"/>
            </a:pPr>
            <a:r>
              <a:rPr lang="en-AU" sz="2000" dirty="0">
                <a:solidFill>
                  <a:schemeClr val="bg2">
                    <a:lumMod val="25000"/>
                  </a:schemeClr>
                </a:solidFill>
              </a:rPr>
              <a:t>First in Family</a:t>
            </a:r>
            <a:endParaRPr lang="en-AU" sz="2000" i="0" dirty="0">
              <a:solidFill>
                <a:schemeClr val="bg2">
                  <a:lumMod val="25000"/>
                </a:schemeClr>
              </a:solidFill>
            </a:endParaRPr>
          </a:p>
          <a:p>
            <a:pPr algn="l">
              <a:lnSpc>
                <a:spcPct val="200000"/>
              </a:lnSpc>
            </a:pPr>
            <a:r>
              <a:rPr lang="en-AU" sz="2400" i="0" dirty="0">
                <a:solidFill>
                  <a:schemeClr val="bg2">
                    <a:lumMod val="25000"/>
                  </a:schemeClr>
                </a:solidFill>
              </a:rPr>
              <a:t>Existing support</a:t>
            </a:r>
          </a:p>
          <a:p>
            <a:pPr algn="l">
              <a:lnSpc>
                <a:spcPct val="200000"/>
              </a:lnSpc>
            </a:pPr>
            <a:r>
              <a:rPr lang="en-AU" sz="2400" i="0" dirty="0">
                <a:solidFill>
                  <a:schemeClr val="bg2">
                    <a:lumMod val="25000"/>
                  </a:schemeClr>
                </a:solidFill>
              </a:rPr>
              <a:t>The gap</a:t>
            </a:r>
          </a:p>
          <a:p>
            <a:pPr algn="l">
              <a:lnSpc>
                <a:spcPct val="200000"/>
              </a:lnSpc>
            </a:pPr>
            <a:r>
              <a:rPr lang="en-AU" sz="2400" i="0" dirty="0">
                <a:solidFill>
                  <a:schemeClr val="bg2">
                    <a:lumMod val="25000"/>
                  </a:schemeClr>
                </a:solidFill>
              </a:rPr>
              <a:t>The pilot strategy.</a:t>
            </a:r>
          </a:p>
          <a:p>
            <a:pPr algn="l">
              <a:lnSpc>
                <a:spcPct val="200000"/>
              </a:lnSpc>
            </a:pPr>
            <a:r>
              <a:rPr lang="en-AU" sz="2400" i="0" dirty="0">
                <a:solidFill>
                  <a:schemeClr val="bg2">
                    <a:lumMod val="25000"/>
                  </a:schemeClr>
                </a:solidFill>
              </a:rPr>
              <a:t>National Guidelines for Improving Student Outcomes in Online</a:t>
            </a:r>
          </a:p>
          <a:p>
            <a:pPr marL="0" indent="0" algn="l">
              <a:lnSpc>
                <a:spcPct val="150000"/>
              </a:lnSpc>
              <a:buNone/>
            </a:pPr>
            <a:r>
              <a:rPr lang="en-AU" sz="2400" i="0" dirty="0">
                <a:solidFill>
                  <a:schemeClr val="bg2">
                    <a:lumMod val="25000"/>
                  </a:schemeClr>
                </a:solidFill>
              </a:rPr>
              <a:t>  Learning (Stone, 2016) - selected principles. </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3339" y="260648"/>
            <a:ext cx="432000" cy="462103"/>
          </a:xfrm>
          <a:prstGeom prst="rect">
            <a:avLst/>
          </a:prstGeom>
        </p:spPr>
      </p:pic>
      <p:sp>
        <p:nvSpPr>
          <p:cNvPr id="3" name="TextBox 2"/>
          <p:cNvSpPr txBox="1"/>
          <p:nvPr/>
        </p:nvSpPr>
        <p:spPr>
          <a:xfrm>
            <a:off x="9553731" y="6348562"/>
            <a:ext cx="2638269" cy="461665"/>
          </a:xfrm>
          <a:prstGeom prst="rect">
            <a:avLst/>
          </a:prstGeom>
          <a:noFill/>
        </p:spPr>
        <p:txBody>
          <a:bodyPr wrap="square" rtlCol="0">
            <a:spAutoFit/>
          </a:bodyPr>
          <a:lstStyle/>
          <a:p>
            <a:r>
              <a:rPr lang="en-AU" sz="1200" dirty="0">
                <a:solidFill>
                  <a:schemeClr val="bg2">
                    <a:lumMod val="25000"/>
                  </a:schemeClr>
                </a:solidFill>
                <a:latin typeface="Verdana" panose="020B0604030504040204" pitchFamily="34" charset="0"/>
                <a:ea typeface="Verdana" panose="020B0604030504040204" pitchFamily="34" charset="0"/>
              </a:rPr>
              <a:t>USQ Library, Ipswich campus</a:t>
            </a:r>
          </a:p>
          <a:p>
            <a:r>
              <a:rPr lang="en-AU" sz="1200" dirty="0">
                <a:solidFill>
                  <a:schemeClr val="bg2">
                    <a:lumMod val="25000"/>
                  </a:schemeClr>
                </a:solidFill>
                <a:latin typeface="Verdana" panose="020B0604030504040204" pitchFamily="34" charset="0"/>
                <a:ea typeface="Verdana" panose="020B0604030504040204" pitchFamily="34" charset="0"/>
              </a:rPr>
              <a:t>Photo by USQ Photography</a:t>
            </a:r>
          </a:p>
        </p:txBody>
      </p:sp>
      <p:pic>
        <p:nvPicPr>
          <p:cNvPr id="5" name="Picture 4"/>
          <p:cNvPicPr>
            <a:picLocks noChangeAspect="1"/>
          </p:cNvPicPr>
          <p:nvPr/>
        </p:nvPicPr>
        <p:blipFill>
          <a:blip r:embed="rId4"/>
          <a:stretch>
            <a:fillRect/>
          </a:stretch>
        </p:blipFill>
        <p:spPr>
          <a:xfrm>
            <a:off x="5638800" y="166306"/>
            <a:ext cx="6553200" cy="4364431"/>
          </a:xfrm>
          <a:prstGeom prst="rect">
            <a:avLst/>
          </a:prstGeom>
        </p:spPr>
      </p:pic>
    </p:spTree>
    <p:extLst>
      <p:ext uri="{BB962C8B-B14F-4D97-AF65-F5344CB8AC3E}">
        <p14:creationId xmlns:p14="http://schemas.microsoft.com/office/powerpoint/2010/main" val="4264569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6F6F6"/>
        </a:solidFill>
        <a:effectLst/>
      </p:bgPr>
    </p:bg>
    <p:spTree>
      <p:nvGrpSpPr>
        <p:cNvPr id="1" name=""/>
        <p:cNvGrpSpPr/>
        <p:nvPr/>
      </p:nvGrpSpPr>
      <p:grpSpPr>
        <a:xfrm>
          <a:off x="0" y="0"/>
          <a:ext cx="0" cy="0"/>
          <a:chOff x="0" y="0"/>
          <a:chExt cx="0" cy="0"/>
        </a:xfrm>
      </p:grpSpPr>
      <p:sp>
        <p:nvSpPr>
          <p:cNvPr id="23" name="Oval Callout 22"/>
          <p:cNvSpPr/>
          <p:nvPr/>
        </p:nvSpPr>
        <p:spPr>
          <a:xfrm>
            <a:off x="4215632" y="5174734"/>
            <a:ext cx="1434765" cy="910770"/>
          </a:xfrm>
          <a:prstGeom prst="wedgeEllipseCallout">
            <a:avLst>
              <a:gd name="adj1" fmla="val -46960"/>
              <a:gd name="adj2" fmla="val 60605"/>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2" name="Oval Callout 21"/>
          <p:cNvSpPr/>
          <p:nvPr/>
        </p:nvSpPr>
        <p:spPr>
          <a:xfrm>
            <a:off x="244022" y="4958012"/>
            <a:ext cx="2840933" cy="1250830"/>
          </a:xfrm>
          <a:prstGeom prst="wedgeEllipseCallout">
            <a:avLst>
              <a:gd name="adj1" fmla="val 89465"/>
              <a:gd name="adj2" fmla="val -22970"/>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0" name="Oval Callout 19"/>
          <p:cNvSpPr/>
          <p:nvPr/>
        </p:nvSpPr>
        <p:spPr>
          <a:xfrm>
            <a:off x="9811412" y="1898647"/>
            <a:ext cx="1760994" cy="1358159"/>
          </a:xfrm>
          <a:prstGeom prst="wedgeEllipseCallout">
            <a:avLst>
              <a:gd name="adj1" fmla="val -46960"/>
              <a:gd name="adj2" fmla="val 60605"/>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Picture 3"/>
          <p:cNvPicPr>
            <a:picLocks noChangeAspect="1"/>
          </p:cNvPicPr>
          <p:nvPr/>
        </p:nvPicPr>
        <p:blipFill>
          <a:blip r:embed="rId3"/>
          <a:stretch>
            <a:fillRect/>
          </a:stretch>
        </p:blipFill>
        <p:spPr>
          <a:xfrm>
            <a:off x="2366868" y="1695063"/>
            <a:ext cx="6800282" cy="3369205"/>
          </a:xfrm>
          <a:prstGeom prst="rect">
            <a:avLst/>
          </a:prstGeom>
          <a:ln>
            <a:noFill/>
          </a:ln>
          <a:effectLst>
            <a:outerShdw blurRad="190500" algn="tl" rotWithShape="0">
              <a:srgbClr val="000000">
                <a:alpha val="70000"/>
              </a:srgbClr>
            </a:outerShdw>
          </a:effectLst>
        </p:spPr>
      </p:pic>
      <p:sp>
        <p:nvSpPr>
          <p:cNvPr id="2" name="Rectangle 1"/>
          <p:cNvSpPr/>
          <p:nvPr/>
        </p:nvSpPr>
        <p:spPr>
          <a:xfrm>
            <a:off x="264423" y="1935601"/>
            <a:ext cx="1946727" cy="2308324"/>
          </a:xfrm>
          <a:prstGeom prst="rect">
            <a:avLst/>
          </a:prstGeom>
        </p:spPr>
        <p:txBody>
          <a:bodyPr wrap="square">
            <a:spAutoFit/>
          </a:bodyPr>
          <a:lstStyle/>
          <a:p>
            <a:pPr algn="ctr"/>
            <a:r>
              <a:rPr lang="en-AU" sz="2400" dirty="0">
                <a:solidFill>
                  <a:schemeClr val="accent6">
                    <a:lumMod val="75000"/>
                  </a:schemeClr>
                </a:solidFill>
              </a:rPr>
              <a:t>… my concern is where I can seek help from apart of lecturer and tutor?</a:t>
            </a:r>
          </a:p>
        </p:txBody>
      </p:sp>
      <p:sp>
        <p:nvSpPr>
          <p:cNvPr id="3" name="Rectangle 2"/>
          <p:cNvSpPr/>
          <p:nvPr/>
        </p:nvSpPr>
        <p:spPr>
          <a:xfrm rot="21121486">
            <a:off x="8511525" y="361684"/>
            <a:ext cx="2607380" cy="584775"/>
          </a:xfrm>
          <a:prstGeom prst="rect">
            <a:avLst/>
          </a:prstGeom>
          <a:ln>
            <a:solidFill>
              <a:srgbClr val="0E2C68"/>
            </a:solidFill>
          </a:ln>
        </p:spPr>
        <p:txBody>
          <a:bodyPr wrap="none">
            <a:spAutoFit/>
          </a:bodyPr>
          <a:lstStyle/>
          <a:p>
            <a:r>
              <a:rPr lang="en-AU" dirty="0" err="1">
                <a:solidFill>
                  <a:srgbClr val="002060"/>
                </a:solidFill>
              </a:rPr>
              <a:t>Im</a:t>
            </a:r>
            <a:r>
              <a:rPr lang="en-AU" dirty="0">
                <a:solidFill>
                  <a:srgbClr val="002060"/>
                </a:solidFill>
              </a:rPr>
              <a:t> doing </a:t>
            </a:r>
            <a:r>
              <a:rPr lang="en-AU" sz="3200" dirty="0">
                <a:solidFill>
                  <a:srgbClr val="002060"/>
                </a:solidFill>
              </a:rPr>
              <a:t>civil </a:t>
            </a:r>
            <a:r>
              <a:rPr lang="en-AU" sz="3200" dirty="0" err="1">
                <a:solidFill>
                  <a:srgbClr val="002060"/>
                </a:solidFill>
              </a:rPr>
              <a:t>engg</a:t>
            </a:r>
            <a:endParaRPr lang="en-AU" sz="3200" dirty="0">
              <a:solidFill>
                <a:srgbClr val="002060"/>
              </a:solidFill>
            </a:endParaRPr>
          </a:p>
        </p:txBody>
      </p:sp>
      <p:sp>
        <p:nvSpPr>
          <p:cNvPr id="5" name="Rectangle 4"/>
          <p:cNvSpPr/>
          <p:nvPr/>
        </p:nvSpPr>
        <p:spPr>
          <a:xfrm rot="20701850">
            <a:off x="243045" y="4272333"/>
            <a:ext cx="960213" cy="461665"/>
          </a:xfrm>
          <a:prstGeom prst="rect">
            <a:avLst/>
          </a:prstGeom>
        </p:spPr>
        <p:txBody>
          <a:bodyPr wrap="square">
            <a:spAutoFit/>
          </a:bodyPr>
          <a:lstStyle/>
          <a:p>
            <a:r>
              <a:rPr lang="en-AU" sz="2400" dirty="0">
                <a:solidFill>
                  <a:srgbClr val="F8A51B"/>
                </a:solidFill>
              </a:rPr>
              <a:t>hey!</a:t>
            </a:r>
          </a:p>
        </p:txBody>
      </p:sp>
      <p:sp>
        <p:nvSpPr>
          <p:cNvPr id="6" name="Rectangle 5"/>
          <p:cNvSpPr/>
          <p:nvPr/>
        </p:nvSpPr>
        <p:spPr>
          <a:xfrm>
            <a:off x="5248633" y="242894"/>
            <a:ext cx="822148" cy="461665"/>
          </a:xfrm>
          <a:prstGeom prst="rect">
            <a:avLst/>
          </a:prstGeom>
        </p:spPr>
        <p:txBody>
          <a:bodyPr wrap="none">
            <a:spAutoFit/>
          </a:bodyPr>
          <a:lstStyle/>
          <a:p>
            <a:r>
              <a:rPr lang="en-AU" sz="2400" dirty="0">
                <a:solidFill>
                  <a:srgbClr val="F8A51B"/>
                </a:solidFill>
              </a:rPr>
              <a:t>got u</a:t>
            </a:r>
          </a:p>
        </p:txBody>
      </p:sp>
      <p:sp>
        <p:nvSpPr>
          <p:cNvPr id="8" name="Rectangle 7"/>
          <p:cNvSpPr/>
          <p:nvPr/>
        </p:nvSpPr>
        <p:spPr>
          <a:xfrm>
            <a:off x="9459311" y="3531965"/>
            <a:ext cx="2701637" cy="461665"/>
          </a:xfrm>
          <a:prstGeom prst="rect">
            <a:avLst/>
          </a:prstGeom>
        </p:spPr>
        <p:txBody>
          <a:bodyPr wrap="none">
            <a:spAutoFit/>
          </a:bodyPr>
          <a:lstStyle/>
          <a:p>
            <a:r>
              <a:rPr lang="en-AU" sz="2400" dirty="0">
                <a:solidFill>
                  <a:srgbClr val="660066"/>
                </a:solidFill>
              </a:rPr>
              <a:t>can do 🙂 thank you</a:t>
            </a:r>
          </a:p>
        </p:txBody>
      </p:sp>
      <p:sp>
        <p:nvSpPr>
          <p:cNvPr id="9" name="Rectangle 8"/>
          <p:cNvSpPr/>
          <p:nvPr/>
        </p:nvSpPr>
        <p:spPr>
          <a:xfrm>
            <a:off x="6694533" y="311571"/>
            <a:ext cx="541529" cy="646331"/>
          </a:xfrm>
          <a:prstGeom prst="rect">
            <a:avLst/>
          </a:prstGeom>
        </p:spPr>
        <p:txBody>
          <a:bodyPr wrap="square">
            <a:spAutoFit/>
          </a:bodyPr>
          <a:lstStyle/>
          <a:p>
            <a:r>
              <a:rPr lang="en-AU" sz="3600" dirty="0">
                <a:solidFill>
                  <a:srgbClr val="660066"/>
                </a:solidFill>
              </a:rPr>
              <a:t>👌</a:t>
            </a:r>
          </a:p>
        </p:txBody>
      </p:sp>
      <p:sp>
        <p:nvSpPr>
          <p:cNvPr id="10" name="Rectangle 9"/>
          <p:cNvSpPr/>
          <p:nvPr/>
        </p:nvSpPr>
        <p:spPr>
          <a:xfrm rot="436834">
            <a:off x="225344" y="5296257"/>
            <a:ext cx="2833981" cy="584775"/>
          </a:xfrm>
          <a:prstGeom prst="rect">
            <a:avLst/>
          </a:prstGeom>
        </p:spPr>
        <p:txBody>
          <a:bodyPr wrap="none">
            <a:spAutoFit/>
          </a:bodyPr>
          <a:lstStyle/>
          <a:p>
            <a:r>
              <a:rPr lang="en-AU" dirty="0">
                <a:solidFill>
                  <a:srgbClr val="0E2C68"/>
                </a:solidFill>
              </a:rPr>
              <a:t>I'm a </a:t>
            </a:r>
            <a:r>
              <a:rPr lang="en-AU" sz="3200" dirty="0">
                <a:solidFill>
                  <a:srgbClr val="0E2C68"/>
                </a:solidFill>
              </a:rPr>
              <a:t>nursing</a:t>
            </a:r>
            <a:r>
              <a:rPr lang="en-AU" dirty="0">
                <a:solidFill>
                  <a:srgbClr val="0E2C68"/>
                </a:solidFill>
              </a:rPr>
              <a:t> student:)</a:t>
            </a:r>
          </a:p>
        </p:txBody>
      </p:sp>
      <p:sp>
        <p:nvSpPr>
          <p:cNvPr id="11" name="Rectangle 10"/>
          <p:cNvSpPr/>
          <p:nvPr/>
        </p:nvSpPr>
        <p:spPr>
          <a:xfrm>
            <a:off x="877637" y="282474"/>
            <a:ext cx="3395225" cy="461665"/>
          </a:xfrm>
          <a:prstGeom prst="rect">
            <a:avLst/>
          </a:prstGeom>
        </p:spPr>
        <p:txBody>
          <a:bodyPr wrap="none">
            <a:spAutoFit/>
          </a:bodyPr>
          <a:lstStyle/>
          <a:p>
            <a:r>
              <a:rPr lang="en-AU" sz="2400" dirty="0">
                <a:solidFill>
                  <a:schemeClr val="accent6">
                    <a:lumMod val="75000"/>
                  </a:schemeClr>
                </a:solidFill>
              </a:rPr>
              <a:t>Another database please!</a:t>
            </a:r>
          </a:p>
        </p:txBody>
      </p:sp>
      <p:sp>
        <p:nvSpPr>
          <p:cNvPr id="12" name="Rectangle 11"/>
          <p:cNvSpPr/>
          <p:nvPr/>
        </p:nvSpPr>
        <p:spPr>
          <a:xfrm>
            <a:off x="9953469" y="2012545"/>
            <a:ext cx="1762637" cy="1077218"/>
          </a:xfrm>
          <a:prstGeom prst="rect">
            <a:avLst/>
          </a:prstGeom>
        </p:spPr>
        <p:txBody>
          <a:bodyPr wrap="square">
            <a:spAutoFit/>
          </a:bodyPr>
          <a:lstStyle/>
          <a:p>
            <a:r>
              <a:rPr lang="en-AU" sz="3200" dirty="0">
                <a:solidFill>
                  <a:srgbClr val="002060"/>
                </a:solidFill>
              </a:rPr>
              <a:t>Human services</a:t>
            </a:r>
          </a:p>
        </p:txBody>
      </p:sp>
      <p:sp>
        <p:nvSpPr>
          <p:cNvPr id="13" name="Rectangle 12"/>
          <p:cNvSpPr/>
          <p:nvPr/>
        </p:nvSpPr>
        <p:spPr>
          <a:xfrm rot="1043531">
            <a:off x="5979808" y="5278764"/>
            <a:ext cx="1612942" cy="584775"/>
          </a:xfrm>
          <a:prstGeom prst="rect">
            <a:avLst/>
          </a:prstGeom>
        </p:spPr>
        <p:txBody>
          <a:bodyPr wrap="none">
            <a:spAutoFit/>
          </a:bodyPr>
          <a:lstStyle/>
          <a:p>
            <a:r>
              <a:rPr lang="en-AU" sz="3200" dirty="0">
                <a:solidFill>
                  <a:srgbClr val="002060"/>
                </a:solidFill>
              </a:rPr>
              <a:t>business</a:t>
            </a:r>
          </a:p>
        </p:txBody>
      </p:sp>
      <p:sp>
        <p:nvSpPr>
          <p:cNvPr id="15" name="Rectangle 14"/>
          <p:cNvSpPr/>
          <p:nvPr/>
        </p:nvSpPr>
        <p:spPr>
          <a:xfrm>
            <a:off x="4272862" y="5417260"/>
            <a:ext cx="1357679" cy="461665"/>
          </a:xfrm>
          <a:prstGeom prst="rect">
            <a:avLst/>
          </a:prstGeom>
        </p:spPr>
        <p:txBody>
          <a:bodyPr wrap="none">
            <a:spAutoFit/>
          </a:bodyPr>
          <a:lstStyle/>
          <a:p>
            <a:r>
              <a:rPr lang="en-AU" sz="2400" dirty="0">
                <a:solidFill>
                  <a:srgbClr val="660066"/>
                </a:solidFill>
              </a:rPr>
              <a:t>thankyou</a:t>
            </a:r>
          </a:p>
        </p:txBody>
      </p:sp>
      <p:sp>
        <p:nvSpPr>
          <p:cNvPr id="16" name="Rectangle 15"/>
          <p:cNvSpPr/>
          <p:nvPr/>
        </p:nvSpPr>
        <p:spPr>
          <a:xfrm>
            <a:off x="6786279" y="6091235"/>
            <a:ext cx="4472378" cy="584775"/>
          </a:xfrm>
          <a:prstGeom prst="rect">
            <a:avLst/>
          </a:prstGeom>
          <a:ln>
            <a:solidFill>
              <a:srgbClr val="660066"/>
            </a:solidFill>
          </a:ln>
        </p:spPr>
        <p:txBody>
          <a:bodyPr wrap="none">
            <a:spAutoFit/>
          </a:bodyPr>
          <a:lstStyle/>
          <a:p>
            <a:r>
              <a:rPr lang="en-AU" sz="3200" dirty="0">
                <a:solidFill>
                  <a:srgbClr val="660066"/>
                </a:solidFill>
              </a:rPr>
              <a:t>Thanks Kate and Rowena!</a:t>
            </a:r>
          </a:p>
        </p:txBody>
      </p:sp>
      <p:sp>
        <p:nvSpPr>
          <p:cNvPr id="17" name="Rectangle 16"/>
          <p:cNvSpPr/>
          <p:nvPr/>
        </p:nvSpPr>
        <p:spPr>
          <a:xfrm>
            <a:off x="7236062" y="1161823"/>
            <a:ext cx="4852867" cy="461665"/>
          </a:xfrm>
          <a:prstGeom prst="rect">
            <a:avLst/>
          </a:prstGeom>
        </p:spPr>
        <p:txBody>
          <a:bodyPr wrap="none">
            <a:spAutoFit/>
          </a:bodyPr>
          <a:lstStyle/>
          <a:p>
            <a:r>
              <a:rPr lang="en-AU" sz="2400" dirty="0">
                <a:solidFill>
                  <a:srgbClr val="660066"/>
                </a:solidFill>
              </a:rPr>
              <a:t>You've helped me Rowena, thank you</a:t>
            </a:r>
          </a:p>
        </p:txBody>
      </p:sp>
      <p:sp>
        <p:nvSpPr>
          <p:cNvPr id="18" name="Rectangle 17"/>
          <p:cNvSpPr/>
          <p:nvPr/>
        </p:nvSpPr>
        <p:spPr>
          <a:xfrm>
            <a:off x="63942" y="6208841"/>
            <a:ext cx="6426503" cy="461665"/>
          </a:xfrm>
          <a:prstGeom prst="rect">
            <a:avLst/>
          </a:prstGeom>
        </p:spPr>
        <p:txBody>
          <a:bodyPr wrap="square">
            <a:spAutoFit/>
          </a:bodyPr>
          <a:lstStyle/>
          <a:p>
            <a:r>
              <a:rPr lang="en-AU" sz="2400" dirty="0">
                <a:solidFill>
                  <a:schemeClr val="accent6">
                    <a:lumMod val="75000"/>
                  </a:schemeClr>
                </a:solidFill>
              </a:rPr>
              <a:t>Can you repeat the folder and email again please?</a:t>
            </a:r>
          </a:p>
        </p:txBody>
      </p:sp>
      <p:sp>
        <p:nvSpPr>
          <p:cNvPr id="19" name="Rectangle 18"/>
          <p:cNvSpPr/>
          <p:nvPr/>
        </p:nvSpPr>
        <p:spPr>
          <a:xfrm>
            <a:off x="793914" y="993690"/>
            <a:ext cx="6442148" cy="584775"/>
          </a:xfrm>
          <a:prstGeom prst="rect">
            <a:avLst/>
          </a:prstGeom>
        </p:spPr>
        <p:txBody>
          <a:bodyPr wrap="none">
            <a:spAutoFit/>
          </a:bodyPr>
          <a:lstStyle/>
          <a:p>
            <a:r>
              <a:rPr lang="en-AU" dirty="0">
                <a:solidFill>
                  <a:srgbClr val="002060"/>
                </a:solidFill>
              </a:rPr>
              <a:t>studying </a:t>
            </a:r>
            <a:r>
              <a:rPr lang="en-AU" sz="3200" dirty="0">
                <a:solidFill>
                  <a:srgbClr val="002060"/>
                </a:solidFill>
              </a:rPr>
              <a:t>Business Commerce </a:t>
            </a:r>
            <a:r>
              <a:rPr lang="en-AU" dirty="0">
                <a:solidFill>
                  <a:srgbClr val="002060"/>
                </a:solidFill>
              </a:rPr>
              <a:t>- literally just started </a:t>
            </a:r>
          </a:p>
        </p:txBody>
      </p:sp>
      <p:sp>
        <p:nvSpPr>
          <p:cNvPr id="7" name="Rectangle 6"/>
          <p:cNvSpPr/>
          <p:nvPr/>
        </p:nvSpPr>
        <p:spPr>
          <a:xfrm rot="400215">
            <a:off x="9458721" y="4275990"/>
            <a:ext cx="2487668" cy="1692771"/>
          </a:xfrm>
          <a:prstGeom prst="rect">
            <a:avLst/>
          </a:prstGeom>
        </p:spPr>
        <p:txBody>
          <a:bodyPr wrap="square">
            <a:spAutoFit/>
          </a:bodyPr>
          <a:lstStyle/>
          <a:p>
            <a:pPr algn="ctr"/>
            <a:r>
              <a:rPr lang="en-AU" sz="2400" dirty="0">
                <a:solidFill>
                  <a:schemeClr val="accent6">
                    <a:lumMod val="75000"/>
                  </a:schemeClr>
                </a:solidFill>
              </a:rPr>
              <a:t>👍 </a:t>
            </a:r>
            <a:r>
              <a:rPr lang="en-AU" sz="2000" dirty="0">
                <a:solidFill>
                  <a:schemeClr val="accent6">
                    <a:lumMod val="75000"/>
                  </a:schemeClr>
                </a:solidFill>
              </a:rPr>
              <a:t>makes sense so far, but may I ask for a copy of the resources/links in the slides?</a:t>
            </a:r>
          </a:p>
        </p:txBody>
      </p:sp>
      <p:sp>
        <p:nvSpPr>
          <p:cNvPr id="24" name="Oval Callout 23"/>
          <p:cNvSpPr/>
          <p:nvPr/>
        </p:nvSpPr>
        <p:spPr>
          <a:xfrm>
            <a:off x="9351720" y="3993630"/>
            <a:ext cx="2840280" cy="2064618"/>
          </a:xfrm>
          <a:prstGeom prst="wedgeEllipseCallout">
            <a:avLst>
              <a:gd name="adj1" fmla="val -57539"/>
              <a:gd name="adj2" fmla="val 40759"/>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5" name="Oval Callout 24"/>
          <p:cNvSpPr/>
          <p:nvPr/>
        </p:nvSpPr>
        <p:spPr>
          <a:xfrm>
            <a:off x="63942" y="1739494"/>
            <a:ext cx="2302926" cy="2446038"/>
          </a:xfrm>
          <a:prstGeom prst="wedgeEllipseCallout">
            <a:avLst>
              <a:gd name="adj1" fmla="val 39574"/>
              <a:gd name="adj2" fmla="val 65252"/>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3339" y="260648"/>
            <a:ext cx="432000" cy="462103"/>
          </a:xfrm>
          <a:prstGeom prst="rect">
            <a:avLst/>
          </a:prstGeom>
        </p:spPr>
      </p:pic>
      <p:sp>
        <p:nvSpPr>
          <p:cNvPr id="14" name="Rounded Rectangular Callout 13"/>
          <p:cNvSpPr/>
          <p:nvPr/>
        </p:nvSpPr>
        <p:spPr>
          <a:xfrm>
            <a:off x="877637" y="134422"/>
            <a:ext cx="3304759" cy="730747"/>
          </a:xfrm>
          <a:prstGeom prst="wedgeRoundRectCallout">
            <a:avLst>
              <a:gd name="adj1" fmla="val -5411"/>
              <a:gd name="adj2" fmla="val 76859"/>
              <a:gd name="adj3" fmla="val 16667"/>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1" name="Oval Callout 20"/>
          <p:cNvSpPr/>
          <p:nvPr/>
        </p:nvSpPr>
        <p:spPr>
          <a:xfrm>
            <a:off x="5248633" y="167402"/>
            <a:ext cx="914400" cy="612648"/>
          </a:xfrm>
          <a:prstGeom prst="wedgeEllipseCallout">
            <a:avLst>
              <a:gd name="adj1" fmla="val -60177"/>
              <a:gd name="adj2" fmla="val 84521"/>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7" name="Oval Callout 26"/>
          <p:cNvSpPr/>
          <p:nvPr/>
        </p:nvSpPr>
        <p:spPr>
          <a:xfrm>
            <a:off x="128132" y="4211530"/>
            <a:ext cx="914400" cy="612648"/>
          </a:xfrm>
          <a:prstGeom prst="wedgeEllipseCallout">
            <a:avLst>
              <a:gd name="adj1" fmla="val -60177"/>
              <a:gd name="adj2" fmla="val 84521"/>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142828787"/>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026790166"/>
              </p:ext>
            </p:extLst>
          </p:nvPr>
        </p:nvGraphicFramePr>
        <p:xfrm>
          <a:off x="104933" y="1"/>
          <a:ext cx="11917179" cy="6857999"/>
        </p:xfrm>
        <a:graphic>
          <a:graphicData uri="http://schemas.openxmlformats.org/drawingml/2006/table">
            <a:tbl>
              <a:tblPr firstRow="1" firstCol="1" bandRow="1">
                <a:tableStyleId>{2D5ABB26-0587-4C30-8999-92F81FD0307C}</a:tableStyleId>
              </a:tblPr>
              <a:tblGrid>
                <a:gridCol w="6055568">
                  <a:extLst>
                    <a:ext uri="{9D8B030D-6E8A-4147-A177-3AD203B41FA5}">
                      <a16:colId xmlns:a16="http://schemas.microsoft.com/office/drawing/2014/main" val="1121964408"/>
                    </a:ext>
                  </a:extLst>
                </a:gridCol>
                <a:gridCol w="5861611">
                  <a:extLst>
                    <a:ext uri="{9D8B030D-6E8A-4147-A177-3AD203B41FA5}">
                      <a16:colId xmlns:a16="http://schemas.microsoft.com/office/drawing/2014/main" val="4234135516"/>
                    </a:ext>
                  </a:extLst>
                </a:gridCol>
              </a:tblGrid>
              <a:tr h="1047776">
                <a:tc>
                  <a:txBody>
                    <a:bodyPr/>
                    <a:lstStyle/>
                    <a:p>
                      <a:pPr marL="0" marR="0">
                        <a:spcBef>
                          <a:spcPts val="0"/>
                        </a:spcBef>
                        <a:spcAft>
                          <a:spcPts val="0"/>
                        </a:spcAft>
                      </a:pPr>
                      <a:r>
                        <a:rPr lang="en-AU" sz="2400" dirty="0">
                          <a:solidFill>
                            <a:srgbClr val="FFC000"/>
                          </a:solidFill>
                          <a:effectLst/>
                        </a:rPr>
                        <a:t>Early intervention </a:t>
                      </a:r>
                      <a:r>
                        <a:rPr lang="en-AU" sz="2400" dirty="0">
                          <a:effectLst/>
                        </a:rPr>
                        <a:t>with students to connect, prepare and engage …</a:t>
                      </a:r>
                      <a:endParaRPr lang="en-AU" sz="2400" b="0" dirty="0">
                        <a:effectLst/>
                        <a:latin typeface="Times New Roman" panose="02020603050405020304" pitchFamily="18" charset="0"/>
                        <a:ea typeface="Calibri" panose="020F0502020204030204" pitchFamily="34" charset="0"/>
                      </a:endParaRPr>
                    </a:p>
                  </a:txBody>
                  <a:tcPr marL="27913" marR="27913" marT="0" marB="0" anchor="ctr">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AU" sz="2400" i="1" kern="1200" dirty="0">
                          <a:effectLst/>
                        </a:rPr>
                        <a:t>“studying Business Commerce - literally just started…”</a:t>
                      </a:r>
                    </a:p>
                  </a:txBody>
                  <a:tcPr marL="27913" marR="27913" marT="0" marB="0" anchor="ctr">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617398815"/>
                  </a:ext>
                </a:extLst>
              </a:tr>
              <a:tr h="1335489">
                <a:tc>
                  <a:txBody>
                    <a:bodyPr/>
                    <a:lstStyle/>
                    <a:p>
                      <a:pPr marL="0" marR="0">
                        <a:spcBef>
                          <a:spcPts val="0"/>
                        </a:spcBef>
                        <a:spcAft>
                          <a:spcPts val="0"/>
                        </a:spcAft>
                      </a:pPr>
                      <a:r>
                        <a:rPr lang="en-AU" sz="2400" dirty="0">
                          <a:solidFill>
                            <a:srgbClr val="FFC000"/>
                          </a:solidFill>
                          <a:effectLst/>
                        </a:rPr>
                        <a:t>‘Teacher-presence’ </a:t>
                      </a:r>
                      <a:r>
                        <a:rPr lang="en-AU" sz="2400" dirty="0">
                          <a:effectLst/>
                        </a:rPr>
                        <a:t>plays a vital role in building a </a:t>
                      </a:r>
                      <a:r>
                        <a:rPr lang="en-AU" sz="2400" dirty="0">
                          <a:solidFill>
                            <a:srgbClr val="FFC000"/>
                          </a:solidFill>
                          <a:effectLst/>
                        </a:rPr>
                        <a:t>sense of belonging </a:t>
                      </a:r>
                      <a:r>
                        <a:rPr lang="en-AU" sz="2400" dirty="0">
                          <a:effectLst/>
                        </a:rPr>
                        <a:t>to the learning community</a:t>
                      </a:r>
                      <a:endParaRPr lang="en-AU" sz="2400" b="0" dirty="0">
                        <a:effectLst/>
                        <a:latin typeface="Times New Roman" panose="02020603050405020304" pitchFamily="18" charset="0"/>
                        <a:ea typeface="Calibri" panose="020F0502020204030204" pitchFamily="34" charset="0"/>
                      </a:endParaRPr>
                    </a:p>
                  </a:txBody>
                  <a:tcPr marL="27913" marR="27913"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2400" i="1" dirty="0">
                          <a:effectLst/>
                        </a:rPr>
                        <a:t>“</a:t>
                      </a:r>
                      <a:r>
                        <a:rPr lang="en-AU" sz="2400" i="1" kern="1200" dirty="0">
                          <a:effectLst/>
                        </a:rPr>
                        <a:t>Thanks Kate and Rowena!”</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2400" i="1" kern="1200" dirty="0">
                          <a:effectLst/>
                        </a:rPr>
                        <a:t>“You've helped me Rowena, thank you”</a:t>
                      </a:r>
                    </a:p>
                    <a:p>
                      <a:pPr marL="0" marR="0">
                        <a:spcBef>
                          <a:spcPts val="0"/>
                        </a:spcBef>
                        <a:spcAft>
                          <a:spcPts val="0"/>
                        </a:spcAft>
                      </a:pPr>
                      <a:endParaRPr lang="en-AU" sz="2400" b="0" i="1" dirty="0">
                        <a:effectLst/>
                        <a:latin typeface="Times New Roman" panose="02020603050405020304" pitchFamily="18" charset="0"/>
                        <a:ea typeface="Calibri" panose="020F0502020204030204" pitchFamily="34" charset="0"/>
                      </a:endParaRPr>
                    </a:p>
                  </a:txBody>
                  <a:tcPr marL="27913" marR="27913"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07356983"/>
                  </a:ext>
                </a:extLst>
              </a:tr>
              <a:tr h="1335489">
                <a:tc>
                  <a:txBody>
                    <a:bodyPr/>
                    <a:lstStyle/>
                    <a:p>
                      <a:pPr marL="0" marR="0">
                        <a:spcBef>
                          <a:spcPts val="0"/>
                        </a:spcBef>
                        <a:spcAft>
                          <a:spcPts val="0"/>
                        </a:spcAft>
                      </a:pPr>
                      <a:r>
                        <a:rPr lang="en-AU" sz="2400" dirty="0">
                          <a:effectLst/>
                        </a:rPr>
                        <a:t>Content, curriculum and delivery … need to be engaging, interactive, supportive and designed </a:t>
                      </a:r>
                      <a:r>
                        <a:rPr lang="en-AU" sz="2400" dirty="0">
                          <a:solidFill>
                            <a:schemeClr val="bg2">
                              <a:lumMod val="10000"/>
                            </a:schemeClr>
                          </a:solidFill>
                          <a:effectLst/>
                        </a:rPr>
                        <a:t>to</a:t>
                      </a:r>
                      <a:r>
                        <a:rPr lang="en-AU" sz="2400" dirty="0">
                          <a:solidFill>
                            <a:srgbClr val="FF0000"/>
                          </a:solidFill>
                          <a:effectLst/>
                        </a:rPr>
                        <a:t> </a:t>
                      </a:r>
                      <a:r>
                        <a:rPr lang="en-AU" sz="2400" dirty="0">
                          <a:solidFill>
                            <a:srgbClr val="FFC000"/>
                          </a:solidFill>
                          <a:effectLst/>
                        </a:rPr>
                        <a:t>strengthen interaction amongst students</a:t>
                      </a:r>
                      <a:r>
                        <a:rPr lang="en-AU" sz="2400" dirty="0">
                          <a:solidFill>
                            <a:srgbClr val="FF0000"/>
                          </a:solidFill>
                          <a:effectLst/>
                        </a:rPr>
                        <a:t>.</a:t>
                      </a:r>
                      <a:endParaRPr lang="en-AU" sz="2400" b="0" dirty="0">
                        <a:solidFill>
                          <a:srgbClr val="FF0000"/>
                        </a:solidFill>
                        <a:effectLst/>
                        <a:latin typeface="Times New Roman" panose="02020603050405020304" pitchFamily="18" charset="0"/>
                        <a:ea typeface="Calibri" panose="020F0502020204030204" pitchFamily="34" charset="0"/>
                      </a:endParaRPr>
                    </a:p>
                  </a:txBody>
                  <a:tcPr marL="27913" marR="27913"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2400" i="1" kern="1200" dirty="0">
                          <a:effectLst/>
                        </a:rPr>
                        <a:t>“I was told that I have to write a Bang section in my Introduction for my essay. Could you tell me what is a Bang section?”</a:t>
                      </a:r>
                      <a:endParaRPr lang="en-AU" sz="2400" b="0" i="1" dirty="0">
                        <a:effectLst/>
                        <a:latin typeface="Times New Roman" panose="02020603050405020304" pitchFamily="18" charset="0"/>
                        <a:ea typeface="Calibri" panose="020F0502020204030204" pitchFamily="34" charset="0"/>
                      </a:endParaRPr>
                    </a:p>
                  </a:txBody>
                  <a:tcPr marL="27913" marR="27913"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352362869"/>
                  </a:ext>
                </a:extLst>
              </a:tr>
              <a:tr h="1780651">
                <a:tc>
                  <a:txBody>
                    <a:bodyPr/>
                    <a:lstStyle/>
                    <a:p>
                      <a:pPr marL="0" marR="0">
                        <a:spcBef>
                          <a:spcPts val="0"/>
                        </a:spcBef>
                        <a:spcAft>
                          <a:spcPts val="0"/>
                        </a:spcAft>
                      </a:pPr>
                      <a:r>
                        <a:rPr lang="en-AU" sz="2400" dirty="0">
                          <a:solidFill>
                            <a:schemeClr val="accent4"/>
                          </a:solidFill>
                          <a:effectLst/>
                        </a:rPr>
                        <a:t>Regular and structured contact </a:t>
                      </a:r>
                      <a:r>
                        <a:rPr lang="en-AU" sz="2400" dirty="0">
                          <a:effectLst/>
                        </a:rPr>
                        <a:t>between the institution and the student is important in providing connection and direction along the student journey. </a:t>
                      </a:r>
                      <a:endParaRPr lang="en-AU" sz="2400" b="0" dirty="0">
                        <a:effectLst/>
                        <a:latin typeface="Times New Roman" panose="02020603050405020304" pitchFamily="18" charset="0"/>
                        <a:ea typeface="Calibri" panose="020F0502020204030204" pitchFamily="34" charset="0"/>
                      </a:endParaRPr>
                    </a:p>
                  </a:txBody>
                  <a:tcPr marL="27913" marR="27913"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2400" i="1" kern="1200" dirty="0">
                          <a:effectLst/>
                        </a:rPr>
                        <a:t>“are those consultations available online or on campus only?”</a:t>
                      </a:r>
                      <a:endParaRPr lang="en-AU" sz="2400" b="0" i="1" dirty="0">
                        <a:effectLst/>
                        <a:latin typeface="Times New Roman" panose="02020603050405020304" pitchFamily="18" charset="0"/>
                        <a:ea typeface="Calibri" panose="020F0502020204030204" pitchFamily="34" charset="0"/>
                      </a:endParaRPr>
                    </a:p>
                    <a:p>
                      <a:pPr marL="0" marR="0">
                        <a:spcBef>
                          <a:spcPts val="0"/>
                        </a:spcBef>
                        <a:spcAft>
                          <a:spcPts val="0"/>
                        </a:spcAft>
                      </a:pPr>
                      <a:endParaRPr lang="en-AU" sz="2400" b="0" i="1" dirty="0">
                        <a:effectLst/>
                        <a:latin typeface="Times New Roman" panose="02020603050405020304" pitchFamily="18" charset="0"/>
                        <a:ea typeface="Calibri" panose="020F0502020204030204" pitchFamily="34" charset="0"/>
                      </a:endParaRPr>
                    </a:p>
                  </a:txBody>
                  <a:tcPr marL="27913" marR="27913"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44687419"/>
                  </a:ext>
                </a:extLst>
              </a:tr>
              <a:tr h="1358594">
                <a:tc>
                  <a:txBody>
                    <a:bodyPr/>
                    <a:lstStyle/>
                    <a:p>
                      <a:pPr marL="0" marR="0">
                        <a:spcBef>
                          <a:spcPts val="0"/>
                        </a:spcBef>
                        <a:spcAft>
                          <a:spcPts val="0"/>
                        </a:spcAft>
                      </a:pPr>
                      <a:endParaRPr lang="en-AU" sz="2000" dirty="0"/>
                    </a:p>
                    <a:p>
                      <a:pPr marL="0" marR="0">
                        <a:spcBef>
                          <a:spcPts val="0"/>
                        </a:spcBef>
                        <a:spcAft>
                          <a:spcPts val="0"/>
                        </a:spcAft>
                      </a:pPr>
                      <a:r>
                        <a:rPr lang="en-AU" sz="2000" dirty="0"/>
                        <a:t>Stone, C. (2016). </a:t>
                      </a:r>
                      <a:r>
                        <a:rPr lang="en-AU" sz="2000" i="1" dirty="0">
                          <a:hlinkClick r:id="rId3"/>
                        </a:rPr>
                        <a:t>The National Guidelines for Improving Student access, participation and success in higher education in Australia.</a:t>
                      </a:r>
                      <a:r>
                        <a:rPr lang="en-AU" sz="2000" dirty="0">
                          <a:hlinkClick r:id="rId3"/>
                        </a:rPr>
                        <a:t> </a:t>
                      </a:r>
                      <a:endParaRPr lang="en-AU" sz="2000" b="0" dirty="0">
                        <a:effectLst/>
                        <a:latin typeface="Times New Roman" panose="02020603050405020304" pitchFamily="18" charset="0"/>
                        <a:ea typeface="Calibri" panose="020F0502020204030204" pitchFamily="34" charset="0"/>
                      </a:endParaRPr>
                    </a:p>
                  </a:txBody>
                  <a:tcPr marL="27913" marR="27913"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600"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sz="2000" i="1" dirty="0"/>
                        <a:t>Student comments provided via chat</a:t>
                      </a:r>
                      <a:endParaRPr lang="en-AU" sz="2000" b="0" i="1" dirty="0">
                        <a:effectLst/>
                        <a:latin typeface="Times New Roman" panose="02020603050405020304" pitchFamily="18" charset="0"/>
                        <a:ea typeface="Calibri" panose="020F0502020204030204" pitchFamily="34" charset="0"/>
                      </a:endParaRPr>
                    </a:p>
                  </a:txBody>
                  <a:tcPr marL="27913" marR="27913"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9316447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247180847"/>
              </p:ext>
            </p:extLst>
          </p:nvPr>
        </p:nvGraphicFramePr>
        <p:xfrm>
          <a:off x="104933" y="1"/>
          <a:ext cx="11917179" cy="6994402"/>
        </p:xfrm>
        <a:graphic>
          <a:graphicData uri="http://schemas.openxmlformats.org/drawingml/2006/table">
            <a:tbl>
              <a:tblPr firstRow="1" bandRow="1">
                <a:tableStyleId>{5C22544A-7EE6-4342-B048-85BDC9FD1C3A}</a:tableStyleId>
              </a:tblPr>
              <a:tblGrid>
                <a:gridCol w="2968116">
                  <a:extLst>
                    <a:ext uri="{9D8B030D-6E8A-4147-A177-3AD203B41FA5}">
                      <a16:colId xmlns:a16="http://schemas.microsoft.com/office/drawing/2014/main" val="1756360894"/>
                    </a:ext>
                  </a:extLst>
                </a:gridCol>
                <a:gridCol w="2983021">
                  <a:extLst>
                    <a:ext uri="{9D8B030D-6E8A-4147-A177-3AD203B41FA5}">
                      <a16:colId xmlns:a16="http://schemas.microsoft.com/office/drawing/2014/main" val="3419364475"/>
                    </a:ext>
                  </a:extLst>
                </a:gridCol>
                <a:gridCol w="2983021">
                  <a:extLst>
                    <a:ext uri="{9D8B030D-6E8A-4147-A177-3AD203B41FA5}">
                      <a16:colId xmlns:a16="http://schemas.microsoft.com/office/drawing/2014/main" val="2803846861"/>
                    </a:ext>
                  </a:extLst>
                </a:gridCol>
                <a:gridCol w="2983021">
                  <a:extLst>
                    <a:ext uri="{9D8B030D-6E8A-4147-A177-3AD203B41FA5}">
                      <a16:colId xmlns:a16="http://schemas.microsoft.com/office/drawing/2014/main" val="2450072974"/>
                    </a:ext>
                  </a:extLst>
                </a:gridCol>
              </a:tblGrid>
              <a:tr h="887076">
                <a:tc>
                  <a:txBody>
                    <a:bodyPr/>
                    <a:lstStyle/>
                    <a:p>
                      <a:r>
                        <a:rPr lang="en-AU" sz="1400" b="0" dirty="0">
                          <a:solidFill>
                            <a:schemeClr val="bg1"/>
                          </a:solidFill>
                          <a:latin typeface="Verdana" panose="020B0604030504040204" pitchFamily="34" charset="0"/>
                          <a:ea typeface="Verdana" panose="020B0604030504040204" pitchFamily="34" charset="0"/>
                        </a:rPr>
                        <a:t>Guideline 3: Intervene early to address student expectations, buil</a:t>
                      </a:r>
                      <a:r>
                        <a:rPr lang="en-AU" sz="1400" b="0" baseline="0" dirty="0">
                          <a:solidFill>
                            <a:schemeClr val="bg1"/>
                          </a:solidFill>
                          <a:latin typeface="Verdana" panose="020B0604030504040204" pitchFamily="34" charset="0"/>
                          <a:ea typeface="Verdana" panose="020B0604030504040204" pitchFamily="34" charset="0"/>
                        </a:rPr>
                        <a:t>d skills and engagement </a:t>
                      </a:r>
                      <a:endParaRPr lang="en-AU" sz="1400" b="0" dirty="0">
                        <a:solidFill>
                          <a:schemeClr val="bg1"/>
                        </a:solidFill>
                        <a:latin typeface="Verdana" panose="020B0604030504040204" pitchFamily="34" charset="0"/>
                        <a:ea typeface="Verdana" panose="020B0604030504040204" pitchFamily="34" charset="0"/>
                      </a:endParaRPr>
                    </a:p>
                  </a:txBody>
                  <a:tcPr>
                    <a:solidFill>
                      <a:srgbClr val="FFCF37"/>
                    </a:solidFill>
                  </a:tcPr>
                </a:tc>
                <a:tc>
                  <a:txBody>
                    <a:bodyPr/>
                    <a:lstStyle/>
                    <a:p>
                      <a:r>
                        <a:rPr lang="en-AU" sz="1400" b="0" dirty="0">
                          <a:solidFill>
                            <a:schemeClr val="bg1"/>
                          </a:solidFill>
                          <a:latin typeface="Verdana" panose="020B0604030504040204" pitchFamily="34" charset="0"/>
                          <a:ea typeface="Verdana" panose="020B0604030504040204" pitchFamily="34" charset="0"/>
                        </a:rPr>
                        <a:t>Guideline</a:t>
                      </a:r>
                      <a:r>
                        <a:rPr lang="en-AU" sz="1400" b="0" baseline="0" dirty="0">
                          <a:solidFill>
                            <a:schemeClr val="bg1"/>
                          </a:solidFill>
                          <a:latin typeface="Verdana" panose="020B0604030504040204" pitchFamily="34" charset="0"/>
                          <a:ea typeface="Verdana" panose="020B0604030504040204" pitchFamily="34" charset="0"/>
                        </a:rPr>
                        <a:t> 4: Explicitly value &amp; support the vital role of ‘teacher presence’</a:t>
                      </a:r>
                      <a:endParaRPr lang="en-AU" sz="1400" b="0" dirty="0">
                        <a:solidFill>
                          <a:schemeClr val="bg1"/>
                        </a:solidFill>
                        <a:latin typeface="Verdana" panose="020B0604030504040204" pitchFamily="34" charset="0"/>
                        <a:ea typeface="Verdana" panose="020B0604030504040204" pitchFamily="34" charset="0"/>
                      </a:endParaRPr>
                    </a:p>
                  </a:txBody>
                  <a:tcPr>
                    <a:solidFill>
                      <a:srgbClr val="FFCF37"/>
                    </a:solidFill>
                  </a:tcPr>
                </a:tc>
                <a:tc>
                  <a:txBody>
                    <a:bodyPr/>
                    <a:lstStyle/>
                    <a:p>
                      <a:pPr algn="l"/>
                      <a:r>
                        <a:rPr lang="en-AU" sz="1400" b="0" dirty="0">
                          <a:solidFill>
                            <a:schemeClr val="bg1"/>
                          </a:solidFill>
                          <a:latin typeface="Verdana" panose="020B0604030504040204" pitchFamily="34" charset="0"/>
                          <a:ea typeface="Verdana" panose="020B0604030504040204" pitchFamily="34" charset="0"/>
                        </a:rPr>
                        <a:t>Guideline</a:t>
                      </a:r>
                      <a:r>
                        <a:rPr lang="en-AU" sz="1400" b="0" baseline="0" dirty="0">
                          <a:solidFill>
                            <a:schemeClr val="bg1"/>
                          </a:solidFill>
                          <a:latin typeface="Verdana" panose="020B0604030504040204" pitchFamily="34" charset="0"/>
                          <a:ea typeface="Verdana" panose="020B0604030504040204" pitchFamily="34" charset="0"/>
                        </a:rPr>
                        <a:t> 6: Engage &amp; support through content &amp; delivery</a:t>
                      </a:r>
                      <a:endParaRPr lang="en-AU" sz="1400" b="0" dirty="0">
                        <a:solidFill>
                          <a:schemeClr val="bg1"/>
                        </a:solidFill>
                        <a:latin typeface="Verdana" panose="020B0604030504040204" pitchFamily="34" charset="0"/>
                        <a:ea typeface="Verdana" panose="020B0604030504040204" pitchFamily="34" charset="0"/>
                      </a:endParaRPr>
                    </a:p>
                  </a:txBody>
                  <a:tcPr>
                    <a:solidFill>
                      <a:srgbClr val="FFCF37"/>
                    </a:solidFill>
                  </a:tcPr>
                </a:tc>
                <a:tc>
                  <a:txBody>
                    <a:bodyPr/>
                    <a:lstStyle/>
                    <a:p>
                      <a:r>
                        <a:rPr lang="en-AU" sz="1400" b="0" dirty="0">
                          <a:solidFill>
                            <a:schemeClr val="bg1"/>
                          </a:solidFill>
                          <a:latin typeface="Verdana" panose="020B0604030504040204" pitchFamily="34" charset="0"/>
                          <a:ea typeface="Verdana" panose="020B0604030504040204" pitchFamily="34" charset="0"/>
                        </a:rPr>
                        <a:t>Guideline 8: Contact &amp; communicate throughout the student journey</a:t>
                      </a:r>
                    </a:p>
                  </a:txBody>
                  <a:tcPr>
                    <a:solidFill>
                      <a:srgbClr val="FFCF37"/>
                    </a:solidFill>
                  </a:tcPr>
                </a:tc>
                <a:extLst>
                  <a:ext uri="{0D108BD9-81ED-4DB2-BD59-A6C34878D82A}">
                    <a16:rowId xmlns:a16="http://schemas.microsoft.com/office/drawing/2014/main" val="1805309323"/>
                  </a:ext>
                </a:extLst>
              </a:tr>
              <a:tr h="1844965">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kern="1200" dirty="0">
                          <a:solidFill>
                            <a:schemeClr val="bg2">
                              <a:lumMod val="25000"/>
                            </a:schemeClr>
                          </a:solidFill>
                          <a:effectLst/>
                          <a:latin typeface="Verdana" panose="020B0604030504040204" pitchFamily="34" charset="0"/>
                          <a:ea typeface="Verdana" panose="020B0604030504040204" pitchFamily="34" charset="0"/>
                          <a:cs typeface="+mn-cs"/>
                        </a:rPr>
                        <a:t>Need to explore expectations and present a realistic picture of online study and link to other contacts and resources.</a:t>
                      </a:r>
                    </a:p>
                    <a:p>
                      <a:pPr marL="0" indent="0">
                        <a:buFont typeface="Arial" panose="020B0604020202020204" pitchFamily="34" charset="0"/>
                        <a:buNone/>
                      </a:pPr>
                      <a:endParaRPr lang="en-AU" sz="1400" dirty="0">
                        <a:solidFill>
                          <a:schemeClr val="bg2">
                            <a:lumMod val="25000"/>
                          </a:schemeClr>
                        </a:solidFill>
                        <a:latin typeface="Verdana" panose="020B0604030504040204" pitchFamily="34" charset="0"/>
                        <a:ea typeface="Verdana" panose="020B0604030504040204" pitchFamily="34" charset="0"/>
                      </a:endParaRPr>
                    </a:p>
                  </a:txBody>
                  <a:tcPr>
                    <a:solidFill>
                      <a:schemeClr val="bg1">
                        <a:lumMod val="8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dirty="0">
                          <a:solidFill>
                            <a:schemeClr val="bg2">
                              <a:lumMod val="25000"/>
                            </a:schemeClr>
                          </a:solidFill>
                          <a:latin typeface="Verdana" panose="020B0604030504040204" pitchFamily="34" charset="0"/>
                          <a:ea typeface="Verdana" panose="020B0604030504040204" pitchFamily="34" charset="0"/>
                        </a:rPr>
                        <a:t>Outlines use of sufficient teaching time &amp; appropriate technology to provide students with interactive environment that is co-created to reduce isolation &amp; increase</a:t>
                      </a:r>
                      <a:r>
                        <a:rPr lang="en-AU" sz="1400" baseline="0" dirty="0">
                          <a:solidFill>
                            <a:schemeClr val="bg2">
                              <a:lumMod val="25000"/>
                            </a:schemeClr>
                          </a:solidFill>
                          <a:latin typeface="Verdana" panose="020B0604030504040204" pitchFamily="34" charset="0"/>
                          <a:ea typeface="Verdana" panose="020B0604030504040204" pitchFamily="34" charset="0"/>
                        </a:rPr>
                        <a:t> connection</a:t>
                      </a:r>
                      <a:r>
                        <a:rPr lang="en-AU" sz="1400" dirty="0">
                          <a:solidFill>
                            <a:schemeClr val="bg2">
                              <a:lumMod val="25000"/>
                            </a:schemeClr>
                          </a:solidFill>
                          <a:latin typeface="Verdana" panose="020B0604030504040204" pitchFamily="34" charset="0"/>
                          <a:ea typeface="Verdana" panose="020B0604030504040204" pitchFamily="34" charset="0"/>
                        </a:rPr>
                        <a:t>. </a:t>
                      </a:r>
                    </a:p>
                  </a:txBody>
                  <a:tcPr>
                    <a:solidFill>
                      <a:schemeClr val="bg1">
                        <a:lumMod val="95000"/>
                      </a:schemeClr>
                    </a:solidFill>
                  </a:tcPr>
                </a:tc>
                <a:tc>
                  <a:txBody>
                    <a:bodyPr/>
                    <a:lstStyle/>
                    <a:p>
                      <a:pPr marL="285750" indent="-285750" algn="l">
                        <a:buFont typeface="Arial" panose="020B0604020202020204" pitchFamily="34" charset="0"/>
                        <a:buChar char="•"/>
                      </a:pPr>
                      <a:r>
                        <a:rPr lang="en-AU" sz="1400" dirty="0">
                          <a:solidFill>
                            <a:schemeClr val="bg2">
                              <a:lumMod val="10000"/>
                            </a:schemeClr>
                          </a:solidFill>
                          <a:latin typeface="Verdana" panose="020B0604030504040204" pitchFamily="34" charset="0"/>
                          <a:ea typeface="Verdana" panose="020B0604030504040204" pitchFamily="34" charset="0"/>
                        </a:rPr>
                        <a:t>Stresses importance of asynchronous delivery and interactivity due to flexibility of online delivery &amp; time pressures of students to ensure all students can participate.</a:t>
                      </a:r>
                    </a:p>
                    <a:p>
                      <a:pPr algn="ctr"/>
                      <a:endParaRPr lang="en-AU" sz="1400" dirty="0">
                        <a:solidFill>
                          <a:schemeClr val="bg2">
                            <a:lumMod val="10000"/>
                          </a:schemeClr>
                        </a:solidFill>
                        <a:latin typeface="Verdana" panose="020B0604030504040204" pitchFamily="34" charset="0"/>
                        <a:ea typeface="Verdana" panose="020B0604030504040204" pitchFamily="34" charset="0"/>
                      </a:endParaRPr>
                    </a:p>
                  </a:txBody>
                  <a:tcPr>
                    <a:solidFill>
                      <a:schemeClr val="bg1">
                        <a:lumMod val="85000"/>
                      </a:schemeClr>
                    </a:solidFill>
                  </a:tcPr>
                </a:tc>
                <a:tc>
                  <a:txBody>
                    <a:bodyPr/>
                    <a:lstStyle/>
                    <a:p>
                      <a:pPr marL="285750" indent="-285750">
                        <a:buFont typeface="Arial" panose="020B0604020202020204" pitchFamily="34" charset="0"/>
                        <a:buChar char="•"/>
                      </a:pPr>
                      <a:r>
                        <a:rPr lang="en-AU" sz="1400" dirty="0">
                          <a:solidFill>
                            <a:schemeClr val="bg2">
                              <a:lumMod val="25000"/>
                            </a:schemeClr>
                          </a:solidFill>
                          <a:latin typeface="Verdana" panose="020B0604030504040204" pitchFamily="34" charset="0"/>
                          <a:ea typeface="Verdana" panose="020B0604030504040204" pitchFamily="34" charset="0"/>
                        </a:rPr>
                        <a:t>Academic and professional staff involved ensuring that students are contacted at the most relevant time by the most relevant member of staff. </a:t>
                      </a:r>
                    </a:p>
                  </a:txBody>
                  <a:tcPr>
                    <a:solidFill>
                      <a:schemeClr val="bg1">
                        <a:lumMod val="95000"/>
                      </a:schemeClr>
                    </a:solidFill>
                  </a:tcPr>
                </a:tc>
                <a:extLst>
                  <a:ext uri="{0D108BD9-81ED-4DB2-BD59-A6C34878D82A}">
                    <a16:rowId xmlns:a16="http://schemas.microsoft.com/office/drawing/2014/main" val="2503587381"/>
                  </a:ext>
                </a:extLst>
              </a:tr>
              <a:tr h="330441">
                <a:tc gridSpan="4">
                  <a:txBody>
                    <a:bodyPr/>
                    <a:lstStyle/>
                    <a:p>
                      <a:pPr marL="0" indent="0" algn="ctr">
                        <a:buFont typeface="Arial" panose="020B0604020202020204" pitchFamily="34" charset="0"/>
                        <a:buNone/>
                      </a:pPr>
                      <a:r>
                        <a:rPr lang="en-AU" sz="1400" b="0" dirty="0">
                          <a:solidFill>
                            <a:schemeClr val="bg1"/>
                          </a:solidFill>
                          <a:latin typeface="Verdana" panose="020B0604030504040204" pitchFamily="34" charset="0"/>
                          <a:ea typeface="Verdana" panose="020B0604030504040204" pitchFamily="34" charset="0"/>
                        </a:rPr>
                        <a:t>How are we addressing</a:t>
                      </a:r>
                      <a:r>
                        <a:rPr lang="en-AU" sz="1400" b="0" baseline="0" dirty="0">
                          <a:solidFill>
                            <a:schemeClr val="bg1"/>
                          </a:solidFill>
                          <a:latin typeface="Verdana" panose="020B0604030504040204" pitchFamily="34" charset="0"/>
                          <a:ea typeface="Verdana" panose="020B0604030504040204" pitchFamily="34" charset="0"/>
                        </a:rPr>
                        <a:t> these in the Online weekly study support sessions?</a:t>
                      </a:r>
                      <a:endParaRPr lang="en-AU" sz="1400" b="0" dirty="0">
                        <a:solidFill>
                          <a:schemeClr val="bg1"/>
                        </a:solidFill>
                        <a:latin typeface="Verdana" panose="020B0604030504040204" pitchFamily="34" charset="0"/>
                        <a:ea typeface="Verdana" panose="020B0604030504040204" pitchFamily="34" charset="0"/>
                      </a:endParaRPr>
                    </a:p>
                  </a:txBody>
                  <a:tcPr>
                    <a:solidFill>
                      <a:srgbClr val="FFCF37"/>
                    </a:solidFill>
                  </a:tcPr>
                </a:tc>
                <a:tc hMerge="1">
                  <a:txBody>
                    <a:bodyPr/>
                    <a:lstStyle/>
                    <a:p>
                      <a:pPr marL="285750" indent="-285750">
                        <a:buFont typeface="Arial" panose="020B0604020202020204" pitchFamily="34" charset="0"/>
                        <a:buChar char="•"/>
                      </a:pPr>
                      <a:endParaRPr lang="en-AU" dirty="0">
                        <a:solidFill>
                          <a:schemeClr val="tx1">
                            <a:lumMod val="65000"/>
                            <a:lumOff val="35000"/>
                          </a:schemeClr>
                        </a:solidFill>
                      </a:endParaRPr>
                    </a:p>
                  </a:txBody>
                  <a:tcPr>
                    <a:solidFill>
                      <a:schemeClr val="bg1">
                        <a:lumMod val="85000"/>
                      </a:schemeClr>
                    </a:solidFill>
                  </a:tcPr>
                </a:tc>
                <a:tc hMerge="1">
                  <a:txBody>
                    <a:bodyPr/>
                    <a:lstStyle/>
                    <a:p>
                      <a:pPr algn="ctr"/>
                      <a:endParaRPr lang="en-AU" dirty="0">
                        <a:solidFill>
                          <a:schemeClr val="tx1">
                            <a:lumMod val="75000"/>
                            <a:lumOff val="25000"/>
                          </a:schemeClr>
                        </a:solidFill>
                      </a:endParaRPr>
                    </a:p>
                  </a:txBody>
                  <a:tcPr>
                    <a:solidFill>
                      <a:schemeClr val="bg1">
                        <a:lumMod val="95000"/>
                      </a:schemeClr>
                    </a:solidFill>
                  </a:tcPr>
                </a:tc>
                <a:tc hMerge="1">
                  <a:txBody>
                    <a:bodyPr/>
                    <a:lstStyle/>
                    <a:p>
                      <a:endParaRPr lang="en-AU" dirty="0">
                        <a:solidFill>
                          <a:schemeClr val="tx1">
                            <a:lumMod val="75000"/>
                            <a:lumOff val="25000"/>
                          </a:schemeClr>
                        </a:solidFill>
                      </a:endParaRPr>
                    </a:p>
                  </a:txBody>
                  <a:tcPr>
                    <a:solidFill>
                      <a:schemeClr val="bg1">
                        <a:lumMod val="85000"/>
                      </a:schemeClr>
                    </a:solidFill>
                  </a:tcPr>
                </a:tc>
                <a:extLst>
                  <a:ext uri="{0D108BD9-81ED-4DB2-BD59-A6C34878D82A}">
                    <a16:rowId xmlns:a16="http://schemas.microsoft.com/office/drawing/2014/main" val="2892328742"/>
                  </a:ext>
                </a:extLst>
              </a:tr>
              <a:tr h="3795518">
                <a:tc>
                  <a:txBody>
                    <a:bodyPr/>
                    <a:lstStyle/>
                    <a:p>
                      <a:pPr marL="285750" indent="-285750">
                        <a:lnSpc>
                          <a:spcPct val="150000"/>
                        </a:lnSpc>
                        <a:buFont typeface="Arial" panose="020B0604020202020204" pitchFamily="34" charset="0"/>
                        <a:buChar char="•"/>
                      </a:pPr>
                      <a:r>
                        <a:rPr lang="en-AU" sz="1400" dirty="0">
                          <a:solidFill>
                            <a:schemeClr val="bg2">
                              <a:lumMod val="25000"/>
                            </a:schemeClr>
                          </a:solidFill>
                          <a:latin typeface="Verdana" panose="020B0604030504040204" pitchFamily="34" charset="0"/>
                          <a:ea typeface="Verdana" panose="020B0604030504040204" pitchFamily="34" charset="0"/>
                        </a:rPr>
                        <a:t>At start of semester we build confidence in new study environment. </a:t>
                      </a:r>
                    </a:p>
                    <a:p>
                      <a:pPr marL="285750" indent="-285750">
                        <a:lnSpc>
                          <a:spcPct val="150000"/>
                        </a:lnSpc>
                        <a:buFont typeface="Arial" panose="020B0604020202020204" pitchFamily="34" charset="0"/>
                        <a:buChar char="•"/>
                      </a:pPr>
                      <a:r>
                        <a:rPr lang="en-AU" sz="1400" dirty="0">
                          <a:solidFill>
                            <a:schemeClr val="bg2">
                              <a:lumMod val="25000"/>
                            </a:schemeClr>
                          </a:solidFill>
                          <a:latin typeface="Verdana" panose="020B0604030504040204" pitchFamily="34" charset="0"/>
                          <a:ea typeface="Verdana" panose="020B0604030504040204" pitchFamily="34" charset="0"/>
                        </a:rPr>
                        <a:t>Explicit explanations - expectations (workload).</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AU" sz="1400" dirty="0">
                          <a:solidFill>
                            <a:schemeClr val="bg2">
                              <a:lumMod val="25000"/>
                            </a:schemeClr>
                          </a:solidFill>
                          <a:latin typeface="Verdana" panose="020B0604030504040204" pitchFamily="34" charset="0"/>
                          <a:ea typeface="Verdana" panose="020B0604030504040204" pitchFamily="34" charset="0"/>
                        </a:rPr>
                        <a:t>Introduce students to range of support services &amp; resources to develop skills and ongoing engagement with library resources.</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AU" sz="1400" dirty="0">
                          <a:solidFill>
                            <a:schemeClr val="bg2">
                              <a:lumMod val="25000"/>
                            </a:schemeClr>
                          </a:solidFill>
                          <a:latin typeface="Verdana" panose="020B0604030504040204" pitchFamily="34" charset="0"/>
                          <a:ea typeface="Verdana" panose="020B0604030504040204" pitchFamily="34" charset="0"/>
                        </a:rPr>
                        <a:t>Demystify support seeking. </a:t>
                      </a:r>
                    </a:p>
                    <a:p>
                      <a:pPr marL="285750" indent="-285750">
                        <a:lnSpc>
                          <a:spcPct val="150000"/>
                        </a:lnSpc>
                        <a:buFont typeface="Arial" panose="020B0604020202020204" pitchFamily="34" charset="0"/>
                        <a:buChar char="•"/>
                      </a:pPr>
                      <a:endParaRPr lang="en-AU" sz="1400" dirty="0">
                        <a:solidFill>
                          <a:schemeClr val="bg2">
                            <a:lumMod val="25000"/>
                          </a:schemeClr>
                        </a:solidFill>
                        <a:latin typeface="Verdana" panose="020B0604030504040204" pitchFamily="34" charset="0"/>
                        <a:ea typeface="Verdana" panose="020B0604030504040204" pitchFamily="34" charset="0"/>
                      </a:endParaRPr>
                    </a:p>
                  </a:txBody>
                  <a:tcPr>
                    <a:solidFill>
                      <a:schemeClr val="bg1">
                        <a:lumMod val="95000"/>
                      </a:schemeClr>
                    </a:solidFill>
                  </a:tcPr>
                </a:tc>
                <a:tc>
                  <a:txBody>
                    <a:bodyPr/>
                    <a:lstStyle/>
                    <a:p>
                      <a:pPr marL="285750" indent="-285750">
                        <a:lnSpc>
                          <a:spcPct val="150000"/>
                        </a:lnSpc>
                        <a:buFont typeface="Arial" panose="020B0604020202020204" pitchFamily="34" charset="0"/>
                        <a:buChar char="•"/>
                      </a:pPr>
                      <a:r>
                        <a:rPr lang="en-AU" sz="1400" dirty="0">
                          <a:solidFill>
                            <a:schemeClr val="bg2">
                              <a:lumMod val="25000"/>
                            </a:schemeClr>
                          </a:solidFill>
                          <a:latin typeface="Verdana" panose="020B0604030504040204" pitchFamily="34" charset="0"/>
                          <a:ea typeface="Verdana" panose="020B0604030504040204" pitchFamily="34" charset="0"/>
                        </a:rPr>
                        <a:t>We aim to achieve this through allocation of short time for content and rest of session is Q&amp;A. </a:t>
                      </a:r>
                    </a:p>
                    <a:p>
                      <a:pPr marL="285750" indent="-285750">
                        <a:lnSpc>
                          <a:spcPct val="150000"/>
                        </a:lnSpc>
                        <a:buFont typeface="Arial" panose="020B0604020202020204" pitchFamily="34" charset="0"/>
                        <a:buChar char="•"/>
                      </a:pPr>
                      <a:r>
                        <a:rPr lang="en-AU" sz="1400" dirty="0">
                          <a:solidFill>
                            <a:schemeClr val="bg2">
                              <a:lumMod val="25000"/>
                            </a:schemeClr>
                          </a:solidFill>
                          <a:latin typeface="Verdana" panose="020B0604030504040204" pitchFamily="34" charset="0"/>
                          <a:ea typeface="Verdana" panose="020B0604030504040204" pitchFamily="34" charset="0"/>
                        </a:rPr>
                        <a:t>In our teaching time through this we aim to be student lead but not the capacity for co-creation.</a:t>
                      </a:r>
                    </a:p>
                  </a:txBody>
                  <a:tcPr>
                    <a:solidFill>
                      <a:schemeClr val="bg1">
                        <a:lumMod val="85000"/>
                      </a:schemeClr>
                    </a:solidFill>
                  </a:tcPr>
                </a:tc>
                <a:tc>
                  <a:txBody>
                    <a:bodyPr/>
                    <a:lstStyle/>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AU" sz="1400" kern="1200" dirty="0">
                          <a:solidFill>
                            <a:schemeClr val="bg2">
                              <a:lumMod val="10000"/>
                            </a:schemeClr>
                          </a:solidFill>
                          <a:effectLst/>
                          <a:latin typeface="Verdana" panose="020B0604030504040204" pitchFamily="34" charset="0"/>
                          <a:ea typeface="Verdana" panose="020B0604030504040204" pitchFamily="34" charset="0"/>
                          <a:cs typeface="+mn-cs"/>
                        </a:rPr>
                        <a:t>Interactive not asynchronous option. </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AU" sz="1400" kern="1200" dirty="0">
                          <a:solidFill>
                            <a:schemeClr val="bg2">
                              <a:lumMod val="10000"/>
                            </a:schemeClr>
                          </a:solidFill>
                          <a:effectLst/>
                          <a:latin typeface="Verdana" panose="020B0604030504040204" pitchFamily="34" charset="0"/>
                          <a:ea typeface="Verdana" panose="020B0604030504040204" pitchFamily="34" charset="0"/>
                          <a:cs typeface="+mn-cs"/>
                        </a:rPr>
                        <a:t>Reasons for not recording sessions.</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AU" sz="1400" kern="1200" dirty="0">
                          <a:solidFill>
                            <a:schemeClr val="bg2">
                              <a:lumMod val="10000"/>
                            </a:schemeClr>
                          </a:solidFill>
                          <a:effectLst/>
                          <a:latin typeface="Verdana" panose="020B0604030504040204" pitchFamily="34" charset="0"/>
                          <a:ea typeface="Verdana" panose="020B0604030504040204" pitchFamily="34" charset="0"/>
                          <a:cs typeface="+mn-cs"/>
                        </a:rPr>
                        <a:t>Access to resources. </a:t>
                      </a:r>
                      <a:r>
                        <a:rPr lang="en-AU" sz="1400" dirty="0">
                          <a:solidFill>
                            <a:schemeClr val="bg2">
                              <a:lumMod val="25000"/>
                            </a:schemeClr>
                          </a:solidFill>
                          <a:latin typeface="Verdana" panose="020B0604030504040204" pitchFamily="34" charset="0"/>
                          <a:ea typeface="Verdana" panose="020B0604030504040204" pitchFamily="34" charset="0"/>
                        </a:rPr>
                        <a:t>Interactive through Zoom – use share screen for demonstrations, chat function and encourage discussions amongst students. </a:t>
                      </a:r>
                      <a:endParaRPr lang="en-AU" sz="1400" dirty="0">
                        <a:solidFill>
                          <a:schemeClr val="bg2">
                            <a:lumMod val="10000"/>
                          </a:schemeClr>
                        </a:solidFill>
                        <a:latin typeface="Verdana" panose="020B0604030504040204" pitchFamily="34" charset="0"/>
                        <a:ea typeface="Verdana" panose="020B0604030504040204" pitchFamily="34" charset="0"/>
                      </a:endParaRPr>
                    </a:p>
                  </a:txBody>
                  <a:tcPr>
                    <a:solidFill>
                      <a:schemeClr val="bg1">
                        <a:lumMod val="95000"/>
                      </a:schemeClr>
                    </a:solidFill>
                  </a:tcPr>
                </a:tc>
                <a:tc>
                  <a:txBody>
                    <a:bodyPr/>
                    <a:lstStyle/>
                    <a:p>
                      <a:pPr marL="285750" indent="-285750">
                        <a:lnSpc>
                          <a:spcPct val="150000"/>
                        </a:lnSpc>
                        <a:buFont typeface="Arial" panose="020B0604020202020204" pitchFamily="34" charset="0"/>
                        <a:buChar char="•"/>
                      </a:pPr>
                      <a:r>
                        <a:rPr lang="en-AU" sz="1400" dirty="0">
                          <a:solidFill>
                            <a:schemeClr val="bg2">
                              <a:lumMod val="25000"/>
                            </a:schemeClr>
                          </a:solidFill>
                          <a:latin typeface="Verdana" panose="020B0604030504040204" pitchFamily="34" charset="0"/>
                          <a:ea typeface="Verdana" panose="020B0604030504040204" pitchFamily="34" charset="0"/>
                        </a:rPr>
                        <a:t>Provides regular weekly contact to provide information, offer support and increase engagement. </a:t>
                      </a:r>
                    </a:p>
                    <a:p>
                      <a:pPr marL="285750" indent="-285750">
                        <a:lnSpc>
                          <a:spcPct val="150000"/>
                        </a:lnSpc>
                        <a:buFont typeface="Arial" panose="020B0604020202020204" pitchFamily="34" charset="0"/>
                        <a:buChar char="•"/>
                      </a:pPr>
                      <a:r>
                        <a:rPr lang="en-AU" sz="1400" dirty="0">
                          <a:solidFill>
                            <a:schemeClr val="bg2">
                              <a:lumMod val="25000"/>
                            </a:schemeClr>
                          </a:solidFill>
                          <a:latin typeface="Verdana" panose="020B0604030504040204" pitchFamily="34" charset="0"/>
                          <a:ea typeface="Verdana" panose="020B0604030504040204" pitchFamily="34" charset="0"/>
                        </a:rPr>
                        <a:t>Some students have come to multiple sessions across the semester – “check in”.</a:t>
                      </a:r>
                    </a:p>
                  </a:txBody>
                  <a:tcPr>
                    <a:solidFill>
                      <a:schemeClr val="bg1">
                        <a:lumMod val="85000"/>
                      </a:schemeClr>
                    </a:solidFill>
                  </a:tcPr>
                </a:tc>
                <a:extLst>
                  <a:ext uri="{0D108BD9-81ED-4DB2-BD59-A6C34878D82A}">
                    <a16:rowId xmlns:a16="http://schemas.microsoft.com/office/drawing/2014/main" val="1285028660"/>
                  </a:ext>
                </a:extLst>
              </a:tr>
            </a:tbl>
          </a:graphicData>
        </a:graphic>
      </p:graphicFrame>
    </p:spTree>
    <p:extLst>
      <p:ext uri="{BB962C8B-B14F-4D97-AF65-F5344CB8AC3E}">
        <p14:creationId xmlns:p14="http://schemas.microsoft.com/office/powerpoint/2010/main" val="3972255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794924461"/>
              </p:ext>
            </p:extLst>
          </p:nvPr>
        </p:nvGraphicFramePr>
        <p:xfrm>
          <a:off x="84221" y="1"/>
          <a:ext cx="11937891" cy="6857999"/>
        </p:xfrm>
        <a:graphic>
          <a:graphicData uri="http://schemas.openxmlformats.org/drawingml/2006/table">
            <a:tbl>
              <a:tblPr firstRow="1" firstCol="1" bandRow="1">
                <a:tableStyleId>{2D5ABB26-0587-4C30-8999-92F81FD0307C}</a:tableStyleId>
              </a:tblPr>
              <a:tblGrid>
                <a:gridCol w="6066093">
                  <a:extLst>
                    <a:ext uri="{9D8B030D-6E8A-4147-A177-3AD203B41FA5}">
                      <a16:colId xmlns:a16="http://schemas.microsoft.com/office/drawing/2014/main" val="1121964408"/>
                    </a:ext>
                  </a:extLst>
                </a:gridCol>
                <a:gridCol w="5871798">
                  <a:extLst>
                    <a:ext uri="{9D8B030D-6E8A-4147-A177-3AD203B41FA5}">
                      <a16:colId xmlns:a16="http://schemas.microsoft.com/office/drawing/2014/main" val="4234135516"/>
                    </a:ext>
                  </a:extLst>
                </a:gridCol>
              </a:tblGrid>
              <a:tr h="1047776">
                <a:tc>
                  <a:txBody>
                    <a:bodyPr/>
                    <a:lstStyle/>
                    <a:p>
                      <a:pPr marL="0" marR="0">
                        <a:spcBef>
                          <a:spcPts val="0"/>
                        </a:spcBef>
                        <a:spcAft>
                          <a:spcPts val="0"/>
                        </a:spcAft>
                      </a:pPr>
                      <a:r>
                        <a:rPr lang="en-AU" sz="2400" dirty="0">
                          <a:solidFill>
                            <a:srgbClr val="FFC000"/>
                          </a:solidFill>
                          <a:effectLst/>
                        </a:rPr>
                        <a:t>Early intervention </a:t>
                      </a:r>
                      <a:r>
                        <a:rPr lang="en-AU" sz="2400" dirty="0">
                          <a:effectLst/>
                        </a:rPr>
                        <a:t>with students to connect, prepare and engage …</a:t>
                      </a:r>
                      <a:endParaRPr lang="en-AU" sz="2400" b="0" dirty="0">
                        <a:effectLst/>
                        <a:latin typeface="Times New Roman" panose="02020603050405020304" pitchFamily="18" charset="0"/>
                        <a:ea typeface="Calibri" panose="020F0502020204030204" pitchFamily="34" charset="0"/>
                      </a:endParaRPr>
                    </a:p>
                  </a:txBody>
                  <a:tcPr marL="27913" marR="27913" marT="0" marB="0" anchor="ctr">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AU" sz="2400" i="1" kern="1200" dirty="0">
                          <a:effectLst/>
                        </a:rPr>
                        <a:t>“studying Business Commerce - literally just started…”</a:t>
                      </a:r>
                    </a:p>
                  </a:txBody>
                  <a:tcPr marL="27913" marR="27913" marT="0" marB="0" anchor="ctr">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617398815"/>
                  </a:ext>
                </a:extLst>
              </a:tr>
              <a:tr h="1335489">
                <a:tc>
                  <a:txBody>
                    <a:bodyPr/>
                    <a:lstStyle/>
                    <a:p>
                      <a:pPr marL="0" marR="0">
                        <a:spcBef>
                          <a:spcPts val="0"/>
                        </a:spcBef>
                        <a:spcAft>
                          <a:spcPts val="0"/>
                        </a:spcAft>
                      </a:pPr>
                      <a:r>
                        <a:rPr lang="en-AU" sz="2400" dirty="0">
                          <a:solidFill>
                            <a:srgbClr val="FFC000"/>
                          </a:solidFill>
                          <a:effectLst/>
                        </a:rPr>
                        <a:t>‘Teacher-presence’ </a:t>
                      </a:r>
                      <a:r>
                        <a:rPr lang="en-AU" sz="2400" dirty="0">
                          <a:effectLst/>
                        </a:rPr>
                        <a:t>plays a vital role in building a </a:t>
                      </a:r>
                      <a:r>
                        <a:rPr lang="en-AU" sz="2400" dirty="0">
                          <a:solidFill>
                            <a:srgbClr val="FFC000"/>
                          </a:solidFill>
                          <a:effectLst/>
                        </a:rPr>
                        <a:t>sense of belonging </a:t>
                      </a:r>
                      <a:r>
                        <a:rPr lang="en-AU" sz="2400" dirty="0">
                          <a:effectLst/>
                        </a:rPr>
                        <a:t>to the learning community</a:t>
                      </a:r>
                      <a:endParaRPr lang="en-AU" sz="2400" b="0" dirty="0">
                        <a:effectLst/>
                        <a:latin typeface="Times New Roman" panose="02020603050405020304" pitchFamily="18" charset="0"/>
                        <a:ea typeface="Calibri" panose="020F0502020204030204" pitchFamily="34" charset="0"/>
                      </a:endParaRPr>
                    </a:p>
                  </a:txBody>
                  <a:tcPr marL="27913" marR="27913"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2400" i="1" dirty="0">
                          <a:effectLst/>
                        </a:rPr>
                        <a:t>“</a:t>
                      </a:r>
                      <a:r>
                        <a:rPr lang="en-AU" sz="2400" i="1" kern="1200" dirty="0">
                          <a:effectLst/>
                        </a:rPr>
                        <a:t>Thanks Kate and Rowena!”</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2400" i="1" kern="1200" dirty="0">
                          <a:effectLst/>
                        </a:rPr>
                        <a:t>“You've helped me Rowena, thank you”</a:t>
                      </a:r>
                    </a:p>
                    <a:p>
                      <a:pPr marL="0" marR="0">
                        <a:spcBef>
                          <a:spcPts val="0"/>
                        </a:spcBef>
                        <a:spcAft>
                          <a:spcPts val="0"/>
                        </a:spcAft>
                      </a:pPr>
                      <a:endParaRPr lang="en-AU" sz="2400" b="0" i="1" dirty="0">
                        <a:effectLst/>
                        <a:latin typeface="Times New Roman" panose="02020603050405020304" pitchFamily="18" charset="0"/>
                        <a:ea typeface="Calibri" panose="020F0502020204030204" pitchFamily="34" charset="0"/>
                      </a:endParaRPr>
                    </a:p>
                  </a:txBody>
                  <a:tcPr marL="27913" marR="27913"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07356983"/>
                  </a:ext>
                </a:extLst>
              </a:tr>
              <a:tr h="1335489">
                <a:tc>
                  <a:txBody>
                    <a:bodyPr/>
                    <a:lstStyle/>
                    <a:p>
                      <a:pPr marL="0" marR="0">
                        <a:spcBef>
                          <a:spcPts val="0"/>
                        </a:spcBef>
                        <a:spcAft>
                          <a:spcPts val="0"/>
                        </a:spcAft>
                      </a:pPr>
                      <a:r>
                        <a:rPr lang="en-AU" sz="2400" dirty="0">
                          <a:effectLst/>
                        </a:rPr>
                        <a:t>Content, curriculum and delivery … need to be engaging, interactive, supportive and designed </a:t>
                      </a:r>
                      <a:r>
                        <a:rPr lang="en-AU" sz="2400" dirty="0">
                          <a:solidFill>
                            <a:schemeClr val="bg2">
                              <a:lumMod val="10000"/>
                            </a:schemeClr>
                          </a:solidFill>
                          <a:effectLst/>
                        </a:rPr>
                        <a:t>to</a:t>
                      </a:r>
                      <a:r>
                        <a:rPr lang="en-AU" sz="2400" dirty="0">
                          <a:solidFill>
                            <a:srgbClr val="FF0000"/>
                          </a:solidFill>
                          <a:effectLst/>
                        </a:rPr>
                        <a:t> </a:t>
                      </a:r>
                      <a:r>
                        <a:rPr lang="en-AU" sz="2400" dirty="0">
                          <a:solidFill>
                            <a:srgbClr val="FFC000"/>
                          </a:solidFill>
                          <a:effectLst/>
                        </a:rPr>
                        <a:t>strengthen interaction amongst students</a:t>
                      </a:r>
                      <a:r>
                        <a:rPr lang="en-AU" sz="2400" dirty="0">
                          <a:solidFill>
                            <a:srgbClr val="FF0000"/>
                          </a:solidFill>
                          <a:effectLst/>
                        </a:rPr>
                        <a:t>.</a:t>
                      </a:r>
                      <a:endParaRPr lang="en-AU" sz="2400" b="0" dirty="0">
                        <a:solidFill>
                          <a:srgbClr val="FF0000"/>
                        </a:solidFill>
                        <a:effectLst/>
                        <a:latin typeface="Times New Roman" panose="02020603050405020304" pitchFamily="18" charset="0"/>
                        <a:ea typeface="Calibri" panose="020F0502020204030204" pitchFamily="34" charset="0"/>
                      </a:endParaRPr>
                    </a:p>
                  </a:txBody>
                  <a:tcPr marL="27913" marR="27913"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2400" i="1" kern="1200" dirty="0">
                          <a:effectLst/>
                        </a:rPr>
                        <a:t>“I was told that I have to write a Bang section in my Introduction for my essay. Could you tell me what is a Bang section?”</a:t>
                      </a:r>
                      <a:endParaRPr lang="en-AU" sz="2400" b="0" i="1" dirty="0">
                        <a:effectLst/>
                        <a:latin typeface="Times New Roman" panose="02020603050405020304" pitchFamily="18" charset="0"/>
                        <a:ea typeface="Calibri" panose="020F0502020204030204" pitchFamily="34" charset="0"/>
                      </a:endParaRPr>
                    </a:p>
                  </a:txBody>
                  <a:tcPr marL="27913" marR="27913"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352362869"/>
                  </a:ext>
                </a:extLst>
              </a:tr>
              <a:tr h="1780651">
                <a:tc>
                  <a:txBody>
                    <a:bodyPr/>
                    <a:lstStyle/>
                    <a:p>
                      <a:pPr marL="0" marR="0">
                        <a:spcBef>
                          <a:spcPts val="0"/>
                        </a:spcBef>
                        <a:spcAft>
                          <a:spcPts val="0"/>
                        </a:spcAft>
                      </a:pPr>
                      <a:r>
                        <a:rPr lang="en-AU" sz="2400" dirty="0">
                          <a:solidFill>
                            <a:schemeClr val="accent4"/>
                          </a:solidFill>
                          <a:effectLst/>
                        </a:rPr>
                        <a:t>Regular and structured contact </a:t>
                      </a:r>
                      <a:r>
                        <a:rPr lang="en-AU" sz="2400" dirty="0">
                          <a:effectLst/>
                        </a:rPr>
                        <a:t>between the institution and the student is important in providing connection and direction along the student journey. </a:t>
                      </a:r>
                      <a:endParaRPr lang="en-AU" sz="2400" b="0" dirty="0">
                        <a:effectLst/>
                        <a:latin typeface="Times New Roman" panose="02020603050405020304" pitchFamily="18" charset="0"/>
                        <a:ea typeface="Calibri" panose="020F0502020204030204" pitchFamily="34" charset="0"/>
                      </a:endParaRPr>
                    </a:p>
                  </a:txBody>
                  <a:tcPr marL="27913" marR="27913"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2400" i="1" kern="1200" dirty="0">
                          <a:effectLst/>
                        </a:rPr>
                        <a:t>“Are those consultations available online or on campus only?”</a:t>
                      </a:r>
                      <a:endParaRPr lang="en-AU" sz="2400" b="0" i="1" dirty="0">
                        <a:effectLst/>
                        <a:latin typeface="Times New Roman" panose="02020603050405020304" pitchFamily="18" charset="0"/>
                        <a:ea typeface="Calibri" panose="020F0502020204030204" pitchFamily="34" charset="0"/>
                      </a:endParaRPr>
                    </a:p>
                    <a:p>
                      <a:pPr marL="0" marR="0">
                        <a:spcBef>
                          <a:spcPts val="0"/>
                        </a:spcBef>
                        <a:spcAft>
                          <a:spcPts val="0"/>
                        </a:spcAft>
                      </a:pPr>
                      <a:endParaRPr lang="en-AU" sz="2400" b="0" i="1" dirty="0">
                        <a:effectLst/>
                        <a:latin typeface="Times New Roman" panose="02020603050405020304" pitchFamily="18" charset="0"/>
                        <a:ea typeface="Calibri" panose="020F0502020204030204" pitchFamily="34" charset="0"/>
                      </a:endParaRPr>
                    </a:p>
                  </a:txBody>
                  <a:tcPr marL="27913" marR="27913"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44687419"/>
                  </a:ext>
                </a:extLst>
              </a:tr>
              <a:tr h="1358594">
                <a:tc>
                  <a:txBody>
                    <a:bodyPr/>
                    <a:lstStyle/>
                    <a:p>
                      <a:pPr marL="0" marR="0">
                        <a:spcBef>
                          <a:spcPts val="0"/>
                        </a:spcBef>
                        <a:spcAft>
                          <a:spcPts val="0"/>
                        </a:spcAft>
                      </a:pPr>
                      <a:endParaRPr lang="en-AU" sz="1400" dirty="0"/>
                    </a:p>
                    <a:p>
                      <a:pPr marL="0" marR="0">
                        <a:spcBef>
                          <a:spcPts val="0"/>
                        </a:spcBef>
                        <a:spcAft>
                          <a:spcPts val="0"/>
                        </a:spcAft>
                      </a:pPr>
                      <a:r>
                        <a:rPr lang="en-AU" sz="1400" dirty="0"/>
                        <a:t>Stone, C. (2016). </a:t>
                      </a:r>
                      <a:r>
                        <a:rPr lang="en-AU" sz="1400" i="1" dirty="0">
                          <a:hlinkClick r:id="rId3"/>
                        </a:rPr>
                        <a:t>The National Guidelines for Improving Student access, participation and success in higher education in Australia.</a:t>
                      </a:r>
                      <a:r>
                        <a:rPr lang="en-AU" sz="1400" dirty="0">
                          <a:hlinkClick r:id="rId3"/>
                        </a:rPr>
                        <a:t> </a:t>
                      </a:r>
                      <a:endParaRPr lang="en-AU" sz="1400" b="0" dirty="0">
                        <a:effectLst/>
                        <a:latin typeface="Times New Roman" panose="02020603050405020304" pitchFamily="18" charset="0"/>
                        <a:ea typeface="Calibri" panose="020F0502020204030204" pitchFamily="34" charset="0"/>
                      </a:endParaRPr>
                    </a:p>
                  </a:txBody>
                  <a:tcPr marL="27913" marR="27913"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400"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sz="1400" i="1" dirty="0"/>
                        <a:t>Student comments provided via chat</a:t>
                      </a:r>
                      <a:endParaRPr lang="en-AU" sz="1400" b="0" i="1" dirty="0">
                        <a:effectLst/>
                        <a:latin typeface="Times New Roman" panose="02020603050405020304" pitchFamily="18" charset="0"/>
                        <a:ea typeface="Calibri" panose="020F0502020204030204" pitchFamily="34" charset="0"/>
                      </a:endParaRPr>
                    </a:p>
                  </a:txBody>
                  <a:tcPr marL="27913" marR="27913"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93164470"/>
                  </a:ext>
                </a:extLst>
              </a:tr>
            </a:tbl>
          </a:graphicData>
        </a:graphic>
      </p:graphicFrame>
    </p:spTree>
    <p:extLst>
      <p:ext uri="{BB962C8B-B14F-4D97-AF65-F5344CB8AC3E}">
        <p14:creationId xmlns:p14="http://schemas.microsoft.com/office/powerpoint/2010/main" val="2736253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4" name="Rectangle 3"/>
          <p:cNvSpPr/>
          <p:nvPr/>
        </p:nvSpPr>
        <p:spPr>
          <a:xfrm>
            <a:off x="0" y="0"/>
            <a:ext cx="12192000" cy="17252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2400"/>
          </a:p>
        </p:txBody>
      </p:sp>
      <p:grpSp>
        <p:nvGrpSpPr>
          <p:cNvPr id="7" name="Group 6"/>
          <p:cNvGrpSpPr/>
          <p:nvPr/>
        </p:nvGrpSpPr>
        <p:grpSpPr>
          <a:xfrm>
            <a:off x="4873876" y="901918"/>
            <a:ext cx="7437694" cy="5818072"/>
            <a:chOff x="4873876" y="901918"/>
            <a:chExt cx="7437694" cy="5818072"/>
          </a:xfrm>
        </p:grpSpPr>
        <p:sp>
          <p:nvSpPr>
            <p:cNvPr id="8" name="Shape 7"/>
            <p:cNvSpPr/>
            <p:nvPr/>
          </p:nvSpPr>
          <p:spPr>
            <a:xfrm>
              <a:off x="4873876" y="1769720"/>
              <a:ext cx="2743200" cy="2743200"/>
            </a:xfrm>
            <a:prstGeom prst="gear6">
              <a:avLst/>
            </a:prstGeom>
            <a:solidFill>
              <a:schemeClr val="accent4"/>
            </a:solidFill>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4">
                <a:hueOff val="5197846"/>
                <a:satOff val="-23984"/>
                <a:lumOff val="883"/>
                <a:alphaOff val="0"/>
              </a:schemeClr>
            </a:fillRef>
            <a:effectRef idx="2">
              <a:schemeClr val="accent4">
                <a:hueOff val="5197846"/>
                <a:satOff val="-23984"/>
                <a:lumOff val="883"/>
                <a:alphaOff val="0"/>
              </a:schemeClr>
            </a:effectRef>
            <a:fontRef idx="minor">
              <a:schemeClr val="lt1"/>
            </a:fontRef>
          </p:style>
        </p:sp>
        <p:sp>
          <p:nvSpPr>
            <p:cNvPr id="9" name="Shape 4"/>
            <p:cNvSpPr/>
            <p:nvPr/>
          </p:nvSpPr>
          <p:spPr>
            <a:xfrm>
              <a:off x="5668709" y="2470107"/>
              <a:ext cx="1153533" cy="1145853"/>
            </a:xfrm>
            <a:prstGeom prst="rect">
              <a:avLst/>
            </a:prstGeom>
            <a:noFill/>
            <a:scene3d>
              <a:camera prst="orthographicFront">
                <a:rot lat="0" lon="0" rev="0"/>
              </a:camera>
              <a:lightRig rig="contrasting" dir="t">
                <a:rot lat="0" lon="0" rev="12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en-US" sz="2000" kern="1200" dirty="0"/>
                <a:t>social</a:t>
              </a:r>
              <a:endParaRPr lang="en-AU" sz="2000" kern="1200" dirty="0"/>
            </a:p>
          </p:txBody>
        </p:sp>
        <p:sp>
          <p:nvSpPr>
            <p:cNvPr id="10" name="Shape 9"/>
            <p:cNvSpPr>
              <a:spLocks noChangeAspect="1"/>
            </p:cNvSpPr>
            <p:nvPr/>
          </p:nvSpPr>
          <p:spPr>
            <a:xfrm>
              <a:off x="8990180" y="3976790"/>
              <a:ext cx="2743200" cy="2743200"/>
            </a:xfrm>
            <a:prstGeom prst="gear6">
              <a:avLst/>
            </a:prstGeom>
            <a:solidFill>
              <a:srgbClr val="92D050"/>
            </a:solidFill>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4">
                <a:hueOff val="5197846"/>
                <a:satOff val="-23984"/>
                <a:lumOff val="883"/>
                <a:alphaOff val="0"/>
              </a:schemeClr>
            </a:fillRef>
            <a:effectRef idx="2">
              <a:schemeClr val="accent4">
                <a:hueOff val="5197846"/>
                <a:satOff val="-23984"/>
                <a:lumOff val="883"/>
                <a:alphaOff val="0"/>
              </a:schemeClr>
            </a:effectRef>
            <a:fontRef idx="minor">
              <a:schemeClr val="lt1"/>
            </a:fontRef>
          </p:style>
        </p:sp>
        <p:sp>
          <p:nvSpPr>
            <p:cNvPr id="11" name="Shape 4"/>
            <p:cNvSpPr/>
            <p:nvPr/>
          </p:nvSpPr>
          <p:spPr>
            <a:xfrm>
              <a:off x="9633639" y="4814010"/>
              <a:ext cx="1530895" cy="1128029"/>
            </a:xfrm>
            <a:prstGeom prst="rect">
              <a:avLst/>
            </a:prstGeom>
            <a:noFill/>
            <a:scene3d>
              <a:camera prst="orthographicFront">
                <a:rot lat="0" lon="0" rev="0"/>
              </a:camera>
              <a:lightRig rig="contrasting" dir="t">
                <a:rot lat="0" lon="0" rev="12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en-US" sz="2000" kern="1200" dirty="0"/>
                <a:t>emotional</a:t>
              </a:r>
              <a:endParaRPr lang="en-AU" sz="2000" kern="1200" dirty="0"/>
            </a:p>
          </p:txBody>
        </p:sp>
        <p:sp>
          <p:nvSpPr>
            <p:cNvPr id="12" name="Shape 11"/>
            <p:cNvSpPr/>
            <p:nvPr/>
          </p:nvSpPr>
          <p:spPr>
            <a:xfrm>
              <a:off x="6564290" y="3615960"/>
              <a:ext cx="2743200" cy="2743200"/>
            </a:xfrm>
            <a:prstGeom prst="gear6">
              <a:avLst/>
            </a:prstGeom>
            <a:solidFill>
              <a:srgbClr val="00B050"/>
            </a:solidFill>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4">
                <a:hueOff val="5197846"/>
                <a:satOff val="-23984"/>
                <a:lumOff val="883"/>
                <a:alphaOff val="0"/>
              </a:schemeClr>
            </a:fillRef>
            <a:effectRef idx="2">
              <a:schemeClr val="accent4">
                <a:hueOff val="5197846"/>
                <a:satOff val="-23984"/>
                <a:lumOff val="883"/>
                <a:alphaOff val="0"/>
              </a:schemeClr>
            </a:effectRef>
            <a:fontRef idx="minor">
              <a:schemeClr val="lt1"/>
            </a:fontRef>
          </p:style>
        </p:sp>
        <p:sp>
          <p:nvSpPr>
            <p:cNvPr id="13" name="Shape 4"/>
            <p:cNvSpPr/>
            <p:nvPr/>
          </p:nvSpPr>
          <p:spPr>
            <a:xfrm>
              <a:off x="7310996" y="4392487"/>
              <a:ext cx="1427649" cy="1128029"/>
            </a:xfrm>
            <a:prstGeom prst="rect">
              <a:avLst/>
            </a:prstGeom>
            <a:noFill/>
            <a:scene3d>
              <a:camera prst="orthographicFront">
                <a:rot lat="0" lon="0" rev="0"/>
              </a:camera>
              <a:lightRig rig="contrasting" dir="t">
                <a:rot lat="0" lon="0" rev="12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en-US" sz="2000" kern="1200" dirty="0"/>
                <a:t>collaborative</a:t>
              </a:r>
              <a:endParaRPr lang="en-AU" sz="2000" kern="1200" dirty="0"/>
            </a:p>
          </p:txBody>
        </p:sp>
        <p:sp>
          <p:nvSpPr>
            <p:cNvPr id="14" name="Shape 13"/>
            <p:cNvSpPr/>
            <p:nvPr/>
          </p:nvSpPr>
          <p:spPr>
            <a:xfrm>
              <a:off x="9568370" y="1649287"/>
              <a:ext cx="2743200" cy="2743200"/>
            </a:xfrm>
            <a:prstGeom prst="gear6">
              <a:avLst/>
            </a:prstGeom>
            <a:solidFill>
              <a:srgbClr val="00B0F0"/>
            </a:solidFill>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4">
                <a:hueOff val="5197846"/>
                <a:satOff val="-23984"/>
                <a:lumOff val="883"/>
                <a:alphaOff val="0"/>
              </a:schemeClr>
            </a:fillRef>
            <a:effectRef idx="2">
              <a:schemeClr val="accent4">
                <a:hueOff val="5197846"/>
                <a:satOff val="-23984"/>
                <a:lumOff val="883"/>
                <a:alphaOff val="0"/>
              </a:schemeClr>
            </a:effectRef>
            <a:fontRef idx="minor">
              <a:schemeClr val="lt1"/>
            </a:fontRef>
          </p:style>
        </p:sp>
        <p:sp>
          <p:nvSpPr>
            <p:cNvPr id="15" name="Shape 4"/>
            <p:cNvSpPr/>
            <p:nvPr/>
          </p:nvSpPr>
          <p:spPr>
            <a:xfrm>
              <a:off x="10320555" y="2605190"/>
              <a:ext cx="1412825" cy="766636"/>
            </a:xfrm>
            <a:prstGeom prst="rect">
              <a:avLst/>
            </a:prstGeom>
            <a:noFill/>
            <a:scene3d>
              <a:camera prst="orthographicFront">
                <a:rot lat="0" lon="0" rev="0"/>
              </a:camera>
              <a:lightRig rig="contrasting" dir="t">
                <a:rot lat="0" lon="0" rev="12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en-US" sz="2000" kern="1200" dirty="0" err="1"/>
                <a:t>behavioural</a:t>
              </a:r>
              <a:endParaRPr lang="en-AU" sz="2000" kern="1200" dirty="0"/>
            </a:p>
          </p:txBody>
        </p:sp>
        <p:sp>
          <p:nvSpPr>
            <p:cNvPr id="16" name="Shape 15"/>
            <p:cNvSpPr/>
            <p:nvPr/>
          </p:nvSpPr>
          <p:spPr>
            <a:xfrm>
              <a:off x="7243611" y="901918"/>
              <a:ext cx="2743200" cy="2743200"/>
            </a:xfrm>
            <a:prstGeom prst="gear6">
              <a:avLst/>
            </a:prstGeom>
            <a:solidFill>
              <a:srgbClr val="0033CC"/>
            </a:solidFill>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4">
                <a:hueOff val="5197846"/>
                <a:satOff val="-23984"/>
                <a:lumOff val="883"/>
                <a:alphaOff val="0"/>
              </a:schemeClr>
            </a:fillRef>
            <a:effectRef idx="2">
              <a:schemeClr val="accent4">
                <a:hueOff val="5197846"/>
                <a:satOff val="-23984"/>
                <a:lumOff val="883"/>
                <a:alphaOff val="0"/>
              </a:schemeClr>
            </a:effectRef>
            <a:fontRef idx="minor">
              <a:schemeClr val="lt1"/>
            </a:fontRef>
          </p:style>
        </p:sp>
        <p:sp>
          <p:nvSpPr>
            <p:cNvPr id="17" name="Shape 4"/>
            <p:cNvSpPr/>
            <p:nvPr/>
          </p:nvSpPr>
          <p:spPr>
            <a:xfrm>
              <a:off x="7955206" y="1616908"/>
              <a:ext cx="1320011" cy="1353635"/>
            </a:xfrm>
            <a:prstGeom prst="rect">
              <a:avLst/>
            </a:prstGeom>
            <a:noFill/>
            <a:scene3d>
              <a:camera prst="orthographicFront">
                <a:rot lat="0" lon="0" rev="0"/>
              </a:camera>
              <a:lightRig rig="contrasting" dir="t">
                <a:rot lat="0" lon="0" rev="12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en-US" sz="2000" kern="1200" dirty="0"/>
                <a:t>cognitive</a:t>
              </a:r>
              <a:endParaRPr lang="en-AU" sz="2000" kern="1200" dirty="0"/>
            </a:p>
          </p:txBody>
        </p:sp>
      </p:grpSp>
      <p:sp>
        <p:nvSpPr>
          <p:cNvPr id="6" name="Rectangle 5"/>
          <p:cNvSpPr/>
          <p:nvPr/>
        </p:nvSpPr>
        <p:spPr>
          <a:xfrm>
            <a:off x="255070" y="879162"/>
            <a:ext cx="5132885" cy="4524315"/>
          </a:xfrm>
          <a:prstGeom prst="rect">
            <a:avLst/>
          </a:prstGeom>
        </p:spPr>
        <p:txBody>
          <a:bodyPr wrap="square">
            <a:spAutoFit/>
          </a:bodyPr>
          <a:lstStyle/>
          <a:p>
            <a:pPr lvl="0"/>
            <a:r>
              <a:rPr lang="en-US" sz="3600" dirty="0">
                <a:solidFill>
                  <a:schemeClr val="bg2">
                    <a:lumMod val="25000"/>
                  </a:schemeClr>
                </a:solidFill>
              </a:rPr>
              <a:t>What next? </a:t>
            </a:r>
            <a:br>
              <a:rPr lang="en-US" sz="3600" dirty="0">
                <a:solidFill>
                  <a:schemeClr val="bg2">
                    <a:lumMod val="25000"/>
                  </a:schemeClr>
                </a:solidFill>
              </a:rPr>
            </a:br>
            <a:endParaRPr lang="en-US" sz="3600" dirty="0">
              <a:solidFill>
                <a:schemeClr val="bg2">
                  <a:lumMod val="25000"/>
                </a:schemeClr>
              </a:solidFill>
            </a:endParaRPr>
          </a:p>
          <a:p>
            <a:pPr marL="342900" lvl="0" indent="-342900">
              <a:buFont typeface="Arial" panose="020B0604020202020204" pitchFamily="34" charset="0"/>
              <a:buChar char="•"/>
            </a:pPr>
            <a:r>
              <a:rPr lang="en-US" sz="2400" i="1" dirty="0">
                <a:solidFill>
                  <a:schemeClr val="bg2">
                    <a:lumMod val="25000"/>
                  </a:schemeClr>
                </a:solidFill>
              </a:rPr>
              <a:t>An Online Engagement Framework for Higher Education </a:t>
            </a:r>
            <a:r>
              <a:rPr lang="en-US" sz="2400" dirty="0">
                <a:solidFill>
                  <a:schemeClr val="bg2">
                    <a:lumMod val="25000"/>
                  </a:schemeClr>
                </a:solidFill>
              </a:rPr>
              <a:t>(</a:t>
            </a:r>
            <a:r>
              <a:rPr lang="en-AU" sz="2400" dirty="0">
                <a:solidFill>
                  <a:schemeClr val="bg2">
                    <a:lumMod val="25000"/>
                  </a:schemeClr>
                </a:solidFill>
              </a:rPr>
              <a:t>Redmond, Heffernan, </a:t>
            </a:r>
            <a:r>
              <a:rPr lang="en-AU" sz="2400" dirty="0" err="1">
                <a:solidFill>
                  <a:schemeClr val="bg2">
                    <a:lumMod val="25000"/>
                  </a:schemeClr>
                </a:solidFill>
              </a:rPr>
              <a:t>Abawi</a:t>
            </a:r>
            <a:r>
              <a:rPr lang="en-AU" sz="2400" dirty="0">
                <a:solidFill>
                  <a:schemeClr val="bg2">
                    <a:lumMod val="25000"/>
                  </a:schemeClr>
                </a:solidFill>
              </a:rPr>
              <a:t>, Brown, &amp; Henderson, 2018</a:t>
            </a:r>
            <a:r>
              <a:rPr lang="en-AU" sz="2400" i="1" dirty="0">
                <a:solidFill>
                  <a:schemeClr val="bg2">
                    <a:lumMod val="25000"/>
                  </a:schemeClr>
                </a:solidFill>
              </a:rPr>
              <a:t>).</a:t>
            </a:r>
          </a:p>
          <a:p>
            <a:pPr lvl="0"/>
            <a:endParaRPr lang="en-AU" sz="2400" i="1" dirty="0">
              <a:solidFill>
                <a:schemeClr val="bg2">
                  <a:lumMod val="25000"/>
                </a:schemeClr>
              </a:solidFill>
            </a:endParaRPr>
          </a:p>
          <a:p>
            <a:pPr marL="342900" lvl="0" indent="-342900">
              <a:buFont typeface="Arial" panose="020B0604020202020204" pitchFamily="34" charset="0"/>
              <a:buChar char="•"/>
            </a:pPr>
            <a:r>
              <a:rPr lang="en-AU" sz="2400" i="1" dirty="0">
                <a:solidFill>
                  <a:schemeClr val="bg2">
                    <a:lumMod val="25000"/>
                  </a:schemeClr>
                </a:solidFill>
              </a:rPr>
              <a:t>Formal evaluation partnering with School of Education.</a:t>
            </a:r>
          </a:p>
          <a:p>
            <a:pPr lvl="0"/>
            <a:r>
              <a:rPr lang="en-AU" sz="2400" i="1" dirty="0">
                <a:solidFill>
                  <a:prstClr val="black"/>
                </a:solidFill>
              </a:rPr>
              <a:t> </a:t>
            </a:r>
          </a:p>
          <a:p>
            <a:pPr lvl="0"/>
            <a:endParaRPr lang="en-AU" sz="2400" dirty="0">
              <a:solidFill>
                <a:prstClr val="black"/>
              </a:solidFill>
            </a:endParaRPr>
          </a:p>
        </p:txBody>
      </p:sp>
    </p:spTree>
    <p:extLst>
      <p:ext uri="{BB962C8B-B14F-4D97-AF65-F5344CB8AC3E}">
        <p14:creationId xmlns:p14="http://schemas.microsoft.com/office/powerpoint/2010/main" val="1458379980"/>
      </p:ext>
    </p:extLst>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6459</TotalTime>
  <Words>1407</Words>
  <Application>Microsoft Office PowerPoint</Application>
  <PresentationFormat>Widescreen</PresentationFormat>
  <Paragraphs>128</Paragraphs>
  <Slides>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Calibri Light</vt:lpstr>
      <vt:lpstr>Times New Roman</vt:lpstr>
      <vt:lpstr>Verdana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Southern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dc:title>
  <dc:creator>Rowena McGregor</dc:creator>
  <cp:lastModifiedBy>Rowena McGregor</cp:lastModifiedBy>
  <cp:revision>87</cp:revision>
  <dcterms:created xsi:type="dcterms:W3CDTF">2019-09-13T05:14:12Z</dcterms:created>
  <dcterms:modified xsi:type="dcterms:W3CDTF">2022-05-20T06:43:44Z</dcterms:modified>
</cp:coreProperties>
</file>