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256" r:id="rId2"/>
    <p:sldId id="285" r:id="rId3"/>
    <p:sldId id="261" r:id="rId4"/>
    <p:sldId id="262" r:id="rId5"/>
    <p:sldId id="272" r:id="rId6"/>
    <p:sldId id="283" r:id="rId7"/>
    <p:sldId id="257" r:id="rId8"/>
    <p:sldId id="258" r:id="rId9"/>
    <p:sldId id="263" r:id="rId10"/>
    <p:sldId id="259" r:id="rId11"/>
    <p:sldId id="260" r:id="rId12"/>
    <p:sldId id="264" r:id="rId13"/>
    <p:sldId id="286" r:id="rId14"/>
    <p:sldId id="281" r:id="rId15"/>
    <p:sldId id="265" r:id="rId16"/>
    <p:sldId id="273" r:id="rId17"/>
    <p:sldId id="266" r:id="rId18"/>
    <p:sldId id="268" r:id="rId19"/>
    <p:sldId id="269" r:id="rId20"/>
    <p:sldId id="284" r:id="rId21"/>
    <p:sldId id="274" r:id="rId22"/>
    <p:sldId id="275" r:id="rId23"/>
    <p:sldId id="276" r:id="rId24"/>
    <p:sldId id="278" r:id="rId25"/>
    <p:sldId id="277" r:id="rId26"/>
    <p:sldId id="279" r:id="rId27"/>
    <p:sldId id="282" r:id="rId28"/>
    <p:sldId id="280" r:id="rId29"/>
    <p:sldId id="270"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2412" y="-1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chart>
    <c:title>
      <c:layout/>
    </c:title>
    <c:plotArea>
      <c:layout/>
      <c:scatterChart>
        <c:scatterStyle val="lineMarker"/>
        <c:ser>
          <c:idx val="0"/>
          <c:order val="0"/>
          <c:tx>
            <c:strRef>
              <c:f>Sheet1!$D$11</c:f>
              <c:strCache>
                <c:ptCount val="1"/>
                <c:pt idx="0">
                  <c:v>Academics</c:v>
                </c:pt>
              </c:strCache>
            </c:strRef>
          </c:tx>
          <c:spPr>
            <a:ln w="28575">
              <a:noFill/>
            </a:ln>
          </c:spPr>
          <c:trendline>
            <c:spPr>
              <a:ln w="25400">
                <a:solidFill>
                  <a:srgbClr val="FF0000"/>
                </a:solidFill>
              </a:ln>
            </c:spPr>
            <c:trendlineType val="poly"/>
            <c:order val="2"/>
            <c:forward val="23"/>
            <c:dispRSqr val="1"/>
            <c:trendlineLbl>
              <c:layout>
                <c:manualLayout>
                  <c:x val="-0.23019701027371217"/>
                  <c:y val="-4.0759637009079509E-2"/>
                </c:manualLayout>
              </c:layout>
              <c:tx>
                <c:rich>
                  <a:bodyPr/>
                  <a:lstStyle/>
                  <a:p>
                    <a:pPr>
                      <a:defRPr/>
                    </a:pPr>
                    <a:r>
                      <a:rPr lang="en-US"/>
                      <a:t>R² = 0.932</a:t>
                    </a:r>
                  </a:p>
                </c:rich>
              </c:tx>
              <c:numFmt formatCode="General" sourceLinked="0"/>
            </c:trendlineLbl>
          </c:trendline>
          <c:trendline>
            <c:spPr>
              <a:ln w="25400">
                <a:solidFill>
                  <a:srgbClr val="0070C0"/>
                </a:solidFill>
              </a:ln>
            </c:spPr>
            <c:trendlineType val="linear"/>
            <c:forward val="30"/>
            <c:dispRSqr val="1"/>
            <c:trendlineLbl>
              <c:layout>
                <c:manualLayout>
                  <c:x val="-0.31453851618826056"/>
                  <c:y val="2.751617335341465E-2"/>
                </c:manualLayout>
              </c:layout>
              <c:numFmt formatCode="General" sourceLinked="0"/>
            </c:trendlineLbl>
          </c:trendline>
          <c:trendline>
            <c:spPr>
              <a:ln w="25400">
                <a:solidFill>
                  <a:srgbClr val="00B050"/>
                </a:solidFill>
              </a:ln>
            </c:spPr>
            <c:trendlineType val="exp"/>
            <c:forward val="30"/>
            <c:dispRSqr val="1"/>
            <c:trendlineLbl>
              <c:layout>
                <c:manualLayout>
                  <c:x val="-4.0701983405352624E-2"/>
                  <c:y val="0.19168422053499579"/>
                </c:manualLayout>
              </c:layout>
              <c:tx>
                <c:rich>
                  <a:bodyPr/>
                  <a:lstStyle/>
                  <a:p>
                    <a:pPr>
                      <a:defRPr/>
                    </a:pPr>
                    <a:r>
                      <a:rPr lang="en-US"/>
                      <a:t>R² = 0.812</a:t>
                    </a:r>
                  </a:p>
                </c:rich>
              </c:tx>
              <c:numFmt formatCode="General" sourceLinked="0"/>
            </c:trendlineLbl>
          </c:trendline>
          <c:xVal>
            <c:numRef>
              <c:f>Sheet1!$E$10:$K$10</c:f>
              <c:numCache>
                <c:formatCode>General</c:formatCode>
                <c:ptCount val="7"/>
                <c:pt idx="0">
                  <c:v>2000</c:v>
                </c:pt>
                <c:pt idx="1">
                  <c:v>2001</c:v>
                </c:pt>
                <c:pt idx="2">
                  <c:v>2002</c:v>
                </c:pt>
                <c:pt idx="3">
                  <c:v>2003</c:v>
                </c:pt>
                <c:pt idx="4">
                  <c:v>2004</c:v>
                </c:pt>
                <c:pt idx="5">
                  <c:v>2005</c:v>
                </c:pt>
                <c:pt idx="6">
                  <c:v>2006</c:v>
                </c:pt>
              </c:numCache>
            </c:numRef>
          </c:xVal>
          <c:yVal>
            <c:numRef>
              <c:f>Sheet1!$E$11:$K$11</c:f>
              <c:numCache>
                <c:formatCode>General</c:formatCode>
                <c:ptCount val="7"/>
                <c:pt idx="0">
                  <c:v>10.6</c:v>
                </c:pt>
                <c:pt idx="1">
                  <c:v>12.1</c:v>
                </c:pt>
                <c:pt idx="2">
                  <c:v>12.9</c:v>
                </c:pt>
                <c:pt idx="3">
                  <c:v>13</c:v>
                </c:pt>
                <c:pt idx="4">
                  <c:v>13.3</c:v>
                </c:pt>
                <c:pt idx="5">
                  <c:v>13.4</c:v>
                </c:pt>
                <c:pt idx="6">
                  <c:v>14</c:v>
                </c:pt>
              </c:numCache>
            </c:numRef>
          </c:yVal>
        </c:ser>
        <c:axId val="96652672"/>
        <c:axId val="97260672"/>
      </c:scatterChart>
      <c:valAx>
        <c:axId val="96652672"/>
        <c:scaling>
          <c:orientation val="minMax"/>
          <c:max val="2030"/>
          <c:min val="1999"/>
        </c:scaling>
        <c:axPos val="b"/>
        <c:numFmt formatCode="General" sourceLinked="1"/>
        <c:majorTickMark val="in"/>
        <c:tickLblPos val="nextTo"/>
        <c:crossAx val="97260672"/>
        <c:crosses val="autoZero"/>
        <c:crossBetween val="midCat"/>
        <c:majorUnit val="5"/>
      </c:valAx>
      <c:valAx>
        <c:axId val="97260672"/>
        <c:scaling>
          <c:orientation val="minMax"/>
          <c:max val="30"/>
          <c:min val="5"/>
        </c:scaling>
        <c:axPos val="l"/>
        <c:majorGridlines/>
        <c:numFmt formatCode="General" sourceLinked="1"/>
        <c:majorTickMark val="in"/>
        <c:tickLblPos val="nextTo"/>
        <c:crossAx val="96652672"/>
        <c:crosses val="autoZero"/>
        <c:crossBetween val="midCat"/>
        <c:majorUnit val="5"/>
      </c:valAx>
    </c:plotArea>
    <c:plotVisOnly val="1"/>
  </c:chart>
  <c:txPr>
    <a:bodyPr/>
    <a:lstStyle/>
    <a:p>
      <a:pPr>
        <a:defRPr sz="12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20CE98-7435-437F-8E47-796409F1C1A9}" type="datetimeFigureOut">
              <a:rPr lang="en-AU" smtClean="0"/>
              <a:pPr/>
              <a:t>24/01/2011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F74071-7F18-45E1-8471-91EFC52E28ED}"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582F2-8B24-43A9-ACD1-E1C77F47CA11}" type="datetimeFigureOut">
              <a:rPr lang="en-AU" smtClean="0"/>
              <a:pPr/>
              <a:t>24/01/2011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B29C18-D790-4ABB-97CD-AD8D40F40C11}"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12</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14</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15</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16</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17</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18</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19</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20</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3</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22</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23</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24</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25</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26</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27</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28</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29</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30</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FB29C18-D790-4ABB-97CD-AD8D40F40C11}" type="slidenum">
              <a:rPr lang="en-AU" smtClean="0"/>
              <a:pPr/>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FB29C18-D790-4ABB-97CD-AD8D40F40C11}" type="slidenum">
              <a:rPr lang="en-AU" smtClean="0"/>
              <a:pPr/>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FB29C18-D790-4ABB-97CD-AD8D40F40C11}" type="slidenum">
              <a:rPr lang="en-AU" smtClean="0"/>
              <a:pPr/>
              <a:t>10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E53E7C0-A927-48DB-AE67-9107C01A37A3}" type="datetime1">
              <a:rPr lang="en-AU" smtClean="0"/>
              <a:pPr/>
              <a:t>24/01/2011</a:t>
            </a:fld>
            <a:endParaRPr lang="en-AU"/>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AU"/>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5B8A685-0974-411F-9744-5B2B0A8D19F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A8392C-BEF0-45D0-8F03-941AC1C20526}" type="datetime1">
              <a:rPr lang="en-AU" smtClean="0"/>
              <a:pPr/>
              <a:t>24/01/2011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B8A685-0974-411F-9744-5B2B0A8D19F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3C43AB-3CEB-4DDF-9DE7-B1BDB7912C13}" type="datetime1">
              <a:rPr lang="en-AU" smtClean="0"/>
              <a:pPr/>
              <a:t>24/01/2011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B8A685-0974-411F-9744-5B2B0A8D19F0}"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051D195-3A06-4ECC-AAFC-A002695AB3F5}" type="datetime1">
              <a:rPr lang="en-AU" smtClean="0"/>
              <a:pPr/>
              <a:t>24/01/2011</a:t>
            </a:fld>
            <a:endParaRPr lang="en-AU"/>
          </a:p>
        </p:txBody>
      </p:sp>
      <p:sp>
        <p:nvSpPr>
          <p:cNvPr id="9" name="Slide Number Placeholder 8"/>
          <p:cNvSpPr>
            <a:spLocks noGrp="1"/>
          </p:cNvSpPr>
          <p:nvPr>
            <p:ph type="sldNum" sz="quarter" idx="15"/>
          </p:nvPr>
        </p:nvSpPr>
        <p:spPr/>
        <p:txBody>
          <a:bodyPr rtlCol="0"/>
          <a:lstStyle/>
          <a:p>
            <a:fld id="{05B8A685-0974-411F-9744-5B2B0A8D19F0}" type="slidenum">
              <a:rPr lang="en-AU" smtClean="0"/>
              <a:pPr/>
              <a:t>‹#›</a:t>
            </a:fld>
            <a:endParaRPr lang="en-AU"/>
          </a:p>
        </p:txBody>
      </p:sp>
      <p:sp>
        <p:nvSpPr>
          <p:cNvPr id="10" name="Footer Placeholder 9"/>
          <p:cNvSpPr>
            <a:spLocks noGrp="1"/>
          </p:cNvSpPr>
          <p:nvPr>
            <p:ph type="ftr" sz="quarter" idx="16"/>
          </p:nvPr>
        </p:nvSpPr>
        <p:spPr/>
        <p:txBody>
          <a:bodyPr rtlCol="0"/>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0EF1815-97A0-4909-B073-718F28354E17}" type="datetime1">
              <a:rPr lang="en-AU" smtClean="0"/>
              <a:pPr/>
              <a:t>24/01/2011</a:t>
            </a:fld>
            <a:endParaRPr lang="en-AU"/>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AU"/>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5B8A685-0974-411F-9744-5B2B0A8D19F0}"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C377631-E229-4CE4-9583-0F640A8CCF42}" type="datetime1">
              <a:rPr lang="en-AU" smtClean="0"/>
              <a:pPr/>
              <a:t>24/01/2011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B8A685-0974-411F-9744-5B2B0A8D19F0}" type="slidenum">
              <a:rPr lang="en-AU" smtClean="0"/>
              <a:pPr/>
              <a:t>‹#›</a:t>
            </a:fld>
            <a:endParaRPr lang="en-AU"/>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C3EB6AD-ECBD-4E1D-B9F7-31E3D10A36D0}" type="datetime1">
              <a:rPr lang="en-AU" smtClean="0"/>
              <a:pPr/>
              <a:t>24/01/2011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5B8A685-0974-411F-9744-5B2B0A8D19F0}" type="slidenum">
              <a:rPr lang="en-AU" smtClean="0"/>
              <a:pPr/>
              <a:t>‹#›</a:t>
            </a:fld>
            <a:endParaRPr lang="en-AU"/>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0D2733A-337A-4175-8C2B-0833D958B825}" type="datetime1">
              <a:rPr lang="en-AU" smtClean="0"/>
              <a:pPr/>
              <a:t>24/01/2011</a:t>
            </a:fld>
            <a:endParaRPr lang="en-AU"/>
          </a:p>
        </p:txBody>
      </p:sp>
      <p:sp>
        <p:nvSpPr>
          <p:cNvPr id="7" name="Slide Number Placeholder 6"/>
          <p:cNvSpPr>
            <a:spLocks noGrp="1"/>
          </p:cNvSpPr>
          <p:nvPr>
            <p:ph type="sldNum" sz="quarter" idx="11"/>
          </p:nvPr>
        </p:nvSpPr>
        <p:spPr/>
        <p:txBody>
          <a:bodyPr rtlCol="0"/>
          <a:lstStyle/>
          <a:p>
            <a:fld id="{05B8A685-0974-411F-9744-5B2B0A8D19F0}" type="slidenum">
              <a:rPr lang="en-AU" smtClean="0"/>
              <a:pPr/>
              <a:t>‹#›</a:t>
            </a:fld>
            <a:endParaRPr lang="en-AU"/>
          </a:p>
        </p:txBody>
      </p:sp>
      <p:sp>
        <p:nvSpPr>
          <p:cNvPr id="8" name="Footer Placeholder 7"/>
          <p:cNvSpPr>
            <a:spLocks noGrp="1"/>
          </p:cNvSpPr>
          <p:nvPr>
            <p:ph type="ftr" sz="quarter" idx="12"/>
          </p:nvPr>
        </p:nvSpPr>
        <p:spPr/>
        <p:txBody>
          <a:bodyPr rtlCol="0"/>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CDE9D-EFFD-4E2C-A2DD-432C6BC322A7}" type="datetime1">
              <a:rPr lang="en-AU" smtClean="0"/>
              <a:pPr/>
              <a:t>24/01/2011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5B8A685-0974-411F-9744-5B2B0A8D19F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4BD2A01-D596-48F2-A831-C6675949D35F}" type="datetime1">
              <a:rPr lang="en-AU" smtClean="0"/>
              <a:pPr/>
              <a:t>24/01/2011</a:t>
            </a:fld>
            <a:endParaRPr lang="en-AU"/>
          </a:p>
        </p:txBody>
      </p:sp>
      <p:sp>
        <p:nvSpPr>
          <p:cNvPr id="22" name="Slide Number Placeholder 21"/>
          <p:cNvSpPr>
            <a:spLocks noGrp="1"/>
          </p:cNvSpPr>
          <p:nvPr>
            <p:ph type="sldNum" sz="quarter" idx="15"/>
          </p:nvPr>
        </p:nvSpPr>
        <p:spPr/>
        <p:txBody>
          <a:bodyPr rtlCol="0"/>
          <a:lstStyle/>
          <a:p>
            <a:fld id="{05B8A685-0974-411F-9744-5B2B0A8D19F0}" type="slidenum">
              <a:rPr lang="en-AU" smtClean="0"/>
              <a:pPr/>
              <a:t>‹#›</a:t>
            </a:fld>
            <a:endParaRPr lang="en-AU"/>
          </a:p>
        </p:txBody>
      </p:sp>
      <p:sp>
        <p:nvSpPr>
          <p:cNvPr id="23" name="Footer Placeholder 22"/>
          <p:cNvSpPr>
            <a:spLocks noGrp="1"/>
          </p:cNvSpPr>
          <p:nvPr>
            <p:ph type="ftr" sz="quarter" idx="16"/>
          </p:nvPr>
        </p:nvSpPr>
        <p:spPr/>
        <p:txBody>
          <a:bodyPr rtlCol="0"/>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2FB7825-B94B-4A47-B27A-BAFA0EFD0D41}" type="datetime1">
              <a:rPr lang="en-AU" smtClean="0"/>
              <a:pPr/>
              <a:t>24/01/2011</a:t>
            </a:fld>
            <a:endParaRPr lang="en-AU"/>
          </a:p>
        </p:txBody>
      </p:sp>
      <p:sp>
        <p:nvSpPr>
          <p:cNvPr id="18" name="Slide Number Placeholder 17"/>
          <p:cNvSpPr>
            <a:spLocks noGrp="1"/>
          </p:cNvSpPr>
          <p:nvPr>
            <p:ph type="sldNum" sz="quarter" idx="11"/>
          </p:nvPr>
        </p:nvSpPr>
        <p:spPr/>
        <p:txBody>
          <a:bodyPr rtlCol="0"/>
          <a:lstStyle/>
          <a:p>
            <a:fld id="{05B8A685-0974-411F-9744-5B2B0A8D19F0}" type="slidenum">
              <a:rPr lang="en-AU" smtClean="0"/>
              <a:pPr/>
              <a:t>‹#›</a:t>
            </a:fld>
            <a:endParaRPr lang="en-AU"/>
          </a:p>
        </p:txBody>
      </p:sp>
      <p:sp>
        <p:nvSpPr>
          <p:cNvPr id="21" name="Footer Placeholder 20"/>
          <p:cNvSpPr>
            <a:spLocks noGrp="1"/>
          </p:cNvSpPr>
          <p:nvPr>
            <p:ph type="ftr" sz="quarter" idx="12"/>
          </p:nvPr>
        </p:nvSpPr>
        <p:spPr/>
        <p:txBody>
          <a:bodyPr rtlCol="0"/>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A8DBEBD-EEDC-4792-B266-E8D73880F6CC}" type="datetime1">
              <a:rPr lang="en-AU" smtClean="0"/>
              <a:pPr/>
              <a:t>24/01/2011</a:t>
            </a:fld>
            <a:endParaRPr lang="en-AU"/>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AU"/>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B8A685-0974-411F-9744-5B2B0A8D19F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clipartof.com/small/209887-Royalty-Free-RF-Clipart-Illustration-Of-A-Happy-Pirate-Dog-Discovering-A-Buried-Treasure-Chest-Of-Bones-On-A-Beach.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people-clipart.com/people_clipart_images/mean_man__slave_driver_boss_man_with_a_whip_0521-1010-3117-0314_SMU.jpg" TargetMode="External"/><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people-clipart.com/people_clipart_images/teacher_at_the_blackboard_in_front_of_her_class_0521-1005-1515-3822_SMU.jpg" TargetMode="External"/><Relationship Id="rId11" Type="http://schemas.openxmlformats.org/officeDocument/2006/relationships/image" Target="../media/image25.jpeg"/><Relationship Id="rId5" Type="http://schemas.openxmlformats.org/officeDocument/2006/relationships/image" Target="../media/image21.jpeg"/><Relationship Id="rId10" Type="http://schemas.openxmlformats.org/officeDocument/2006/relationships/image" Target="../media/image24.jpeg"/><Relationship Id="rId4" Type="http://schemas.openxmlformats.org/officeDocument/2006/relationships/hyperlink" Target="http://www.people-clipart.com/people_clipart_images/girl_with_a_stack_of_school_books_0521-1005-0821-5844_SMU.jpg" TargetMode="External"/><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package" Target="../embeddings/Microsoft_Office_Word_Document1.docx"/></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www.people-clipart.com/people_clipart_images/magician_pulling_a_rabbit_out_of_his_hat_0521-1008-0712-5239_SMU.jp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772816"/>
            <a:ext cx="6172200" cy="1894362"/>
          </a:xfrm>
        </p:spPr>
        <p:txBody>
          <a:bodyPr anchor="ctr">
            <a:normAutofit/>
          </a:bodyPr>
          <a:lstStyle/>
          <a:p>
            <a:pPr algn="ctr"/>
            <a:r>
              <a:rPr lang="en-AU" sz="4000" dirty="0" smtClean="0">
                <a:solidFill>
                  <a:srgbClr val="C00000"/>
                </a:solidFill>
              </a:rPr>
              <a:t>Putting the “E into STEM</a:t>
            </a:r>
            <a:endParaRPr lang="en-AU" sz="4000" dirty="0">
              <a:solidFill>
                <a:srgbClr val="C00000"/>
              </a:solidFill>
            </a:endParaRPr>
          </a:p>
        </p:txBody>
      </p:sp>
      <p:sp>
        <p:nvSpPr>
          <p:cNvPr id="3" name="Subtitle 2"/>
          <p:cNvSpPr>
            <a:spLocks noGrp="1"/>
          </p:cNvSpPr>
          <p:nvPr>
            <p:ph type="subTitle" idx="1"/>
          </p:nvPr>
        </p:nvSpPr>
        <p:spPr/>
        <p:txBody>
          <a:bodyPr>
            <a:normAutofit lnSpcReduction="10000"/>
          </a:bodyPr>
          <a:lstStyle/>
          <a:p>
            <a:r>
              <a:rPr lang="en-US" sz="2000" dirty="0" smtClean="0"/>
              <a:t>Professor Frank Bullen</a:t>
            </a:r>
            <a:endParaRPr lang="en-AU" sz="2000" dirty="0" smtClean="0"/>
          </a:p>
          <a:p>
            <a:r>
              <a:rPr lang="en-US" dirty="0" smtClean="0"/>
              <a:t>Dr Carole </a:t>
            </a:r>
            <a:r>
              <a:rPr lang="en-US" dirty="0" err="1" smtClean="0"/>
              <a:t>Haeusler</a:t>
            </a:r>
            <a:endParaRPr lang="en-US" dirty="0" smtClean="0"/>
          </a:p>
          <a:p>
            <a:endParaRPr lang="en-AU" dirty="0" smtClean="0"/>
          </a:p>
          <a:p>
            <a:r>
              <a:rPr lang="en-US" dirty="0" smtClean="0"/>
              <a:t>University of Southern Queensland </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C00000"/>
                </a:solidFill>
              </a:rPr>
              <a:t>The Cycle of Reinforcement</a:t>
            </a:r>
            <a:endParaRPr lang="en-AU" b="1" dirty="0">
              <a:solidFill>
                <a:srgbClr val="C00000"/>
              </a:solidFill>
            </a:endParaRPr>
          </a:p>
        </p:txBody>
      </p:sp>
      <p:pic>
        <p:nvPicPr>
          <p:cNvPr id="3" name="il_fi" descr="http://teachersites.schoolworld.com/webpages/sferro/imageGallery/teacher%20clip%20art%20from%20notecard.gif"/>
          <p:cNvPicPr/>
          <p:nvPr/>
        </p:nvPicPr>
        <p:blipFill>
          <a:blip r:embed="rId3" cstate="print"/>
          <a:srcRect/>
          <a:stretch>
            <a:fillRect/>
          </a:stretch>
        </p:blipFill>
        <p:spPr bwMode="auto">
          <a:xfrm>
            <a:off x="3851920" y="1268760"/>
            <a:ext cx="1656183" cy="1728192"/>
          </a:xfrm>
          <a:prstGeom prst="rect">
            <a:avLst/>
          </a:prstGeom>
          <a:noFill/>
          <a:ln w="9525">
            <a:noFill/>
            <a:miter lim="800000"/>
            <a:headEnd/>
            <a:tailEnd/>
          </a:ln>
        </p:spPr>
      </p:pic>
      <p:pic>
        <p:nvPicPr>
          <p:cNvPr id="4" name="il_fi" descr="http://www.clipartguide.com/_named_clipart_images/0511-0703-0917-4112_Successful_Businesswoman_Applauding_clipart_image.jpg"/>
          <p:cNvPicPr/>
          <p:nvPr/>
        </p:nvPicPr>
        <p:blipFill>
          <a:blip r:embed="rId4" cstate="print"/>
          <a:srcRect/>
          <a:stretch>
            <a:fillRect/>
          </a:stretch>
        </p:blipFill>
        <p:spPr bwMode="auto">
          <a:xfrm>
            <a:off x="6300192" y="4077072"/>
            <a:ext cx="1296144" cy="2209428"/>
          </a:xfrm>
          <a:prstGeom prst="rect">
            <a:avLst/>
          </a:prstGeom>
          <a:noFill/>
          <a:ln w="9525">
            <a:noFill/>
            <a:miter lim="800000"/>
            <a:headEnd/>
            <a:tailEnd/>
          </a:ln>
        </p:spPr>
      </p:pic>
      <p:pic>
        <p:nvPicPr>
          <p:cNvPr id="5" name="il_fi" descr="http://l.thumbs.canstockphoto.com/canstock0597702.jpg"/>
          <p:cNvPicPr/>
          <p:nvPr/>
        </p:nvPicPr>
        <p:blipFill>
          <a:blip r:embed="rId5" cstate="print"/>
          <a:srcRect/>
          <a:stretch>
            <a:fillRect/>
          </a:stretch>
        </p:blipFill>
        <p:spPr bwMode="auto">
          <a:xfrm>
            <a:off x="1547664" y="4221088"/>
            <a:ext cx="1584176" cy="1924050"/>
          </a:xfrm>
          <a:prstGeom prst="rect">
            <a:avLst/>
          </a:prstGeom>
          <a:noFill/>
          <a:ln w="9525">
            <a:noFill/>
            <a:miter lim="800000"/>
            <a:headEnd/>
            <a:tailEnd/>
          </a:ln>
        </p:spPr>
      </p:pic>
      <p:pic>
        <p:nvPicPr>
          <p:cNvPr id="6" name="il_fi" descr="http://2.bp.blogspot.com/_Hsn39jn4TSw/TLXrIXm1SNI/AAAAAAAAAmc/bkL_CHv8GDA/s1600/0511-0908-2515-5714_Math_Professor_clipart_image.jpg"/>
          <p:cNvPicPr/>
          <p:nvPr/>
        </p:nvPicPr>
        <p:blipFill>
          <a:blip r:embed="rId6" cstate="print"/>
          <a:srcRect/>
          <a:stretch>
            <a:fillRect/>
          </a:stretch>
        </p:blipFill>
        <p:spPr bwMode="auto">
          <a:xfrm>
            <a:off x="3643306" y="3143248"/>
            <a:ext cx="2008814" cy="1931676"/>
          </a:xfrm>
          <a:prstGeom prst="rect">
            <a:avLst/>
          </a:prstGeom>
          <a:noFill/>
          <a:ln w="9525">
            <a:noFill/>
            <a:miter lim="800000"/>
            <a:headEnd/>
            <a:tailEnd/>
          </a:ln>
        </p:spPr>
      </p:pic>
      <p:pic>
        <p:nvPicPr>
          <p:cNvPr id="7" name="Picture 4" descr="http://www.cksinfo.com/clipart/signssymbols/arrows/arrow-blue-outline-left.png"/>
          <p:cNvPicPr>
            <a:picLocks noChangeAspect="1" noChangeArrowheads="1"/>
          </p:cNvPicPr>
          <p:nvPr/>
        </p:nvPicPr>
        <p:blipFill>
          <a:blip r:embed="rId7" cstate="print"/>
          <a:srcRect/>
          <a:stretch>
            <a:fillRect/>
          </a:stretch>
        </p:blipFill>
        <p:spPr bwMode="auto">
          <a:xfrm rot="2611342">
            <a:off x="5569195" y="2738024"/>
            <a:ext cx="1527976" cy="996506"/>
          </a:xfrm>
          <a:prstGeom prst="rect">
            <a:avLst/>
          </a:prstGeom>
          <a:noFill/>
        </p:spPr>
      </p:pic>
      <p:pic>
        <p:nvPicPr>
          <p:cNvPr id="8" name="Picture 4" descr="http://www.cksinfo.com/clipart/signssymbols/arrows/arrow-blue-outline-left.png"/>
          <p:cNvPicPr>
            <a:picLocks noChangeAspect="1" noChangeArrowheads="1"/>
          </p:cNvPicPr>
          <p:nvPr/>
        </p:nvPicPr>
        <p:blipFill>
          <a:blip r:embed="rId7" cstate="print"/>
          <a:srcRect/>
          <a:stretch>
            <a:fillRect/>
          </a:stretch>
        </p:blipFill>
        <p:spPr bwMode="auto">
          <a:xfrm rot="10800000">
            <a:off x="3995936" y="5013176"/>
            <a:ext cx="1656184" cy="1080120"/>
          </a:xfrm>
          <a:prstGeom prst="rect">
            <a:avLst/>
          </a:prstGeom>
          <a:noFill/>
        </p:spPr>
      </p:pic>
      <p:pic>
        <p:nvPicPr>
          <p:cNvPr id="9" name="Picture 4" descr="http://www.cksinfo.com/clipart/signssymbols/arrows/arrow-blue-outline-left.png"/>
          <p:cNvPicPr>
            <a:picLocks noChangeAspect="1" noChangeArrowheads="1"/>
          </p:cNvPicPr>
          <p:nvPr/>
        </p:nvPicPr>
        <p:blipFill>
          <a:blip r:embed="rId7" cstate="print"/>
          <a:srcRect/>
          <a:stretch>
            <a:fillRect/>
          </a:stretch>
        </p:blipFill>
        <p:spPr bwMode="auto">
          <a:xfrm rot="19034691">
            <a:off x="2054277" y="2767530"/>
            <a:ext cx="1656184" cy="1080120"/>
          </a:xfrm>
          <a:prstGeom prst="rect">
            <a:avLst/>
          </a:prstGeom>
          <a:noFill/>
        </p:spPr>
      </p:pic>
      <p:sp>
        <p:nvSpPr>
          <p:cNvPr id="10" name="TextBox 9"/>
          <p:cNvSpPr txBox="1"/>
          <p:nvPr/>
        </p:nvSpPr>
        <p:spPr>
          <a:xfrm>
            <a:off x="5724128" y="1268760"/>
            <a:ext cx="2276896" cy="1077218"/>
          </a:xfrm>
          <a:prstGeom prst="rect">
            <a:avLst/>
          </a:prstGeom>
          <a:noFill/>
        </p:spPr>
        <p:txBody>
          <a:bodyPr wrap="square" rtlCol="0">
            <a:spAutoFit/>
          </a:bodyPr>
          <a:lstStyle/>
          <a:p>
            <a:r>
              <a:rPr lang="en-AU" sz="1600" b="1" dirty="0" smtClean="0"/>
              <a:t>Highly qualified teachers, well supported with material and CPD.</a:t>
            </a:r>
            <a:endParaRPr lang="en-AU" sz="1600" b="1" dirty="0"/>
          </a:p>
        </p:txBody>
      </p:sp>
      <p:sp>
        <p:nvSpPr>
          <p:cNvPr id="11" name="TextBox 10"/>
          <p:cNvSpPr txBox="1"/>
          <p:nvPr/>
        </p:nvSpPr>
        <p:spPr>
          <a:xfrm>
            <a:off x="7092280" y="3356992"/>
            <a:ext cx="1694562" cy="1077218"/>
          </a:xfrm>
          <a:prstGeom prst="rect">
            <a:avLst/>
          </a:prstGeom>
          <a:noFill/>
        </p:spPr>
        <p:txBody>
          <a:bodyPr wrap="square" rtlCol="0">
            <a:spAutoFit/>
          </a:bodyPr>
          <a:lstStyle/>
          <a:p>
            <a:r>
              <a:rPr lang="en-AU" sz="1600" b="1" dirty="0" smtClean="0"/>
              <a:t>Students continue to study STEM into teaching</a:t>
            </a:r>
            <a:endParaRPr lang="en-AU" sz="1600" b="1" dirty="0"/>
          </a:p>
        </p:txBody>
      </p:sp>
      <p:sp>
        <p:nvSpPr>
          <p:cNvPr id="12" name="TextBox 11"/>
          <p:cNvSpPr txBox="1"/>
          <p:nvPr/>
        </p:nvSpPr>
        <p:spPr>
          <a:xfrm>
            <a:off x="142844" y="3571876"/>
            <a:ext cx="1800200" cy="1323439"/>
          </a:xfrm>
          <a:prstGeom prst="rect">
            <a:avLst/>
          </a:prstGeom>
          <a:noFill/>
        </p:spPr>
        <p:txBody>
          <a:bodyPr wrap="square" rtlCol="0">
            <a:spAutoFit/>
          </a:bodyPr>
          <a:lstStyle/>
          <a:p>
            <a:r>
              <a:rPr lang="en-AU" sz="1600" b="1" dirty="0" smtClean="0"/>
              <a:t>An exciting and motivating STEM experience at school</a:t>
            </a:r>
            <a:endParaRPr lang="en-AU" sz="1600" b="1" dirty="0"/>
          </a:p>
        </p:txBody>
      </p:sp>
      <p:sp>
        <p:nvSpPr>
          <p:cNvPr id="13" name="TextBox 12"/>
          <p:cNvSpPr txBox="1"/>
          <p:nvPr/>
        </p:nvSpPr>
        <p:spPr>
          <a:xfrm>
            <a:off x="1142976" y="1357298"/>
            <a:ext cx="2520280" cy="830997"/>
          </a:xfrm>
          <a:prstGeom prst="rect">
            <a:avLst/>
          </a:prstGeom>
          <a:noFill/>
        </p:spPr>
        <p:txBody>
          <a:bodyPr wrap="square" rtlCol="0">
            <a:spAutoFit/>
          </a:bodyPr>
          <a:lstStyle/>
          <a:p>
            <a:r>
              <a:rPr lang="en-AU" sz="1600" b="1" dirty="0" smtClean="0"/>
              <a:t>The professions provide integrated support at all levels</a:t>
            </a:r>
            <a:endParaRPr lang="en-AU" sz="1600" b="1" dirty="0"/>
          </a:p>
        </p:txBody>
      </p:sp>
      <p:cxnSp>
        <p:nvCxnSpPr>
          <p:cNvPr id="15" name="Curved Connector 14"/>
          <p:cNvCxnSpPr/>
          <p:nvPr/>
        </p:nvCxnSpPr>
        <p:spPr>
          <a:xfrm rot="16200000" flipH="1">
            <a:off x="3249827" y="2250843"/>
            <a:ext cx="832702" cy="760124"/>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05B8A685-0974-411F-9744-5B2B0A8D19F0}" type="slidenum">
              <a:rPr lang="en-AU" smtClean="0"/>
              <a:pPr/>
              <a:t>10</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nchor="ctr"/>
          <a:lstStyle/>
          <a:p>
            <a:pPr algn="ctr"/>
            <a:r>
              <a:rPr lang="en-AU" b="1" dirty="0" smtClean="0">
                <a:solidFill>
                  <a:srgbClr val="C00000"/>
                </a:solidFill>
              </a:rPr>
              <a:t>The Cycle of Reinforcement</a:t>
            </a:r>
            <a:endParaRPr lang="en-AU" dirty="0"/>
          </a:p>
        </p:txBody>
      </p:sp>
      <p:pic>
        <p:nvPicPr>
          <p:cNvPr id="3" name="Picture 2"/>
          <p:cNvPicPr/>
          <p:nvPr/>
        </p:nvPicPr>
        <p:blipFill>
          <a:blip r:embed="rId3" cstate="print"/>
          <a:srcRect/>
          <a:stretch>
            <a:fillRect/>
          </a:stretch>
        </p:blipFill>
        <p:spPr bwMode="auto">
          <a:xfrm>
            <a:off x="2555776" y="1268760"/>
            <a:ext cx="4320480" cy="5256584"/>
          </a:xfrm>
          <a:prstGeom prst="rect">
            <a:avLst/>
          </a:prstGeom>
          <a:noFill/>
          <a:ln w="9525">
            <a:noFill/>
            <a:miter lim="800000"/>
            <a:headEnd/>
            <a:tailEnd/>
          </a:ln>
        </p:spPr>
      </p:pic>
      <p:sp>
        <p:nvSpPr>
          <p:cNvPr id="4" name="TextBox 3"/>
          <p:cNvSpPr txBox="1"/>
          <p:nvPr/>
        </p:nvSpPr>
        <p:spPr>
          <a:xfrm>
            <a:off x="611560" y="2852936"/>
            <a:ext cx="1440160" cy="1200329"/>
          </a:xfrm>
          <a:prstGeom prst="rect">
            <a:avLst/>
          </a:prstGeom>
          <a:noFill/>
        </p:spPr>
        <p:txBody>
          <a:bodyPr wrap="square" rtlCol="0">
            <a:spAutoFit/>
          </a:bodyPr>
          <a:lstStyle/>
          <a:p>
            <a:r>
              <a:rPr lang="en-AU" dirty="0" smtClean="0"/>
              <a:t>The engineer’s flow chart perspective</a:t>
            </a:r>
            <a:endParaRPr lang="en-AU" dirty="0"/>
          </a:p>
        </p:txBody>
      </p:sp>
      <p:sp>
        <p:nvSpPr>
          <p:cNvPr id="5" name="Slide Number Placeholder 4"/>
          <p:cNvSpPr>
            <a:spLocks noGrp="1"/>
          </p:cNvSpPr>
          <p:nvPr>
            <p:ph type="sldNum" sz="quarter" idx="11"/>
          </p:nvPr>
        </p:nvSpPr>
        <p:spPr/>
        <p:txBody>
          <a:bodyPr/>
          <a:lstStyle/>
          <a:p>
            <a:fld id="{05B8A685-0974-411F-9744-5B2B0A8D19F0}" type="slidenum">
              <a:rPr lang="en-AU" smtClean="0"/>
              <a:pPr/>
              <a:t>11</a:t>
            </a:fld>
            <a:endParaRPr lang="en-AU"/>
          </a:p>
        </p:txBody>
      </p:sp>
      <p:sp>
        <p:nvSpPr>
          <p:cNvPr id="6" name="6-Point Star 5"/>
          <p:cNvSpPr/>
          <p:nvPr/>
        </p:nvSpPr>
        <p:spPr>
          <a:xfrm>
            <a:off x="2500298" y="2071678"/>
            <a:ext cx="1271590" cy="1143008"/>
          </a:xfrm>
          <a:prstGeom prst="star6">
            <a:avLst/>
          </a:prstGeom>
          <a:solidFill>
            <a:schemeClr val="accent4">
              <a:lumMod val="75000"/>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467600" cy="1143000"/>
          </a:xfrm>
        </p:spPr>
        <p:txBody>
          <a:bodyPr anchor="ctr"/>
          <a:lstStyle/>
          <a:p>
            <a:pPr algn="ctr"/>
            <a:r>
              <a:rPr lang="en-AU" b="1" dirty="0" smtClean="0">
                <a:solidFill>
                  <a:srgbClr val="FF0000"/>
                </a:solidFill>
              </a:rPr>
              <a:t>Engineers and scientists are trying</a:t>
            </a:r>
            <a:endParaRPr lang="en-AU" b="1" dirty="0">
              <a:solidFill>
                <a:srgbClr val="FF0000"/>
              </a:solidFill>
            </a:endParaRPr>
          </a:p>
        </p:txBody>
      </p:sp>
      <p:pic>
        <p:nvPicPr>
          <p:cNvPr id="2050" name="Picture 2" descr="Royalty-Free (RF) Clipart Illustration of a Happy Pirate Dog Discovering A Buried Treasure Chest Of Bones On A Beach">
            <a:hlinkClick r:id="rId3" tooltip="Royalty-Free (RF) Clipart Illustration of a Happy Pirate Dog Discovering A Buried Treasure Chest Of Bones On A Beach"/>
          </p:cNvPr>
          <p:cNvPicPr>
            <a:picLocks noChangeAspect="1" noChangeArrowheads="1"/>
          </p:cNvPicPr>
          <p:nvPr/>
        </p:nvPicPr>
        <p:blipFill>
          <a:blip r:embed="rId4" cstate="print"/>
          <a:srcRect/>
          <a:stretch>
            <a:fillRect/>
          </a:stretch>
        </p:blipFill>
        <p:spPr bwMode="auto">
          <a:xfrm>
            <a:off x="4143372" y="3929066"/>
            <a:ext cx="3905031" cy="2212851"/>
          </a:xfrm>
          <a:prstGeom prst="rect">
            <a:avLst/>
          </a:prstGeom>
          <a:noFill/>
        </p:spPr>
      </p:pic>
      <p:sp>
        <p:nvSpPr>
          <p:cNvPr id="5" name="TextBox 4"/>
          <p:cNvSpPr txBox="1"/>
          <p:nvPr/>
        </p:nvSpPr>
        <p:spPr>
          <a:xfrm>
            <a:off x="683568" y="1052736"/>
            <a:ext cx="7960398" cy="2862322"/>
          </a:xfrm>
          <a:prstGeom prst="rect">
            <a:avLst/>
          </a:prstGeom>
          <a:noFill/>
        </p:spPr>
        <p:txBody>
          <a:bodyPr wrap="square" rtlCol="0">
            <a:spAutoFit/>
          </a:bodyPr>
          <a:lstStyle/>
          <a:p>
            <a:endParaRPr lang="en-US" b="1" dirty="0" smtClean="0"/>
          </a:p>
          <a:p>
            <a:pPr>
              <a:lnSpc>
                <a:spcPct val="150000"/>
              </a:lnSpc>
            </a:pPr>
            <a:r>
              <a:rPr lang="en-US" b="1" dirty="0" smtClean="0"/>
              <a:t>Science and Technology Education Leverage Relevance (STELR)</a:t>
            </a:r>
          </a:p>
          <a:p>
            <a:pPr>
              <a:lnSpc>
                <a:spcPct val="150000"/>
              </a:lnSpc>
            </a:pPr>
            <a:r>
              <a:rPr lang="en-US" b="1" dirty="0" smtClean="0"/>
              <a:t>Science Education Assessment Resources</a:t>
            </a:r>
            <a:r>
              <a:rPr lang="en-US" dirty="0" smtClean="0"/>
              <a:t> </a:t>
            </a:r>
            <a:r>
              <a:rPr lang="en-US" b="1" dirty="0" smtClean="0"/>
              <a:t>(SEAR)</a:t>
            </a:r>
          </a:p>
          <a:p>
            <a:pPr>
              <a:lnSpc>
                <a:spcPct val="150000"/>
              </a:lnSpc>
            </a:pPr>
            <a:r>
              <a:rPr lang="en-US" b="1" dirty="0" smtClean="0"/>
              <a:t>Scientists, Mathematicians in Schools (</a:t>
            </a:r>
            <a:r>
              <a:rPr lang="en-US" b="1" dirty="0" err="1" smtClean="0"/>
              <a:t>SiS</a:t>
            </a:r>
            <a:r>
              <a:rPr lang="en-US" b="1" dirty="0" smtClean="0"/>
              <a:t>), (</a:t>
            </a:r>
            <a:r>
              <a:rPr lang="en-US" b="1" dirty="0" err="1" smtClean="0"/>
              <a:t>MiS</a:t>
            </a:r>
            <a:r>
              <a:rPr lang="en-US" b="1" dirty="0" smtClean="0"/>
              <a:t>)</a:t>
            </a:r>
          </a:p>
          <a:p>
            <a:pPr>
              <a:lnSpc>
                <a:spcPct val="150000"/>
              </a:lnSpc>
            </a:pPr>
            <a:r>
              <a:rPr lang="en-US" b="1" dirty="0" smtClean="0"/>
              <a:t>The Re-Engineering Australia (REA) Foundation</a:t>
            </a:r>
          </a:p>
          <a:p>
            <a:pPr>
              <a:lnSpc>
                <a:spcPct val="150000"/>
              </a:lnSpc>
            </a:pPr>
            <a:r>
              <a:rPr lang="en-US" b="1" dirty="0" smtClean="0"/>
              <a:t>The Science and Engineering Challenge (SEC) </a:t>
            </a:r>
          </a:p>
          <a:p>
            <a:pPr>
              <a:lnSpc>
                <a:spcPct val="150000"/>
              </a:lnSpc>
            </a:pPr>
            <a:r>
              <a:rPr lang="en-US" b="1" dirty="0" err="1" smtClean="0"/>
              <a:t>EngQuest</a:t>
            </a:r>
            <a:endParaRPr lang="en-AU" dirty="0"/>
          </a:p>
        </p:txBody>
      </p:sp>
      <p:sp>
        <p:nvSpPr>
          <p:cNvPr id="7" name="Rectangle 6"/>
          <p:cNvSpPr/>
          <p:nvPr/>
        </p:nvSpPr>
        <p:spPr>
          <a:xfrm>
            <a:off x="4139952" y="6237312"/>
            <a:ext cx="3456384" cy="246221"/>
          </a:xfrm>
          <a:prstGeom prst="rect">
            <a:avLst/>
          </a:prstGeom>
        </p:spPr>
        <p:txBody>
          <a:bodyPr wrap="square">
            <a:spAutoFit/>
          </a:bodyPr>
          <a:lstStyle/>
          <a:p>
            <a:r>
              <a:rPr lang="en-AU" sz="1000" dirty="0" smtClean="0"/>
              <a:t>http://www.clipartof.com/details/clipart/209887.html</a:t>
            </a:r>
            <a:endParaRPr lang="en-AU" sz="1000" dirty="0"/>
          </a:p>
        </p:txBody>
      </p:sp>
      <p:sp>
        <p:nvSpPr>
          <p:cNvPr id="11" name="TextBox 10"/>
          <p:cNvSpPr txBox="1"/>
          <p:nvPr/>
        </p:nvSpPr>
        <p:spPr>
          <a:xfrm>
            <a:off x="683568" y="4077072"/>
            <a:ext cx="3312368" cy="2369880"/>
          </a:xfrm>
          <a:prstGeom prst="rect">
            <a:avLst/>
          </a:prstGeom>
          <a:noFill/>
        </p:spPr>
        <p:txBody>
          <a:bodyPr wrap="square" rtlCol="0">
            <a:spAutoFit/>
          </a:bodyPr>
          <a:lstStyle/>
          <a:p>
            <a:pPr lvl="0"/>
            <a:r>
              <a:rPr lang="en-AU" b="1" dirty="0" smtClean="0"/>
              <a:t>The Engineering Engagement Project</a:t>
            </a:r>
            <a:r>
              <a:rPr lang="en-AU" dirty="0" smtClean="0"/>
              <a:t>, UK </a:t>
            </a:r>
            <a:r>
              <a:rPr lang="en-AU" sz="1600" i="1" dirty="0" smtClean="0"/>
              <a:t>“aims to widen participation in STEM by supporting teaching and learning”, </a:t>
            </a:r>
            <a:r>
              <a:rPr lang="en-AU" sz="1600" dirty="0" smtClean="0"/>
              <a:t>by providing CPD for teachers, curriculum resources and support, guidance and access grants for after-school science and engineering clubs.</a:t>
            </a:r>
            <a:endParaRPr lang="en-AU" dirty="0"/>
          </a:p>
        </p:txBody>
      </p:sp>
      <p:sp>
        <p:nvSpPr>
          <p:cNvPr id="8" name="Slide Number Placeholder 7"/>
          <p:cNvSpPr>
            <a:spLocks noGrp="1"/>
          </p:cNvSpPr>
          <p:nvPr>
            <p:ph type="sldNum" sz="quarter" idx="15"/>
          </p:nvPr>
        </p:nvSpPr>
        <p:spPr/>
        <p:txBody>
          <a:bodyPr/>
          <a:lstStyle/>
          <a:p>
            <a:fld id="{05B8A685-0974-411F-9744-5B2B0A8D19F0}" type="slidenum">
              <a:rPr lang="en-AU" smtClean="0"/>
              <a:pPr/>
              <a:t>12</a:t>
            </a:fld>
            <a:endParaRPr lang="en-A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FF0000"/>
                </a:solidFill>
              </a:rPr>
              <a:t>Teachers and other researchers are innovative</a:t>
            </a:r>
            <a:endParaRPr lang="en-AU" b="1" dirty="0">
              <a:solidFill>
                <a:srgbClr val="FF0000"/>
              </a:solidFill>
            </a:endParaRPr>
          </a:p>
        </p:txBody>
      </p:sp>
      <p:sp>
        <p:nvSpPr>
          <p:cNvPr id="3" name="Slide Number Placeholder 2"/>
          <p:cNvSpPr>
            <a:spLocks noGrp="1"/>
          </p:cNvSpPr>
          <p:nvPr>
            <p:ph type="sldNum" sz="quarter" idx="11"/>
          </p:nvPr>
        </p:nvSpPr>
        <p:spPr/>
        <p:txBody>
          <a:bodyPr/>
          <a:lstStyle/>
          <a:p>
            <a:fld id="{05B8A685-0974-411F-9744-5B2B0A8D19F0}" type="slidenum">
              <a:rPr lang="en-AU" smtClean="0"/>
              <a:pPr/>
              <a:t>13</a:t>
            </a:fld>
            <a:endParaRPr lang="en-AU"/>
          </a:p>
        </p:txBody>
      </p:sp>
      <p:sp>
        <p:nvSpPr>
          <p:cNvPr id="4" name="TextBox 3"/>
          <p:cNvSpPr txBox="1"/>
          <p:nvPr/>
        </p:nvSpPr>
        <p:spPr>
          <a:xfrm>
            <a:off x="500034" y="3143248"/>
            <a:ext cx="2286016" cy="523220"/>
          </a:xfrm>
          <a:prstGeom prst="rect">
            <a:avLst/>
          </a:prstGeom>
          <a:noFill/>
        </p:spPr>
        <p:txBody>
          <a:bodyPr wrap="square" rtlCol="0">
            <a:spAutoFit/>
          </a:bodyPr>
          <a:lstStyle/>
          <a:p>
            <a:r>
              <a:rPr lang="en-AU" sz="2800" b="1" dirty="0" smtClean="0">
                <a:solidFill>
                  <a:srgbClr val="0066FF"/>
                </a:solidFill>
              </a:rPr>
              <a:t>E-</a:t>
            </a:r>
            <a:r>
              <a:rPr lang="en-AU" sz="2800" b="1" dirty="0" err="1" smtClean="0">
                <a:solidFill>
                  <a:srgbClr val="0066FF"/>
                </a:solidFill>
              </a:rPr>
              <a:t>Hotseat</a:t>
            </a:r>
            <a:endParaRPr lang="en-AU" sz="2800" b="1" dirty="0">
              <a:solidFill>
                <a:srgbClr val="0066FF"/>
              </a:solidFill>
            </a:endParaRPr>
          </a:p>
        </p:txBody>
      </p:sp>
      <p:sp>
        <p:nvSpPr>
          <p:cNvPr id="5" name="TextBox 4"/>
          <p:cNvSpPr txBox="1"/>
          <p:nvPr/>
        </p:nvSpPr>
        <p:spPr>
          <a:xfrm>
            <a:off x="2571736" y="5715016"/>
            <a:ext cx="4357718" cy="523220"/>
          </a:xfrm>
          <a:prstGeom prst="rect">
            <a:avLst/>
          </a:prstGeom>
          <a:noFill/>
        </p:spPr>
        <p:txBody>
          <a:bodyPr wrap="square" rtlCol="0">
            <a:spAutoFit/>
          </a:bodyPr>
          <a:lstStyle/>
          <a:p>
            <a:r>
              <a:rPr lang="en-AU" sz="2800" b="1" dirty="0" smtClean="0">
                <a:solidFill>
                  <a:srgbClr val="0066FF"/>
                </a:solidFill>
              </a:rPr>
              <a:t>Scratch Programming</a:t>
            </a:r>
            <a:endParaRPr lang="en-AU" sz="2800" b="1" dirty="0">
              <a:solidFill>
                <a:srgbClr val="0066FF"/>
              </a:solidFill>
            </a:endParaRPr>
          </a:p>
        </p:txBody>
      </p:sp>
      <p:sp>
        <p:nvSpPr>
          <p:cNvPr id="6" name="TextBox 5"/>
          <p:cNvSpPr txBox="1"/>
          <p:nvPr/>
        </p:nvSpPr>
        <p:spPr>
          <a:xfrm>
            <a:off x="4857752" y="2143116"/>
            <a:ext cx="4000528" cy="523220"/>
          </a:xfrm>
          <a:prstGeom prst="rect">
            <a:avLst/>
          </a:prstGeom>
          <a:noFill/>
        </p:spPr>
        <p:txBody>
          <a:bodyPr wrap="square" rtlCol="0">
            <a:spAutoFit/>
          </a:bodyPr>
          <a:lstStyle/>
          <a:p>
            <a:r>
              <a:rPr lang="en-AU" sz="2800" b="1" dirty="0" smtClean="0">
                <a:solidFill>
                  <a:srgbClr val="0066FF"/>
                </a:solidFill>
              </a:rPr>
              <a:t>Extreme Challenge</a:t>
            </a:r>
            <a:endParaRPr lang="en-AU" sz="2800" b="1" dirty="0">
              <a:solidFill>
                <a:srgbClr val="0066FF"/>
              </a:solidFill>
            </a:endParaRPr>
          </a:p>
        </p:txBody>
      </p:sp>
      <p:sp>
        <p:nvSpPr>
          <p:cNvPr id="7" name="TextBox 6"/>
          <p:cNvSpPr txBox="1"/>
          <p:nvPr/>
        </p:nvSpPr>
        <p:spPr>
          <a:xfrm>
            <a:off x="357158" y="4929198"/>
            <a:ext cx="4857784" cy="523220"/>
          </a:xfrm>
          <a:prstGeom prst="rect">
            <a:avLst/>
          </a:prstGeom>
          <a:noFill/>
        </p:spPr>
        <p:txBody>
          <a:bodyPr wrap="square" rtlCol="0">
            <a:spAutoFit/>
          </a:bodyPr>
          <a:lstStyle/>
          <a:p>
            <a:r>
              <a:rPr lang="en-AU" sz="2800" b="1" dirty="0" smtClean="0">
                <a:solidFill>
                  <a:srgbClr val="0066FF"/>
                </a:solidFill>
              </a:rPr>
              <a:t>Digital Marine Challenge</a:t>
            </a:r>
            <a:endParaRPr lang="en-AU" sz="2800" b="1" dirty="0">
              <a:solidFill>
                <a:srgbClr val="0066FF"/>
              </a:solidFill>
            </a:endParaRPr>
          </a:p>
        </p:txBody>
      </p:sp>
      <p:sp>
        <p:nvSpPr>
          <p:cNvPr id="8" name="TextBox 7"/>
          <p:cNvSpPr txBox="1"/>
          <p:nvPr/>
        </p:nvSpPr>
        <p:spPr>
          <a:xfrm>
            <a:off x="5429256" y="4929198"/>
            <a:ext cx="3143272" cy="523220"/>
          </a:xfrm>
          <a:prstGeom prst="rect">
            <a:avLst/>
          </a:prstGeom>
          <a:noFill/>
        </p:spPr>
        <p:txBody>
          <a:bodyPr wrap="square" rtlCol="0">
            <a:spAutoFit/>
          </a:bodyPr>
          <a:lstStyle/>
          <a:p>
            <a:r>
              <a:rPr lang="en-AU" sz="2800" b="1" dirty="0" smtClean="0">
                <a:solidFill>
                  <a:srgbClr val="0066FF"/>
                </a:solidFill>
              </a:rPr>
              <a:t>LEGO Robotics</a:t>
            </a:r>
            <a:endParaRPr lang="en-AU" sz="2800" b="1" dirty="0">
              <a:solidFill>
                <a:srgbClr val="0066FF"/>
              </a:solidFill>
            </a:endParaRPr>
          </a:p>
        </p:txBody>
      </p:sp>
      <p:sp>
        <p:nvSpPr>
          <p:cNvPr id="9" name="TextBox 8"/>
          <p:cNvSpPr txBox="1"/>
          <p:nvPr/>
        </p:nvSpPr>
        <p:spPr>
          <a:xfrm>
            <a:off x="5786446" y="3143248"/>
            <a:ext cx="1643074" cy="523220"/>
          </a:xfrm>
          <a:prstGeom prst="rect">
            <a:avLst/>
          </a:prstGeom>
          <a:noFill/>
        </p:spPr>
        <p:txBody>
          <a:bodyPr wrap="square" rtlCol="0">
            <a:spAutoFit/>
          </a:bodyPr>
          <a:lstStyle/>
          <a:p>
            <a:r>
              <a:rPr lang="en-AU" sz="2800" b="1" dirty="0" smtClean="0">
                <a:solidFill>
                  <a:srgbClr val="0066FF"/>
                </a:solidFill>
              </a:rPr>
              <a:t>I-STEM</a:t>
            </a:r>
            <a:endParaRPr lang="en-AU" sz="2800" b="1" dirty="0">
              <a:solidFill>
                <a:srgbClr val="0066FF"/>
              </a:solidFill>
            </a:endParaRPr>
          </a:p>
        </p:txBody>
      </p:sp>
      <p:sp>
        <p:nvSpPr>
          <p:cNvPr id="10" name="TextBox 9"/>
          <p:cNvSpPr txBox="1"/>
          <p:nvPr/>
        </p:nvSpPr>
        <p:spPr>
          <a:xfrm>
            <a:off x="357158" y="4000504"/>
            <a:ext cx="3000396" cy="523220"/>
          </a:xfrm>
          <a:prstGeom prst="rect">
            <a:avLst/>
          </a:prstGeom>
          <a:noFill/>
        </p:spPr>
        <p:txBody>
          <a:bodyPr wrap="square" rtlCol="0">
            <a:spAutoFit/>
          </a:bodyPr>
          <a:lstStyle/>
          <a:p>
            <a:r>
              <a:rPr lang="en-AU" sz="2800" b="1" dirty="0" smtClean="0">
                <a:solidFill>
                  <a:srgbClr val="0066FF"/>
                </a:solidFill>
              </a:rPr>
              <a:t>Game-O-Rama</a:t>
            </a:r>
            <a:endParaRPr lang="en-AU" sz="2800" b="1" dirty="0">
              <a:solidFill>
                <a:srgbClr val="0066FF"/>
              </a:solidFill>
            </a:endParaRPr>
          </a:p>
        </p:txBody>
      </p:sp>
      <p:sp>
        <p:nvSpPr>
          <p:cNvPr id="11" name="TextBox 10"/>
          <p:cNvSpPr txBox="1"/>
          <p:nvPr/>
        </p:nvSpPr>
        <p:spPr>
          <a:xfrm>
            <a:off x="357158" y="2357430"/>
            <a:ext cx="2928958" cy="523220"/>
          </a:xfrm>
          <a:prstGeom prst="rect">
            <a:avLst/>
          </a:prstGeom>
          <a:noFill/>
        </p:spPr>
        <p:txBody>
          <a:bodyPr wrap="square" rtlCol="0">
            <a:spAutoFit/>
          </a:bodyPr>
          <a:lstStyle/>
          <a:p>
            <a:r>
              <a:rPr lang="en-AU" sz="2800" b="1" dirty="0" smtClean="0">
                <a:solidFill>
                  <a:srgbClr val="0066FF"/>
                </a:solidFill>
              </a:rPr>
              <a:t>Dengue Fever</a:t>
            </a:r>
            <a:endParaRPr lang="en-AU" sz="2800" b="1" dirty="0">
              <a:solidFill>
                <a:srgbClr val="0066FF"/>
              </a:solidFill>
            </a:endParaRPr>
          </a:p>
        </p:txBody>
      </p:sp>
      <p:sp>
        <p:nvSpPr>
          <p:cNvPr id="12" name="TextBox 11"/>
          <p:cNvSpPr txBox="1"/>
          <p:nvPr/>
        </p:nvSpPr>
        <p:spPr>
          <a:xfrm>
            <a:off x="1643042" y="1571612"/>
            <a:ext cx="3571868" cy="523220"/>
          </a:xfrm>
          <a:prstGeom prst="rect">
            <a:avLst/>
          </a:prstGeom>
          <a:noFill/>
        </p:spPr>
        <p:txBody>
          <a:bodyPr wrap="square" rtlCol="0">
            <a:spAutoFit/>
          </a:bodyPr>
          <a:lstStyle/>
          <a:p>
            <a:r>
              <a:rPr lang="en-AU" sz="2800" b="1" dirty="0" smtClean="0">
                <a:solidFill>
                  <a:srgbClr val="0066FF"/>
                </a:solidFill>
              </a:rPr>
              <a:t>Multimedia Magic</a:t>
            </a:r>
            <a:endParaRPr lang="en-AU" sz="2800" b="1" dirty="0">
              <a:solidFill>
                <a:srgbClr val="0066FF"/>
              </a:solidFill>
            </a:endParaRPr>
          </a:p>
        </p:txBody>
      </p:sp>
      <p:sp>
        <p:nvSpPr>
          <p:cNvPr id="16" name="TextBox 15"/>
          <p:cNvSpPr txBox="1"/>
          <p:nvPr/>
        </p:nvSpPr>
        <p:spPr>
          <a:xfrm>
            <a:off x="5643570" y="4000504"/>
            <a:ext cx="3071834" cy="523220"/>
          </a:xfrm>
          <a:prstGeom prst="rect">
            <a:avLst/>
          </a:prstGeom>
          <a:noFill/>
        </p:spPr>
        <p:txBody>
          <a:bodyPr wrap="square" rtlCol="0">
            <a:spAutoFit/>
          </a:bodyPr>
          <a:lstStyle/>
          <a:p>
            <a:r>
              <a:rPr lang="en-AU" sz="2800" b="1" dirty="0" smtClean="0">
                <a:solidFill>
                  <a:srgbClr val="0066FF"/>
                </a:solidFill>
              </a:rPr>
              <a:t>Math Puzzles</a:t>
            </a:r>
            <a:endParaRPr lang="en-AU" sz="2800" b="1" dirty="0">
              <a:solidFill>
                <a:srgbClr val="0066FF"/>
              </a:solidFill>
            </a:endParaRPr>
          </a:p>
        </p:txBody>
      </p:sp>
      <p:pic>
        <p:nvPicPr>
          <p:cNvPr id="43009" name="Picture 1" descr="C:\Documents and Settings\bullen\Desktop\Teachers 5.jpg"/>
          <p:cNvPicPr>
            <a:picLocks noChangeAspect="1" noChangeArrowheads="1"/>
          </p:cNvPicPr>
          <p:nvPr/>
        </p:nvPicPr>
        <p:blipFill>
          <a:blip r:embed="rId2" cstate="print"/>
          <a:srcRect/>
          <a:stretch>
            <a:fillRect/>
          </a:stretch>
        </p:blipFill>
        <p:spPr bwMode="auto">
          <a:xfrm>
            <a:off x="3357554" y="2285992"/>
            <a:ext cx="1641742" cy="26432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C00000"/>
                </a:solidFill>
              </a:rPr>
              <a:t>Universities playing a proactive role</a:t>
            </a:r>
            <a:endParaRPr lang="en-AU" b="1" dirty="0">
              <a:solidFill>
                <a:srgbClr val="C00000"/>
              </a:solidFill>
            </a:endParaRPr>
          </a:p>
        </p:txBody>
      </p:sp>
      <p:sp>
        <p:nvSpPr>
          <p:cNvPr id="3" name="Content Placeholder 2"/>
          <p:cNvSpPr>
            <a:spLocks noGrp="1"/>
          </p:cNvSpPr>
          <p:nvPr>
            <p:ph sz="quarter" idx="1"/>
          </p:nvPr>
        </p:nvSpPr>
        <p:spPr>
          <a:xfrm>
            <a:off x="785786" y="1500174"/>
            <a:ext cx="6984776" cy="4873752"/>
          </a:xfrm>
        </p:spPr>
        <p:txBody>
          <a:bodyPr>
            <a:normAutofit fontScale="70000" lnSpcReduction="20000"/>
          </a:bodyPr>
          <a:lstStyle/>
          <a:p>
            <a:pPr>
              <a:spcBef>
                <a:spcPts val="1800"/>
              </a:spcBef>
            </a:pPr>
            <a:r>
              <a:rPr lang="en-US" dirty="0" smtClean="0"/>
              <a:t>At the University of Colorado at Boulder, learning assistants (LA) are recruited from the traditional undergraduate mathematics and science areas to work with academic staff member from those areas. </a:t>
            </a:r>
          </a:p>
          <a:p>
            <a:pPr>
              <a:spcBef>
                <a:spcPts val="1800"/>
              </a:spcBef>
            </a:pPr>
            <a:r>
              <a:rPr lang="en-US" dirty="0" smtClean="0"/>
              <a:t>Traditionally taught large classes of 200+ are broken into learning teams of 6 to 20 students led by a LA.</a:t>
            </a:r>
          </a:p>
          <a:p>
            <a:pPr>
              <a:spcBef>
                <a:spcPts val="1800"/>
              </a:spcBef>
            </a:pPr>
            <a:r>
              <a:rPr lang="en-US" dirty="0" smtClean="0"/>
              <a:t>The LAs provide formative feedback to the lecturer and take a weekly course in science education theory and practice led by an education academic staff and a K12 teacher. </a:t>
            </a:r>
          </a:p>
          <a:p>
            <a:pPr>
              <a:spcBef>
                <a:spcPts val="1800"/>
              </a:spcBef>
            </a:pPr>
            <a:r>
              <a:rPr lang="en-US" dirty="0" smtClean="0"/>
              <a:t>The impact on undergraduates transferring into teaching has been significant. In 2004 -2005, prior to the introduction of LAs, only 1 mathematics/science student enrolled in a teacher certification course. In 2005-2006 when LAs were introduced, 14 of LAs entered teacher education.</a:t>
            </a:r>
          </a:p>
          <a:p>
            <a:pPr>
              <a:spcBef>
                <a:spcPts val="1800"/>
              </a:spcBef>
            </a:pPr>
            <a:r>
              <a:rPr lang="en-US" dirty="0" smtClean="0"/>
              <a:t>From 2003 to 2009 out of 331 LAs that were hired, 41 of those enrolled in teacher certification programs. Over 8000 undergraduate students have been involved in the learning teams.</a:t>
            </a:r>
            <a:endParaRPr lang="en-AU" dirty="0" smtClean="0"/>
          </a:p>
          <a:p>
            <a:endParaRPr lang="en-AU" dirty="0"/>
          </a:p>
        </p:txBody>
      </p:sp>
      <p:sp>
        <p:nvSpPr>
          <p:cNvPr id="4" name="Slide Number Placeholder 3"/>
          <p:cNvSpPr>
            <a:spLocks noGrp="1"/>
          </p:cNvSpPr>
          <p:nvPr>
            <p:ph type="sldNum" sz="quarter" idx="15"/>
          </p:nvPr>
        </p:nvSpPr>
        <p:spPr/>
        <p:txBody>
          <a:bodyPr/>
          <a:lstStyle/>
          <a:p>
            <a:fld id="{05B8A685-0974-411F-9744-5B2B0A8D19F0}" type="slidenum">
              <a:rPr lang="en-AU" smtClean="0"/>
              <a:pPr/>
              <a:t>14</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3" name="Picture 11" descr="C:\Users\Frank\Desktop\Rich Kid.jpg"/>
          <p:cNvPicPr>
            <a:picLocks noChangeAspect="1" noChangeArrowheads="1"/>
          </p:cNvPicPr>
          <p:nvPr/>
        </p:nvPicPr>
        <p:blipFill>
          <a:blip r:embed="rId3" cstate="print"/>
          <a:srcRect/>
          <a:stretch>
            <a:fillRect/>
          </a:stretch>
        </p:blipFill>
        <p:spPr bwMode="auto">
          <a:xfrm>
            <a:off x="611560" y="1628800"/>
            <a:ext cx="1440160" cy="1188882"/>
          </a:xfrm>
          <a:prstGeom prst="rect">
            <a:avLst/>
          </a:prstGeom>
          <a:noFill/>
        </p:spPr>
      </p:pic>
      <p:sp>
        <p:nvSpPr>
          <p:cNvPr id="2" name="Title 1"/>
          <p:cNvSpPr>
            <a:spLocks noGrp="1"/>
          </p:cNvSpPr>
          <p:nvPr>
            <p:ph type="title"/>
          </p:nvPr>
        </p:nvSpPr>
        <p:spPr>
          <a:xfrm>
            <a:off x="457200" y="274638"/>
            <a:ext cx="7467600" cy="994122"/>
          </a:xfrm>
        </p:spPr>
        <p:txBody>
          <a:bodyPr anchor="ctr"/>
          <a:lstStyle/>
          <a:p>
            <a:pPr algn="ctr"/>
            <a:r>
              <a:rPr lang="en-AU" b="1" dirty="0" smtClean="0">
                <a:solidFill>
                  <a:srgbClr val="FF0000"/>
                </a:solidFill>
              </a:rPr>
              <a:t>Why students like stem</a:t>
            </a:r>
            <a:endParaRPr lang="en-AU" b="1" dirty="0">
              <a:solidFill>
                <a:srgbClr val="FF0000"/>
              </a:solidFill>
            </a:endParaRPr>
          </a:p>
        </p:txBody>
      </p:sp>
      <p:graphicFrame>
        <p:nvGraphicFramePr>
          <p:cNvPr id="3" name="Table 2"/>
          <p:cNvGraphicFramePr>
            <a:graphicFrameLocks noGrp="1"/>
          </p:cNvGraphicFramePr>
          <p:nvPr/>
        </p:nvGraphicFramePr>
        <p:xfrm>
          <a:off x="2195736" y="1700808"/>
          <a:ext cx="5832648" cy="2542768"/>
        </p:xfrm>
        <a:graphic>
          <a:graphicData uri="http://schemas.openxmlformats.org/drawingml/2006/table">
            <a:tbl>
              <a:tblPr/>
              <a:tblGrid>
                <a:gridCol w="2844484"/>
                <a:gridCol w="1742383"/>
                <a:gridCol w="1245781"/>
              </a:tblGrid>
              <a:tr h="317846">
                <a:tc>
                  <a:txBody>
                    <a:bodyPr/>
                    <a:lstStyle/>
                    <a:p>
                      <a:pPr algn="ctr">
                        <a:spcAft>
                          <a:spcPts val="0"/>
                        </a:spcAft>
                      </a:pPr>
                      <a:r>
                        <a:rPr lang="en-US" sz="1800" b="1" dirty="0">
                          <a:latin typeface="Times New Roman"/>
                          <a:ea typeface="Times New Roman"/>
                          <a:cs typeface="Times New Roman"/>
                        </a:rPr>
                        <a:t>Factor</a:t>
                      </a:r>
                      <a:endParaRPr lang="en-AU"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cs typeface="Times New Roman"/>
                        </a:rPr>
                        <a:t>Very important</a:t>
                      </a:r>
                      <a:endParaRPr lang="en-AU"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cs typeface="Times New Roman"/>
                        </a:rPr>
                        <a:t>Important</a:t>
                      </a:r>
                      <a:endParaRPr lang="en-AU"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46">
                <a:tc>
                  <a:txBody>
                    <a:bodyPr/>
                    <a:lstStyle/>
                    <a:p>
                      <a:pPr>
                        <a:spcAft>
                          <a:spcPts val="0"/>
                        </a:spcAft>
                      </a:pPr>
                      <a:r>
                        <a:rPr lang="en-US" sz="1600" dirty="0">
                          <a:latin typeface="Times New Roman"/>
                          <a:ea typeface="Times New Roman"/>
                          <a:cs typeface="Times New Roman"/>
                        </a:rPr>
                        <a:t>Good employment prospects</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48.7</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45.9</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46">
                <a:tc>
                  <a:txBody>
                    <a:bodyPr/>
                    <a:lstStyle/>
                    <a:p>
                      <a:pPr>
                        <a:spcAft>
                          <a:spcPts val="0"/>
                        </a:spcAft>
                      </a:pPr>
                      <a:r>
                        <a:rPr lang="en-US" sz="1600" dirty="0">
                          <a:latin typeface="Times New Roman"/>
                          <a:ea typeface="Times New Roman"/>
                          <a:cs typeface="Times New Roman"/>
                        </a:rPr>
                        <a:t>Good at STEM subjects</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34.6</a:t>
                      </a:r>
                      <a:endParaRPr lang="en-AU"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52.4</a:t>
                      </a:r>
                      <a:endParaRPr lang="en-AU"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46">
                <a:tc>
                  <a:txBody>
                    <a:bodyPr/>
                    <a:lstStyle/>
                    <a:p>
                      <a:pPr>
                        <a:spcAft>
                          <a:spcPts val="0"/>
                        </a:spcAft>
                      </a:pPr>
                      <a:r>
                        <a:rPr lang="en-US" sz="1600" dirty="0">
                          <a:latin typeface="Times New Roman"/>
                          <a:ea typeface="Times New Roman"/>
                          <a:cs typeface="Times New Roman"/>
                        </a:rPr>
                        <a:t>Wanted a STEM career</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31.3</a:t>
                      </a:r>
                      <a:endParaRPr lang="en-AU"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50.0</a:t>
                      </a:r>
                      <a:endParaRPr lang="en-AU"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46">
                <a:tc>
                  <a:txBody>
                    <a:bodyPr/>
                    <a:lstStyle/>
                    <a:p>
                      <a:pPr>
                        <a:spcAft>
                          <a:spcPts val="0"/>
                        </a:spcAft>
                      </a:pPr>
                      <a:r>
                        <a:rPr lang="en-US" sz="1600" dirty="0">
                          <a:latin typeface="Times New Roman"/>
                          <a:ea typeface="Times New Roman"/>
                          <a:cs typeface="Times New Roman"/>
                        </a:rPr>
                        <a:t>Influenced by teachers</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23.8</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49.0</a:t>
                      </a:r>
                      <a:endParaRPr lang="en-AU"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46">
                <a:tc>
                  <a:txBody>
                    <a:bodyPr/>
                    <a:lstStyle/>
                    <a:p>
                      <a:pPr>
                        <a:spcAft>
                          <a:spcPts val="0"/>
                        </a:spcAft>
                      </a:pPr>
                      <a:r>
                        <a:rPr lang="en-US" sz="1600" dirty="0">
                          <a:latin typeface="Times New Roman"/>
                          <a:ea typeface="Times New Roman"/>
                          <a:cs typeface="Times New Roman"/>
                        </a:rPr>
                        <a:t>Influenced by school science</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15.8</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39.1</a:t>
                      </a:r>
                      <a:endParaRPr lang="en-AU" sz="16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46">
                <a:tc>
                  <a:txBody>
                    <a:bodyPr/>
                    <a:lstStyle/>
                    <a:p>
                      <a:pPr>
                        <a:spcAft>
                          <a:spcPts val="0"/>
                        </a:spcAft>
                      </a:pPr>
                      <a:r>
                        <a:rPr lang="en-US" sz="1600" dirty="0">
                          <a:latin typeface="Times New Roman"/>
                          <a:ea typeface="Times New Roman"/>
                          <a:cs typeface="Times New Roman"/>
                        </a:rPr>
                        <a:t>Employer supported study</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10.1</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20.2</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46">
                <a:tc>
                  <a:txBody>
                    <a:bodyPr/>
                    <a:lstStyle/>
                    <a:p>
                      <a:pPr>
                        <a:spcAft>
                          <a:spcPts val="0"/>
                        </a:spcAft>
                      </a:pPr>
                      <a:r>
                        <a:rPr lang="en-US" sz="1600" dirty="0">
                          <a:latin typeface="Times New Roman"/>
                          <a:ea typeface="Times New Roman"/>
                          <a:cs typeface="Times New Roman"/>
                        </a:rPr>
                        <a:t>Influenced by careers advice</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8.0</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28.4</a:t>
                      </a:r>
                      <a:endParaRPr lang="en-AU" sz="16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3796" name="Picture 4" descr="Student Clipart Image: Girl with a Stack of School Books">
            <a:hlinkClick r:id="rId4"/>
          </p:cNvPr>
          <p:cNvPicPr>
            <a:picLocks noChangeAspect="1" noChangeArrowheads="1"/>
          </p:cNvPicPr>
          <p:nvPr/>
        </p:nvPicPr>
        <p:blipFill>
          <a:blip r:embed="rId5" cstate="print"/>
          <a:srcRect/>
          <a:stretch>
            <a:fillRect/>
          </a:stretch>
        </p:blipFill>
        <p:spPr bwMode="auto">
          <a:xfrm>
            <a:off x="285720" y="3929066"/>
            <a:ext cx="1101722" cy="1296144"/>
          </a:xfrm>
          <a:prstGeom prst="rect">
            <a:avLst/>
          </a:prstGeom>
          <a:noFill/>
        </p:spPr>
      </p:pic>
      <p:pic>
        <p:nvPicPr>
          <p:cNvPr id="33800" name="Picture 8" descr="Teacher Clipart Image: Teacher at the Blackboard in Front of Her Class">
            <a:hlinkClick r:id="rId6"/>
          </p:cNvPr>
          <p:cNvPicPr>
            <a:picLocks noChangeAspect="1" noChangeArrowheads="1"/>
          </p:cNvPicPr>
          <p:nvPr/>
        </p:nvPicPr>
        <p:blipFill>
          <a:blip r:embed="rId7" cstate="print"/>
          <a:srcRect/>
          <a:stretch>
            <a:fillRect/>
          </a:stretch>
        </p:blipFill>
        <p:spPr bwMode="auto">
          <a:xfrm>
            <a:off x="1907704" y="4581128"/>
            <a:ext cx="1368152" cy="1208535"/>
          </a:xfrm>
          <a:prstGeom prst="rect">
            <a:avLst/>
          </a:prstGeom>
          <a:noFill/>
        </p:spPr>
      </p:pic>
      <p:pic>
        <p:nvPicPr>
          <p:cNvPr id="33802" name="Picture 10" descr="Boss Clipart Image: Mean Man - Slave Driver Boss Man with a Whip">
            <a:hlinkClick r:id="rId8"/>
          </p:cNvPr>
          <p:cNvPicPr>
            <a:picLocks noChangeAspect="1" noChangeArrowheads="1"/>
          </p:cNvPicPr>
          <p:nvPr/>
        </p:nvPicPr>
        <p:blipFill>
          <a:blip r:embed="rId9" cstate="print"/>
          <a:srcRect/>
          <a:stretch>
            <a:fillRect/>
          </a:stretch>
        </p:blipFill>
        <p:spPr bwMode="auto">
          <a:xfrm>
            <a:off x="5940152" y="4437112"/>
            <a:ext cx="1753707" cy="1280207"/>
          </a:xfrm>
          <a:prstGeom prst="rect">
            <a:avLst/>
          </a:prstGeom>
          <a:noFill/>
        </p:spPr>
      </p:pic>
      <p:pic>
        <p:nvPicPr>
          <p:cNvPr id="33804" name="Picture 12" descr="C:\Users\Frank\Desktop\MadScientist.jpg"/>
          <p:cNvPicPr>
            <a:picLocks noChangeAspect="1" noChangeArrowheads="1"/>
          </p:cNvPicPr>
          <p:nvPr/>
        </p:nvPicPr>
        <p:blipFill>
          <a:blip r:embed="rId10" cstate="print"/>
          <a:srcRect/>
          <a:stretch>
            <a:fillRect/>
          </a:stretch>
        </p:blipFill>
        <p:spPr bwMode="auto">
          <a:xfrm>
            <a:off x="4000496" y="5000636"/>
            <a:ext cx="1224136" cy="1215567"/>
          </a:xfrm>
          <a:prstGeom prst="rect">
            <a:avLst/>
          </a:prstGeom>
          <a:noFill/>
        </p:spPr>
      </p:pic>
      <p:sp>
        <p:nvSpPr>
          <p:cNvPr id="9" name="TextBox 8"/>
          <p:cNvSpPr txBox="1"/>
          <p:nvPr/>
        </p:nvSpPr>
        <p:spPr>
          <a:xfrm>
            <a:off x="6660232" y="6165304"/>
            <a:ext cx="1250663" cy="276999"/>
          </a:xfrm>
          <a:prstGeom prst="rect">
            <a:avLst/>
          </a:prstGeom>
          <a:noFill/>
        </p:spPr>
        <p:txBody>
          <a:bodyPr wrap="none" rtlCol="0">
            <a:spAutoFit/>
          </a:bodyPr>
          <a:lstStyle/>
          <a:p>
            <a:r>
              <a:rPr lang="en-AU" sz="1200" dirty="0" smtClean="0"/>
              <a:t>(NCVER, 2008)</a:t>
            </a:r>
            <a:endParaRPr lang="en-AU" sz="1200" dirty="0"/>
          </a:p>
        </p:txBody>
      </p:sp>
      <p:sp>
        <p:nvSpPr>
          <p:cNvPr id="10" name="TextBox 9"/>
          <p:cNvSpPr txBox="1"/>
          <p:nvPr/>
        </p:nvSpPr>
        <p:spPr>
          <a:xfrm>
            <a:off x="2143108" y="4643446"/>
            <a:ext cx="1071570" cy="261610"/>
          </a:xfrm>
          <a:prstGeom prst="rect">
            <a:avLst/>
          </a:prstGeom>
          <a:noFill/>
        </p:spPr>
        <p:txBody>
          <a:bodyPr wrap="square" rtlCol="0">
            <a:spAutoFit/>
          </a:bodyPr>
          <a:lstStyle/>
          <a:p>
            <a:r>
              <a:rPr lang="en-AU" sz="1100" b="1" dirty="0" smtClean="0">
                <a:solidFill>
                  <a:schemeClr val="bg1"/>
                </a:solidFill>
              </a:rPr>
              <a:t>I love STEM</a:t>
            </a:r>
            <a:endParaRPr lang="en-AU" sz="1100" b="1" dirty="0">
              <a:solidFill>
                <a:schemeClr val="bg1"/>
              </a:solidFill>
            </a:endParaRPr>
          </a:p>
        </p:txBody>
      </p:sp>
      <p:sp>
        <p:nvSpPr>
          <p:cNvPr id="12" name="Cloud Callout 11"/>
          <p:cNvSpPr/>
          <p:nvPr/>
        </p:nvSpPr>
        <p:spPr>
          <a:xfrm>
            <a:off x="4786314" y="4357694"/>
            <a:ext cx="985838" cy="64294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5000628" y="4429132"/>
            <a:ext cx="571504" cy="430887"/>
          </a:xfrm>
          <a:prstGeom prst="rect">
            <a:avLst/>
          </a:prstGeom>
          <a:noFill/>
        </p:spPr>
        <p:txBody>
          <a:bodyPr wrap="square" rtlCol="0">
            <a:spAutoFit/>
          </a:bodyPr>
          <a:lstStyle/>
          <a:p>
            <a:r>
              <a:rPr lang="en-AU" sz="1100" b="1" dirty="0" smtClean="0">
                <a:solidFill>
                  <a:schemeClr val="bg1"/>
                </a:solidFill>
              </a:rPr>
              <a:t>It’s a buzz</a:t>
            </a:r>
            <a:endParaRPr lang="en-AU" sz="1100" b="1" dirty="0">
              <a:solidFill>
                <a:schemeClr val="bg1"/>
              </a:solidFill>
            </a:endParaRPr>
          </a:p>
        </p:txBody>
      </p:sp>
      <p:sp>
        <p:nvSpPr>
          <p:cNvPr id="14" name="Rectangular Callout 13"/>
          <p:cNvSpPr/>
          <p:nvPr/>
        </p:nvSpPr>
        <p:spPr>
          <a:xfrm>
            <a:off x="571472" y="1000108"/>
            <a:ext cx="1071570" cy="469772"/>
          </a:xfrm>
          <a:prstGeom prst="wedgeRectCallo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571472" y="1071546"/>
            <a:ext cx="1071570" cy="261610"/>
          </a:xfrm>
          <a:prstGeom prst="rect">
            <a:avLst/>
          </a:prstGeom>
          <a:noFill/>
        </p:spPr>
        <p:txBody>
          <a:bodyPr wrap="square" rtlCol="0">
            <a:spAutoFit/>
          </a:bodyPr>
          <a:lstStyle/>
          <a:p>
            <a:r>
              <a:rPr lang="en-AU" sz="1100" b="1" dirty="0" smtClean="0">
                <a:solidFill>
                  <a:schemeClr val="bg1"/>
                </a:solidFill>
              </a:rPr>
              <a:t>$ = lifestyle</a:t>
            </a:r>
            <a:endParaRPr lang="en-AU" sz="1100" b="1" dirty="0">
              <a:solidFill>
                <a:schemeClr val="bg1"/>
              </a:solidFill>
            </a:endParaRPr>
          </a:p>
        </p:txBody>
      </p:sp>
      <p:pic>
        <p:nvPicPr>
          <p:cNvPr id="16" name="Picture 3" descr="http://www.people-clipart.com/people_clipart_images/cute_cheerleader_girl_with_pompoms_jumping_up_and_down_performing_a_cheer_0515-0910-3113-4021_SMU.jpg"/>
          <p:cNvPicPr>
            <a:picLocks noChangeAspect="1" noChangeArrowheads="1"/>
          </p:cNvPicPr>
          <p:nvPr/>
        </p:nvPicPr>
        <p:blipFill>
          <a:blip r:embed="rId11" cstate="print"/>
          <a:srcRect/>
          <a:stretch>
            <a:fillRect/>
          </a:stretch>
        </p:blipFill>
        <p:spPr bwMode="auto">
          <a:xfrm>
            <a:off x="2357422" y="5572140"/>
            <a:ext cx="428628" cy="428628"/>
          </a:xfrm>
          <a:prstGeom prst="rect">
            <a:avLst/>
          </a:prstGeom>
          <a:noFill/>
        </p:spPr>
      </p:pic>
      <p:pic>
        <p:nvPicPr>
          <p:cNvPr id="17" name="Picture 3" descr="http://www.people-clipart.com/people_clipart_images/cute_cheerleader_girl_with_pompoms_jumping_up_and_down_performing_a_cheer_0515-0910-3113-4021_SMU.jpg"/>
          <p:cNvPicPr>
            <a:picLocks noChangeAspect="1" noChangeArrowheads="1"/>
          </p:cNvPicPr>
          <p:nvPr/>
        </p:nvPicPr>
        <p:blipFill>
          <a:blip r:embed="rId11" cstate="print"/>
          <a:srcRect/>
          <a:stretch>
            <a:fillRect/>
          </a:stretch>
        </p:blipFill>
        <p:spPr bwMode="auto">
          <a:xfrm>
            <a:off x="2714612" y="5572140"/>
            <a:ext cx="428628" cy="428628"/>
          </a:xfrm>
          <a:prstGeom prst="rect">
            <a:avLst/>
          </a:prstGeom>
          <a:noFill/>
        </p:spPr>
      </p:pic>
      <p:sp>
        <p:nvSpPr>
          <p:cNvPr id="19" name="Oval Callout 18"/>
          <p:cNvSpPr/>
          <p:nvPr/>
        </p:nvSpPr>
        <p:spPr>
          <a:xfrm>
            <a:off x="857224" y="3286124"/>
            <a:ext cx="928694" cy="6429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5" descr="C:\Users\Frank\Desktop\Teacher 1.png"/>
          <p:cNvPicPr>
            <a:picLocks noChangeAspect="1" noChangeArrowheads="1"/>
          </p:cNvPicPr>
          <p:nvPr/>
        </p:nvPicPr>
        <p:blipFill>
          <a:blip r:embed="rId12" cstate="print"/>
          <a:srcRect/>
          <a:stretch>
            <a:fillRect/>
          </a:stretch>
        </p:blipFill>
        <p:spPr bwMode="auto">
          <a:xfrm>
            <a:off x="1071538" y="3357562"/>
            <a:ext cx="500066" cy="505274"/>
          </a:xfrm>
          <a:prstGeom prst="rect">
            <a:avLst/>
          </a:prstGeom>
          <a:noFill/>
        </p:spPr>
      </p:pic>
      <p:sp>
        <p:nvSpPr>
          <p:cNvPr id="21" name="Slide Number Placeholder 20"/>
          <p:cNvSpPr>
            <a:spLocks noGrp="1"/>
          </p:cNvSpPr>
          <p:nvPr>
            <p:ph type="sldNum" sz="quarter" idx="11"/>
          </p:nvPr>
        </p:nvSpPr>
        <p:spPr/>
        <p:txBody>
          <a:bodyPr/>
          <a:lstStyle/>
          <a:p>
            <a:fld id="{05B8A685-0974-411F-9744-5B2B0A8D19F0}" type="slidenum">
              <a:rPr lang="en-AU" smtClean="0"/>
              <a:pPr/>
              <a:t>15</a:t>
            </a:fld>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FF0000"/>
                </a:solidFill>
              </a:rPr>
              <a:t>Females: the lost “E” cohort</a:t>
            </a:r>
            <a:endParaRPr lang="en-AU" b="1" dirty="0">
              <a:solidFill>
                <a:srgbClr val="FF0000"/>
              </a:solidFill>
            </a:endParaRPr>
          </a:p>
        </p:txBody>
      </p:sp>
      <p:sp>
        <p:nvSpPr>
          <p:cNvPr id="3" name="Content Placeholder 2"/>
          <p:cNvSpPr>
            <a:spLocks noGrp="1"/>
          </p:cNvSpPr>
          <p:nvPr>
            <p:ph sz="quarter" idx="1"/>
          </p:nvPr>
        </p:nvSpPr>
        <p:spPr>
          <a:xfrm>
            <a:off x="827584" y="1556792"/>
            <a:ext cx="5472608" cy="4873752"/>
          </a:xfrm>
        </p:spPr>
        <p:txBody>
          <a:bodyPr>
            <a:normAutofit lnSpcReduction="10000"/>
          </a:bodyPr>
          <a:lstStyle/>
          <a:p>
            <a:pPr>
              <a:buNone/>
            </a:pPr>
            <a:r>
              <a:rPr lang="en-AU" b="1" i="1" dirty="0" smtClean="0">
                <a:solidFill>
                  <a:srgbClr val="FF0000"/>
                </a:solidFill>
              </a:rPr>
              <a:t>WHY?</a:t>
            </a:r>
          </a:p>
          <a:p>
            <a:pPr>
              <a:spcBef>
                <a:spcPts val="1800"/>
              </a:spcBef>
            </a:pPr>
            <a:r>
              <a:rPr lang="en-AU" dirty="0" smtClean="0"/>
              <a:t>Science teachers play a leading role and often are poor role models.</a:t>
            </a:r>
          </a:p>
          <a:p>
            <a:pPr>
              <a:spcBef>
                <a:spcPts val="1800"/>
              </a:spcBef>
            </a:pPr>
            <a:r>
              <a:rPr lang="en-AU" dirty="0" smtClean="0"/>
              <a:t>Males are stereotyped as being better at science and mathematics.</a:t>
            </a:r>
          </a:p>
          <a:p>
            <a:pPr>
              <a:spcBef>
                <a:spcPts val="1800"/>
              </a:spcBef>
            </a:pPr>
            <a:r>
              <a:rPr lang="en-AU" dirty="0" smtClean="0"/>
              <a:t>School careers advice is only influential in a negative sense.</a:t>
            </a:r>
          </a:p>
          <a:p>
            <a:pPr>
              <a:spcBef>
                <a:spcPts val="1800"/>
              </a:spcBef>
            </a:pPr>
            <a:r>
              <a:rPr lang="en-AU" dirty="0" smtClean="0"/>
              <a:t>Parents need to be supportive of their daughters' abilities.</a:t>
            </a:r>
          </a:p>
          <a:p>
            <a:pPr>
              <a:spcBef>
                <a:spcPts val="1800"/>
              </a:spcBef>
            </a:pPr>
            <a:r>
              <a:rPr lang="en-AU" dirty="0" smtClean="0"/>
              <a:t>Perception and belief becomes reality.</a:t>
            </a:r>
          </a:p>
          <a:p>
            <a:endParaRPr lang="en-AU" dirty="0" smtClean="0"/>
          </a:p>
          <a:p>
            <a:endParaRPr lang="en-AU" dirty="0"/>
          </a:p>
        </p:txBody>
      </p:sp>
      <p:pic>
        <p:nvPicPr>
          <p:cNvPr id="72706" name="Picture 2" descr="C:\Users\Frank\Desktop\girl_pointing.jpg"/>
          <p:cNvPicPr>
            <a:picLocks noChangeAspect="1" noChangeArrowheads="1"/>
          </p:cNvPicPr>
          <p:nvPr/>
        </p:nvPicPr>
        <p:blipFill>
          <a:blip r:embed="rId3" cstate="print"/>
          <a:srcRect/>
          <a:stretch>
            <a:fillRect/>
          </a:stretch>
        </p:blipFill>
        <p:spPr bwMode="auto">
          <a:xfrm>
            <a:off x="6084168" y="4365104"/>
            <a:ext cx="2160240" cy="2160240"/>
          </a:xfrm>
          <a:prstGeom prst="rect">
            <a:avLst/>
          </a:prstGeom>
          <a:noFill/>
        </p:spPr>
      </p:pic>
      <p:pic>
        <p:nvPicPr>
          <p:cNvPr id="72708" name="Picture 4" descr="C:\Users\Frank\Desktop\Lost female.jpg"/>
          <p:cNvPicPr>
            <a:picLocks noChangeAspect="1" noChangeArrowheads="1"/>
          </p:cNvPicPr>
          <p:nvPr/>
        </p:nvPicPr>
        <p:blipFill>
          <a:blip r:embed="rId4" cstate="print"/>
          <a:srcRect/>
          <a:stretch>
            <a:fillRect/>
          </a:stretch>
        </p:blipFill>
        <p:spPr bwMode="auto">
          <a:xfrm>
            <a:off x="6228184" y="1844824"/>
            <a:ext cx="1827464" cy="2232248"/>
          </a:xfrm>
          <a:prstGeom prst="rect">
            <a:avLst/>
          </a:prstGeom>
          <a:noFill/>
        </p:spPr>
      </p:pic>
      <p:sp>
        <p:nvSpPr>
          <p:cNvPr id="6" name="TextBox 5"/>
          <p:cNvSpPr txBox="1"/>
          <p:nvPr/>
        </p:nvSpPr>
        <p:spPr>
          <a:xfrm>
            <a:off x="7740352" y="4077072"/>
            <a:ext cx="1046490" cy="369332"/>
          </a:xfrm>
          <a:prstGeom prst="rect">
            <a:avLst/>
          </a:prstGeom>
          <a:noFill/>
        </p:spPr>
        <p:txBody>
          <a:bodyPr wrap="square" rtlCol="0">
            <a:spAutoFit/>
          </a:bodyPr>
          <a:lstStyle/>
          <a:p>
            <a:r>
              <a:rPr lang="en-AU" b="1" dirty="0" smtClean="0">
                <a:solidFill>
                  <a:srgbClr val="FF0000"/>
                </a:solidFill>
              </a:rPr>
              <a:t>STEM</a:t>
            </a:r>
            <a:endParaRPr lang="en-AU" b="1" dirty="0">
              <a:solidFill>
                <a:srgbClr val="FF0000"/>
              </a:solidFill>
            </a:endParaRPr>
          </a:p>
        </p:txBody>
      </p:sp>
      <p:sp>
        <p:nvSpPr>
          <p:cNvPr id="7" name="Slide Number Placeholder 6"/>
          <p:cNvSpPr>
            <a:spLocks noGrp="1"/>
          </p:cNvSpPr>
          <p:nvPr>
            <p:ph type="sldNum" sz="quarter" idx="15"/>
          </p:nvPr>
        </p:nvSpPr>
        <p:spPr/>
        <p:txBody>
          <a:bodyPr/>
          <a:lstStyle/>
          <a:p>
            <a:fld id="{05B8A685-0974-411F-9744-5B2B0A8D19F0}" type="slidenum">
              <a:rPr lang="en-AU" smtClean="0"/>
              <a:pPr/>
              <a:t>16</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7747224" cy="1143000"/>
          </a:xfrm>
        </p:spPr>
        <p:txBody>
          <a:bodyPr anchor="ctr"/>
          <a:lstStyle/>
          <a:p>
            <a:pPr algn="ctr"/>
            <a:r>
              <a:rPr lang="en-AU" b="1" dirty="0" smtClean="0">
                <a:solidFill>
                  <a:srgbClr val="FF0000"/>
                </a:solidFill>
              </a:rPr>
              <a:t>Female Participation in tertiary “e”</a:t>
            </a:r>
            <a:endParaRPr lang="en-AU" b="1" dirty="0">
              <a:solidFill>
                <a:srgbClr val="FF0000"/>
              </a:solidFill>
            </a:endParaRPr>
          </a:p>
        </p:txBody>
      </p:sp>
      <p:graphicFrame>
        <p:nvGraphicFramePr>
          <p:cNvPr id="35841" name="Object 1"/>
          <p:cNvGraphicFramePr>
            <a:graphicFrameLocks noChangeAspect="1"/>
          </p:cNvGraphicFramePr>
          <p:nvPr/>
        </p:nvGraphicFramePr>
        <p:xfrm>
          <a:off x="467544" y="2060848"/>
          <a:ext cx="7774766" cy="1584176"/>
        </p:xfrm>
        <a:graphic>
          <a:graphicData uri="http://schemas.openxmlformats.org/presentationml/2006/ole">
            <p:oleObj spid="_x0000_s35841" name="Document" r:id="rId4" imgW="4865076" imgH="993137" progId="Word.Document.12">
              <p:embed/>
            </p:oleObj>
          </a:graphicData>
        </a:graphic>
      </p:graphicFrame>
      <p:pic>
        <p:nvPicPr>
          <p:cNvPr id="35843" name="Picture 3" descr="http://www.people-clipart.com/people_clipart_images/cute_cheerleader_girl_with_pompoms_jumping_up_and_down_performing_a_cheer_0515-0910-3113-4021_SMU.jpg"/>
          <p:cNvPicPr>
            <a:picLocks noChangeAspect="1" noChangeArrowheads="1"/>
          </p:cNvPicPr>
          <p:nvPr/>
        </p:nvPicPr>
        <p:blipFill>
          <a:blip r:embed="rId5" cstate="print"/>
          <a:srcRect/>
          <a:stretch>
            <a:fillRect/>
          </a:stretch>
        </p:blipFill>
        <p:spPr bwMode="auto">
          <a:xfrm>
            <a:off x="611560" y="3933056"/>
            <a:ext cx="2016224" cy="2016224"/>
          </a:xfrm>
          <a:prstGeom prst="rect">
            <a:avLst/>
          </a:prstGeom>
          <a:noFill/>
        </p:spPr>
      </p:pic>
      <p:pic>
        <p:nvPicPr>
          <p:cNvPr id="35844" name="Picture 4" descr="C:\Users\Frank\Desktop\Graduation 2.jpg"/>
          <p:cNvPicPr>
            <a:picLocks noChangeAspect="1" noChangeArrowheads="1"/>
          </p:cNvPicPr>
          <p:nvPr/>
        </p:nvPicPr>
        <p:blipFill>
          <a:blip r:embed="rId6" cstate="print"/>
          <a:srcRect/>
          <a:stretch>
            <a:fillRect/>
          </a:stretch>
        </p:blipFill>
        <p:spPr bwMode="auto">
          <a:xfrm>
            <a:off x="3491880" y="4149080"/>
            <a:ext cx="1872208" cy="1737452"/>
          </a:xfrm>
          <a:prstGeom prst="rect">
            <a:avLst/>
          </a:prstGeom>
          <a:noFill/>
        </p:spPr>
      </p:pic>
      <p:pic>
        <p:nvPicPr>
          <p:cNvPr id="35845" name="Picture 5" descr="C:\Users\Frank\Desktop\Teacher 1.png"/>
          <p:cNvPicPr>
            <a:picLocks noChangeAspect="1" noChangeArrowheads="1"/>
          </p:cNvPicPr>
          <p:nvPr/>
        </p:nvPicPr>
        <p:blipFill>
          <a:blip r:embed="rId7" cstate="print"/>
          <a:srcRect/>
          <a:stretch>
            <a:fillRect/>
          </a:stretch>
        </p:blipFill>
        <p:spPr bwMode="auto">
          <a:xfrm>
            <a:off x="6126390" y="4077072"/>
            <a:ext cx="1781642" cy="1800200"/>
          </a:xfrm>
          <a:prstGeom prst="rect">
            <a:avLst/>
          </a:prstGeom>
          <a:noFill/>
        </p:spPr>
      </p:pic>
      <p:pic>
        <p:nvPicPr>
          <p:cNvPr id="8" name="Picture 4" descr="http://www.cksinfo.com/clipart/signssymbols/arrows/arrow-blue-outline-left.png"/>
          <p:cNvPicPr>
            <a:picLocks noChangeAspect="1" noChangeArrowheads="1"/>
          </p:cNvPicPr>
          <p:nvPr/>
        </p:nvPicPr>
        <p:blipFill>
          <a:blip r:embed="rId8" cstate="print"/>
          <a:srcRect/>
          <a:stretch>
            <a:fillRect/>
          </a:stretch>
        </p:blipFill>
        <p:spPr bwMode="auto">
          <a:xfrm rot="10800000">
            <a:off x="2555776" y="4869160"/>
            <a:ext cx="883298" cy="576064"/>
          </a:xfrm>
          <a:prstGeom prst="rect">
            <a:avLst/>
          </a:prstGeom>
          <a:noFill/>
        </p:spPr>
      </p:pic>
      <p:pic>
        <p:nvPicPr>
          <p:cNvPr id="9" name="Picture 4" descr="http://www.cksinfo.com/clipart/signssymbols/arrows/arrow-blue-outline-left.png"/>
          <p:cNvPicPr>
            <a:picLocks noChangeAspect="1" noChangeArrowheads="1"/>
          </p:cNvPicPr>
          <p:nvPr/>
        </p:nvPicPr>
        <p:blipFill>
          <a:blip r:embed="rId8" cstate="print"/>
          <a:srcRect/>
          <a:stretch>
            <a:fillRect/>
          </a:stretch>
        </p:blipFill>
        <p:spPr bwMode="auto">
          <a:xfrm rot="10800000">
            <a:off x="5220072" y="4941168"/>
            <a:ext cx="883298" cy="576064"/>
          </a:xfrm>
          <a:prstGeom prst="rect">
            <a:avLst/>
          </a:prstGeom>
          <a:noFill/>
        </p:spPr>
      </p:pic>
      <p:sp>
        <p:nvSpPr>
          <p:cNvPr id="10" name="Slide Number Placeholder 9"/>
          <p:cNvSpPr>
            <a:spLocks noGrp="1"/>
          </p:cNvSpPr>
          <p:nvPr>
            <p:ph type="sldNum" sz="quarter" idx="11"/>
          </p:nvPr>
        </p:nvSpPr>
        <p:spPr/>
        <p:txBody>
          <a:bodyPr/>
          <a:lstStyle/>
          <a:p>
            <a:fld id="{05B8A685-0974-411F-9744-5B2B0A8D19F0}" type="slidenum">
              <a:rPr lang="en-AU" smtClean="0"/>
              <a:pPr/>
              <a:t>17</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FF0000"/>
                </a:solidFill>
              </a:rPr>
              <a:t>The trends are encouraging</a:t>
            </a:r>
            <a:endParaRPr lang="en-AU" b="1" dirty="0">
              <a:solidFill>
                <a:srgbClr val="FF0000"/>
              </a:solidFill>
            </a:endParaRPr>
          </a:p>
        </p:txBody>
      </p:sp>
      <p:graphicFrame>
        <p:nvGraphicFramePr>
          <p:cNvPr id="3" name="Chart 2"/>
          <p:cNvGraphicFramePr/>
          <p:nvPr/>
        </p:nvGraphicFramePr>
        <p:xfrm>
          <a:off x="1907704" y="1340768"/>
          <a:ext cx="5472608" cy="34811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644008" y="4725144"/>
            <a:ext cx="650819" cy="369332"/>
          </a:xfrm>
          <a:prstGeom prst="rect">
            <a:avLst/>
          </a:prstGeom>
          <a:noFill/>
        </p:spPr>
        <p:txBody>
          <a:bodyPr wrap="none" rtlCol="0">
            <a:spAutoFit/>
          </a:bodyPr>
          <a:lstStyle/>
          <a:p>
            <a:r>
              <a:rPr lang="en-AU" dirty="0" smtClean="0"/>
              <a:t>Year</a:t>
            </a:r>
            <a:endParaRPr lang="en-AU" dirty="0"/>
          </a:p>
        </p:txBody>
      </p:sp>
      <p:sp>
        <p:nvSpPr>
          <p:cNvPr id="5" name="TextBox 4"/>
          <p:cNvSpPr txBox="1"/>
          <p:nvPr/>
        </p:nvSpPr>
        <p:spPr>
          <a:xfrm>
            <a:off x="539552" y="2852936"/>
            <a:ext cx="1296144" cy="369332"/>
          </a:xfrm>
          <a:prstGeom prst="rect">
            <a:avLst/>
          </a:prstGeom>
          <a:noFill/>
        </p:spPr>
        <p:txBody>
          <a:bodyPr wrap="square" rtlCol="0">
            <a:spAutoFit/>
          </a:bodyPr>
          <a:lstStyle/>
          <a:p>
            <a:r>
              <a:rPr lang="en-AU" dirty="0" smtClean="0"/>
              <a:t>% Female </a:t>
            </a:r>
            <a:endParaRPr lang="en-AU" dirty="0"/>
          </a:p>
        </p:txBody>
      </p:sp>
      <p:pic>
        <p:nvPicPr>
          <p:cNvPr id="6" name="Picture 5" descr="C:\Users\Frank\Desktop\Teacher 1.png"/>
          <p:cNvPicPr>
            <a:picLocks noChangeAspect="1" noChangeArrowheads="1"/>
          </p:cNvPicPr>
          <p:nvPr/>
        </p:nvPicPr>
        <p:blipFill>
          <a:blip r:embed="rId4" cstate="print"/>
          <a:srcRect/>
          <a:stretch>
            <a:fillRect/>
          </a:stretch>
        </p:blipFill>
        <p:spPr bwMode="auto">
          <a:xfrm>
            <a:off x="251520" y="4797152"/>
            <a:ext cx="1825806" cy="1844824"/>
          </a:xfrm>
          <a:prstGeom prst="rect">
            <a:avLst/>
          </a:prstGeom>
          <a:noFill/>
        </p:spPr>
      </p:pic>
      <p:sp>
        <p:nvSpPr>
          <p:cNvPr id="10" name="Rounded Rectangular Callout 9"/>
          <p:cNvSpPr/>
          <p:nvPr/>
        </p:nvSpPr>
        <p:spPr>
          <a:xfrm rot="5400000">
            <a:off x="3354989" y="3997939"/>
            <a:ext cx="985312" cy="3591850"/>
          </a:xfrm>
          <a:prstGeom prst="wedgeRoundRectCallout">
            <a:avLst/>
          </a:prstGeom>
          <a:solidFill>
            <a:schemeClr val="bg1">
              <a:alpha val="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2195736" y="5301208"/>
            <a:ext cx="3384376" cy="954107"/>
          </a:xfrm>
          <a:prstGeom prst="rect">
            <a:avLst/>
          </a:prstGeom>
          <a:noFill/>
        </p:spPr>
        <p:txBody>
          <a:bodyPr wrap="square" rtlCol="0">
            <a:spAutoFit/>
          </a:bodyPr>
          <a:lstStyle/>
          <a:p>
            <a:r>
              <a:rPr lang="en-AU" sz="1400" b="1" dirty="0" smtClean="0">
                <a:solidFill>
                  <a:srgbClr val="0070C0"/>
                </a:solidFill>
              </a:rPr>
              <a:t>If we work hard, change workplace attitudes, teaching approaches and are lucky, we may hit 25% in 20 years!</a:t>
            </a:r>
            <a:endParaRPr lang="en-AU" sz="1400" b="1" dirty="0">
              <a:solidFill>
                <a:srgbClr val="0070C0"/>
              </a:solidFill>
            </a:endParaRPr>
          </a:p>
        </p:txBody>
      </p:sp>
      <p:sp>
        <p:nvSpPr>
          <p:cNvPr id="9" name="Slide Number Placeholder 8"/>
          <p:cNvSpPr>
            <a:spLocks noGrp="1"/>
          </p:cNvSpPr>
          <p:nvPr>
            <p:ph type="sldNum" sz="quarter" idx="11"/>
          </p:nvPr>
        </p:nvSpPr>
        <p:spPr/>
        <p:txBody>
          <a:bodyPr/>
          <a:lstStyle/>
          <a:p>
            <a:fld id="{05B8A685-0974-411F-9744-5B2B0A8D19F0}" type="slidenum">
              <a:rPr lang="en-AU" smtClean="0"/>
              <a:pPr/>
              <a:t>18</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The solution</a:t>
            </a:r>
            <a:endParaRPr lang="en-AU" b="1" dirty="0">
              <a:solidFill>
                <a:srgbClr val="FF0000"/>
              </a:solidFill>
            </a:endParaRPr>
          </a:p>
        </p:txBody>
      </p:sp>
      <p:pic>
        <p:nvPicPr>
          <p:cNvPr id="3" name="Picture 2" descr="Magician Clipart Image: Magician Pulling a Rabbit Out of His Hat">
            <a:hlinkClick r:id="rId3"/>
          </p:cNvPr>
          <p:cNvPicPr>
            <a:picLocks noChangeAspect="1" noChangeArrowheads="1"/>
          </p:cNvPicPr>
          <p:nvPr/>
        </p:nvPicPr>
        <p:blipFill>
          <a:blip r:embed="rId4" cstate="print"/>
          <a:srcRect/>
          <a:stretch>
            <a:fillRect/>
          </a:stretch>
        </p:blipFill>
        <p:spPr bwMode="auto">
          <a:xfrm>
            <a:off x="4067944" y="2420888"/>
            <a:ext cx="4104456" cy="3105706"/>
          </a:xfrm>
          <a:prstGeom prst="rect">
            <a:avLst/>
          </a:prstGeom>
          <a:noFill/>
        </p:spPr>
      </p:pic>
      <p:sp>
        <p:nvSpPr>
          <p:cNvPr id="5" name="Rectangle 4"/>
          <p:cNvSpPr/>
          <p:nvPr/>
        </p:nvSpPr>
        <p:spPr>
          <a:xfrm>
            <a:off x="4067944" y="610136"/>
            <a:ext cx="3312368" cy="6247864"/>
          </a:xfrm>
          <a:prstGeom prst="rect">
            <a:avLst/>
          </a:prstGeom>
        </p:spPr>
        <p:txBody>
          <a:bodyPr wrap="square">
            <a:spAutoFit/>
          </a:bodyPr>
          <a:lstStyle/>
          <a:p>
            <a:pPr lvl="0"/>
            <a:r>
              <a:rPr lang="en-US" sz="40000" b="1" dirty="0" smtClean="0">
                <a:solidFill>
                  <a:srgbClr val="FF0000"/>
                </a:solidFill>
                <a:latin typeface="Comic Sans MS" pitchFamily="66" charset="0"/>
                <a:cs typeface="Arial" pitchFamily="34" charset="0"/>
              </a:rPr>
              <a:t>x</a:t>
            </a:r>
            <a:endParaRPr lang="en-AU" sz="40000" b="1" dirty="0">
              <a:solidFill>
                <a:srgbClr val="FF0000"/>
              </a:solidFill>
              <a:latin typeface="Comic Sans MS" pitchFamily="66" charset="0"/>
              <a:cs typeface="Arial" pitchFamily="34" charset="0"/>
            </a:endParaRPr>
          </a:p>
        </p:txBody>
      </p:sp>
      <p:sp>
        <p:nvSpPr>
          <p:cNvPr id="6" name="TextBox 5"/>
          <p:cNvSpPr txBox="1"/>
          <p:nvPr/>
        </p:nvSpPr>
        <p:spPr>
          <a:xfrm>
            <a:off x="395536" y="1844824"/>
            <a:ext cx="3096344" cy="1200329"/>
          </a:xfrm>
          <a:prstGeom prst="rect">
            <a:avLst/>
          </a:prstGeom>
          <a:noFill/>
        </p:spPr>
        <p:txBody>
          <a:bodyPr wrap="square" rtlCol="0">
            <a:spAutoFit/>
          </a:bodyPr>
          <a:lstStyle/>
          <a:p>
            <a:r>
              <a:rPr lang="en-AU" sz="2400" b="1" dirty="0" smtClean="0">
                <a:solidFill>
                  <a:srgbClr val="0070C0"/>
                </a:solidFill>
              </a:rPr>
              <a:t>The new National Curriculum will solve everything</a:t>
            </a:r>
            <a:endParaRPr lang="en-AU" sz="2400" b="1" dirty="0">
              <a:solidFill>
                <a:srgbClr val="0070C0"/>
              </a:solidFill>
            </a:endParaRPr>
          </a:p>
        </p:txBody>
      </p:sp>
      <p:sp>
        <p:nvSpPr>
          <p:cNvPr id="10" name="TextBox 9"/>
          <p:cNvSpPr txBox="1"/>
          <p:nvPr/>
        </p:nvSpPr>
        <p:spPr>
          <a:xfrm>
            <a:off x="395536" y="3717032"/>
            <a:ext cx="3168352" cy="2308324"/>
          </a:xfrm>
          <a:prstGeom prst="rect">
            <a:avLst/>
          </a:prstGeom>
          <a:noFill/>
        </p:spPr>
        <p:txBody>
          <a:bodyPr wrap="square" rtlCol="0">
            <a:spAutoFit/>
          </a:bodyPr>
          <a:lstStyle/>
          <a:p>
            <a:r>
              <a:rPr lang="en-AU" sz="2400" b="1" dirty="0" smtClean="0">
                <a:solidFill>
                  <a:srgbClr val="0070C0"/>
                </a:solidFill>
              </a:rPr>
              <a:t>Or maybe the monster will be set lose on teachers, students, universities and the nation.</a:t>
            </a:r>
            <a:endParaRPr lang="en-AU" sz="2400" b="1" dirty="0">
              <a:solidFill>
                <a:srgbClr val="0070C0"/>
              </a:solidFill>
            </a:endParaRPr>
          </a:p>
        </p:txBody>
      </p:sp>
      <p:pic>
        <p:nvPicPr>
          <p:cNvPr id="38914" name="Picture 2" descr="C:\Users\Frank\Desktop\Monster.jpg"/>
          <p:cNvPicPr>
            <a:picLocks noChangeAspect="1" noChangeArrowheads="1"/>
          </p:cNvPicPr>
          <p:nvPr/>
        </p:nvPicPr>
        <p:blipFill>
          <a:blip r:embed="rId5" cstate="print"/>
          <a:srcRect/>
          <a:stretch>
            <a:fillRect/>
          </a:stretch>
        </p:blipFill>
        <p:spPr bwMode="auto">
          <a:xfrm>
            <a:off x="4143372" y="642918"/>
            <a:ext cx="3973892" cy="5286411"/>
          </a:xfrm>
          <a:prstGeom prst="rect">
            <a:avLst/>
          </a:prstGeom>
          <a:noFill/>
        </p:spPr>
      </p:pic>
      <p:sp>
        <p:nvSpPr>
          <p:cNvPr id="8" name="Slide Number Placeholder 7"/>
          <p:cNvSpPr>
            <a:spLocks noGrp="1"/>
          </p:cNvSpPr>
          <p:nvPr>
            <p:ph type="sldNum" sz="quarter" idx="11"/>
          </p:nvPr>
        </p:nvSpPr>
        <p:spPr/>
        <p:txBody>
          <a:bodyPr/>
          <a:lstStyle/>
          <a:p>
            <a:fld id="{05B8A685-0974-411F-9744-5B2B0A8D19F0}" type="slidenum">
              <a:rPr lang="en-AU" smtClean="0"/>
              <a:pPr/>
              <a:t>19</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5286412" cy="1143000"/>
          </a:xfrm>
        </p:spPr>
        <p:txBody>
          <a:bodyPr anchor="ctr"/>
          <a:lstStyle/>
          <a:p>
            <a:pPr algn="ctr"/>
            <a:r>
              <a:rPr lang="en-AU" b="1" dirty="0" smtClean="0">
                <a:solidFill>
                  <a:srgbClr val="C00000"/>
                </a:solidFill>
              </a:rPr>
              <a:t>The Update</a:t>
            </a:r>
            <a:endParaRPr lang="en-AU" b="1" dirty="0">
              <a:solidFill>
                <a:srgbClr val="C00000"/>
              </a:solidFill>
            </a:endParaRPr>
          </a:p>
        </p:txBody>
      </p:sp>
      <p:sp>
        <p:nvSpPr>
          <p:cNvPr id="3" name="TextBox 2"/>
          <p:cNvSpPr txBox="1"/>
          <p:nvPr/>
        </p:nvSpPr>
        <p:spPr>
          <a:xfrm>
            <a:off x="285720" y="1500174"/>
            <a:ext cx="8286808" cy="1338828"/>
          </a:xfrm>
          <a:prstGeom prst="rect">
            <a:avLst/>
          </a:prstGeom>
          <a:noFill/>
        </p:spPr>
        <p:txBody>
          <a:bodyPr wrap="square" rtlCol="0">
            <a:spAutoFit/>
          </a:bodyPr>
          <a:lstStyle/>
          <a:p>
            <a:r>
              <a:rPr lang="en-AU" sz="1900" b="1" dirty="0" smtClean="0">
                <a:solidFill>
                  <a:srgbClr val="FF0000"/>
                </a:solidFill>
              </a:rPr>
              <a:t>Wednesday Australian: </a:t>
            </a:r>
            <a:r>
              <a:rPr lang="en-AU" sz="1900" b="1" dirty="0" smtClean="0"/>
              <a:t>University Dreams start in primary school </a:t>
            </a:r>
            <a:r>
              <a:rPr lang="en-AU" sz="1900" dirty="0" smtClean="0"/>
              <a:t>(Coates, AUSSE).</a:t>
            </a:r>
          </a:p>
          <a:p>
            <a:pPr>
              <a:spcBef>
                <a:spcPts val="600"/>
              </a:spcBef>
            </a:pPr>
            <a:r>
              <a:rPr lang="en-AU" sz="1900" dirty="0" smtClean="0"/>
              <a:t>When: 40% in Primary and 23% in Lower Secondary</a:t>
            </a:r>
          </a:p>
          <a:p>
            <a:r>
              <a:rPr lang="en-AU" sz="1900" dirty="0" smtClean="0"/>
              <a:t>Why: 79% to study area of interest and 50% to improve job prospects</a:t>
            </a:r>
            <a:endParaRPr lang="en-AU" sz="1900" dirty="0"/>
          </a:p>
        </p:txBody>
      </p:sp>
      <p:sp>
        <p:nvSpPr>
          <p:cNvPr id="4" name="TextBox 3"/>
          <p:cNvSpPr txBox="1"/>
          <p:nvPr/>
        </p:nvSpPr>
        <p:spPr>
          <a:xfrm>
            <a:off x="285720" y="3333958"/>
            <a:ext cx="4500594" cy="2954655"/>
          </a:xfrm>
          <a:prstGeom prst="rect">
            <a:avLst/>
          </a:prstGeom>
          <a:noFill/>
        </p:spPr>
        <p:txBody>
          <a:bodyPr wrap="square" rtlCol="0">
            <a:spAutoFit/>
          </a:bodyPr>
          <a:lstStyle/>
          <a:p>
            <a:r>
              <a:rPr lang="en-AU" sz="1900" b="1" dirty="0" smtClean="0">
                <a:solidFill>
                  <a:srgbClr val="FF0000"/>
                </a:solidFill>
              </a:rPr>
              <a:t>Friday Australian: </a:t>
            </a:r>
            <a:r>
              <a:rPr lang="en-AU" sz="1900" b="1" dirty="0" smtClean="0"/>
              <a:t>State rejects </a:t>
            </a:r>
            <a:r>
              <a:rPr lang="en-AU" sz="1900" b="1" dirty="0" err="1" smtClean="0"/>
              <a:t>PM’s</a:t>
            </a:r>
            <a:r>
              <a:rPr lang="en-AU" sz="1900" b="1" dirty="0" smtClean="0"/>
              <a:t> curriculum as substandard</a:t>
            </a:r>
            <a:r>
              <a:rPr lang="en-AU" sz="1900" dirty="0" smtClean="0"/>
              <a:t>.</a:t>
            </a:r>
          </a:p>
          <a:p>
            <a:pPr>
              <a:spcBef>
                <a:spcPts val="1200"/>
              </a:spcBef>
            </a:pPr>
            <a:r>
              <a:rPr lang="en-AU" sz="1900" dirty="0" smtClean="0"/>
              <a:t>NSW Board of Studies views K to 10 in first four subjects of English, maths, science and history as substandard.</a:t>
            </a:r>
          </a:p>
          <a:p>
            <a:pPr>
              <a:spcBef>
                <a:spcPts val="600"/>
              </a:spcBef>
            </a:pPr>
            <a:r>
              <a:rPr lang="en-AU" sz="1900" dirty="0" smtClean="0"/>
              <a:t>Garret – “the reform is too important to be allowed to slide because of some minor concerns about one aspect”</a:t>
            </a:r>
            <a:endParaRPr lang="en-AU" dirty="0"/>
          </a:p>
        </p:txBody>
      </p:sp>
      <p:pic>
        <p:nvPicPr>
          <p:cNvPr id="5" name="Picture 4" descr="0,10114,5517513,00.jpg"/>
          <p:cNvPicPr>
            <a:picLocks noChangeAspect="1"/>
          </p:cNvPicPr>
          <p:nvPr/>
        </p:nvPicPr>
        <p:blipFill>
          <a:blip r:embed="rId2" cstate="print"/>
          <a:stretch>
            <a:fillRect/>
          </a:stretch>
        </p:blipFill>
        <p:spPr>
          <a:xfrm>
            <a:off x="4929190" y="3286124"/>
            <a:ext cx="3571900" cy="2286016"/>
          </a:xfrm>
          <a:prstGeom prst="rect">
            <a:avLst/>
          </a:prstGeom>
        </p:spPr>
      </p:pic>
      <p:pic>
        <p:nvPicPr>
          <p:cNvPr id="6" name="Picture 5" descr="0,10114,5518140,00.jpg"/>
          <p:cNvPicPr>
            <a:picLocks noChangeAspect="1"/>
          </p:cNvPicPr>
          <p:nvPr/>
        </p:nvPicPr>
        <p:blipFill>
          <a:blip r:embed="rId3" cstate="print"/>
          <a:stretch>
            <a:fillRect/>
          </a:stretch>
        </p:blipFill>
        <p:spPr>
          <a:xfrm>
            <a:off x="4786314" y="3143248"/>
            <a:ext cx="3795144" cy="2428892"/>
          </a:xfrm>
          <a:prstGeom prst="rect">
            <a:avLst/>
          </a:prstGeom>
        </p:spPr>
      </p:pic>
      <p:sp>
        <p:nvSpPr>
          <p:cNvPr id="7" name="Slide Number Placeholder 6"/>
          <p:cNvSpPr>
            <a:spLocks noGrp="1"/>
          </p:cNvSpPr>
          <p:nvPr>
            <p:ph type="sldNum" sz="quarter" idx="11"/>
          </p:nvPr>
        </p:nvSpPr>
        <p:spPr/>
        <p:txBody>
          <a:bodyPr/>
          <a:lstStyle/>
          <a:p>
            <a:fld id="{05B8A685-0974-411F-9744-5B2B0A8D19F0}" type="slidenum">
              <a:rPr lang="en-AU" smtClean="0"/>
              <a:pPr/>
              <a:t>2</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467600" cy="1143000"/>
          </a:xfrm>
        </p:spPr>
        <p:txBody>
          <a:bodyPr anchor="ctr"/>
          <a:lstStyle/>
          <a:p>
            <a:pPr algn="ctr"/>
            <a:r>
              <a:rPr lang="en-AU" b="1" dirty="0" smtClean="0">
                <a:solidFill>
                  <a:srgbClr val="C00000"/>
                </a:solidFill>
              </a:rPr>
              <a:t>teachers</a:t>
            </a:r>
            <a:endParaRPr lang="en-AU" b="1" dirty="0">
              <a:solidFill>
                <a:srgbClr val="C00000"/>
              </a:solidFill>
            </a:endParaRPr>
          </a:p>
        </p:txBody>
      </p:sp>
      <p:pic>
        <p:nvPicPr>
          <p:cNvPr id="82946" name="Picture 2" descr="C:\Users\Frank\Desktop\Teachers 2.jpg"/>
          <p:cNvPicPr>
            <a:picLocks noChangeAspect="1" noChangeArrowheads="1"/>
          </p:cNvPicPr>
          <p:nvPr/>
        </p:nvPicPr>
        <p:blipFill>
          <a:blip r:embed="rId3" cstate="print"/>
          <a:srcRect/>
          <a:stretch>
            <a:fillRect/>
          </a:stretch>
        </p:blipFill>
        <p:spPr bwMode="auto">
          <a:xfrm>
            <a:off x="1043608" y="2420888"/>
            <a:ext cx="2736304" cy="3099007"/>
          </a:xfrm>
          <a:prstGeom prst="rect">
            <a:avLst/>
          </a:prstGeom>
          <a:noFill/>
        </p:spPr>
      </p:pic>
      <p:pic>
        <p:nvPicPr>
          <p:cNvPr id="82947" name="Picture 3" descr="C:\Users\Frank\Desktop\Teachers 4.jpg"/>
          <p:cNvPicPr>
            <a:picLocks noChangeAspect="1" noChangeArrowheads="1"/>
          </p:cNvPicPr>
          <p:nvPr/>
        </p:nvPicPr>
        <p:blipFill>
          <a:blip r:embed="rId4" cstate="print"/>
          <a:srcRect/>
          <a:stretch>
            <a:fillRect/>
          </a:stretch>
        </p:blipFill>
        <p:spPr bwMode="auto">
          <a:xfrm>
            <a:off x="4860032" y="2786058"/>
            <a:ext cx="2739696" cy="2430053"/>
          </a:xfrm>
          <a:prstGeom prst="rect">
            <a:avLst/>
          </a:prstGeom>
          <a:noFill/>
        </p:spPr>
      </p:pic>
      <p:sp>
        <p:nvSpPr>
          <p:cNvPr id="5" name="Oval Callout 4"/>
          <p:cNvSpPr/>
          <p:nvPr/>
        </p:nvSpPr>
        <p:spPr>
          <a:xfrm>
            <a:off x="3995936" y="1988840"/>
            <a:ext cx="1706488" cy="1044696"/>
          </a:xfrm>
          <a:prstGeom prst="wedgeEllipseCallout">
            <a:avLst>
              <a:gd name="adj1" fmla="val 50096"/>
              <a:gd name="adj2" fmla="val 6975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4211960" y="2204864"/>
            <a:ext cx="1296144" cy="646331"/>
          </a:xfrm>
          <a:prstGeom prst="rect">
            <a:avLst/>
          </a:prstGeom>
          <a:noFill/>
        </p:spPr>
        <p:txBody>
          <a:bodyPr wrap="square" rtlCol="0">
            <a:spAutoFit/>
          </a:bodyPr>
          <a:lstStyle/>
          <a:p>
            <a:pPr algn="ctr"/>
            <a:r>
              <a:rPr lang="en-AU" b="1" dirty="0" smtClean="0"/>
              <a:t>It’s your fault Bob</a:t>
            </a:r>
            <a:endParaRPr lang="en-AU" b="1" dirty="0"/>
          </a:p>
        </p:txBody>
      </p:sp>
      <p:sp>
        <p:nvSpPr>
          <p:cNvPr id="7" name="Slide Number Placeholder 6"/>
          <p:cNvSpPr>
            <a:spLocks noGrp="1"/>
          </p:cNvSpPr>
          <p:nvPr>
            <p:ph type="sldNum" sz="quarter" idx="11"/>
          </p:nvPr>
        </p:nvSpPr>
        <p:spPr/>
        <p:txBody>
          <a:bodyPr/>
          <a:lstStyle/>
          <a:p>
            <a:fld id="{05B8A685-0974-411F-9744-5B2B0A8D19F0}" type="slidenum">
              <a:rPr lang="en-AU" smtClean="0"/>
              <a:pPr/>
              <a:t>20</a:t>
            </a:fld>
            <a:endParaRPr lang="en-A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C00000"/>
                </a:solidFill>
              </a:rPr>
              <a:t>Teachers: The Key Ingredient</a:t>
            </a:r>
            <a:endParaRPr lang="en-AU" b="1" dirty="0">
              <a:solidFill>
                <a:srgbClr val="C00000"/>
              </a:solidFill>
            </a:endParaRPr>
          </a:p>
        </p:txBody>
      </p:sp>
      <p:sp>
        <p:nvSpPr>
          <p:cNvPr id="3" name="Content Placeholder 2"/>
          <p:cNvSpPr>
            <a:spLocks noGrp="1"/>
          </p:cNvSpPr>
          <p:nvPr>
            <p:ph sz="quarter" idx="1"/>
          </p:nvPr>
        </p:nvSpPr>
        <p:spPr>
          <a:xfrm>
            <a:off x="971600" y="1556792"/>
            <a:ext cx="7344816" cy="4873752"/>
          </a:xfrm>
        </p:spPr>
        <p:txBody>
          <a:bodyPr>
            <a:normAutofit fontScale="92500"/>
          </a:bodyPr>
          <a:lstStyle/>
          <a:p>
            <a:r>
              <a:rPr lang="en-US" dirty="0" smtClean="0"/>
              <a:t>A USA Commission stated that: </a:t>
            </a:r>
            <a:r>
              <a:rPr lang="en-US" b="1" i="1" dirty="0" smtClean="0">
                <a:solidFill>
                  <a:srgbClr val="0070C0"/>
                </a:solidFill>
              </a:rPr>
              <a:t>“teachers need to be trained to be sensitive to gender differences when teaching all subjects, especially in math and science. Teacher training would include ways to engage students in the face of gender-based peer pressure and parental expectations”.</a:t>
            </a:r>
            <a:r>
              <a:rPr lang="en-US" b="1" dirty="0" smtClean="0">
                <a:solidFill>
                  <a:srgbClr val="0070C0"/>
                </a:solidFill>
              </a:rPr>
              <a:t> </a:t>
            </a:r>
            <a:r>
              <a:rPr lang="en-US" dirty="0" smtClean="0"/>
              <a:t>(AAUW 2010).</a:t>
            </a:r>
          </a:p>
          <a:p>
            <a:pPr>
              <a:spcBef>
                <a:spcPts val="1800"/>
              </a:spcBef>
            </a:pPr>
            <a:r>
              <a:rPr lang="en-US" dirty="0" smtClean="0"/>
              <a:t>A 2008 NCVER report study found that; </a:t>
            </a:r>
            <a:r>
              <a:rPr lang="en-US" b="1" i="1" dirty="0" smtClean="0">
                <a:solidFill>
                  <a:srgbClr val="0070C0"/>
                </a:solidFill>
              </a:rPr>
              <a:t>“clearly shows the importance of science and mathematics teachers motivating students to enjoy STEM and do well in STEM subjects if we want them to work in STEM occupations and develop a long term career in these areas.”</a:t>
            </a:r>
            <a:r>
              <a:rPr lang="en-US" b="1" dirty="0" smtClean="0">
                <a:solidFill>
                  <a:srgbClr val="0070C0"/>
                </a:solidFill>
              </a:rPr>
              <a:t> </a:t>
            </a:r>
            <a:endParaRPr lang="en-AU" b="1" dirty="0">
              <a:solidFill>
                <a:srgbClr val="0070C0"/>
              </a:solidFill>
            </a:endParaRPr>
          </a:p>
        </p:txBody>
      </p:sp>
      <p:sp>
        <p:nvSpPr>
          <p:cNvPr id="4" name="Slide Number Placeholder 3"/>
          <p:cNvSpPr>
            <a:spLocks noGrp="1"/>
          </p:cNvSpPr>
          <p:nvPr>
            <p:ph type="sldNum" sz="quarter" idx="15"/>
          </p:nvPr>
        </p:nvSpPr>
        <p:spPr/>
        <p:txBody>
          <a:bodyPr/>
          <a:lstStyle/>
          <a:p>
            <a:fld id="{05B8A685-0974-411F-9744-5B2B0A8D19F0}" type="slidenum">
              <a:rPr lang="en-AU" smtClean="0"/>
              <a:pPr/>
              <a:t>21</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072494" cy="1143000"/>
          </a:xfrm>
        </p:spPr>
        <p:txBody>
          <a:bodyPr anchor="ctr"/>
          <a:lstStyle/>
          <a:p>
            <a:pPr algn="r"/>
            <a:r>
              <a:rPr lang="en-AU" b="1" dirty="0" smtClean="0">
                <a:solidFill>
                  <a:srgbClr val="C00000"/>
                </a:solidFill>
              </a:rPr>
              <a:t>How to Support Teachers with the E</a:t>
            </a:r>
            <a:endParaRPr lang="en-AU" b="1" dirty="0">
              <a:solidFill>
                <a:srgbClr val="C00000"/>
              </a:solidFill>
            </a:endParaRPr>
          </a:p>
        </p:txBody>
      </p:sp>
      <p:sp>
        <p:nvSpPr>
          <p:cNvPr id="3" name="Content Placeholder 2"/>
          <p:cNvSpPr>
            <a:spLocks noGrp="1"/>
          </p:cNvSpPr>
          <p:nvPr>
            <p:ph sz="quarter" idx="1"/>
          </p:nvPr>
        </p:nvSpPr>
        <p:spPr>
          <a:xfrm>
            <a:off x="500034" y="1428736"/>
            <a:ext cx="8072494" cy="4873752"/>
          </a:xfrm>
        </p:spPr>
        <p:txBody>
          <a:bodyPr>
            <a:normAutofit fontScale="92500"/>
          </a:bodyPr>
          <a:lstStyle/>
          <a:p>
            <a:pPr>
              <a:buNone/>
            </a:pPr>
            <a:r>
              <a:rPr lang="en-US" b="1" dirty="0" smtClean="0">
                <a:solidFill>
                  <a:srgbClr val="0070C0"/>
                </a:solidFill>
              </a:rPr>
              <a:t>Supporting teachers to put the E into school:</a:t>
            </a:r>
            <a:endParaRPr lang="en-AU" b="1" dirty="0" smtClean="0">
              <a:solidFill>
                <a:srgbClr val="0070C0"/>
              </a:solidFill>
            </a:endParaRPr>
          </a:p>
          <a:p>
            <a:pPr lvl="0">
              <a:spcBef>
                <a:spcPts val="1800"/>
              </a:spcBef>
            </a:pPr>
            <a:r>
              <a:rPr lang="en-AU" dirty="0" smtClean="0"/>
              <a:t>The rate of development in STM supporting the E well transcends the ability for curriculum to maintain the same pace and retain relevance.</a:t>
            </a:r>
          </a:p>
          <a:p>
            <a:pPr lvl="0">
              <a:spcBef>
                <a:spcPts val="1800"/>
              </a:spcBef>
            </a:pPr>
            <a:r>
              <a:rPr lang="en-AU" dirty="0" smtClean="0"/>
              <a:t>Partnerships between engineering, science and education faculties, schools systems and industry are needed to develop engineering resources to support and link math, science and technology in the school curriculum.</a:t>
            </a:r>
          </a:p>
          <a:p>
            <a:pPr lvl="0">
              <a:spcBef>
                <a:spcPts val="1800"/>
              </a:spcBef>
            </a:pPr>
            <a:r>
              <a:rPr lang="en-AU" dirty="0" smtClean="0"/>
              <a:t>The partnerships provide consistent, current, well structured and relevant high quality education resources  linked to Science and Mathematics in the new Australian National Curriculum.</a:t>
            </a:r>
          </a:p>
          <a:p>
            <a:endParaRPr lang="en-AU" dirty="0"/>
          </a:p>
        </p:txBody>
      </p:sp>
      <p:sp>
        <p:nvSpPr>
          <p:cNvPr id="4" name="Slide Number Placeholder 3"/>
          <p:cNvSpPr>
            <a:spLocks noGrp="1"/>
          </p:cNvSpPr>
          <p:nvPr>
            <p:ph type="sldNum" sz="quarter" idx="15"/>
          </p:nvPr>
        </p:nvSpPr>
        <p:spPr/>
        <p:txBody>
          <a:bodyPr/>
          <a:lstStyle/>
          <a:p>
            <a:fld id="{05B8A685-0974-411F-9744-5B2B0A8D19F0}" type="slidenum">
              <a:rPr lang="en-AU" smtClean="0"/>
              <a:pPr/>
              <a:t>22</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C00000"/>
                </a:solidFill>
              </a:rPr>
              <a:t>A Framework to insert the E</a:t>
            </a:r>
            <a:endParaRPr lang="en-AU" b="1" dirty="0">
              <a:solidFill>
                <a:srgbClr val="C00000"/>
              </a:solidFill>
            </a:endParaRPr>
          </a:p>
        </p:txBody>
      </p:sp>
      <p:sp>
        <p:nvSpPr>
          <p:cNvPr id="3" name="Content Placeholder 2"/>
          <p:cNvSpPr>
            <a:spLocks noGrp="1"/>
          </p:cNvSpPr>
          <p:nvPr>
            <p:ph sz="quarter" idx="1"/>
          </p:nvPr>
        </p:nvSpPr>
        <p:spPr>
          <a:xfrm>
            <a:off x="714348" y="1500174"/>
            <a:ext cx="7272808" cy="4873752"/>
          </a:xfrm>
        </p:spPr>
        <p:txBody>
          <a:bodyPr>
            <a:normAutofit fontScale="92500" lnSpcReduction="10000"/>
          </a:bodyPr>
          <a:lstStyle/>
          <a:p>
            <a:pPr>
              <a:spcBef>
                <a:spcPts val="1800"/>
              </a:spcBef>
            </a:pPr>
            <a:r>
              <a:rPr lang="en-US" dirty="0" smtClean="0"/>
              <a:t>Students attitudes towards science and mathematics are formed in primary schools so it is imperative that initiatives start in the primary years of schooling (Turner &amp; </a:t>
            </a:r>
            <a:r>
              <a:rPr lang="en-US" dirty="0" err="1" smtClean="0"/>
              <a:t>Ireson</a:t>
            </a:r>
            <a:r>
              <a:rPr lang="en-US" dirty="0" smtClean="0"/>
              <a:t>, 2009).</a:t>
            </a:r>
            <a:endParaRPr lang="en-AU" dirty="0" smtClean="0"/>
          </a:p>
          <a:p>
            <a:pPr>
              <a:spcBef>
                <a:spcPts val="1800"/>
              </a:spcBef>
            </a:pPr>
            <a:r>
              <a:rPr lang="en-US" dirty="0" smtClean="0"/>
              <a:t>Science, Mathematics and Technology Curriculum could be delivered in an engineering context for primary and middle schools students.  </a:t>
            </a:r>
          </a:p>
          <a:p>
            <a:pPr>
              <a:spcBef>
                <a:spcPts val="1800"/>
              </a:spcBef>
            </a:pPr>
            <a:r>
              <a:rPr lang="en-US" dirty="0" smtClean="0"/>
              <a:t>Year 4 provides the most opportunity for embedding engineering concepts as a nexus for to apply mathematics and science to real-world problems that are solved through innovative engineering. This would greatly deepen students’ understanding of the underpinning science and mathematics principles.</a:t>
            </a:r>
            <a:endParaRPr lang="en-AU" dirty="0" smtClean="0"/>
          </a:p>
        </p:txBody>
      </p:sp>
      <p:sp>
        <p:nvSpPr>
          <p:cNvPr id="4" name="Slide Number Placeholder 3"/>
          <p:cNvSpPr>
            <a:spLocks noGrp="1"/>
          </p:cNvSpPr>
          <p:nvPr>
            <p:ph type="sldNum" sz="quarter" idx="15"/>
          </p:nvPr>
        </p:nvSpPr>
        <p:spPr/>
        <p:txBody>
          <a:bodyPr/>
          <a:lstStyle/>
          <a:p>
            <a:fld id="{05B8A685-0974-411F-9744-5B2B0A8D19F0}" type="slidenum">
              <a:rPr lang="en-AU" smtClean="0"/>
              <a:pPr/>
              <a:t>23</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fontScale="90000"/>
          </a:bodyPr>
          <a:lstStyle/>
          <a:p>
            <a:pPr algn="ctr"/>
            <a:r>
              <a:rPr lang="en-AU" b="1" dirty="0" smtClean="0">
                <a:solidFill>
                  <a:srgbClr val="C00000"/>
                </a:solidFill>
              </a:rPr>
              <a:t>Mapping “E” to the NSC, QEL and NMC</a:t>
            </a:r>
            <a:endParaRPr lang="en-AU" b="1" dirty="0">
              <a:solidFill>
                <a:srgbClr val="C00000"/>
              </a:solidFill>
            </a:endParaRPr>
          </a:p>
        </p:txBody>
      </p:sp>
      <p:pic>
        <p:nvPicPr>
          <p:cNvPr id="94212" name="Picture 4"/>
          <p:cNvPicPr>
            <a:picLocks noChangeAspect="1" noChangeArrowheads="1"/>
          </p:cNvPicPr>
          <p:nvPr/>
        </p:nvPicPr>
        <p:blipFill>
          <a:blip r:embed="rId3" cstate="print"/>
          <a:srcRect/>
          <a:stretch>
            <a:fillRect/>
          </a:stretch>
        </p:blipFill>
        <p:spPr bwMode="auto">
          <a:xfrm>
            <a:off x="251520" y="1052736"/>
            <a:ext cx="8413319" cy="4973830"/>
          </a:xfrm>
          <a:prstGeom prst="rect">
            <a:avLst/>
          </a:prstGeom>
          <a:noFill/>
        </p:spPr>
      </p:pic>
      <p:sp>
        <p:nvSpPr>
          <p:cNvPr id="4" name="Slide Number Placeholder 3"/>
          <p:cNvSpPr>
            <a:spLocks noGrp="1"/>
          </p:cNvSpPr>
          <p:nvPr>
            <p:ph type="sldNum" sz="quarter" idx="11"/>
          </p:nvPr>
        </p:nvSpPr>
        <p:spPr/>
        <p:txBody>
          <a:bodyPr/>
          <a:lstStyle/>
          <a:p>
            <a:fld id="{05B8A685-0974-411F-9744-5B2B0A8D19F0}" type="slidenum">
              <a:rPr lang="en-AU" smtClean="0"/>
              <a:pPr/>
              <a:t>24</a:t>
            </a:fld>
            <a:endParaRPr lang="en-A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C00000"/>
                </a:solidFill>
              </a:rPr>
              <a:t>E as the Glue in the STEM</a:t>
            </a:r>
            <a:endParaRPr lang="en-AU" b="1" dirty="0">
              <a:solidFill>
                <a:srgbClr val="C00000"/>
              </a:solidFill>
            </a:endParaRPr>
          </a:p>
        </p:txBody>
      </p:sp>
      <p:grpSp>
        <p:nvGrpSpPr>
          <p:cNvPr id="73766" name="Group 38"/>
          <p:cNvGrpSpPr>
            <a:grpSpLocks/>
          </p:cNvGrpSpPr>
          <p:nvPr/>
        </p:nvGrpSpPr>
        <p:grpSpPr bwMode="auto">
          <a:xfrm>
            <a:off x="467544" y="1556792"/>
            <a:ext cx="8166101" cy="4467225"/>
            <a:chOff x="2856" y="2071"/>
            <a:chExt cx="12860" cy="7035"/>
          </a:xfrm>
        </p:grpSpPr>
        <p:grpSp>
          <p:nvGrpSpPr>
            <p:cNvPr id="73798" name="Group 70"/>
            <p:cNvGrpSpPr>
              <a:grpSpLocks/>
            </p:cNvGrpSpPr>
            <p:nvPr/>
          </p:nvGrpSpPr>
          <p:grpSpPr bwMode="auto">
            <a:xfrm>
              <a:off x="3185" y="4247"/>
              <a:ext cx="2764" cy="541"/>
              <a:chOff x="2070" y="2370"/>
              <a:chExt cx="2580" cy="1590"/>
            </a:xfrm>
          </p:grpSpPr>
          <p:sp>
            <p:nvSpPr>
              <p:cNvPr id="73800" name="AutoShape 72"/>
              <p:cNvSpPr>
                <a:spLocks noChangeArrowheads="1"/>
              </p:cNvSpPr>
              <p:nvPr/>
            </p:nvSpPr>
            <p:spPr bwMode="auto">
              <a:xfrm>
                <a:off x="2070" y="2370"/>
                <a:ext cx="2580" cy="1590"/>
              </a:xfrm>
              <a:prstGeom prst="roundRect">
                <a:avLst>
                  <a:gd name="adj" fmla="val 16667"/>
                </a:avLst>
              </a:prstGeom>
              <a:solidFill>
                <a:srgbClr val="C2D69B"/>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99" name="Text Box 71"/>
              <p:cNvSpPr txBox="1">
                <a:spLocks noChangeArrowheads="1"/>
              </p:cNvSpPr>
              <p:nvPr/>
            </p:nvSpPr>
            <p:spPr bwMode="auto">
              <a:xfrm>
                <a:off x="2160" y="2490"/>
                <a:ext cx="2310" cy="1350"/>
              </a:xfrm>
              <a:prstGeom prst="rect">
                <a:avLst/>
              </a:prstGeom>
              <a:solidFill>
                <a:srgbClr val="C2D69B"/>
              </a:solidFill>
              <a:ln w="9525">
                <a:solidFill>
                  <a:srgbClr val="C2D69B"/>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SCIENCE CONTENT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3795" name="Group 67"/>
            <p:cNvGrpSpPr>
              <a:grpSpLocks/>
            </p:cNvGrpSpPr>
            <p:nvPr/>
          </p:nvGrpSpPr>
          <p:grpSpPr bwMode="auto">
            <a:xfrm>
              <a:off x="12109" y="4203"/>
              <a:ext cx="3335" cy="585"/>
              <a:chOff x="2070" y="2370"/>
              <a:chExt cx="2580" cy="1590"/>
            </a:xfrm>
          </p:grpSpPr>
          <p:sp>
            <p:nvSpPr>
              <p:cNvPr id="73797" name="AutoShape 69"/>
              <p:cNvSpPr>
                <a:spLocks noChangeArrowheads="1"/>
              </p:cNvSpPr>
              <p:nvPr/>
            </p:nvSpPr>
            <p:spPr bwMode="auto">
              <a:xfrm>
                <a:off x="2070" y="2370"/>
                <a:ext cx="2580" cy="1590"/>
              </a:xfrm>
              <a:prstGeom prst="roundRect">
                <a:avLst>
                  <a:gd name="adj" fmla="val 16667"/>
                </a:avLst>
              </a:prstGeom>
              <a:solidFill>
                <a:srgbClr val="95B3D7"/>
              </a:solidFill>
              <a:ln w="9525">
                <a:solidFill>
                  <a:srgbClr val="95B3D7"/>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96" name="Text Box 68"/>
              <p:cNvSpPr txBox="1">
                <a:spLocks noChangeArrowheads="1"/>
              </p:cNvSpPr>
              <p:nvPr/>
            </p:nvSpPr>
            <p:spPr bwMode="auto">
              <a:xfrm>
                <a:off x="2160" y="2490"/>
                <a:ext cx="2310" cy="1350"/>
              </a:xfrm>
              <a:prstGeom prst="rect">
                <a:avLst/>
              </a:prstGeom>
              <a:solidFill>
                <a:srgbClr val="95B3D7"/>
              </a:solidFill>
              <a:ln w="9525">
                <a:solidFill>
                  <a:srgbClr val="95B3D7"/>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MATHEMATICS CONTENT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3792" name="Group 64"/>
            <p:cNvGrpSpPr>
              <a:grpSpLocks/>
            </p:cNvGrpSpPr>
            <p:nvPr/>
          </p:nvGrpSpPr>
          <p:grpSpPr bwMode="auto">
            <a:xfrm>
              <a:off x="2856" y="3396"/>
              <a:ext cx="3205" cy="697"/>
              <a:chOff x="2070" y="2370"/>
              <a:chExt cx="2580" cy="1590"/>
            </a:xfrm>
          </p:grpSpPr>
          <p:sp>
            <p:nvSpPr>
              <p:cNvPr id="73794" name="AutoShape 66"/>
              <p:cNvSpPr>
                <a:spLocks noChangeArrowheads="1"/>
              </p:cNvSpPr>
              <p:nvPr/>
            </p:nvSpPr>
            <p:spPr bwMode="auto">
              <a:xfrm>
                <a:off x="2070" y="2370"/>
                <a:ext cx="2580" cy="1590"/>
              </a:xfrm>
              <a:prstGeom prst="roundRect">
                <a:avLst>
                  <a:gd name="adj" fmla="val 16667"/>
                </a:avLst>
              </a:prstGeom>
              <a:solidFill>
                <a:srgbClr val="76923C"/>
              </a:solidFill>
              <a:ln w="9525">
                <a:solidFill>
                  <a:srgbClr val="76923C"/>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93" name="Text Box 65"/>
              <p:cNvSpPr txBox="1">
                <a:spLocks noChangeArrowheads="1"/>
              </p:cNvSpPr>
              <p:nvPr/>
            </p:nvSpPr>
            <p:spPr bwMode="auto">
              <a:xfrm>
                <a:off x="2160" y="2490"/>
                <a:ext cx="2310" cy="1350"/>
              </a:xfrm>
              <a:prstGeom prst="rect">
                <a:avLst/>
              </a:prstGeom>
              <a:solidFill>
                <a:srgbClr val="76923C"/>
              </a:solidFill>
              <a:ln w="9525">
                <a:solidFill>
                  <a:srgbClr val="76923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Calibri" pitchFamily="34" charset="0"/>
                    <a:ea typeface="Times New Roman" pitchFamily="18" charset="0"/>
                    <a:cs typeface="Times New Roman" pitchFamily="18" charset="0"/>
                  </a:rPr>
                  <a:t>Science as a Human Endeavour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3789" name="Group 61"/>
            <p:cNvGrpSpPr>
              <a:grpSpLocks/>
            </p:cNvGrpSpPr>
            <p:nvPr/>
          </p:nvGrpSpPr>
          <p:grpSpPr bwMode="auto">
            <a:xfrm>
              <a:off x="7549" y="3410"/>
              <a:ext cx="3720" cy="582"/>
              <a:chOff x="2070" y="2370"/>
              <a:chExt cx="2580" cy="1590"/>
            </a:xfrm>
          </p:grpSpPr>
          <p:sp>
            <p:nvSpPr>
              <p:cNvPr id="73791" name="AutoShape 63"/>
              <p:cNvSpPr>
                <a:spLocks noChangeArrowheads="1"/>
              </p:cNvSpPr>
              <p:nvPr/>
            </p:nvSpPr>
            <p:spPr bwMode="auto">
              <a:xfrm>
                <a:off x="2070" y="2370"/>
                <a:ext cx="2580" cy="1590"/>
              </a:xfrm>
              <a:prstGeom prst="roundRect">
                <a:avLst>
                  <a:gd name="adj" fmla="val 16667"/>
                </a:avLst>
              </a:prstGeom>
              <a:solidFill>
                <a:srgbClr val="FABF8F"/>
              </a:solidFill>
              <a:ln w="38100">
                <a:solidFill>
                  <a:srgbClr val="FABF8F"/>
                </a:solidFill>
                <a:round/>
                <a:headEnd/>
                <a:tailEnd/>
              </a:ln>
              <a:effectLst/>
            </p:spPr>
            <p:txBody>
              <a:bodyPr vert="horz" wrap="square" lIns="91440" tIns="45720" rIns="91440" bIns="45720" numCol="1" anchor="t" anchorCtr="0" compatLnSpc="1">
                <a:prstTxWarp prst="textNoShape">
                  <a:avLst/>
                </a:prstTxWarp>
              </a:bodyPr>
              <a:lstStyle/>
              <a:p>
                <a:endParaRPr lang="en-AU"/>
              </a:p>
            </p:txBody>
          </p:sp>
          <p:sp>
            <p:nvSpPr>
              <p:cNvPr id="73790" name="Text Box 62"/>
              <p:cNvSpPr txBox="1">
                <a:spLocks noChangeArrowheads="1"/>
              </p:cNvSpPr>
              <p:nvPr/>
            </p:nvSpPr>
            <p:spPr bwMode="auto">
              <a:xfrm>
                <a:off x="2160" y="2490"/>
                <a:ext cx="2310" cy="1350"/>
              </a:xfrm>
              <a:prstGeom prst="rect">
                <a:avLst/>
              </a:prstGeom>
              <a:solidFill>
                <a:srgbClr val="FABF8F"/>
              </a:solidFill>
              <a:ln w="38100">
                <a:solidFill>
                  <a:srgbClr val="FABF8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Engineering Problem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3788" name="AutoShape 60"/>
            <p:cNvSpPr>
              <a:spLocks noChangeShapeType="1"/>
            </p:cNvSpPr>
            <p:nvPr/>
          </p:nvSpPr>
          <p:spPr bwMode="auto">
            <a:xfrm>
              <a:off x="5949" y="3754"/>
              <a:ext cx="1600"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sp>
          <p:nvSpPr>
            <p:cNvPr id="73787" name="AutoShape 59"/>
            <p:cNvSpPr>
              <a:spLocks noChangeShapeType="1"/>
            </p:cNvSpPr>
            <p:nvPr/>
          </p:nvSpPr>
          <p:spPr bwMode="auto">
            <a:xfrm>
              <a:off x="6236" y="4744"/>
              <a:ext cx="2100" cy="133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grpSp>
          <p:nvGrpSpPr>
            <p:cNvPr id="73784" name="Group 56"/>
            <p:cNvGrpSpPr>
              <a:grpSpLocks/>
            </p:cNvGrpSpPr>
            <p:nvPr/>
          </p:nvGrpSpPr>
          <p:grpSpPr bwMode="auto">
            <a:xfrm>
              <a:off x="7679" y="8539"/>
              <a:ext cx="3330" cy="462"/>
              <a:chOff x="2070" y="2370"/>
              <a:chExt cx="2580" cy="1590"/>
            </a:xfrm>
          </p:grpSpPr>
          <p:sp>
            <p:nvSpPr>
              <p:cNvPr id="73786" name="AutoShape 58"/>
              <p:cNvSpPr>
                <a:spLocks noChangeArrowheads="1"/>
              </p:cNvSpPr>
              <p:nvPr/>
            </p:nvSpPr>
            <p:spPr bwMode="auto">
              <a:xfrm>
                <a:off x="2070" y="2370"/>
                <a:ext cx="2580" cy="1590"/>
              </a:xfrm>
              <a:prstGeom prst="roundRect">
                <a:avLst>
                  <a:gd name="adj" fmla="val 16667"/>
                </a:avLst>
              </a:prstGeom>
              <a:solidFill>
                <a:srgbClr val="FABF8F"/>
              </a:solidFill>
              <a:ln w="9525">
                <a:solidFill>
                  <a:srgbClr val="FABF8F"/>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85" name="Text Box 57"/>
              <p:cNvSpPr txBox="1">
                <a:spLocks noChangeArrowheads="1"/>
              </p:cNvSpPr>
              <p:nvPr/>
            </p:nvSpPr>
            <p:spPr bwMode="auto">
              <a:xfrm>
                <a:off x="2160" y="2490"/>
                <a:ext cx="2310" cy="1350"/>
              </a:xfrm>
              <a:prstGeom prst="rect">
                <a:avLst/>
              </a:prstGeom>
              <a:solidFill>
                <a:srgbClr val="FABF8F"/>
              </a:solidFill>
              <a:ln w="9525">
                <a:solidFill>
                  <a:srgbClr val="FABF8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Engineering Product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3783" name="AutoShape 55"/>
            <p:cNvSpPr>
              <a:spLocks noChangeShapeType="1"/>
            </p:cNvSpPr>
            <p:nvPr/>
          </p:nvSpPr>
          <p:spPr bwMode="auto">
            <a:xfrm flipH="1">
              <a:off x="10330" y="6420"/>
              <a:ext cx="1484"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grpSp>
          <p:nvGrpSpPr>
            <p:cNvPr id="73780" name="Group 52"/>
            <p:cNvGrpSpPr>
              <a:grpSpLocks/>
            </p:cNvGrpSpPr>
            <p:nvPr/>
          </p:nvGrpSpPr>
          <p:grpSpPr bwMode="auto">
            <a:xfrm>
              <a:off x="8336" y="4788"/>
              <a:ext cx="1994" cy="2938"/>
              <a:chOff x="2070" y="2370"/>
              <a:chExt cx="2580" cy="1590"/>
            </a:xfrm>
          </p:grpSpPr>
          <p:sp>
            <p:nvSpPr>
              <p:cNvPr id="73782" name="AutoShape 54"/>
              <p:cNvSpPr>
                <a:spLocks noChangeArrowheads="1"/>
              </p:cNvSpPr>
              <p:nvPr/>
            </p:nvSpPr>
            <p:spPr bwMode="auto">
              <a:xfrm>
                <a:off x="2070" y="2370"/>
                <a:ext cx="2580" cy="1590"/>
              </a:xfrm>
              <a:prstGeom prst="roundRect">
                <a:avLst>
                  <a:gd name="adj" fmla="val 16667"/>
                </a:avLst>
              </a:prstGeom>
              <a:solidFill>
                <a:srgbClr val="FABF8F"/>
              </a:solidFill>
              <a:ln w="9525">
                <a:solidFill>
                  <a:srgbClr val="FABF8F"/>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81" name="Text Box 53"/>
              <p:cNvSpPr txBox="1">
                <a:spLocks noChangeArrowheads="1"/>
              </p:cNvSpPr>
              <p:nvPr/>
            </p:nvSpPr>
            <p:spPr bwMode="auto">
              <a:xfrm>
                <a:off x="2160" y="2490"/>
                <a:ext cx="2310" cy="1350"/>
              </a:xfrm>
              <a:prstGeom prst="rect">
                <a:avLst/>
              </a:prstGeom>
              <a:solidFill>
                <a:srgbClr val="FABF8F"/>
              </a:solidFill>
              <a:ln w="9525">
                <a:solidFill>
                  <a:srgbClr val="FABF8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Technology</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Design process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Design</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Construct</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Appraise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3777" name="Group 49"/>
            <p:cNvGrpSpPr>
              <a:grpSpLocks/>
            </p:cNvGrpSpPr>
            <p:nvPr/>
          </p:nvGrpSpPr>
          <p:grpSpPr bwMode="auto">
            <a:xfrm>
              <a:off x="2856" y="5373"/>
              <a:ext cx="3468" cy="3733"/>
              <a:chOff x="2070" y="2370"/>
              <a:chExt cx="2580" cy="1590"/>
            </a:xfrm>
          </p:grpSpPr>
          <p:sp>
            <p:nvSpPr>
              <p:cNvPr id="73779" name="AutoShape 51"/>
              <p:cNvSpPr>
                <a:spLocks noChangeArrowheads="1"/>
              </p:cNvSpPr>
              <p:nvPr/>
            </p:nvSpPr>
            <p:spPr bwMode="auto">
              <a:xfrm>
                <a:off x="2070" y="2370"/>
                <a:ext cx="2580" cy="1590"/>
              </a:xfrm>
              <a:prstGeom prst="roundRect">
                <a:avLst>
                  <a:gd name="adj" fmla="val 16667"/>
                </a:avLst>
              </a:prstGeom>
              <a:solidFill>
                <a:srgbClr val="EAF1DD"/>
              </a:solidFill>
              <a:ln w="9525">
                <a:solidFill>
                  <a:srgbClr val="D6E3BC"/>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78" name="Text Box 50"/>
              <p:cNvSpPr txBox="1">
                <a:spLocks noChangeArrowheads="1"/>
              </p:cNvSpPr>
              <p:nvPr/>
            </p:nvSpPr>
            <p:spPr bwMode="auto">
              <a:xfrm>
                <a:off x="2160" y="2490"/>
                <a:ext cx="2310" cy="1350"/>
              </a:xfrm>
              <a:prstGeom prst="rect">
                <a:avLst/>
              </a:prstGeom>
              <a:solidFill>
                <a:srgbClr val="EAF1DD"/>
              </a:solidFill>
              <a:ln w="9525">
                <a:solidFill>
                  <a:srgbClr val="EAF1D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SCIENCE INQUIRY SKILLS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Questioning &amp; predicting</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Investigation methods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Using equipment</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Managing risk</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Observing &amp; measuring</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Analysing results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Developing explanations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Communicating</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Reflecting on methods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Evaluating evidence</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3774" name="Group 46"/>
            <p:cNvGrpSpPr>
              <a:grpSpLocks/>
            </p:cNvGrpSpPr>
            <p:nvPr/>
          </p:nvGrpSpPr>
          <p:grpSpPr bwMode="auto">
            <a:xfrm>
              <a:off x="11814" y="5449"/>
              <a:ext cx="3902" cy="1842"/>
              <a:chOff x="2070" y="2370"/>
              <a:chExt cx="2580" cy="1590"/>
            </a:xfrm>
          </p:grpSpPr>
          <p:sp>
            <p:nvSpPr>
              <p:cNvPr id="73776" name="AutoShape 48"/>
              <p:cNvSpPr>
                <a:spLocks noChangeArrowheads="1"/>
              </p:cNvSpPr>
              <p:nvPr/>
            </p:nvSpPr>
            <p:spPr bwMode="auto">
              <a:xfrm>
                <a:off x="2070" y="2370"/>
                <a:ext cx="2580" cy="1590"/>
              </a:xfrm>
              <a:prstGeom prst="roundRect">
                <a:avLst>
                  <a:gd name="adj" fmla="val 16667"/>
                </a:avLst>
              </a:prstGeom>
              <a:solidFill>
                <a:srgbClr val="DBE5F1"/>
              </a:solidFill>
              <a:ln w="9525">
                <a:solidFill>
                  <a:srgbClr val="DBE5F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75" name="Text Box 47"/>
              <p:cNvSpPr txBox="1">
                <a:spLocks noChangeArrowheads="1"/>
              </p:cNvSpPr>
              <p:nvPr/>
            </p:nvSpPr>
            <p:spPr bwMode="auto">
              <a:xfrm>
                <a:off x="2160" y="2490"/>
                <a:ext cx="2310" cy="1350"/>
              </a:xfrm>
              <a:prstGeom prst="rect">
                <a:avLst/>
              </a:prstGeom>
              <a:solidFill>
                <a:srgbClr val="DBE5F1"/>
              </a:solidFill>
              <a:ln w="9525">
                <a:solidFill>
                  <a:srgbClr val="DBE5F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MATHEMATICS PROFICIENCY</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Understanding</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Fluency</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Problem solving</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reasoning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3773" name="AutoShape 45"/>
            <p:cNvSpPr>
              <a:spLocks noChangeShapeType="1"/>
            </p:cNvSpPr>
            <p:nvPr/>
          </p:nvSpPr>
          <p:spPr bwMode="auto">
            <a:xfrm flipH="1">
              <a:off x="10330" y="4662"/>
              <a:ext cx="1699" cy="133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sp>
          <p:nvSpPr>
            <p:cNvPr id="73772" name="AutoShape 44"/>
            <p:cNvSpPr>
              <a:spLocks noChangeShapeType="1"/>
            </p:cNvSpPr>
            <p:nvPr/>
          </p:nvSpPr>
          <p:spPr bwMode="auto">
            <a:xfrm>
              <a:off x="9359" y="3992"/>
              <a:ext cx="1" cy="79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sp>
          <p:nvSpPr>
            <p:cNvPr id="73771" name="AutoShape 43"/>
            <p:cNvSpPr>
              <a:spLocks noChangeShapeType="1"/>
            </p:cNvSpPr>
            <p:nvPr/>
          </p:nvSpPr>
          <p:spPr bwMode="auto">
            <a:xfrm>
              <a:off x="9358" y="7803"/>
              <a:ext cx="1" cy="73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sp>
          <p:nvSpPr>
            <p:cNvPr id="73770" name="AutoShape 42"/>
            <p:cNvSpPr>
              <a:spLocks noChangeShapeType="1"/>
            </p:cNvSpPr>
            <p:nvPr/>
          </p:nvSpPr>
          <p:spPr bwMode="auto">
            <a:xfrm>
              <a:off x="4554" y="4788"/>
              <a:ext cx="1" cy="58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69" name="AutoShape 41"/>
            <p:cNvSpPr>
              <a:spLocks noChangeShapeType="1"/>
            </p:cNvSpPr>
            <p:nvPr/>
          </p:nvSpPr>
          <p:spPr bwMode="auto">
            <a:xfrm flipV="1">
              <a:off x="6324" y="6496"/>
              <a:ext cx="2012" cy="61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AU"/>
            </a:p>
          </p:txBody>
        </p:sp>
        <p:sp>
          <p:nvSpPr>
            <p:cNvPr id="73768" name="AutoShape 40"/>
            <p:cNvSpPr>
              <a:spLocks noChangeShapeType="1"/>
            </p:cNvSpPr>
            <p:nvPr/>
          </p:nvSpPr>
          <p:spPr bwMode="auto">
            <a:xfrm>
              <a:off x="13740" y="4788"/>
              <a:ext cx="0" cy="61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3767" name="Text Box 39"/>
            <p:cNvSpPr txBox="1">
              <a:spLocks noChangeArrowheads="1"/>
            </p:cNvSpPr>
            <p:nvPr/>
          </p:nvSpPr>
          <p:spPr bwMode="auto">
            <a:xfrm>
              <a:off x="3185" y="2071"/>
              <a:ext cx="11244" cy="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A MODEL for putting the “E” back into STEM for the Primary and Middle School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8" name="Slide Number Placeholder 37"/>
          <p:cNvSpPr>
            <a:spLocks noGrp="1"/>
          </p:cNvSpPr>
          <p:nvPr>
            <p:ph type="sldNum" sz="quarter" idx="11"/>
          </p:nvPr>
        </p:nvSpPr>
        <p:spPr/>
        <p:txBody>
          <a:bodyPr/>
          <a:lstStyle/>
          <a:p>
            <a:fld id="{05B8A685-0974-411F-9744-5B2B0A8D19F0}" type="slidenum">
              <a:rPr lang="en-AU" smtClean="0"/>
              <a:pPr/>
              <a:t>25</a:t>
            </a:fld>
            <a:endParaRPr lang="en-A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smtClean="0">
                <a:solidFill>
                  <a:srgbClr val="C00000"/>
                </a:solidFill>
              </a:rPr>
              <a:t>The “E” is best embedded in Year 4</a:t>
            </a:r>
            <a:endParaRPr lang="en-AU" dirty="0">
              <a:solidFill>
                <a:srgbClr val="C00000"/>
              </a:solidFill>
            </a:endParaRPr>
          </a:p>
        </p:txBody>
      </p:sp>
      <p:pic>
        <p:nvPicPr>
          <p:cNvPr id="96299" name="Picture 43"/>
          <p:cNvPicPr>
            <a:picLocks noChangeAspect="1" noChangeArrowheads="1"/>
          </p:cNvPicPr>
          <p:nvPr/>
        </p:nvPicPr>
        <p:blipFill>
          <a:blip r:embed="rId3" cstate="print"/>
          <a:srcRect/>
          <a:stretch>
            <a:fillRect/>
          </a:stretch>
        </p:blipFill>
        <p:spPr bwMode="auto">
          <a:xfrm>
            <a:off x="323528" y="1268760"/>
            <a:ext cx="8390706" cy="4772778"/>
          </a:xfrm>
          <a:prstGeom prst="rect">
            <a:avLst/>
          </a:prstGeom>
          <a:noFill/>
        </p:spPr>
      </p:pic>
      <p:sp>
        <p:nvSpPr>
          <p:cNvPr id="4" name="Slide Number Placeholder 3"/>
          <p:cNvSpPr>
            <a:spLocks noGrp="1"/>
          </p:cNvSpPr>
          <p:nvPr>
            <p:ph type="sldNum" sz="quarter" idx="11"/>
          </p:nvPr>
        </p:nvSpPr>
        <p:spPr/>
        <p:txBody>
          <a:bodyPr/>
          <a:lstStyle/>
          <a:p>
            <a:fld id="{05B8A685-0974-411F-9744-5B2B0A8D19F0}" type="slidenum">
              <a:rPr lang="en-AU" smtClean="0"/>
              <a:pPr/>
              <a:t>26</a:t>
            </a:fld>
            <a:endParaRPr lang="en-A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1014" cy="582594"/>
          </a:xfrm>
        </p:spPr>
        <p:txBody>
          <a:bodyPr>
            <a:normAutofit fontScale="90000"/>
          </a:bodyPr>
          <a:lstStyle/>
          <a:p>
            <a:r>
              <a:rPr lang="en-AU" sz="3200" b="1" dirty="0" smtClean="0">
                <a:solidFill>
                  <a:srgbClr val="C00000"/>
                </a:solidFill>
              </a:rPr>
              <a:t>Developing the PS concepts in the NC</a:t>
            </a:r>
            <a:endParaRPr lang="en-AU" dirty="0">
              <a:solidFill>
                <a:srgbClr val="C00000"/>
              </a:solidFill>
            </a:endParaRPr>
          </a:p>
        </p:txBody>
      </p:sp>
      <p:pic>
        <p:nvPicPr>
          <p:cNvPr id="80899" name="Picture 3"/>
          <p:cNvPicPr>
            <a:picLocks noChangeAspect="1" noChangeArrowheads="1"/>
          </p:cNvPicPr>
          <p:nvPr/>
        </p:nvPicPr>
        <p:blipFill>
          <a:blip r:embed="rId3" cstate="print"/>
          <a:srcRect/>
          <a:stretch>
            <a:fillRect/>
          </a:stretch>
        </p:blipFill>
        <p:spPr bwMode="auto">
          <a:xfrm>
            <a:off x="142844" y="1071546"/>
            <a:ext cx="8572560" cy="2000264"/>
          </a:xfrm>
          <a:prstGeom prst="rect">
            <a:avLst/>
          </a:prstGeom>
          <a:noFill/>
          <a:ln w="9525">
            <a:noFill/>
            <a:miter lim="800000"/>
            <a:headEnd/>
            <a:tailEnd/>
          </a:ln>
          <a:effectLst/>
        </p:spPr>
      </p:pic>
      <p:pic>
        <p:nvPicPr>
          <p:cNvPr id="80900" name="Picture 4"/>
          <p:cNvPicPr>
            <a:picLocks noChangeAspect="1" noChangeArrowheads="1"/>
          </p:cNvPicPr>
          <p:nvPr/>
        </p:nvPicPr>
        <p:blipFill>
          <a:blip r:embed="rId4" cstate="print"/>
          <a:srcRect/>
          <a:stretch>
            <a:fillRect/>
          </a:stretch>
        </p:blipFill>
        <p:spPr bwMode="auto">
          <a:xfrm>
            <a:off x="285720" y="3214686"/>
            <a:ext cx="8396344" cy="3201802"/>
          </a:xfrm>
          <a:prstGeom prst="rect">
            <a:avLst/>
          </a:prstGeom>
          <a:noFill/>
          <a:ln w="9525">
            <a:noFill/>
            <a:miter lim="800000"/>
            <a:headEnd/>
            <a:tailEnd/>
          </a:ln>
          <a:effectLst/>
        </p:spPr>
      </p:pic>
      <p:sp>
        <p:nvSpPr>
          <p:cNvPr id="5" name="Slide Number Placeholder 4"/>
          <p:cNvSpPr>
            <a:spLocks noGrp="1"/>
          </p:cNvSpPr>
          <p:nvPr>
            <p:ph type="sldNum" sz="quarter" idx="11"/>
          </p:nvPr>
        </p:nvSpPr>
        <p:spPr/>
        <p:txBody>
          <a:bodyPr/>
          <a:lstStyle/>
          <a:p>
            <a:fld id="{05B8A685-0974-411F-9744-5B2B0A8D19F0}" type="slidenum">
              <a:rPr lang="en-AU" smtClean="0"/>
              <a:pPr/>
              <a:t>27</a:t>
            </a:fld>
            <a:endParaRPr lang="en-A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C00000"/>
                </a:solidFill>
              </a:rPr>
              <a:t>The “E” Opportunity</a:t>
            </a:r>
            <a:endParaRPr lang="en-AU" b="1" dirty="0">
              <a:solidFill>
                <a:srgbClr val="C00000"/>
              </a:solidFill>
            </a:endParaRPr>
          </a:p>
        </p:txBody>
      </p:sp>
      <p:sp>
        <p:nvSpPr>
          <p:cNvPr id="3" name="Content Placeholder 2"/>
          <p:cNvSpPr>
            <a:spLocks noGrp="1"/>
          </p:cNvSpPr>
          <p:nvPr>
            <p:ph sz="quarter" idx="1"/>
          </p:nvPr>
        </p:nvSpPr>
        <p:spPr>
          <a:xfrm>
            <a:off x="827584" y="1484784"/>
            <a:ext cx="7241232" cy="4493096"/>
          </a:xfrm>
        </p:spPr>
        <p:txBody>
          <a:bodyPr>
            <a:normAutofit fontScale="92500" lnSpcReduction="20000"/>
          </a:bodyPr>
          <a:lstStyle/>
          <a:p>
            <a:pPr>
              <a:spcBef>
                <a:spcPts val="2400"/>
              </a:spcBef>
              <a:buNone/>
            </a:pPr>
            <a:r>
              <a:rPr lang="en-US" dirty="0" smtClean="0"/>
              <a:t>	There is an opportunity now for stakeholders such as universities, curriculum authorities, education departments, schools systems and professional associations to work together to fund a project to develop curriculum resources and associated professional development for primary and secondary teachers. </a:t>
            </a:r>
          </a:p>
          <a:p>
            <a:pPr>
              <a:spcBef>
                <a:spcPts val="2400"/>
              </a:spcBef>
              <a:buNone/>
            </a:pPr>
            <a:r>
              <a:rPr lang="en-US" dirty="0" smtClean="0"/>
              <a:t>	The obstacles are numerous and will be difficult to overcome but it is imperative for the future of the nation that the attempt be made.</a:t>
            </a:r>
          </a:p>
          <a:p>
            <a:pPr>
              <a:spcBef>
                <a:spcPts val="2400"/>
              </a:spcBef>
              <a:buNone/>
            </a:pPr>
            <a:r>
              <a:rPr lang="en-US" dirty="0" smtClean="0"/>
              <a:t>	With the imminent roll out of the ANC, the time is right for a new approach to embed STEM such to reinvigorate interest amongst teachers and their students, by putting the “E” in the middle of STM. </a:t>
            </a:r>
            <a:endParaRPr lang="en-AU" dirty="0" smtClean="0"/>
          </a:p>
          <a:p>
            <a:endParaRPr lang="en-AU" dirty="0"/>
          </a:p>
        </p:txBody>
      </p:sp>
      <p:sp>
        <p:nvSpPr>
          <p:cNvPr id="4" name="Slide Number Placeholder 3"/>
          <p:cNvSpPr>
            <a:spLocks noGrp="1"/>
          </p:cNvSpPr>
          <p:nvPr>
            <p:ph type="sldNum" sz="quarter" idx="15"/>
          </p:nvPr>
        </p:nvSpPr>
        <p:spPr/>
        <p:txBody>
          <a:bodyPr/>
          <a:lstStyle/>
          <a:p>
            <a:fld id="{05B8A685-0974-411F-9744-5B2B0A8D19F0}" type="slidenum">
              <a:rPr lang="en-AU" smtClean="0"/>
              <a:pPr/>
              <a:t>28</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FF0000"/>
                </a:solidFill>
              </a:rPr>
              <a:t>The Solution Equation</a:t>
            </a:r>
            <a:endParaRPr lang="en-AU" b="1" dirty="0">
              <a:solidFill>
                <a:srgbClr val="FF0000"/>
              </a:solidFill>
            </a:endParaRPr>
          </a:p>
        </p:txBody>
      </p:sp>
      <p:sp>
        <p:nvSpPr>
          <p:cNvPr id="4" name="TextBox 3"/>
          <p:cNvSpPr txBox="1"/>
          <p:nvPr/>
        </p:nvSpPr>
        <p:spPr>
          <a:xfrm>
            <a:off x="571472" y="1556792"/>
            <a:ext cx="1768280" cy="707886"/>
          </a:xfrm>
          <a:prstGeom prst="rect">
            <a:avLst/>
          </a:prstGeom>
          <a:noFill/>
        </p:spPr>
        <p:txBody>
          <a:bodyPr wrap="square" rtlCol="0">
            <a:spAutoFit/>
          </a:bodyPr>
          <a:lstStyle/>
          <a:p>
            <a:r>
              <a:rPr lang="en-AU" sz="2000" b="1" dirty="0" smtClean="0">
                <a:solidFill>
                  <a:srgbClr val="0070C0"/>
                </a:solidFill>
              </a:rPr>
              <a:t>Curriculum designers</a:t>
            </a:r>
            <a:endParaRPr lang="en-AU" sz="2000" b="1" dirty="0">
              <a:solidFill>
                <a:srgbClr val="0070C0"/>
              </a:solidFill>
            </a:endParaRPr>
          </a:p>
        </p:txBody>
      </p:sp>
      <p:sp>
        <p:nvSpPr>
          <p:cNvPr id="5" name="TextBox 4"/>
          <p:cNvSpPr txBox="1"/>
          <p:nvPr/>
        </p:nvSpPr>
        <p:spPr>
          <a:xfrm>
            <a:off x="3419872" y="1772816"/>
            <a:ext cx="1437880" cy="400110"/>
          </a:xfrm>
          <a:prstGeom prst="rect">
            <a:avLst/>
          </a:prstGeom>
          <a:noFill/>
        </p:spPr>
        <p:txBody>
          <a:bodyPr wrap="square" rtlCol="0">
            <a:spAutoFit/>
          </a:bodyPr>
          <a:lstStyle/>
          <a:p>
            <a:r>
              <a:rPr lang="en-AU" sz="2000" b="1" dirty="0" smtClean="0">
                <a:solidFill>
                  <a:srgbClr val="0070C0"/>
                </a:solidFill>
              </a:rPr>
              <a:t>Teachers</a:t>
            </a:r>
            <a:endParaRPr lang="en-AU" sz="2000" b="1" dirty="0">
              <a:solidFill>
                <a:srgbClr val="0070C0"/>
              </a:solidFill>
            </a:endParaRPr>
          </a:p>
        </p:txBody>
      </p:sp>
      <p:sp>
        <p:nvSpPr>
          <p:cNvPr id="6" name="Plus 5"/>
          <p:cNvSpPr/>
          <p:nvPr/>
        </p:nvSpPr>
        <p:spPr>
          <a:xfrm>
            <a:off x="4932040" y="1556792"/>
            <a:ext cx="914400" cy="914400"/>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Plus 6"/>
          <p:cNvSpPr/>
          <p:nvPr/>
        </p:nvSpPr>
        <p:spPr>
          <a:xfrm>
            <a:off x="2339752" y="1556792"/>
            <a:ext cx="914400" cy="914400"/>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5868144" y="1772816"/>
            <a:ext cx="2490070" cy="400110"/>
          </a:xfrm>
          <a:prstGeom prst="rect">
            <a:avLst/>
          </a:prstGeom>
          <a:noFill/>
        </p:spPr>
        <p:txBody>
          <a:bodyPr wrap="square" rtlCol="0">
            <a:spAutoFit/>
          </a:bodyPr>
          <a:lstStyle/>
          <a:p>
            <a:r>
              <a:rPr lang="en-AU" sz="2000" b="1" dirty="0" smtClean="0">
                <a:solidFill>
                  <a:srgbClr val="0070C0"/>
                </a:solidFill>
              </a:rPr>
              <a:t>The professions</a:t>
            </a:r>
            <a:endParaRPr lang="en-AU" sz="2000" b="1" dirty="0">
              <a:solidFill>
                <a:srgbClr val="0070C0"/>
              </a:solidFill>
            </a:endParaRPr>
          </a:p>
        </p:txBody>
      </p:sp>
      <p:sp>
        <p:nvSpPr>
          <p:cNvPr id="9" name="Plus 8"/>
          <p:cNvSpPr/>
          <p:nvPr/>
        </p:nvSpPr>
        <p:spPr>
          <a:xfrm>
            <a:off x="785786" y="2857496"/>
            <a:ext cx="914400" cy="914400"/>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763688" y="3068960"/>
            <a:ext cx="1879618" cy="400110"/>
          </a:xfrm>
          <a:prstGeom prst="rect">
            <a:avLst/>
          </a:prstGeom>
          <a:noFill/>
        </p:spPr>
        <p:txBody>
          <a:bodyPr wrap="square" rtlCol="0">
            <a:spAutoFit/>
          </a:bodyPr>
          <a:lstStyle/>
          <a:p>
            <a:r>
              <a:rPr lang="en-AU" sz="2000" b="1" dirty="0" smtClean="0">
                <a:solidFill>
                  <a:srgbClr val="0070C0"/>
                </a:solidFill>
              </a:rPr>
              <a:t>Government</a:t>
            </a:r>
            <a:endParaRPr lang="en-AU" sz="2000" b="1" dirty="0">
              <a:solidFill>
                <a:srgbClr val="0070C0"/>
              </a:solidFill>
            </a:endParaRPr>
          </a:p>
        </p:txBody>
      </p:sp>
      <p:sp>
        <p:nvSpPr>
          <p:cNvPr id="11" name="Plus 10"/>
          <p:cNvSpPr/>
          <p:nvPr/>
        </p:nvSpPr>
        <p:spPr>
          <a:xfrm>
            <a:off x="3563888" y="2852936"/>
            <a:ext cx="914400" cy="914400"/>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4572000" y="3071810"/>
            <a:ext cx="1856818" cy="400110"/>
          </a:xfrm>
          <a:prstGeom prst="rect">
            <a:avLst/>
          </a:prstGeom>
          <a:noFill/>
        </p:spPr>
        <p:txBody>
          <a:bodyPr wrap="square" rtlCol="0">
            <a:spAutoFit/>
          </a:bodyPr>
          <a:lstStyle/>
          <a:p>
            <a:r>
              <a:rPr lang="en-AU" sz="2000" b="1" dirty="0" smtClean="0">
                <a:solidFill>
                  <a:srgbClr val="0070C0"/>
                </a:solidFill>
              </a:rPr>
              <a:t>Universities</a:t>
            </a:r>
            <a:endParaRPr lang="en-AU" sz="2000" b="1" dirty="0">
              <a:solidFill>
                <a:srgbClr val="0070C0"/>
              </a:solidFill>
            </a:endParaRPr>
          </a:p>
        </p:txBody>
      </p:sp>
      <p:sp>
        <p:nvSpPr>
          <p:cNvPr id="13" name="Plus 12"/>
          <p:cNvSpPr/>
          <p:nvPr/>
        </p:nvSpPr>
        <p:spPr>
          <a:xfrm>
            <a:off x="6429388" y="2857496"/>
            <a:ext cx="914400" cy="914400"/>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500034" y="4293096"/>
            <a:ext cx="3071834" cy="400110"/>
          </a:xfrm>
          <a:prstGeom prst="rect">
            <a:avLst/>
          </a:prstGeom>
          <a:noFill/>
        </p:spPr>
        <p:txBody>
          <a:bodyPr wrap="square" rtlCol="0">
            <a:spAutoFit/>
          </a:bodyPr>
          <a:lstStyle/>
          <a:p>
            <a:r>
              <a:rPr lang="en-AU" sz="2000" b="1" dirty="0" smtClean="0">
                <a:solidFill>
                  <a:srgbClr val="0070C0"/>
                </a:solidFill>
              </a:rPr>
              <a:t>Parents and students</a:t>
            </a:r>
            <a:endParaRPr lang="en-AU" sz="2000" b="1" dirty="0">
              <a:solidFill>
                <a:srgbClr val="0070C0"/>
              </a:solidFill>
            </a:endParaRPr>
          </a:p>
        </p:txBody>
      </p:sp>
      <p:sp>
        <p:nvSpPr>
          <p:cNvPr id="15" name="Equal 14"/>
          <p:cNvSpPr/>
          <p:nvPr/>
        </p:nvSpPr>
        <p:spPr>
          <a:xfrm>
            <a:off x="3563888" y="4221088"/>
            <a:ext cx="914400" cy="648072"/>
          </a:xfrm>
          <a:prstGeom prst="mathEqual">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TextBox 15"/>
          <p:cNvSpPr txBox="1"/>
          <p:nvPr/>
        </p:nvSpPr>
        <p:spPr>
          <a:xfrm>
            <a:off x="4572000" y="4293096"/>
            <a:ext cx="4214842" cy="400110"/>
          </a:xfrm>
          <a:prstGeom prst="rect">
            <a:avLst/>
          </a:prstGeom>
          <a:noFill/>
        </p:spPr>
        <p:txBody>
          <a:bodyPr wrap="square" rtlCol="0">
            <a:spAutoFit/>
          </a:bodyPr>
          <a:lstStyle/>
          <a:p>
            <a:r>
              <a:rPr lang="en-AU" sz="2000" b="1" dirty="0" smtClean="0">
                <a:solidFill>
                  <a:srgbClr val="0070C0"/>
                </a:solidFill>
              </a:rPr>
              <a:t>Authentic learning - with an E</a:t>
            </a:r>
            <a:endParaRPr lang="en-AU" sz="2000" b="1" dirty="0">
              <a:solidFill>
                <a:srgbClr val="0070C0"/>
              </a:solidFill>
            </a:endParaRPr>
          </a:p>
        </p:txBody>
      </p:sp>
      <p:pic>
        <p:nvPicPr>
          <p:cNvPr id="39938" name="Picture 2" descr="C:\Users\Frank\Desktop\Happy kids.jpg"/>
          <p:cNvPicPr>
            <a:picLocks noChangeAspect="1" noChangeArrowheads="1"/>
          </p:cNvPicPr>
          <p:nvPr/>
        </p:nvPicPr>
        <p:blipFill>
          <a:blip r:embed="rId3" cstate="print"/>
          <a:srcRect/>
          <a:stretch>
            <a:fillRect/>
          </a:stretch>
        </p:blipFill>
        <p:spPr bwMode="auto">
          <a:xfrm rot="10800000" flipV="1">
            <a:off x="4427984" y="5229200"/>
            <a:ext cx="2903984" cy="1417205"/>
          </a:xfrm>
          <a:prstGeom prst="rect">
            <a:avLst/>
          </a:prstGeom>
          <a:noFill/>
        </p:spPr>
      </p:pic>
      <p:pic>
        <p:nvPicPr>
          <p:cNvPr id="39939" name="Picture 3" descr="C:\Users\Frank\Desktop\Happy kids.jpg"/>
          <p:cNvPicPr>
            <a:picLocks noChangeAspect="1" noChangeArrowheads="1"/>
          </p:cNvPicPr>
          <p:nvPr/>
        </p:nvPicPr>
        <p:blipFill>
          <a:blip r:embed="rId4" cstate="print"/>
          <a:srcRect/>
          <a:stretch>
            <a:fillRect/>
          </a:stretch>
        </p:blipFill>
        <p:spPr bwMode="auto">
          <a:xfrm>
            <a:off x="1403648" y="5229200"/>
            <a:ext cx="2880320" cy="1405656"/>
          </a:xfrm>
          <a:prstGeom prst="rect">
            <a:avLst/>
          </a:prstGeom>
          <a:noFill/>
        </p:spPr>
      </p:pic>
      <p:sp>
        <p:nvSpPr>
          <p:cNvPr id="19" name="TextBox 18"/>
          <p:cNvSpPr txBox="1"/>
          <p:nvPr/>
        </p:nvSpPr>
        <p:spPr>
          <a:xfrm>
            <a:off x="1547664" y="5301208"/>
            <a:ext cx="360040" cy="523220"/>
          </a:xfrm>
          <a:prstGeom prst="rect">
            <a:avLst/>
          </a:prstGeom>
          <a:noFill/>
        </p:spPr>
        <p:txBody>
          <a:bodyPr wrap="square" rtlCol="0">
            <a:spAutoFit/>
          </a:bodyPr>
          <a:lstStyle/>
          <a:p>
            <a:r>
              <a:rPr lang="en-AU" sz="2800" b="1" dirty="0" smtClean="0"/>
              <a:t>S</a:t>
            </a:r>
            <a:endParaRPr lang="en-AU" sz="2800" b="1" dirty="0"/>
          </a:p>
        </p:txBody>
      </p:sp>
      <p:sp>
        <p:nvSpPr>
          <p:cNvPr id="20" name="TextBox 19"/>
          <p:cNvSpPr txBox="1"/>
          <p:nvPr/>
        </p:nvSpPr>
        <p:spPr>
          <a:xfrm>
            <a:off x="2267744" y="5301208"/>
            <a:ext cx="360040" cy="523220"/>
          </a:xfrm>
          <a:prstGeom prst="rect">
            <a:avLst/>
          </a:prstGeom>
          <a:noFill/>
        </p:spPr>
        <p:txBody>
          <a:bodyPr wrap="square" rtlCol="0">
            <a:spAutoFit/>
          </a:bodyPr>
          <a:lstStyle/>
          <a:p>
            <a:r>
              <a:rPr lang="en-AU" sz="2800" b="1" dirty="0" smtClean="0"/>
              <a:t>U</a:t>
            </a:r>
            <a:endParaRPr lang="en-AU" sz="2800" b="1" dirty="0"/>
          </a:p>
        </p:txBody>
      </p:sp>
      <p:sp>
        <p:nvSpPr>
          <p:cNvPr id="21" name="TextBox 20"/>
          <p:cNvSpPr txBox="1"/>
          <p:nvPr/>
        </p:nvSpPr>
        <p:spPr>
          <a:xfrm>
            <a:off x="3779912" y="5301208"/>
            <a:ext cx="360040" cy="523220"/>
          </a:xfrm>
          <a:prstGeom prst="rect">
            <a:avLst/>
          </a:prstGeom>
          <a:noFill/>
        </p:spPr>
        <p:txBody>
          <a:bodyPr wrap="square" rtlCol="0">
            <a:spAutoFit/>
          </a:bodyPr>
          <a:lstStyle/>
          <a:p>
            <a:r>
              <a:rPr lang="en-AU" sz="2800" b="1" dirty="0" smtClean="0"/>
              <a:t>C</a:t>
            </a:r>
            <a:endParaRPr lang="en-AU" sz="2800" b="1" dirty="0"/>
          </a:p>
        </p:txBody>
      </p:sp>
      <p:sp>
        <p:nvSpPr>
          <p:cNvPr id="22" name="TextBox 21"/>
          <p:cNvSpPr txBox="1"/>
          <p:nvPr/>
        </p:nvSpPr>
        <p:spPr>
          <a:xfrm>
            <a:off x="3059832" y="5301208"/>
            <a:ext cx="360040" cy="523220"/>
          </a:xfrm>
          <a:prstGeom prst="rect">
            <a:avLst/>
          </a:prstGeom>
          <a:noFill/>
        </p:spPr>
        <p:txBody>
          <a:bodyPr wrap="square" rtlCol="0">
            <a:spAutoFit/>
          </a:bodyPr>
          <a:lstStyle/>
          <a:p>
            <a:r>
              <a:rPr lang="en-AU" sz="2800" b="1" dirty="0" smtClean="0"/>
              <a:t>C</a:t>
            </a:r>
            <a:endParaRPr lang="en-AU" sz="2800" b="1" dirty="0"/>
          </a:p>
        </p:txBody>
      </p:sp>
      <p:sp>
        <p:nvSpPr>
          <p:cNvPr id="23" name="TextBox 22"/>
          <p:cNvSpPr txBox="1"/>
          <p:nvPr/>
        </p:nvSpPr>
        <p:spPr>
          <a:xfrm>
            <a:off x="5292080" y="5301208"/>
            <a:ext cx="360040" cy="523220"/>
          </a:xfrm>
          <a:prstGeom prst="rect">
            <a:avLst/>
          </a:prstGeom>
          <a:noFill/>
        </p:spPr>
        <p:txBody>
          <a:bodyPr wrap="square" rtlCol="0">
            <a:spAutoFit/>
          </a:bodyPr>
          <a:lstStyle/>
          <a:p>
            <a:r>
              <a:rPr lang="en-AU" sz="2800" b="1" dirty="0" smtClean="0"/>
              <a:t>S</a:t>
            </a:r>
            <a:endParaRPr lang="en-AU" sz="2800" b="1" dirty="0"/>
          </a:p>
        </p:txBody>
      </p:sp>
      <p:sp>
        <p:nvSpPr>
          <p:cNvPr id="24" name="TextBox 23"/>
          <p:cNvSpPr txBox="1"/>
          <p:nvPr/>
        </p:nvSpPr>
        <p:spPr>
          <a:xfrm>
            <a:off x="4572000" y="5301208"/>
            <a:ext cx="360040" cy="523220"/>
          </a:xfrm>
          <a:prstGeom prst="rect">
            <a:avLst/>
          </a:prstGeom>
          <a:noFill/>
        </p:spPr>
        <p:txBody>
          <a:bodyPr wrap="square" rtlCol="0">
            <a:spAutoFit/>
          </a:bodyPr>
          <a:lstStyle/>
          <a:p>
            <a:r>
              <a:rPr lang="en-AU" sz="2800" b="1" dirty="0" smtClean="0"/>
              <a:t>E</a:t>
            </a:r>
            <a:endParaRPr lang="en-AU" sz="2800" b="1" dirty="0"/>
          </a:p>
        </p:txBody>
      </p:sp>
      <p:sp>
        <p:nvSpPr>
          <p:cNvPr id="25" name="TextBox 24"/>
          <p:cNvSpPr txBox="1"/>
          <p:nvPr/>
        </p:nvSpPr>
        <p:spPr>
          <a:xfrm>
            <a:off x="6084168" y="5301208"/>
            <a:ext cx="360040" cy="523220"/>
          </a:xfrm>
          <a:prstGeom prst="rect">
            <a:avLst/>
          </a:prstGeom>
          <a:noFill/>
        </p:spPr>
        <p:txBody>
          <a:bodyPr wrap="square" rtlCol="0">
            <a:spAutoFit/>
          </a:bodyPr>
          <a:lstStyle/>
          <a:p>
            <a:r>
              <a:rPr lang="en-AU" sz="2800" b="1" dirty="0" smtClean="0"/>
              <a:t>S</a:t>
            </a:r>
            <a:endParaRPr lang="en-AU" sz="2800" b="1" dirty="0"/>
          </a:p>
        </p:txBody>
      </p:sp>
      <p:sp>
        <p:nvSpPr>
          <p:cNvPr id="26" name="TextBox 25"/>
          <p:cNvSpPr txBox="1"/>
          <p:nvPr/>
        </p:nvSpPr>
        <p:spPr>
          <a:xfrm>
            <a:off x="6804248" y="5301208"/>
            <a:ext cx="576064" cy="523220"/>
          </a:xfrm>
          <a:prstGeom prst="rect">
            <a:avLst/>
          </a:prstGeom>
          <a:noFill/>
        </p:spPr>
        <p:txBody>
          <a:bodyPr wrap="square" rtlCol="0">
            <a:spAutoFit/>
          </a:bodyPr>
          <a:lstStyle/>
          <a:p>
            <a:r>
              <a:rPr lang="en-AU" sz="2800" b="1" dirty="0" smtClean="0"/>
              <a:t>!!!</a:t>
            </a:r>
            <a:endParaRPr lang="en-AU" sz="2800" b="1" dirty="0"/>
          </a:p>
        </p:txBody>
      </p:sp>
      <p:sp>
        <p:nvSpPr>
          <p:cNvPr id="27" name="Slide Number Placeholder 26"/>
          <p:cNvSpPr>
            <a:spLocks noGrp="1"/>
          </p:cNvSpPr>
          <p:nvPr>
            <p:ph type="sldNum" sz="quarter" idx="11"/>
          </p:nvPr>
        </p:nvSpPr>
        <p:spPr/>
        <p:txBody>
          <a:bodyPr/>
          <a:lstStyle/>
          <a:p>
            <a:fld id="{05B8A685-0974-411F-9744-5B2B0A8D19F0}" type="slidenum">
              <a:rPr lang="en-AU" smtClean="0"/>
              <a:pPr/>
              <a:t>29</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9939"/>
                                        </p:tgtEl>
                                        <p:attrNameLst>
                                          <p:attrName>style.visibility</p:attrName>
                                        </p:attrNameLst>
                                      </p:cBhvr>
                                      <p:to>
                                        <p:strVal val="visible"/>
                                      </p:to>
                                    </p:set>
                                    <p:anim calcmode="lin" valueType="num">
                                      <p:cBhvr additive="base">
                                        <p:cTn id="59" dur="500" fill="hold"/>
                                        <p:tgtEl>
                                          <p:spTgt spid="39939"/>
                                        </p:tgtEl>
                                        <p:attrNameLst>
                                          <p:attrName>ppt_x</p:attrName>
                                        </p:attrNameLst>
                                      </p:cBhvr>
                                      <p:tavLst>
                                        <p:tav tm="0">
                                          <p:val>
                                            <p:strVal val="#ppt_x"/>
                                          </p:val>
                                        </p:tav>
                                        <p:tav tm="100000">
                                          <p:val>
                                            <p:strVal val="#ppt_x"/>
                                          </p:val>
                                        </p:tav>
                                      </p:tavLst>
                                    </p:anim>
                                    <p:anim calcmode="lin" valueType="num">
                                      <p:cBhvr additive="base">
                                        <p:cTn id="60"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9938"/>
                                        </p:tgtEl>
                                        <p:attrNameLst>
                                          <p:attrName>style.visibility</p:attrName>
                                        </p:attrNameLst>
                                      </p:cBhvr>
                                      <p:to>
                                        <p:strVal val="visible"/>
                                      </p:to>
                                    </p:set>
                                    <p:anim calcmode="lin" valueType="num">
                                      <p:cBhvr additive="base">
                                        <p:cTn id="65" dur="500" fill="hold"/>
                                        <p:tgtEl>
                                          <p:spTgt spid="39938"/>
                                        </p:tgtEl>
                                        <p:attrNameLst>
                                          <p:attrName>ppt_x</p:attrName>
                                        </p:attrNameLst>
                                      </p:cBhvr>
                                      <p:tavLst>
                                        <p:tav tm="0">
                                          <p:val>
                                            <p:strVal val="#ppt_x"/>
                                          </p:val>
                                        </p:tav>
                                        <p:tav tm="100000">
                                          <p:val>
                                            <p:strVal val="#ppt_x"/>
                                          </p:val>
                                        </p:tav>
                                      </p:tavLst>
                                    </p:anim>
                                    <p:anim calcmode="lin" valueType="num">
                                      <p:cBhvr additive="base">
                                        <p:cTn id="66"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P spid="10" grpId="0"/>
      <p:bldP spid="11" grpId="0" animBg="1"/>
      <p:bldP spid="12" grpId="0"/>
      <p:bldP spid="13" grpId="0" animBg="1"/>
      <p:bldP spid="14" grpId="0"/>
      <p:bldP spid="15" grpId="0" animBg="1"/>
      <p:bldP spid="16" grpId="0"/>
      <p:bldP spid="19" grpId="0"/>
      <p:bldP spid="20" grpId="0"/>
      <p:bldP spid="21"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FF0000"/>
                </a:solidFill>
              </a:rPr>
              <a:t>How did Queensland lose the “e”</a:t>
            </a:r>
            <a:endParaRPr lang="en-AU" b="1" dirty="0">
              <a:solidFill>
                <a:srgbClr val="FF0000"/>
              </a:solidFill>
            </a:endParaRPr>
          </a:p>
        </p:txBody>
      </p:sp>
      <p:sp>
        <p:nvSpPr>
          <p:cNvPr id="3" name="Rectangle 2"/>
          <p:cNvSpPr/>
          <p:nvPr/>
        </p:nvSpPr>
        <p:spPr>
          <a:xfrm>
            <a:off x="1071538" y="1357298"/>
            <a:ext cx="6696744" cy="4800596"/>
          </a:xfrm>
          <a:prstGeom prst="rect">
            <a:avLst/>
          </a:prstGeom>
        </p:spPr>
        <p:txBody>
          <a:bodyPr wrap="square">
            <a:spAutoFit/>
          </a:bodyPr>
          <a:lstStyle/>
          <a:p>
            <a:r>
              <a:rPr lang="en-US" sz="2800" b="1" dirty="0" smtClean="0"/>
              <a:t>Consider the 2007 </a:t>
            </a:r>
            <a:r>
              <a:rPr lang="en-US" sz="2800" b="1" dirty="0"/>
              <a:t>discussion paper “Towards a 10 year plan for science, technology, engineering and mathematics (STEM) education and skills in Queensland” (DETA 2007</a:t>
            </a:r>
            <a:r>
              <a:rPr lang="en-US" sz="2800" b="1" dirty="0" smtClean="0"/>
              <a:t>). </a:t>
            </a:r>
          </a:p>
          <a:p>
            <a:endParaRPr lang="en-US" sz="2800" dirty="0"/>
          </a:p>
          <a:p>
            <a:r>
              <a:rPr lang="en-US" sz="2800" b="1" dirty="0" smtClean="0">
                <a:solidFill>
                  <a:srgbClr val="C00000"/>
                </a:solidFill>
              </a:rPr>
              <a:t>“</a:t>
            </a:r>
            <a:r>
              <a:rPr lang="en-US" sz="2800" b="1" i="1" dirty="0" smtClean="0">
                <a:solidFill>
                  <a:srgbClr val="C00000"/>
                </a:solidFill>
              </a:rPr>
              <a:t>We’re </a:t>
            </a:r>
            <a:r>
              <a:rPr lang="en-US" sz="2800" b="1" i="1" dirty="0">
                <a:solidFill>
                  <a:srgbClr val="C00000"/>
                </a:solidFill>
              </a:rPr>
              <a:t>already making progress with initiatives like the $20 million Queensland Academy for Science, Mathematics and Technology”</a:t>
            </a:r>
            <a:r>
              <a:rPr lang="en-US" sz="2800" b="1" dirty="0">
                <a:solidFill>
                  <a:srgbClr val="C00000"/>
                </a:solidFill>
              </a:rPr>
              <a:t> </a:t>
            </a:r>
            <a:endParaRPr lang="en-AU" sz="2800" b="1" dirty="0">
              <a:solidFill>
                <a:srgbClr val="C00000"/>
              </a:solidFill>
            </a:endParaRPr>
          </a:p>
        </p:txBody>
      </p:sp>
      <p:sp>
        <p:nvSpPr>
          <p:cNvPr id="4" name="Slide Number Placeholder 3"/>
          <p:cNvSpPr>
            <a:spLocks noGrp="1"/>
          </p:cNvSpPr>
          <p:nvPr>
            <p:ph type="sldNum" sz="quarter" idx="11"/>
          </p:nvPr>
        </p:nvSpPr>
        <p:spPr/>
        <p:txBody>
          <a:bodyPr/>
          <a:lstStyle/>
          <a:p>
            <a:fld id="{05B8A685-0974-411F-9744-5B2B0A8D19F0}" type="slidenum">
              <a:rPr lang="en-AU" smtClean="0"/>
              <a:pPr/>
              <a:t>3</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Frank\Desktop\storm 1.jpg"/>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pic>
        <p:nvPicPr>
          <p:cNvPr id="87041" name="Picture 1" descr="C:\Users\Frank\Desktop\sunny day.jpg"/>
          <p:cNvPicPr>
            <a:picLocks noChangeAspect="1" noChangeArrowheads="1"/>
          </p:cNvPicPr>
          <p:nvPr/>
        </p:nvPicPr>
        <p:blipFill>
          <a:blip r:embed="rId4" cstate="print"/>
          <a:srcRect/>
          <a:stretch>
            <a:fillRect/>
          </a:stretch>
        </p:blipFill>
        <p:spPr bwMode="auto">
          <a:xfrm>
            <a:off x="0" y="-747464"/>
            <a:ext cx="9144000" cy="7605464"/>
          </a:xfrm>
          <a:prstGeom prst="rect">
            <a:avLst/>
          </a:prstGeom>
          <a:noFill/>
        </p:spPr>
      </p:pic>
      <p:sp>
        <p:nvSpPr>
          <p:cNvPr id="4" name="Slide Number Placeholder 3"/>
          <p:cNvSpPr>
            <a:spLocks noGrp="1"/>
          </p:cNvSpPr>
          <p:nvPr>
            <p:ph type="sldNum" sz="quarter" idx="12"/>
          </p:nvPr>
        </p:nvSpPr>
        <p:spPr/>
        <p:txBody>
          <a:bodyPr/>
          <a:lstStyle/>
          <a:p>
            <a:fld id="{05B8A685-0974-411F-9744-5B2B0A8D19F0}" type="slidenum">
              <a:rPr lang="en-AU" smtClean="0"/>
              <a:pPr/>
              <a:t>30</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041"/>
                                        </p:tgtEl>
                                        <p:attrNameLst>
                                          <p:attrName>style.visibility</p:attrName>
                                        </p:attrNameLst>
                                      </p:cBhvr>
                                      <p:to>
                                        <p:strVal val="visible"/>
                                      </p:to>
                                    </p:set>
                                    <p:animEffect transition="in" filter="dissolve">
                                      <p:cBhvr>
                                        <p:cTn id="7" dur="500"/>
                                        <p:tgtEl>
                                          <p:spTgt spid="87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FF0000"/>
                </a:solidFill>
              </a:rPr>
              <a:t>The USA lost the “T” and the “E”</a:t>
            </a:r>
            <a:endParaRPr lang="en-AU" b="1" dirty="0">
              <a:solidFill>
                <a:srgbClr val="FF0000"/>
              </a:solidFill>
            </a:endParaRPr>
          </a:p>
        </p:txBody>
      </p:sp>
      <p:sp>
        <p:nvSpPr>
          <p:cNvPr id="3" name="Content Placeholder 2"/>
          <p:cNvSpPr>
            <a:spLocks noGrp="1"/>
          </p:cNvSpPr>
          <p:nvPr>
            <p:ph sz="quarter" idx="1"/>
          </p:nvPr>
        </p:nvSpPr>
        <p:spPr>
          <a:xfrm>
            <a:off x="571472" y="1428736"/>
            <a:ext cx="7467600" cy="4873752"/>
          </a:xfrm>
        </p:spPr>
        <p:txBody>
          <a:bodyPr>
            <a:normAutofit fontScale="92500" lnSpcReduction="20000"/>
          </a:bodyPr>
          <a:lstStyle/>
          <a:p>
            <a:pPr>
              <a:buNone/>
            </a:pPr>
            <a:r>
              <a:rPr lang="en-US" dirty="0" smtClean="0"/>
              <a:t>	</a:t>
            </a:r>
            <a:r>
              <a:rPr lang="en-US" sz="2800" b="1" dirty="0" smtClean="0"/>
              <a:t>The report “Preparing for the Perfect Storm”, concluded that, if the United States intends to lead, it needed to ensure that it had </a:t>
            </a:r>
            <a:r>
              <a:rPr lang="en-US" sz="2800" b="1" i="1" dirty="0" smtClean="0">
                <a:solidFill>
                  <a:srgbClr val="FF0000"/>
                </a:solidFill>
              </a:rPr>
              <a:t>“a strong and secure workforce that includes sufficiently large numbers of engineers who innovate and create”.</a:t>
            </a:r>
          </a:p>
          <a:p>
            <a:pPr>
              <a:buNone/>
            </a:pPr>
            <a:endParaRPr lang="en-US" sz="2800" b="1" i="1" dirty="0" smtClean="0"/>
          </a:p>
          <a:p>
            <a:pPr>
              <a:buNone/>
            </a:pPr>
            <a:r>
              <a:rPr lang="en-US" sz="2800" b="1" i="1" dirty="0" smtClean="0"/>
              <a:t>	</a:t>
            </a:r>
            <a:r>
              <a:rPr lang="en-US" sz="2800" b="1" dirty="0" smtClean="0"/>
              <a:t>The report echoes the theme of the strategic importance of STEM and that </a:t>
            </a:r>
            <a:r>
              <a:rPr lang="en-US" sz="2800" b="1" i="1" dirty="0" smtClean="0">
                <a:solidFill>
                  <a:srgbClr val="FF0000"/>
                </a:solidFill>
              </a:rPr>
              <a:t>the “S” and “M” are well supported, but that the “T” and E” seem to have got lost in the middle.</a:t>
            </a:r>
          </a:p>
          <a:p>
            <a:pPr>
              <a:buNone/>
            </a:pPr>
            <a:r>
              <a:rPr lang="en-US" sz="2800" b="1" dirty="0" smtClean="0"/>
              <a:t>	(PTC-MIT Consortium 2006)</a:t>
            </a:r>
            <a:endParaRPr lang="en-AU" sz="2800" b="1" dirty="0"/>
          </a:p>
        </p:txBody>
      </p:sp>
      <p:sp>
        <p:nvSpPr>
          <p:cNvPr id="4" name="Slide Number Placeholder 3"/>
          <p:cNvSpPr>
            <a:spLocks noGrp="1"/>
          </p:cNvSpPr>
          <p:nvPr>
            <p:ph type="sldNum" sz="quarter" idx="15"/>
          </p:nvPr>
        </p:nvSpPr>
        <p:spPr/>
        <p:txBody>
          <a:bodyPr/>
          <a:lstStyle/>
          <a:p>
            <a:fld id="{05B8A685-0974-411F-9744-5B2B0A8D19F0}" type="slidenum">
              <a:rPr lang="en-AU" smtClean="0"/>
              <a:pPr/>
              <a:t>4</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b="1" dirty="0" smtClean="0">
                <a:solidFill>
                  <a:srgbClr val="FF0000"/>
                </a:solidFill>
              </a:rPr>
              <a:t>Is the E really important?</a:t>
            </a:r>
            <a:endParaRPr lang="en-AU" b="1" dirty="0">
              <a:solidFill>
                <a:srgbClr val="FF0000"/>
              </a:solidFill>
            </a:endParaRPr>
          </a:p>
        </p:txBody>
      </p:sp>
      <p:sp>
        <p:nvSpPr>
          <p:cNvPr id="3" name="Content Placeholder 2"/>
          <p:cNvSpPr>
            <a:spLocks noGrp="1"/>
          </p:cNvSpPr>
          <p:nvPr>
            <p:ph sz="quarter" idx="1"/>
          </p:nvPr>
        </p:nvSpPr>
        <p:spPr>
          <a:xfrm>
            <a:off x="467544" y="1484784"/>
            <a:ext cx="7787208" cy="4873752"/>
          </a:xfrm>
        </p:spPr>
        <p:txBody>
          <a:bodyPr>
            <a:normAutofit lnSpcReduction="10000"/>
          </a:bodyPr>
          <a:lstStyle/>
          <a:p>
            <a:r>
              <a:rPr lang="en-US" dirty="0" smtClean="0"/>
              <a:t>A USA report “Preparing for the Perfect Storm”, concluded that, if the United States intends to lead, it needed to ensure that it had </a:t>
            </a:r>
            <a:r>
              <a:rPr lang="en-US" b="1" i="1" dirty="0" smtClean="0">
                <a:solidFill>
                  <a:srgbClr val="FF0000"/>
                </a:solidFill>
              </a:rPr>
              <a:t>“a strong and secure workforce that includes sufficiently large numbers of engineers who innovate and create”.</a:t>
            </a:r>
            <a:r>
              <a:rPr lang="en-US" b="1" dirty="0" smtClean="0">
                <a:solidFill>
                  <a:srgbClr val="FF0000"/>
                </a:solidFill>
              </a:rPr>
              <a:t> </a:t>
            </a:r>
            <a:r>
              <a:rPr lang="en-US" dirty="0" smtClean="0"/>
              <a:t>(PTC-MIT , 2006).</a:t>
            </a:r>
          </a:p>
          <a:p>
            <a:pPr>
              <a:spcBef>
                <a:spcPts val="1800"/>
              </a:spcBef>
            </a:pPr>
            <a:r>
              <a:rPr lang="en-US" dirty="0" smtClean="0"/>
              <a:t>ACED 2010 </a:t>
            </a:r>
            <a:r>
              <a:rPr lang="en-US" b="1" i="1" dirty="0" smtClean="0">
                <a:solidFill>
                  <a:srgbClr val="FF0000"/>
                </a:solidFill>
              </a:rPr>
              <a:t>“Good engineering – the creative design and instantiation of robust solutions to complex problems under physical, environmental, economic, organisational and cultural constraints – invariably integrates mathematics science and technology”. </a:t>
            </a:r>
          </a:p>
        </p:txBody>
      </p:sp>
      <p:sp>
        <p:nvSpPr>
          <p:cNvPr id="4" name="Slide Number Placeholder 3"/>
          <p:cNvSpPr>
            <a:spLocks noGrp="1"/>
          </p:cNvSpPr>
          <p:nvPr>
            <p:ph type="sldNum" sz="quarter" idx="15"/>
          </p:nvPr>
        </p:nvSpPr>
        <p:spPr/>
        <p:txBody>
          <a:bodyPr/>
          <a:lstStyle/>
          <a:p>
            <a:fld id="{05B8A685-0974-411F-9744-5B2B0A8D19F0}" type="slidenum">
              <a:rPr lang="en-AU" smtClean="0"/>
              <a:pPr/>
              <a:t>5</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2" name="Picture 8" descr="http://graphics8.nytimes.com/images/2010/07/20/science/20lessonsspan/20lessonsspan-articleLarge.jpg"/>
          <p:cNvPicPr>
            <a:picLocks noChangeAspect="1" noChangeArrowheads="1"/>
          </p:cNvPicPr>
          <p:nvPr/>
        </p:nvPicPr>
        <p:blipFill>
          <a:blip r:embed="rId3" cstate="print"/>
          <a:srcRect/>
          <a:stretch>
            <a:fillRect/>
          </a:stretch>
        </p:blipFill>
        <p:spPr bwMode="auto">
          <a:xfrm>
            <a:off x="179512" y="3717032"/>
            <a:ext cx="2952284" cy="1928826"/>
          </a:xfrm>
          <a:prstGeom prst="rect">
            <a:avLst/>
          </a:prstGeom>
          <a:noFill/>
        </p:spPr>
      </p:pic>
      <p:sp>
        <p:nvSpPr>
          <p:cNvPr id="2" name="Title 1"/>
          <p:cNvSpPr>
            <a:spLocks noGrp="1"/>
          </p:cNvSpPr>
          <p:nvPr>
            <p:ph type="title"/>
          </p:nvPr>
        </p:nvSpPr>
        <p:spPr>
          <a:xfrm>
            <a:off x="457200" y="274638"/>
            <a:ext cx="7467600" cy="922114"/>
          </a:xfrm>
        </p:spPr>
        <p:txBody>
          <a:bodyPr anchor="ctr"/>
          <a:lstStyle/>
          <a:p>
            <a:pPr algn="ctr"/>
            <a:r>
              <a:rPr lang="en-AU" b="1" dirty="0" smtClean="0">
                <a:solidFill>
                  <a:srgbClr val="C00000"/>
                </a:solidFill>
              </a:rPr>
              <a:t>It's not broken – don’t try to fix it!</a:t>
            </a:r>
            <a:endParaRPr lang="en-AU" b="1" dirty="0">
              <a:solidFill>
                <a:srgbClr val="C00000"/>
              </a:solidFill>
            </a:endParaRPr>
          </a:p>
        </p:txBody>
      </p:sp>
      <p:sp>
        <p:nvSpPr>
          <p:cNvPr id="3" name="Content Placeholder 2"/>
          <p:cNvSpPr>
            <a:spLocks noGrp="1"/>
          </p:cNvSpPr>
          <p:nvPr>
            <p:ph sz="quarter" idx="1"/>
          </p:nvPr>
        </p:nvSpPr>
        <p:spPr>
          <a:xfrm>
            <a:off x="539552" y="1196752"/>
            <a:ext cx="7467600" cy="1928256"/>
          </a:xfrm>
        </p:spPr>
        <p:txBody>
          <a:bodyPr/>
          <a:lstStyle/>
          <a:p>
            <a:pPr>
              <a:buNone/>
            </a:pPr>
            <a:r>
              <a:rPr lang="en-AU" dirty="0" smtClean="0"/>
              <a:t>	</a:t>
            </a:r>
            <a:r>
              <a:rPr lang="en-AU" b="1" dirty="0" smtClean="0">
                <a:solidFill>
                  <a:srgbClr val="0066FF"/>
                </a:solidFill>
              </a:rPr>
              <a:t>Hypothesis: </a:t>
            </a:r>
            <a:r>
              <a:rPr lang="en-AU" dirty="0" smtClean="0"/>
              <a:t>The current education system imparts students with a thirst for knowledge in the E-STEM areas and provides highly motivated student for universities to develop into highly competent E-STEM professionals. </a:t>
            </a:r>
            <a:endParaRPr lang="en-AU" dirty="0"/>
          </a:p>
        </p:txBody>
      </p:sp>
      <p:pic>
        <p:nvPicPr>
          <p:cNvPr id="57358" name="Picture 14" descr="http://buildingfailures.com/wp-content/uploads/2010/07/Dining-Hall-collapse-overview.jpg"/>
          <p:cNvPicPr>
            <a:picLocks noChangeAspect="1" noChangeArrowheads="1"/>
          </p:cNvPicPr>
          <p:nvPr/>
        </p:nvPicPr>
        <p:blipFill>
          <a:blip r:embed="rId4" cstate="print"/>
          <a:srcRect/>
          <a:stretch>
            <a:fillRect/>
          </a:stretch>
        </p:blipFill>
        <p:spPr bwMode="auto">
          <a:xfrm>
            <a:off x="1928794" y="4572008"/>
            <a:ext cx="2857520" cy="2143140"/>
          </a:xfrm>
          <a:prstGeom prst="rect">
            <a:avLst/>
          </a:prstGeom>
          <a:noFill/>
        </p:spPr>
      </p:pic>
      <p:pic>
        <p:nvPicPr>
          <p:cNvPr id="57346" name="Picture 2" descr="http://abduh137.files.wordpress.com/2008/04/copi_humbercase.jpg"/>
          <p:cNvPicPr>
            <a:picLocks noChangeAspect="1" noChangeArrowheads="1"/>
          </p:cNvPicPr>
          <p:nvPr/>
        </p:nvPicPr>
        <p:blipFill>
          <a:blip r:embed="rId5" cstate="print"/>
          <a:srcRect/>
          <a:stretch>
            <a:fillRect/>
          </a:stretch>
        </p:blipFill>
        <p:spPr bwMode="auto">
          <a:xfrm>
            <a:off x="4283968" y="4077072"/>
            <a:ext cx="2826314" cy="2205321"/>
          </a:xfrm>
          <a:prstGeom prst="rect">
            <a:avLst/>
          </a:prstGeom>
          <a:noFill/>
        </p:spPr>
      </p:pic>
      <p:pic>
        <p:nvPicPr>
          <p:cNvPr id="57354" name="Picture 10" descr="http://www.prism-magazine.org/nov07/images/con-fea-01-image-03.jpg"/>
          <p:cNvPicPr>
            <a:picLocks noChangeAspect="1" noChangeArrowheads="1"/>
          </p:cNvPicPr>
          <p:nvPr/>
        </p:nvPicPr>
        <p:blipFill>
          <a:blip r:embed="rId6" cstate="print"/>
          <a:srcRect/>
          <a:stretch>
            <a:fillRect/>
          </a:stretch>
        </p:blipFill>
        <p:spPr bwMode="auto">
          <a:xfrm>
            <a:off x="5868144" y="3573016"/>
            <a:ext cx="2795588" cy="1935407"/>
          </a:xfrm>
          <a:prstGeom prst="rect">
            <a:avLst/>
          </a:prstGeom>
          <a:noFill/>
        </p:spPr>
      </p:pic>
      <p:sp>
        <p:nvSpPr>
          <p:cNvPr id="11" name="Rectangle 10"/>
          <p:cNvSpPr/>
          <p:nvPr/>
        </p:nvSpPr>
        <p:spPr>
          <a:xfrm>
            <a:off x="5572132" y="6357958"/>
            <a:ext cx="2571768" cy="276999"/>
          </a:xfrm>
          <a:prstGeom prst="rect">
            <a:avLst/>
          </a:prstGeom>
        </p:spPr>
        <p:txBody>
          <a:bodyPr wrap="square">
            <a:spAutoFit/>
          </a:bodyPr>
          <a:lstStyle/>
          <a:p>
            <a:r>
              <a:rPr lang="en-AU" sz="1200" dirty="0" smtClean="0"/>
              <a:t>http://www.google.com.au/images</a:t>
            </a:r>
            <a:endParaRPr lang="en-AU" sz="1200" dirty="0"/>
          </a:p>
        </p:txBody>
      </p:sp>
      <p:sp>
        <p:nvSpPr>
          <p:cNvPr id="9" name="TextBox 8"/>
          <p:cNvSpPr txBox="1"/>
          <p:nvPr/>
        </p:nvSpPr>
        <p:spPr>
          <a:xfrm>
            <a:off x="928662" y="3286124"/>
            <a:ext cx="4771499" cy="369332"/>
          </a:xfrm>
          <a:prstGeom prst="rect">
            <a:avLst/>
          </a:prstGeom>
          <a:noFill/>
        </p:spPr>
        <p:txBody>
          <a:bodyPr wrap="none" rtlCol="0">
            <a:spAutoFit/>
          </a:bodyPr>
          <a:lstStyle/>
          <a:p>
            <a:r>
              <a:rPr lang="en-AU" dirty="0" smtClean="0"/>
              <a:t>Well perhaps not – are there consequences?</a:t>
            </a:r>
            <a:endParaRPr lang="en-AU" dirty="0"/>
          </a:p>
        </p:txBody>
      </p:sp>
      <p:sp>
        <p:nvSpPr>
          <p:cNvPr id="10" name="Slide Number Placeholder 9"/>
          <p:cNvSpPr>
            <a:spLocks noGrp="1"/>
          </p:cNvSpPr>
          <p:nvPr>
            <p:ph type="sldNum" sz="quarter" idx="15"/>
          </p:nvPr>
        </p:nvSpPr>
        <p:spPr/>
        <p:txBody>
          <a:bodyPr/>
          <a:lstStyle/>
          <a:p>
            <a:fld id="{05B8A685-0974-411F-9744-5B2B0A8D19F0}" type="slidenum">
              <a:rPr lang="en-AU" smtClean="0"/>
              <a:pPr/>
              <a:t>6</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nchor="ctr"/>
          <a:lstStyle/>
          <a:p>
            <a:pPr algn="ctr"/>
            <a:r>
              <a:rPr lang="en-AU" b="1" dirty="0" smtClean="0">
                <a:solidFill>
                  <a:srgbClr val="C00000"/>
                </a:solidFill>
              </a:rPr>
              <a:t>The Cycle of Deficiency</a:t>
            </a:r>
            <a:endParaRPr lang="en-AU" b="1" dirty="0">
              <a:solidFill>
                <a:srgbClr val="C00000"/>
              </a:solidFill>
            </a:endParaRPr>
          </a:p>
        </p:txBody>
      </p:sp>
      <p:pic>
        <p:nvPicPr>
          <p:cNvPr id="2052" name="Picture 4" descr="http://www.cksinfo.com/clipart/signssymbols/arrows/arrow-blue-outline-left.png"/>
          <p:cNvPicPr>
            <a:picLocks noChangeAspect="1" noChangeArrowheads="1"/>
          </p:cNvPicPr>
          <p:nvPr/>
        </p:nvPicPr>
        <p:blipFill>
          <a:blip r:embed="rId3" cstate="print"/>
          <a:srcRect/>
          <a:stretch>
            <a:fillRect/>
          </a:stretch>
        </p:blipFill>
        <p:spPr bwMode="auto">
          <a:xfrm rot="2611342">
            <a:off x="5230712" y="2823603"/>
            <a:ext cx="1656184" cy="1080120"/>
          </a:xfrm>
          <a:prstGeom prst="rect">
            <a:avLst/>
          </a:prstGeom>
          <a:noFill/>
        </p:spPr>
      </p:pic>
      <p:pic>
        <p:nvPicPr>
          <p:cNvPr id="5" name="Picture 4" descr="http://www.cksinfo.com/clipart/signssymbols/arrows/arrow-blue-outline-left.png"/>
          <p:cNvPicPr>
            <a:picLocks noChangeAspect="1" noChangeArrowheads="1"/>
          </p:cNvPicPr>
          <p:nvPr/>
        </p:nvPicPr>
        <p:blipFill>
          <a:blip r:embed="rId3" cstate="print"/>
          <a:srcRect/>
          <a:stretch>
            <a:fillRect/>
          </a:stretch>
        </p:blipFill>
        <p:spPr bwMode="auto">
          <a:xfrm rot="18687740">
            <a:off x="2320663" y="3002998"/>
            <a:ext cx="1656184" cy="1080120"/>
          </a:xfrm>
          <a:prstGeom prst="rect">
            <a:avLst/>
          </a:prstGeom>
          <a:noFill/>
        </p:spPr>
      </p:pic>
      <p:pic>
        <p:nvPicPr>
          <p:cNvPr id="6" name="Picture 5" descr="http://www.cksinfo.com/clipart/signssymbols/arrows/arrow-blue-outline-left.png"/>
          <p:cNvPicPr>
            <a:picLocks noChangeAspect="1" noChangeArrowheads="1"/>
          </p:cNvPicPr>
          <p:nvPr/>
        </p:nvPicPr>
        <p:blipFill>
          <a:blip r:embed="rId3" cstate="print"/>
          <a:srcRect/>
          <a:stretch>
            <a:fillRect/>
          </a:stretch>
        </p:blipFill>
        <p:spPr bwMode="auto">
          <a:xfrm rot="10800000">
            <a:off x="3923928" y="4509120"/>
            <a:ext cx="1656184" cy="1080120"/>
          </a:xfrm>
          <a:prstGeom prst="rect">
            <a:avLst/>
          </a:prstGeom>
          <a:noFill/>
        </p:spPr>
      </p:pic>
      <p:pic>
        <p:nvPicPr>
          <p:cNvPr id="7" name="Picture 6" descr="Angry Woman with a Red Face"/>
          <p:cNvPicPr/>
          <p:nvPr/>
        </p:nvPicPr>
        <p:blipFill>
          <a:blip r:embed="rId4" cstate="print"/>
          <a:srcRect/>
          <a:stretch>
            <a:fillRect/>
          </a:stretch>
        </p:blipFill>
        <p:spPr bwMode="auto">
          <a:xfrm>
            <a:off x="3923928" y="1628800"/>
            <a:ext cx="1296144" cy="2016224"/>
          </a:xfrm>
          <a:prstGeom prst="rect">
            <a:avLst/>
          </a:prstGeom>
          <a:noFill/>
          <a:ln w="9525">
            <a:noFill/>
            <a:miter lim="800000"/>
            <a:headEnd/>
            <a:tailEnd/>
          </a:ln>
        </p:spPr>
      </p:pic>
      <p:pic>
        <p:nvPicPr>
          <p:cNvPr id="8" name="Picture 7" descr="Cartoon Metaphor for Dumb as a Bag of Hammers"/>
          <p:cNvPicPr/>
          <p:nvPr/>
        </p:nvPicPr>
        <p:blipFill>
          <a:blip r:embed="rId5" cstate="print"/>
          <a:srcRect/>
          <a:stretch>
            <a:fillRect/>
          </a:stretch>
        </p:blipFill>
        <p:spPr bwMode="auto">
          <a:xfrm>
            <a:off x="5796136" y="4293096"/>
            <a:ext cx="1584176" cy="2016224"/>
          </a:xfrm>
          <a:prstGeom prst="rect">
            <a:avLst/>
          </a:prstGeom>
          <a:noFill/>
          <a:ln w="9525">
            <a:noFill/>
            <a:miter lim="800000"/>
            <a:headEnd/>
            <a:tailEnd/>
          </a:ln>
        </p:spPr>
      </p:pic>
      <p:pic>
        <p:nvPicPr>
          <p:cNvPr id="9" name="il_fi" descr="http://www.chumpysclipart.com/images/illustrations/xsmall2/533_glum_droopy_eyed_teenager_on_his_way_to_school_with_an_apple_for_the_teacher.jpg"/>
          <p:cNvPicPr/>
          <p:nvPr/>
        </p:nvPicPr>
        <p:blipFill>
          <a:blip r:embed="rId6" cstate="print"/>
          <a:srcRect/>
          <a:stretch>
            <a:fillRect/>
          </a:stretch>
        </p:blipFill>
        <p:spPr bwMode="auto">
          <a:xfrm>
            <a:off x="1979712" y="4365104"/>
            <a:ext cx="1440160" cy="1944216"/>
          </a:xfrm>
          <a:prstGeom prst="rect">
            <a:avLst/>
          </a:prstGeom>
          <a:noFill/>
          <a:ln w="9525">
            <a:noFill/>
            <a:miter lim="800000"/>
            <a:headEnd/>
            <a:tailEnd/>
          </a:ln>
        </p:spPr>
      </p:pic>
      <p:sp>
        <p:nvSpPr>
          <p:cNvPr id="2055" name="Rectangle 7"/>
          <p:cNvSpPr>
            <a:spLocks noChangeArrowheads="1"/>
          </p:cNvSpPr>
          <p:nvPr/>
        </p:nvSpPr>
        <p:spPr bwMode="auto">
          <a:xfrm>
            <a:off x="395536" y="5085184"/>
            <a:ext cx="16561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Inadequate school classroom experience with science.</a:t>
            </a:r>
            <a:endParaRPr kumimoji="0" lang="en-AU"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6876256" y="3861048"/>
            <a:ext cx="19087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lack of interest of students to take science post compulsory years</a:t>
            </a:r>
            <a:endParaRPr kumimoji="0" lang="en-AU"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899592" y="1505690"/>
            <a:ext cx="273630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Inadequately prepared graduates fail to turn children onto science due to their own poor experiences with science.</a:t>
            </a:r>
            <a:endParaRPr kumimoji="0" lang="en-AU"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Slide Number Placeholder 11"/>
          <p:cNvSpPr>
            <a:spLocks noGrp="1"/>
          </p:cNvSpPr>
          <p:nvPr>
            <p:ph type="sldNum" sz="quarter" idx="11"/>
          </p:nvPr>
        </p:nvSpPr>
        <p:spPr/>
        <p:txBody>
          <a:bodyPr/>
          <a:lstStyle/>
          <a:p>
            <a:fld id="{05B8A685-0974-411F-9744-5B2B0A8D19F0}" type="slidenum">
              <a:rPr lang="en-AU" smtClean="0"/>
              <a:pPr/>
              <a:t>7</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7" grpId="0"/>
      <p:bldP spid="20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467600" cy="1143000"/>
          </a:xfrm>
        </p:spPr>
        <p:txBody>
          <a:bodyPr anchor="ctr"/>
          <a:lstStyle/>
          <a:p>
            <a:pPr algn="ctr"/>
            <a:r>
              <a:rPr lang="en-AU" b="1" dirty="0" smtClean="0">
                <a:solidFill>
                  <a:srgbClr val="FF0000"/>
                </a:solidFill>
              </a:rPr>
              <a:t>A Lack of expertise and CDP</a:t>
            </a:r>
            <a:endParaRPr lang="en-AU" b="1" dirty="0">
              <a:solidFill>
                <a:srgbClr val="FF0000"/>
              </a:solidFill>
            </a:endParaRPr>
          </a:p>
        </p:txBody>
      </p:sp>
      <p:graphicFrame>
        <p:nvGraphicFramePr>
          <p:cNvPr id="3" name="Table 2"/>
          <p:cNvGraphicFramePr>
            <a:graphicFrameLocks noGrp="1"/>
          </p:cNvGraphicFramePr>
          <p:nvPr/>
        </p:nvGraphicFramePr>
        <p:xfrm>
          <a:off x="1043608" y="1628800"/>
          <a:ext cx="5832647" cy="2519142"/>
        </p:xfrm>
        <a:graphic>
          <a:graphicData uri="http://schemas.openxmlformats.org/drawingml/2006/table">
            <a:tbl>
              <a:tblPr/>
              <a:tblGrid>
                <a:gridCol w="2160240"/>
                <a:gridCol w="1800200"/>
                <a:gridCol w="1872207"/>
              </a:tblGrid>
              <a:tr h="419857">
                <a:tc>
                  <a:txBody>
                    <a:bodyPr/>
                    <a:lstStyle/>
                    <a:p>
                      <a:pPr>
                        <a:spcAft>
                          <a:spcPts val="0"/>
                        </a:spcAft>
                      </a:pPr>
                      <a:r>
                        <a:rPr lang="en-US" sz="1800" b="1" dirty="0">
                          <a:latin typeface="Times New Roman"/>
                          <a:ea typeface="Times New Roman"/>
                          <a:cs typeface="Times New Roman"/>
                        </a:rPr>
                        <a:t>Discipline</a:t>
                      </a:r>
                      <a:endParaRPr lang="en-AU" sz="18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1800" b="1" dirty="0">
                          <a:latin typeface="Times New Roman"/>
                          <a:ea typeface="Times New Roman"/>
                          <a:cs typeface="Times New Roman"/>
                        </a:rPr>
                        <a:t>Grades 5-8</a:t>
                      </a:r>
                      <a:endParaRPr lang="en-AU" sz="18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1800" b="1" dirty="0">
                          <a:latin typeface="Times New Roman"/>
                          <a:ea typeface="Times New Roman"/>
                          <a:cs typeface="Times New Roman"/>
                        </a:rPr>
                        <a:t>Grades 9-12</a:t>
                      </a:r>
                      <a:endParaRPr lang="en-AU" sz="18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19857">
                <a:tc>
                  <a:txBody>
                    <a:bodyPr/>
                    <a:lstStyle/>
                    <a:p>
                      <a:pPr>
                        <a:spcAft>
                          <a:spcPts val="0"/>
                        </a:spcAft>
                      </a:pPr>
                      <a:r>
                        <a:rPr lang="en-US" sz="2000" dirty="0">
                          <a:latin typeface="Times New Roman"/>
                          <a:ea typeface="Times New Roman"/>
                          <a:cs typeface="Times New Roman"/>
                        </a:rPr>
                        <a:t>Mathematics</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a:latin typeface="Times New Roman"/>
                          <a:ea typeface="Times New Roman"/>
                          <a:cs typeface="Times New Roman"/>
                        </a:rPr>
                        <a:t>58%</a:t>
                      </a:r>
                      <a:endParaRPr lang="en-AU"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dirty="0">
                          <a:latin typeface="Times New Roman"/>
                          <a:ea typeface="Times New Roman"/>
                          <a:cs typeface="Times New Roman"/>
                        </a:rPr>
                        <a:t>30%</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19857">
                <a:tc>
                  <a:txBody>
                    <a:bodyPr/>
                    <a:lstStyle/>
                    <a:p>
                      <a:pPr>
                        <a:spcAft>
                          <a:spcPts val="0"/>
                        </a:spcAft>
                      </a:pPr>
                      <a:r>
                        <a:rPr lang="en-US" sz="2000" dirty="0">
                          <a:latin typeface="Times New Roman"/>
                          <a:ea typeface="Times New Roman"/>
                          <a:cs typeface="Times New Roman"/>
                        </a:rPr>
                        <a:t>Physical Science</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dirty="0">
                          <a:latin typeface="Times New Roman"/>
                          <a:ea typeface="Times New Roman"/>
                          <a:cs typeface="Times New Roman"/>
                        </a:rPr>
                        <a:t>93%</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a:latin typeface="Times New Roman"/>
                          <a:ea typeface="Times New Roman"/>
                          <a:cs typeface="Times New Roman"/>
                        </a:rPr>
                        <a:t>63%</a:t>
                      </a:r>
                      <a:endParaRPr lang="en-AU"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19857">
                <a:tc>
                  <a:txBody>
                    <a:bodyPr/>
                    <a:lstStyle/>
                    <a:p>
                      <a:pPr>
                        <a:spcAft>
                          <a:spcPts val="0"/>
                        </a:spcAft>
                      </a:pPr>
                      <a:r>
                        <a:rPr lang="en-US" sz="2000" dirty="0">
                          <a:latin typeface="Times New Roman"/>
                          <a:ea typeface="Times New Roman"/>
                          <a:cs typeface="Times New Roman"/>
                        </a:rPr>
                        <a:t>Life Sciences</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dirty="0">
                          <a:latin typeface="Times New Roman"/>
                          <a:ea typeface="Times New Roman"/>
                          <a:cs typeface="Times New Roman"/>
                        </a:rPr>
                        <a:t>-</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a:latin typeface="Times New Roman"/>
                          <a:ea typeface="Times New Roman"/>
                          <a:cs typeface="Times New Roman"/>
                        </a:rPr>
                        <a:t>45%</a:t>
                      </a:r>
                      <a:endParaRPr lang="en-AU"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19857">
                <a:tc>
                  <a:txBody>
                    <a:bodyPr/>
                    <a:lstStyle/>
                    <a:p>
                      <a:pPr>
                        <a:spcAft>
                          <a:spcPts val="0"/>
                        </a:spcAft>
                      </a:pPr>
                      <a:r>
                        <a:rPr lang="en-US" sz="2000" dirty="0" smtClean="0">
                          <a:latin typeface="Times New Roman"/>
                          <a:ea typeface="Times New Roman"/>
                          <a:cs typeface="Times New Roman"/>
                        </a:rPr>
                        <a:t>Chemistry</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dirty="0">
                          <a:latin typeface="Times New Roman"/>
                          <a:ea typeface="Times New Roman"/>
                          <a:cs typeface="Times New Roman"/>
                        </a:rPr>
                        <a:t>-</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a:latin typeface="Times New Roman"/>
                          <a:ea typeface="Times New Roman"/>
                          <a:cs typeface="Times New Roman"/>
                        </a:rPr>
                        <a:t>61%</a:t>
                      </a:r>
                      <a:endParaRPr lang="en-AU"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419857">
                <a:tc>
                  <a:txBody>
                    <a:bodyPr/>
                    <a:lstStyle/>
                    <a:p>
                      <a:pPr>
                        <a:spcAft>
                          <a:spcPts val="0"/>
                        </a:spcAft>
                      </a:pPr>
                      <a:r>
                        <a:rPr lang="en-US" sz="2000">
                          <a:latin typeface="Times New Roman"/>
                          <a:ea typeface="Times New Roman"/>
                          <a:cs typeface="Times New Roman"/>
                        </a:rPr>
                        <a:t>Physics</a:t>
                      </a:r>
                      <a:endParaRPr lang="en-AU"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dirty="0">
                          <a:latin typeface="Times New Roman"/>
                          <a:ea typeface="Times New Roman"/>
                          <a:cs typeface="Times New Roman"/>
                        </a:rPr>
                        <a:t>-</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en-US" sz="2000" dirty="0">
                          <a:latin typeface="Times New Roman"/>
                          <a:ea typeface="Times New Roman"/>
                          <a:cs typeface="Times New Roman"/>
                        </a:rPr>
                        <a:t>67%</a:t>
                      </a:r>
                      <a:endParaRPr lang="en-AU"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bl>
          </a:graphicData>
        </a:graphic>
      </p:graphicFrame>
      <p:sp>
        <p:nvSpPr>
          <p:cNvPr id="4" name="Rectangle 3"/>
          <p:cNvSpPr/>
          <p:nvPr/>
        </p:nvSpPr>
        <p:spPr>
          <a:xfrm>
            <a:off x="1043608" y="4293096"/>
            <a:ext cx="3456384" cy="830997"/>
          </a:xfrm>
          <a:prstGeom prst="rect">
            <a:avLst/>
          </a:prstGeom>
        </p:spPr>
        <p:txBody>
          <a:bodyPr wrap="square">
            <a:spAutoFit/>
          </a:bodyPr>
          <a:lstStyle/>
          <a:p>
            <a:r>
              <a:rPr lang="en-US" sz="1600" dirty="0" smtClean="0"/>
              <a:t>USA - Students </a:t>
            </a:r>
            <a:r>
              <a:rPr lang="en-US" sz="1600" dirty="0"/>
              <a:t>taught by teachers with no Major or </a:t>
            </a:r>
            <a:r>
              <a:rPr lang="en-US" sz="1600" dirty="0" smtClean="0"/>
              <a:t>Certification (National Academes 2007). </a:t>
            </a:r>
            <a:endParaRPr lang="en-AU" sz="1600" dirty="0"/>
          </a:p>
        </p:txBody>
      </p:sp>
      <p:pic>
        <p:nvPicPr>
          <p:cNvPr id="6" name="Picture 5" descr="Angry Woman with a Red Face"/>
          <p:cNvPicPr/>
          <p:nvPr/>
        </p:nvPicPr>
        <p:blipFill>
          <a:blip r:embed="rId3" cstate="print"/>
          <a:srcRect/>
          <a:stretch>
            <a:fillRect/>
          </a:stretch>
        </p:blipFill>
        <p:spPr bwMode="auto">
          <a:xfrm>
            <a:off x="7236296" y="2060848"/>
            <a:ext cx="1224136" cy="1872208"/>
          </a:xfrm>
          <a:prstGeom prst="rect">
            <a:avLst/>
          </a:prstGeom>
          <a:noFill/>
          <a:ln w="9525">
            <a:noFill/>
            <a:miter lim="800000"/>
            <a:headEnd/>
            <a:tailEnd/>
          </a:ln>
        </p:spPr>
      </p:pic>
      <p:sp>
        <p:nvSpPr>
          <p:cNvPr id="7" name="Rectangle 6"/>
          <p:cNvSpPr/>
          <p:nvPr/>
        </p:nvSpPr>
        <p:spPr>
          <a:xfrm>
            <a:off x="4716016" y="4941168"/>
            <a:ext cx="3096344" cy="1077218"/>
          </a:xfrm>
          <a:prstGeom prst="rect">
            <a:avLst/>
          </a:prstGeom>
        </p:spPr>
        <p:txBody>
          <a:bodyPr wrap="square">
            <a:spAutoFit/>
          </a:bodyPr>
          <a:lstStyle/>
          <a:p>
            <a:r>
              <a:rPr lang="en-US" sz="1600" dirty="0" smtClean="0"/>
              <a:t>Only </a:t>
            </a:r>
            <a:r>
              <a:rPr lang="en-US" sz="1600" dirty="0"/>
              <a:t>18% of Australian primary teachers believe that they have the expertise to teach primary science. </a:t>
            </a:r>
            <a:r>
              <a:rPr lang="en-US" sz="1600" dirty="0" smtClean="0"/>
              <a:t>(Stanley, 2009) </a:t>
            </a:r>
            <a:endParaRPr lang="en-AU" sz="1600" dirty="0"/>
          </a:p>
        </p:txBody>
      </p:sp>
      <p:pic>
        <p:nvPicPr>
          <p:cNvPr id="52225" name="Picture 1" descr="C:\Users\Frank\Desktop\Exams.jpg"/>
          <p:cNvPicPr>
            <a:picLocks noChangeAspect="1" noChangeArrowheads="1"/>
          </p:cNvPicPr>
          <p:nvPr/>
        </p:nvPicPr>
        <p:blipFill>
          <a:blip r:embed="rId4" cstate="print"/>
          <a:srcRect/>
          <a:stretch>
            <a:fillRect/>
          </a:stretch>
        </p:blipFill>
        <p:spPr bwMode="auto">
          <a:xfrm>
            <a:off x="3131840" y="5229200"/>
            <a:ext cx="1368152" cy="1207394"/>
          </a:xfrm>
          <a:prstGeom prst="rect">
            <a:avLst/>
          </a:prstGeom>
          <a:noFill/>
        </p:spPr>
      </p:pic>
      <p:sp>
        <p:nvSpPr>
          <p:cNvPr id="8" name="Slide Number Placeholder 7"/>
          <p:cNvSpPr>
            <a:spLocks noGrp="1"/>
          </p:cNvSpPr>
          <p:nvPr>
            <p:ph type="sldNum" sz="quarter" idx="11"/>
          </p:nvPr>
        </p:nvSpPr>
        <p:spPr/>
        <p:txBody>
          <a:bodyPr/>
          <a:lstStyle/>
          <a:p>
            <a:fld id="{05B8A685-0974-411F-9744-5B2B0A8D19F0}" type="slidenum">
              <a:rPr lang="en-AU" smtClean="0"/>
              <a:pPr/>
              <a:t>8</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solidFill>
                  <a:srgbClr val="FF0000"/>
                </a:solidFill>
              </a:rPr>
              <a:t>Contributing to the cycle of deficiency </a:t>
            </a:r>
            <a:endParaRPr lang="en-AU" b="1" dirty="0">
              <a:solidFill>
                <a:srgbClr val="FF0000"/>
              </a:solidFill>
            </a:endParaRPr>
          </a:p>
        </p:txBody>
      </p:sp>
      <p:sp>
        <p:nvSpPr>
          <p:cNvPr id="3" name="Content Placeholder 2"/>
          <p:cNvSpPr>
            <a:spLocks noGrp="1"/>
          </p:cNvSpPr>
          <p:nvPr>
            <p:ph sz="quarter" idx="1"/>
          </p:nvPr>
        </p:nvSpPr>
        <p:spPr>
          <a:xfrm>
            <a:off x="683568" y="1484784"/>
            <a:ext cx="7067128" cy="4873752"/>
          </a:xfrm>
        </p:spPr>
        <p:txBody>
          <a:bodyPr>
            <a:normAutofit lnSpcReduction="10000"/>
          </a:bodyPr>
          <a:lstStyle/>
          <a:p>
            <a:pPr>
              <a:spcBef>
                <a:spcPts val="1800"/>
              </a:spcBef>
            </a:pPr>
            <a:r>
              <a:rPr lang="en-US" dirty="0" smtClean="0"/>
              <a:t>Universities drop entry requirements to maintain a reasonable cohort of students qualified to entry to study STEM.</a:t>
            </a:r>
          </a:p>
          <a:p>
            <a:pPr>
              <a:spcBef>
                <a:spcPts val="1800"/>
              </a:spcBef>
            </a:pPr>
            <a:r>
              <a:rPr lang="en-US" dirty="0" smtClean="0"/>
              <a:t>For example the entry requirement for tertiary courses such as engineering is only Mathematics B.</a:t>
            </a:r>
          </a:p>
          <a:p>
            <a:pPr>
              <a:spcBef>
                <a:spcPts val="1800"/>
              </a:spcBef>
            </a:pPr>
            <a:r>
              <a:rPr lang="en-US" dirty="0" smtClean="0"/>
              <a:t>Academics decry the need to provide elementary science and math course within their professional degrees.</a:t>
            </a:r>
          </a:p>
          <a:p>
            <a:pPr>
              <a:spcBef>
                <a:spcPts val="1800"/>
              </a:spcBef>
            </a:pPr>
            <a:r>
              <a:rPr lang="en-US" dirty="0" smtClean="0"/>
              <a:t>Science Faculties blame Education Faculties for not including “their” discipline but not recognising their own lack of collaboration.</a:t>
            </a:r>
            <a:endParaRPr lang="en-AU" dirty="0" smtClean="0"/>
          </a:p>
          <a:p>
            <a:endParaRPr lang="en-AU" dirty="0"/>
          </a:p>
        </p:txBody>
      </p:sp>
      <p:sp>
        <p:nvSpPr>
          <p:cNvPr id="4" name="Slide Number Placeholder 3"/>
          <p:cNvSpPr>
            <a:spLocks noGrp="1"/>
          </p:cNvSpPr>
          <p:nvPr>
            <p:ph type="sldNum" sz="quarter" idx="15"/>
          </p:nvPr>
        </p:nvSpPr>
        <p:spPr/>
        <p:txBody>
          <a:bodyPr/>
          <a:lstStyle/>
          <a:p>
            <a:fld id="{05B8A685-0974-411F-9744-5B2B0A8D19F0}" type="slidenum">
              <a:rPr lang="en-AU" smtClean="0"/>
              <a:pPr/>
              <a:t>9</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4194</TotalTime>
  <Words>1523</Words>
  <Application>Microsoft Office PowerPoint</Application>
  <PresentationFormat>On-screen Show (4:3)</PresentationFormat>
  <Paragraphs>261</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Oriel</vt:lpstr>
      <vt:lpstr>Document</vt:lpstr>
      <vt:lpstr>Putting the “E into STEM</vt:lpstr>
      <vt:lpstr>The Update</vt:lpstr>
      <vt:lpstr>How did Queensland lose the “e”</vt:lpstr>
      <vt:lpstr>The USA lost the “T” and the “E”</vt:lpstr>
      <vt:lpstr>Is the E really important?</vt:lpstr>
      <vt:lpstr>It's not broken – don’t try to fix it!</vt:lpstr>
      <vt:lpstr>The Cycle of Deficiency</vt:lpstr>
      <vt:lpstr>A Lack of expertise and CDP</vt:lpstr>
      <vt:lpstr>Contributing to the cycle of deficiency </vt:lpstr>
      <vt:lpstr>The Cycle of Reinforcement</vt:lpstr>
      <vt:lpstr>The Cycle of Reinforcement</vt:lpstr>
      <vt:lpstr>Engineers and scientists are trying</vt:lpstr>
      <vt:lpstr>Teachers and other researchers are innovative</vt:lpstr>
      <vt:lpstr>Universities playing a proactive role</vt:lpstr>
      <vt:lpstr>Why students like stem</vt:lpstr>
      <vt:lpstr>Females: the lost “E” cohort</vt:lpstr>
      <vt:lpstr>Female Participation in tertiary “e”</vt:lpstr>
      <vt:lpstr>The trends are encouraging</vt:lpstr>
      <vt:lpstr>The solution</vt:lpstr>
      <vt:lpstr>teachers</vt:lpstr>
      <vt:lpstr>Teachers: The Key Ingredient</vt:lpstr>
      <vt:lpstr>How to Support Teachers with the E</vt:lpstr>
      <vt:lpstr>A Framework to insert the E</vt:lpstr>
      <vt:lpstr>Mapping “E” to the NSC, QEL and NMC</vt:lpstr>
      <vt:lpstr>E as the Glue in the STEM</vt:lpstr>
      <vt:lpstr>The “E” is best embedded in Year 4</vt:lpstr>
      <vt:lpstr>Developing the PS concepts in the NC</vt:lpstr>
      <vt:lpstr>The “E” Opportunity</vt:lpstr>
      <vt:lpstr>The Solution Equation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dc:creator>
  <cp:lastModifiedBy>Information and Communication Technology Services</cp:lastModifiedBy>
  <cp:revision>121</cp:revision>
  <dcterms:created xsi:type="dcterms:W3CDTF">2010-11-18T10:24:25Z</dcterms:created>
  <dcterms:modified xsi:type="dcterms:W3CDTF">2011-01-24T03:38:54Z</dcterms:modified>
</cp:coreProperties>
</file>