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harts/chart9.xml" ContentType="application/vnd.openxmlformats-officedocument.drawingml.chart+xml"/>
  <Override PartName="/ppt/charts/chart7.xml" ContentType="application/vnd.openxmlformats-officedocument.drawingml.chart+xml"/>
  <Override PartName="/ppt/notesSlides/notesSlide7.xml" ContentType="application/vnd.openxmlformats-officedocument.presentationml.notesSlide+xml"/>
  <Default Extension="xlsx" ContentType="application/vnd.openxmlformats-officedocument.spreadsheetml.sheet"/>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slideLayouts/slideLayout10.xml" ContentType="application/vnd.openxmlformats-officedocument.presentationml.slideLayout+xml"/>
  <Default Extension="gif" ContentType="image/gif"/>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3"/>
  </p:notesMasterIdLst>
  <p:sldIdLst>
    <p:sldId id="256" r:id="rId2"/>
    <p:sldId id="352" r:id="rId3"/>
    <p:sldId id="263" r:id="rId4"/>
    <p:sldId id="294" r:id="rId5"/>
    <p:sldId id="295" r:id="rId6"/>
    <p:sldId id="356" r:id="rId7"/>
    <p:sldId id="353" r:id="rId8"/>
    <p:sldId id="355" r:id="rId9"/>
    <p:sldId id="357" r:id="rId10"/>
    <p:sldId id="358" r:id="rId11"/>
    <p:sldId id="359" r:id="rId12"/>
    <p:sldId id="315" r:id="rId13"/>
    <p:sldId id="312" r:id="rId14"/>
    <p:sldId id="318" r:id="rId15"/>
    <p:sldId id="298" r:id="rId16"/>
    <p:sldId id="344" r:id="rId17"/>
    <p:sldId id="345" r:id="rId18"/>
    <p:sldId id="346" r:id="rId19"/>
    <p:sldId id="316" r:id="rId20"/>
    <p:sldId id="342" r:id="rId21"/>
    <p:sldId id="347" r:id="rId22"/>
    <p:sldId id="360" r:id="rId23"/>
    <p:sldId id="320" r:id="rId24"/>
    <p:sldId id="308" r:id="rId25"/>
    <p:sldId id="307" r:id="rId26"/>
    <p:sldId id="349" r:id="rId27"/>
    <p:sldId id="301" r:id="rId28"/>
    <p:sldId id="302" r:id="rId29"/>
    <p:sldId id="303" r:id="rId30"/>
    <p:sldId id="300" r:id="rId31"/>
    <p:sldId id="304" r:id="rId32"/>
    <p:sldId id="351" r:id="rId33"/>
    <p:sldId id="325" r:id="rId34"/>
    <p:sldId id="311" r:id="rId35"/>
    <p:sldId id="324" r:id="rId36"/>
    <p:sldId id="326" r:id="rId37"/>
    <p:sldId id="327" r:id="rId38"/>
    <p:sldId id="331" r:id="rId39"/>
    <p:sldId id="341" r:id="rId40"/>
    <p:sldId id="343" r:id="rId41"/>
    <p:sldId id="340" r:id="rId42"/>
    <p:sldId id="332" r:id="rId43"/>
    <p:sldId id="334" r:id="rId44"/>
    <p:sldId id="337" r:id="rId45"/>
    <p:sldId id="336" r:id="rId46"/>
    <p:sldId id="338" r:id="rId47"/>
    <p:sldId id="339" r:id="rId48"/>
    <p:sldId id="350" r:id="rId49"/>
    <p:sldId id="348" r:id="rId50"/>
    <p:sldId id="328" r:id="rId51"/>
    <p:sldId id="280" r:id="rId52"/>
  </p:sldIdLst>
  <p:sldSz cx="9144000" cy="6858000" type="screen4x3"/>
  <p:notesSz cx="6858000" cy="9144000"/>
  <p:defaultTextStyle>
    <a:defPPr>
      <a:defRPr lang="en-AU"/>
    </a:defPPr>
    <a:lvl1pPr algn="l" rtl="0" eaLnBrk="0" fontAlgn="base" hangingPunct="0">
      <a:spcBef>
        <a:spcPct val="0"/>
      </a:spcBef>
      <a:spcAft>
        <a:spcPct val="0"/>
      </a:spcAft>
      <a:defRPr sz="2400" kern="1200">
        <a:solidFill>
          <a:schemeClr val="tx1"/>
        </a:solidFill>
        <a:latin typeface="Times" pitchFamily="18" charset="0"/>
        <a:ea typeface="+mn-ea"/>
        <a:cs typeface="Arial" charset="0"/>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Arial" charset="0"/>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Arial" charset="0"/>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Arial" charset="0"/>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Arial" charset="0"/>
      </a:defRPr>
    </a:lvl5pPr>
    <a:lvl6pPr marL="2286000" algn="l" defTabSz="914400" rtl="0" eaLnBrk="1" latinLnBrk="0" hangingPunct="1">
      <a:defRPr sz="2400" kern="1200">
        <a:solidFill>
          <a:schemeClr val="tx1"/>
        </a:solidFill>
        <a:latin typeface="Times" pitchFamily="18" charset="0"/>
        <a:ea typeface="+mn-ea"/>
        <a:cs typeface="Arial" charset="0"/>
      </a:defRPr>
    </a:lvl6pPr>
    <a:lvl7pPr marL="2743200" algn="l" defTabSz="914400" rtl="0" eaLnBrk="1" latinLnBrk="0" hangingPunct="1">
      <a:defRPr sz="2400" kern="1200">
        <a:solidFill>
          <a:schemeClr val="tx1"/>
        </a:solidFill>
        <a:latin typeface="Times" pitchFamily="18" charset="0"/>
        <a:ea typeface="+mn-ea"/>
        <a:cs typeface="Arial" charset="0"/>
      </a:defRPr>
    </a:lvl7pPr>
    <a:lvl8pPr marL="3200400" algn="l" defTabSz="914400" rtl="0" eaLnBrk="1" latinLnBrk="0" hangingPunct="1">
      <a:defRPr sz="2400" kern="1200">
        <a:solidFill>
          <a:schemeClr val="tx1"/>
        </a:solidFill>
        <a:latin typeface="Times" pitchFamily="18" charset="0"/>
        <a:ea typeface="+mn-ea"/>
        <a:cs typeface="Arial" charset="0"/>
      </a:defRPr>
    </a:lvl8pPr>
    <a:lvl9pPr marL="3657600" algn="l" defTabSz="914400" rtl="0" eaLnBrk="1" latinLnBrk="0" hangingPunct="1">
      <a:defRPr sz="2400" kern="1200">
        <a:solidFill>
          <a:schemeClr val="tx1"/>
        </a:solidFill>
        <a:latin typeface="Times"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000000"/>
    <a:srgbClr val="FFCC00"/>
    <a:srgbClr val="B80B4D"/>
    <a:srgbClr val="6A288A"/>
    <a:srgbClr val="BF5B1F"/>
    <a:srgbClr val="D40E8C"/>
    <a:srgbClr val="5F5F5F"/>
    <a:srgbClr val="333333"/>
    <a:srgbClr val="80808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5" autoAdjust="0"/>
    <p:restoredTop sz="94660"/>
  </p:normalViewPr>
  <p:slideViewPr>
    <p:cSldViewPr>
      <p:cViewPr varScale="1">
        <p:scale>
          <a:sx n="69" d="100"/>
          <a:sy n="69" d="100"/>
        </p:scale>
        <p:origin x="-372"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Office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Office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Office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Office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Office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Office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AU"/>
  <c:style val="40"/>
  <c:chart>
    <c:title>
      <c:tx>
        <c:rich>
          <a:bodyPr/>
          <a:lstStyle/>
          <a:p>
            <a:pPr>
              <a:defRPr/>
            </a:pPr>
            <a:r>
              <a:rPr lang="en-US"/>
              <a:t>S7b: My visual art skill - Painting </a:t>
            </a:r>
          </a:p>
        </c:rich>
      </c:tx>
      <c:layout/>
    </c:title>
    <c:plotArea>
      <c:layout>
        <c:manualLayout>
          <c:layoutTarget val="inner"/>
          <c:xMode val="edge"/>
          <c:yMode val="edge"/>
          <c:x val="5.9100913689401922E-2"/>
          <c:y val="0.13332543013628517"/>
          <c:w val="0.87689629226809795"/>
          <c:h val="0.69537605544598702"/>
        </c:manualLayout>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14</c:v>
                </c:pt>
                <c:pt idx="1">
                  <c:v>53</c:v>
                </c:pt>
                <c:pt idx="2">
                  <c:v>38</c:v>
                </c:pt>
                <c:pt idx="3">
                  <c:v>5</c:v>
                </c:pt>
                <c:pt idx="4">
                  <c:v>4</c:v>
                </c:pt>
              </c:numCache>
            </c:numRef>
          </c:val>
        </c:ser>
        <c:dLbls>
          <c:showVal val="1"/>
        </c:dLbls>
        <c:axId val="75326592"/>
        <c:axId val="75328512"/>
      </c:barChart>
      <c:catAx>
        <c:axId val="75326592"/>
        <c:scaling>
          <c:orientation val="minMax"/>
        </c:scaling>
        <c:axPos val="b"/>
        <c:title>
          <c:tx>
            <c:rich>
              <a:bodyPr/>
              <a:lstStyle/>
              <a:p>
                <a:pPr>
                  <a:defRPr/>
                </a:pPr>
                <a:r>
                  <a:rPr lang="en-AU"/>
                  <a:t>Skill Level</a:t>
                </a:r>
              </a:p>
            </c:rich>
          </c:tx>
          <c:layout/>
        </c:title>
        <c:tickLblPos val="nextTo"/>
        <c:crossAx val="75328512"/>
        <c:crosses val="autoZero"/>
        <c:auto val="1"/>
        <c:lblAlgn val="ctr"/>
        <c:lblOffset val="100"/>
      </c:catAx>
      <c:valAx>
        <c:axId val="75328512"/>
        <c:scaling>
          <c:orientation val="minMax"/>
        </c:scaling>
        <c:axPos val="l"/>
        <c:majorGridlines/>
        <c:title>
          <c:tx>
            <c:rich>
              <a:bodyPr rot="-5400000" vert="horz"/>
              <a:lstStyle/>
              <a:p>
                <a:pPr>
                  <a:defRPr/>
                </a:pPr>
                <a:r>
                  <a:rPr lang="en-AU"/>
                  <a:t>Participants</a:t>
                </a:r>
              </a:p>
            </c:rich>
          </c:tx>
          <c:layout>
            <c:manualLayout>
              <c:xMode val="edge"/>
              <c:yMode val="edge"/>
              <c:x val="3.7210926768896153E-2"/>
              <c:y val="0.34422367907222529"/>
            </c:manualLayout>
          </c:layout>
        </c:title>
        <c:numFmt formatCode="General" sourceLinked="1"/>
        <c:tickLblPos val="nextTo"/>
        <c:crossAx val="75326592"/>
        <c:crosses val="autoZero"/>
        <c:crossBetween val="between"/>
      </c:valAx>
    </c:plotArea>
    <c:plotVisOnly val="1"/>
    <c:dispBlanksAs val="gap"/>
  </c:chart>
  <c:txPr>
    <a:bodyPr/>
    <a:lstStyle/>
    <a:p>
      <a:pPr>
        <a:defRPr sz="1800"/>
      </a:pPr>
      <a:endParaRPr lang="en-US"/>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n-AU"/>
  <c:style val="39"/>
  <c:chart>
    <c:title>
      <c:tx>
        <c:rich>
          <a:bodyPr/>
          <a:lstStyle/>
          <a:p>
            <a:pPr>
              <a:defRPr/>
            </a:pPr>
            <a:r>
              <a:rPr lang="en-US"/>
              <a:t>S10E: My music skill - Creating/writing music</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57</c:v>
                </c:pt>
                <c:pt idx="1">
                  <c:v>30</c:v>
                </c:pt>
                <c:pt idx="2">
                  <c:v>14</c:v>
                </c:pt>
                <c:pt idx="3">
                  <c:v>10</c:v>
                </c:pt>
                <c:pt idx="4">
                  <c:v>3</c:v>
                </c:pt>
              </c:numCache>
            </c:numRef>
          </c:val>
        </c:ser>
        <c:dLbls>
          <c:showVal val="1"/>
        </c:dLbls>
        <c:axId val="46179840"/>
        <c:axId val="46181760"/>
      </c:barChart>
      <c:catAx>
        <c:axId val="46179840"/>
        <c:scaling>
          <c:orientation val="minMax"/>
        </c:scaling>
        <c:axPos val="b"/>
        <c:title>
          <c:tx>
            <c:rich>
              <a:bodyPr/>
              <a:lstStyle/>
              <a:p>
                <a:pPr>
                  <a:defRPr/>
                </a:pPr>
                <a:r>
                  <a:rPr lang="en-AU"/>
                  <a:t>Skill Level</a:t>
                </a:r>
              </a:p>
            </c:rich>
          </c:tx>
          <c:layout/>
        </c:title>
        <c:tickLblPos val="nextTo"/>
        <c:crossAx val="46181760"/>
        <c:crosses val="autoZero"/>
        <c:auto val="1"/>
        <c:lblAlgn val="ctr"/>
        <c:lblOffset val="100"/>
      </c:catAx>
      <c:valAx>
        <c:axId val="46181760"/>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6179840"/>
        <c:crosses val="autoZero"/>
        <c:crossBetween val="between"/>
      </c:valAx>
    </c:plotArea>
    <c:plotVisOnly val="1"/>
    <c:dispBlanksAs val="gap"/>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AU"/>
  <c:style val="36"/>
  <c:chart>
    <c:title>
      <c:tx>
        <c:rich>
          <a:bodyPr/>
          <a:lstStyle/>
          <a:p>
            <a:pPr>
              <a:defRPr/>
            </a:pPr>
            <a:r>
              <a:rPr lang="en-US"/>
              <a:t>S7a: My visual art skill - Drawing</a:t>
            </a:r>
          </a:p>
        </c:rich>
      </c:tx>
      <c:layout/>
    </c:title>
    <c:plotArea>
      <c:layout/>
      <c:barChart>
        <c:barDir val="col"/>
        <c:grouping val="clustered"/>
        <c:ser>
          <c:idx val="0"/>
          <c:order val="0"/>
          <c:tx>
            <c:strRef>
              <c:f>Sheet1!$B$1</c:f>
              <c:strCache>
                <c:ptCount val="1"/>
                <c:pt idx="0">
                  <c:v>Participants</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22</c:v>
                </c:pt>
                <c:pt idx="1">
                  <c:v>47</c:v>
                </c:pt>
                <c:pt idx="2">
                  <c:v>33</c:v>
                </c:pt>
                <c:pt idx="3">
                  <c:v>10</c:v>
                </c:pt>
                <c:pt idx="4">
                  <c:v>2</c:v>
                </c:pt>
              </c:numCache>
            </c:numRef>
          </c:val>
        </c:ser>
        <c:dLbls>
          <c:showVal val="1"/>
        </c:dLbls>
        <c:axId val="45824256"/>
        <c:axId val="45826432"/>
      </c:barChart>
      <c:catAx>
        <c:axId val="45824256"/>
        <c:scaling>
          <c:orientation val="minMax"/>
        </c:scaling>
        <c:axPos val="b"/>
        <c:title>
          <c:tx>
            <c:rich>
              <a:bodyPr/>
              <a:lstStyle/>
              <a:p>
                <a:pPr>
                  <a:defRPr/>
                </a:pPr>
                <a:r>
                  <a:rPr lang="en-AU"/>
                  <a:t>Skill Level</a:t>
                </a:r>
              </a:p>
            </c:rich>
          </c:tx>
          <c:layout/>
        </c:title>
        <c:tickLblPos val="nextTo"/>
        <c:crossAx val="45826432"/>
        <c:crosses val="autoZero"/>
        <c:auto val="1"/>
        <c:lblAlgn val="ctr"/>
        <c:lblOffset val="100"/>
      </c:catAx>
      <c:valAx>
        <c:axId val="45826432"/>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5824256"/>
        <c:crosses val="autoZero"/>
        <c:crossBetween val="between"/>
      </c:valAx>
    </c:plotArea>
    <c:plotVisOnly val="1"/>
    <c:dispBlanksAs val="gap"/>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AU"/>
  <c:style val="38"/>
  <c:chart>
    <c:title>
      <c:tx>
        <c:rich>
          <a:bodyPr/>
          <a:lstStyle/>
          <a:p>
            <a:pPr>
              <a:defRPr/>
            </a:pPr>
            <a:r>
              <a:rPr lang="en-US"/>
              <a:t>S8A: My drama skill - Drama games</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14</c:v>
                </c:pt>
                <c:pt idx="1">
                  <c:v>38</c:v>
                </c:pt>
                <c:pt idx="2">
                  <c:v>37</c:v>
                </c:pt>
                <c:pt idx="3">
                  <c:v>14</c:v>
                </c:pt>
                <c:pt idx="4">
                  <c:v>11</c:v>
                </c:pt>
              </c:numCache>
            </c:numRef>
          </c:val>
        </c:ser>
        <c:dLbls>
          <c:showVal val="1"/>
        </c:dLbls>
        <c:axId val="45859584"/>
        <c:axId val="45861504"/>
      </c:barChart>
      <c:catAx>
        <c:axId val="45859584"/>
        <c:scaling>
          <c:orientation val="minMax"/>
        </c:scaling>
        <c:axPos val="b"/>
        <c:title>
          <c:tx>
            <c:rich>
              <a:bodyPr/>
              <a:lstStyle/>
              <a:p>
                <a:pPr>
                  <a:defRPr/>
                </a:pPr>
                <a:r>
                  <a:rPr lang="en-AU"/>
                  <a:t>Skill Level</a:t>
                </a:r>
              </a:p>
            </c:rich>
          </c:tx>
          <c:layout/>
        </c:title>
        <c:tickLblPos val="nextTo"/>
        <c:crossAx val="45861504"/>
        <c:crosses val="autoZero"/>
        <c:auto val="1"/>
        <c:lblAlgn val="ctr"/>
        <c:lblOffset val="100"/>
      </c:catAx>
      <c:valAx>
        <c:axId val="45861504"/>
        <c:scaling>
          <c:orientation val="minMax"/>
        </c:scaling>
        <c:axPos val="l"/>
        <c:majorGridlines/>
        <c:title>
          <c:tx>
            <c:rich>
              <a:bodyPr rot="-5400000" vert="horz"/>
              <a:lstStyle/>
              <a:p>
                <a:pPr>
                  <a:defRPr/>
                </a:pPr>
                <a:r>
                  <a:rPr lang="en-AU"/>
                  <a:t>Participation</a:t>
                </a:r>
              </a:p>
            </c:rich>
          </c:tx>
          <c:layout/>
        </c:title>
        <c:numFmt formatCode="General" sourceLinked="1"/>
        <c:tickLblPos val="nextTo"/>
        <c:crossAx val="45859584"/>
        <c:crosses val="autoZero"/>
        <c:crossBetween val="between"/>
      </c:valAx>
    </c:plotArea>
    <c:plotVisOnly val="1"/>
    <c:dispBlanksAs val="gap"/>
  </c:chart>
  <c:txPr>
    <a:bodyPr/>
    <a:lstStyle/>
    <a:p>
      <a:pPr>
        <a:defRPr sz="1800"/>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AU"/>
  <c:style val="38"/>
  <c:chart>
    <c:title>
      <c:tx>
        <c:rich>
          <a:bodyPr/>
          <a:lstStyle/>
          <a:p>
            <a:pPr>
              <a:defRPr/>
            </a:pPr>
            <a:r>
              <a:rPr lang="en-US"/>
              <a:t>S8D: My drama skill - Performing from a script</a:t>
            </a:r>
          </a:p>
        </c:rich>
      </c:tx>
      <c:layout/>
    </c:title>
    <c:plotArea>
      <c:layout/>
      <c:barChart>
        <c:barDir val="col"/>
        <c:grouping val="clustered"/>
        <c:ser>
          <c:idx val="0"/>
          <c:order val="0"/>
          <c:tx>
            <c:strRef>
              <c:f>Sheet1!$B$1</c:f>
              <c:strCache>
                <c:ptCount val="1"/>
                <c:pt idx="0">
                  <c:v>Participants = 114</c:v>
                </c:pt>
              </c:strCache>
            </c:strRef>
          </c:tx>
          <c:dLbls>
            <c:showVal val="1"/>
          </c:dLbls>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13</c:v>
                </c:pt>
                <c:pt idx="1">
                  <c:v>36</c:v>
                </c:pt>
                <c:pt idx="2">
                  <c:v>34</c:v>
                </c:pt>
                <c:pt idx="3">
                  <c:v>19</c:v>
                </c:pt>
                <c:pt idx="4">
                  <c:v>12</c:v>
                </c:pt>
              </c:numCache>
            </c:numRef>
          </c:val>
        </c:ser>
        <c:axId val="45943808"/>
        <c:axId val="45945984"/>
      </c:barChart>
      <c:catAx>
        <c:axId val="45943808"/>
        <c:scaling>
          <c:orientation val="minMax"/>
        </c:scaling>
        <c:axPos val="b"/>
        <c:title>
          <c:tx>
            <c:rich>
              <a:bodyPr/>
              <a:lstStyle/>
              <a:p>
                <a:pPr>
                  <a:defRPr/>
                </a:pPr>
                <a:r>
                  <a:rPr lang="en-AU"/>
                  <a:t>Skill Level</a:t>
                </a:r>
              </a:p>
            </c:rich>
          </c:tx>
          <c:layout/>
        </c:title>
        <c:tickLblPos val="nextTo"/>
        <c:crossAx val="45945984"/>
        <c:crosses val="autoZero"/>
        <c:auto val="1"/>
        <c:lblAlgn val="ctr"/>
        <c:lblOffset val="100"/>
      </c:catAx>
      <c:valAx>
        <c:axId val="45945984"/>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5943808"/>
        <c:crosses val="autoZero"/>
        <c:crossBetween val="between"/>
      </c:valAx>
    </c:plotArea>
    <c:plotVisOnly val="1"/>
    <c:dispBlanksAs val="gap"/>
  </c:chart>
  <c:txPr>
    <a:bodyPr/>
    <a:lstStyle/>
    <a:p>
      <a:pPr>
        <a:defRPr sz="1800"/>
      </a:pPr>
      <a:endParaRPr lang="en-US"/>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AU"/>
  <c:style val="37"/>
  <c:chart>
    <c:title>
      <c:tx>
        <c:rich>
          <a:bodyPr/>
          <a:lstStyle/>
          <a:p>
            <a:pPr>
              <a:defRPr/>
            </a:pPr>
            <a:r>
              <a:rPr lang="en-US"/>
              <a:t>S9A: My dance skill - Fun/Social</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13</c:v>
                </c:pt>
                <c:pt idx="1">
                  <c:v>22</c:v>
                </c:pt>
                <c:pt idx="2">
                  <c:v>39</c:v>
                </c:pt>
                <c:pt idx="3">
                  <c:v>26</c:v>
                </c:pt>
                <c:pt idx="4">
                  <c:v>14</c:v>
                </c:pt>
              </c:numCache>
            </c:numRef>
          </c:val>
        </c:ser>
        <c:dLbls>
          <c:showVal val="1"/>
        </c:dLbls>
        <c:axId val="45987328"/>
        <c:axId val="45989248"/>
      </c:barChart>
      <c:catAx>
        <c:axId val="45987328"/>
        <c:scaling>
          <c:orientation val="minMax"/>
        </c:scaling>
        <c:axPos val="b"/>
        <c:title>
          <c:tx>
            <c:rich>
              <a:bodyPr/>
              <a:lstStyle/>
              <a:p>
                <a:pPr>
                  <a:defRPr/>
                </a:pPr>
                <a:r>
                  <a:rPr lang="en-AU"/>
                  <a:t>Skill Level</a:t>
                </a:r>
              </a:p>
            </c:rich>
          </c:tx>
          <c:layout/>
        </c:title>
        <c:tickLblPos val="nextTo"/>
        <c:crossAx val="45989248"/>
        <c:crosses val="autoZero"/>
        <c:auto val="1"/>
        <c:lblAlgn val="ctr"/>
        <c:lblOffset val="100"/>
      </c:catAx>
      <c:valAx>
        <c:axId val="45989248"/>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5987328"/>
        <c:crosses val="autoZero"/>
        <c:crossBetween val="between"/>
      </c:valAx>
    </c:plotArea>
    <c:plotVisOnly val="1"/>
    <c:dispBlanksAs val="gap"/>
  </c:chart>
  <c:txPr>
    <a:bodyPr/>
    <a:lstStyle/>
    <a:p>
      <a:pPr>
        <a:defRPr sz="1800"/>
      </a:pPr>
      <a:endParaRPr lang="en-US"/>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n-AU"/>
  <c:style val="37"/>
  <c:chart>
    <c:title>
      <c:tx>
        <c:rich>
          <a:bodyPr/>
          <a:lstStyle/>
          <a:p>
            <a:pPr>
              <a:defRPr/>
            </a:pPr>
            <a:r>
              <a:rPr lang="en-US"/>
              <a:t>S9C: My dance skill - Ballet/Contemporary/Jazz</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67</c:v>
                </c:pt>
                <c:pt idx="1">
                  <c:v>24</c:v>
                </c:pt>
                <c:pt idx="2">
                  <c:v>11</c:v>
                </c:pt>
                <c:pt idx="3">
                  <c:v>8</c:v>
                </c:pt>
                <c:pt idx="4">
                  <c:v>4</c:v>
                </c:pt>
              </c:numCache>
            </c:numRef>
          </c:val>
        </c:ser>
        <c:dLbls>
          <c:showVal val="1"/>
        </c:dLbls>
        <c:axId val="45920256"/>
        <c:axId val="45922176"/>
      </c:barChart>
      <c:catAx>
        <c:axId val="45920256"/>
        <c:scaling>
          <c:orientation val="minMax"/>
        </c:scaling>
        <c:axPos val="b"/>
        <c:title>
          <c:tx>
            <c:rich>
              <a:bodyPr/>
              <a:lstStyle/>
              <a:p>
                <a:pPr>
                  <a:defRPr/>
                </a:pPr>
                <a:r>
                  <a:rPr lang="en-AU"/>
                  <a:t>Skill Level</a:t>
                </a:r>
              </a:p>
            </c:rich>
          </c:tx>
          <c:layout/>
        </c:title>
        <c:tickLblPos val="nextTo"/>
        <c:crossAx val="45922176"/>
        <c:crosses val="autoZero"/>
        <c:auto val="1"/>
        <c:lblAlgn val="ctr"/>
        <c:lblOffset val="100"/>
      </c:catAx>
      <c:valAx>
        <c:axId val="45922176"/>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5920256"/>
        <c:crosses val="autoZero"/>
        <c:crossBetween val="between"/>
      </c:valAx>
    </c:plotArea>
    <c:plotVisOnly val="1"/>
    <c:dispBlanksAs val="gap"/>
  </c:chart>
  <c:txPr>
    <a:bodyPr/>
    <a:lstStyle/>
    <a:p>
      <a:pPr>
        <a:defRPr sz="1800"/>
      </a:pPr>
      <a:endParaRPr lang="en-US"/>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n-AU"/>
  <c:style val="36"/>
  <c:chart>
    <c:title>
      <c:tx>
        <c:rich>
          <a:bodyPr/>
          <a:lstStyle/>
          <a:p>
            <a:pPr>
              <a:defRPr/>
            </a:pPr>
            <a:r>
              <a:rPr lang="en-US"/>
              <a:t>S11C: My media skill - Creating/editing film</a:t>
            </a:r>
          </a:p>
        </c:rich>
      </c:tx>
      <c:layout/>
    </c:title>
    <c:plotArea>
      <c:layout>
        <c:manualLayout>
          <c:layoutTarget val="inner"/>
          <c:xMode val="edge"/>
          <c:yMode val="edge"/>
          <c:x val="5.9990339749198124E-2"/>
          <c:y val="0.17887920259967521"/>
          <c:w val="0.9056005759696707"/>
          <c:h val="0.74155074365704288"/>
        </c:manualLayout>
      </c:layout>
      <c:barChart>
        <c:barDir val="col"/>
        <c:grouping val="clustered"/>
        <c:ser>
          <c:idx val="0"/>
          <c:order val="0"/>
          <c:tx>
            <c:strRef>
              <c:f>Sheet1!$B$1</c:f>
              <c:strCache>
                <c:ptCount val="1"/>
                <c:pt idx="0">
                  <c:v>Participants = 114</c:v>
                </c:pt>
              </c:strCache>
            </c:strRef>
          </c:tx>
          <c:cat>
            <c:strRef>
              <c:f>Sheet1!$A$2:$A$7</c:f>
              <c:strCache>
                <c:ptCount val="6"/>
                <c:pt idx="0">
                  <c:v>No response</c:v>
                </c:pt>
                <c:pt idx="1">
                  <c:v>None</c:v>
                </c:pt>
                <c:pt idx="2">
                  <c:v>A little</c:v>
                </c:pt>
                <c:pt idx="3">
                  <c:v>Moderate</c:v>
                </c:pt>
                <c:pt idx="4">
                  <c:v>High</c:v>
                </c:pt>
                <c:pt idx="5">
                  <c:v>Very high</c:v>
                </c:pt>
              </c:strCache>
            </c:strRef>
          </c:cat>
          <c:val>
            <c:numRef>
              <c:f>Sheet1!$B$2:$B$7</c:f>
              <c:numCache>
                <c:formatCode>General</c:formatCode>
                <c:ptCount val="6"/>
                <c:pt idx="0">
                  <c:v>2</c:v>
                </c:pt>
                <c:pt idx="1">
                  <c:v>36</c:v>
                </c:pt>
                <c:pt idx="2">
                  <c:v>34</c:v>
                </c:pt>
                <c:pt idx="3">
                  <c:v>24</c:v>
                </c:pt>
                <c:pt idx="4">
                  <c:v>11</c:v>
                </c:pt>
                <c:pt idx="5">
                  <c:v>7</c:v>
                </c:pt>
              </c:numCache>
            </c:numRef>
          </c:val>
        </c:ser>
        <c:dLbls>
          <c:showVal val="1"/>
        </c:dLbls>
        <c:axId val="46057728"/>
        <c:axId val="46059904"/>
      </c:barChart>
      <c:catAx>
        <c:axId val="46057728"/>
        <c:scaling>
          <c:orientation val="minMax"/>
        </c:scaling>
        <c:axPos val="b"/>
        <c:title>
          <c:tx>
            <c:rich>
              <a:bodyPr/>
              <a:lstStyle/>
              <a:p>
                <a:pPr>
                  <a:defRPr/>
                </a:pPr>
                <a:r>
                  <a:rPr lang="en-AU"/>
                  <a:t>Skill Level</a:t>
                </a:r>
              </a:p>
            </c:rich>
          </c:tx>
          <c:layout/>
        </c:title>
        <c:tickLblPos val="nextTo"/>
        <c:crossAx val="46059904"/>
        <c:crosses val="autoZero"/>
        <c:auto val="1"/>
        <c:lblAlgn val="ctr"/>
        <c:lblOffset val="100"/>
      </c:catAx>
      <c:valAx>
        <c:axId val="46059904"/>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6057728"/>
        <c:crosses val="autoZero"/>
        <c:crossBetween val="between"/>
      </c:valAx>
    </c:plotArea>
    <c:plotVisOnly val="1"/>
    <c:dispBlanksAs val="gap"/>
  </c:chart>
  <c:txPr>
    <a:bodyPr/>
    <a:lstStyle/>
    <a:p>
      <a:pPr>
        <a:defRPr sz="1800"/>
      </a:pPr>
      <a:endParaRPr lang="en-US"/>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n-AU"/>
  <c:style val="36"/>
  <c:chart>
    <c:title>
      <c:tx>
        <c:rich>
          <a:bodyPr/>
          <a:lstStyle/>
          <a:p>
            <a:pPr>
              <a:defRPr/>
            </a:pPr>
            <a:r>
              <a:rPr lang="en-US"/>
              <a:t>S11H - My media skill - Creating a blog/wiki/website</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37</c:v>
                </c:pt>
                <c:pt idx="1">
                  <c:v>41</c:v>
                </c:pt>
                <c:pt idx="2">
                  <c:v>21</c:v>
                </c:pt>
                <c:pt idx="3">
                  <c:v>10</c:v>
                </c:pt>
                <c:pt idx="4">
                  <c:v>5</c:v>
                </c:pt>
              </c:numCache>
            </c:numRef>
          </c:val>
        </c:ser>
        <c:dLbls>
          <c:showVal val="1"/>
        </c:dLbls>
        <c:axId val="46101248"/>
        <c:axId val="46103168"/>
      </c:barChart>
      <c:catAx>
        <c:axId val="46101248"/>
        <c:scaling>
          <c:orientation val="minMax"/>
        </c:scaling>
        <c:axPos val="b"/>
        <c:title>
          <c:tx>
            <c:rich>
              <a:bodyPr/>
              <a:lstStyle/>
              <a:p>
                <a:pPr>
                  <a:defRPr/>
                </a:pPr>
                <a:r>
                  <a:rPr lang="en-AU"/>
                  <a:t>Skill Level</a:t>
                </a:r>
              </a:p>
            </c:rich>
          </c:tx>
          <c:layout/>
        </c:title>
        <c:tickLblPos val="nextTo"/>
        <c:crossAx val="46103168"/>
        <c:crosses val="autoZero"/>
        <c:auto val="1"/>
        <c:lblAlgn val="ctr"/>
        <c:lblOffset val="100"/>
      </c:catAx>
      <c:valAx>
        <c:axId val="46103168"/>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6101248"/>
        <c:crosses val="autoZero"/>
        <c:crossBetween val="between"/>
      </c:valAx>
    </c:plotArea>
    <c:plotVisOnly val="1"/>
    <c:dispBlanksAs val="gap"/>
  </c:chart>
  <c:txPr>
    <a:bodyPr/>
    <a:lstStyle/>
    <a:p>
      <a:pPr>
        <a:defRPr sz="1800"/>
      </a:pPr>
      <a:endParaRPr lang="en-US"/>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n-AU"/>
  <c:style val="39"/>
  <c:chart>
    <c:title>
      <c:tx>
        <c:rich>
          <a:bodyPr/>
          <a:lstStyle/>
          <a:p>
            <a:pPr>
              <a:defRPr/>
            </a:pPr>
            <a:r>
              <a:rPr lang="en-US"/>
              <a:t>S10D: My music skill - Reading music </a:t>
            </a:r>
          </a:p>
        </c:rich>
      </c:tx>
      <c:layout/>
    </c:title>
    <c:plotArea>
      <c:layout/>
      <c:barChart>
        <c:barDir val="col"/>
        <c:grouping val="clustered"/>
        <c:ser>
          <c:idx val="0"/>
          <c:order val="0"/>
          <c:tx>
            <c:strRef>
              <c:f>Sheet1!$B$1</c:f>
              <c:strCache>
                <c:ptCount val="1"/>
                <c:pt idx="0">
                  <c:v>Participants = 114</c:v>
                </c:pt>
              </c:strCache>
            </c:strRef>
          </c:tx>
          <c:cat>
            <c:strRef>
              <c:f>Sheet1!$A$2:$A$6</c:f>
              <c:strCache>
                <c:ptCount val="5"/>
                <c:pt idx="0">
                  <c:v>None</c:v>
                </c:pt>
                <c:pt idx="1">
                  <c:v>A little</c:v>
                </c:pt>
                <c:pt idx="2">
                  <c:v>Moderate</c:v>
                </c:pt>
                <c:pt idx="3">
                  <c:v>High</c:v>
                </c:pt>
                <c:pt idx="4">
                  <c:v>Very high</c:v>
                </c:pt>
              </c:strCache>
            </c:strRef>
          </c:cat>
          <c:val>
            <c:numRef>
              <c:f>Sheet1!$B$2:$B$6</c:f>
              <c:numCache>
                <c:formatCode>General</c:formatCode>
                <c:ptCount val="5"/>
                <c:pt idx="0">
                  <c:v>45</c:v>
                </c:pt>
                <c:pt idx="1">
                  <c:v>30</c:v>
                </c:pt>
                <c:pt idx="2">
                  <c:v>17</c:v>
                </c:pt>
                <c:pt idx="3">
                  <c:v>11</c:v>
                </c:pt>
                <c:pt idx="4">
                  <c:v>11</c:v>
                </c:pt>
              </c:numCache>
            </c:numRef>
          </c:val>
        </c:ser>
        <c:dLbls>
          <c:showVal val="1"/>
        </c:dLbls>
        <c:axId val="46242816"/>
        <c:axId val="46257280"/>
      </c:barChart>
      <c:catAx>
        <c:axId val="46242816"/>
        <c:scaling>
          <c:orientation val="minMax"/>
        </c:scaling>
        <c:axPos val="b"/>
        <c:title>
          <c:tx>
            <c:rich>
              <a:bodyPr/>
              <a:lstStyle/>
              <a:p>
                <a:pPr>
                  <a:defRPr/>
                </a:pPr>
                <a:r>
                  <a:rPr lang="en-AU"/>
                  <a:t>Skill Level</a:t>
                </a:r>
              </a:p>
            </c:rich>
          </c:tx>
          <c:layout/>
        </c:title>
        <c:tickLblPos val="nextTo"/>
        <c:crossAx val="46257280"/>
        <c:crosses val="autoZero"/>
        <c:auto val="1"/>
        <c:lblAlgn val="ctr"/>
        <c:lblOffset val="100"/>
      </c:catAx>
      <c:valAx>
        <c:axId val="46257280"/>
        <c:scaling>
          <c:orientation val="minMax"/>
        </c:scaling>
        <c:axPos val="l"/>
        <c:majorGridlines/>
        <c:title>
          <c:tx>
            <c:rich>
              <a:bodyPr rot="-5400000" vert="horz"/>
              <a:lstStyle/>
              <a:p>
                <a:pPr>
                  <a:defRPr/>
                </a:pPr>
                <a:r>
                  <a:rPr lang="en-AU"/>
                  <a:t>Participants</a:t>
                </a:r>
              </a:p>
            </c:rich>
          </c:tx>
          <c:layout/>
        </c:title>
        <c:numFmt formatCode="General" sourceLinked="1"/>
        <c:tickLblPos val="nextTo"/>
        <c:crossAx val="46242816"/>
        <c:crosses val="autoZero"/>
        <c:crossBetween val="between"/>
      </c:valAx>
    </c:plotArea>
    <c:plotVisOnly val="1"/>
    <c:dispBlanksAs val="gap"/>
  </c:chart>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BC76A70-6E21-46CA-91A0-60ACDB29A2D1}" type="datetimeFigureOut">
              <a:rPr lang="en-AU" smtClean="0"/>
              <a:pPr/>
              <a:t>19/09/2012</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5560D6-4BD7-4ACA-AC4E-E36C9B6B03F6}"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i="1" dirty="0" smtClean="0"/>
              <a:t>I acknowledge the traditional custodians of the lands where USQ teaching and research is conducted: the </a:t>
            </a:r>
            <a:r>
              <a:rPr lang="en-AU" sz="1200" i="1" dirty="0" err="1" smtClean="0"/>
              <a:t>Gaibal</a:t>
            </a:r>
            <a:r>
              <a:rPr lang="en-AU" sz="1200" i="1" dirty="0" smtClean="0"/>
              <a:t>, </a:t>
            </a:r>
            <a:r>
              <a:rPr lang="en-AU" sz="1200" i="1" dirty="0" err="1" smtClean="0"/>
              <a:t>Jarowair</a:t>
            </a:r>
            <a:r>
              <a:rPr lang="en-AU" sz="1200" i="1" dirty="0" smtClean="0"/>
              <a:t>, </a:t>
            </a:r>
            <a:r>
              <a:rPr lang="en-AU" sz="1200" i="1" dirty="0" err="1" smtClean="0"/>
              <a:t>Ugarapul</a:t>
            </a:r>
            <a:r>
              <a:rPr lang="en-AU" sz="1200" i="1" dirty="0" smtClean="0"/>
              <a:t> and </a:t>
            </a:r>
            <a:r>
              <a:rPr lang="en-AU" sz="1200" i="1" dirty="0" err="1" smtClean="0"/>
              <a:t>Butchulla</a:t>
            </a:r>
            <a:r>
              <a:rPr lang="en-AU" sz="1200" i="1" dirty="0" smtClean="0"/>
              <a:t> peoples of Queensland. I honour the wisdom of Elders past, present and future, seeking to walk together in the spirit of reconciliation.</a:t>
            </a:r>
            <a:r>
              <a:rPr lang="en-AU" sz="1200" dirty="0" smtClean="0"/>
              <a:t> </a:t>
            </a:r>
            <a:endParaRPr lang="en-AU" dirty="0"/>
          </a:p>
        </p:txBody>
      </p:sp>
      <p:sp>
        <p:nvSpPr>
          <p:cNvPr id="4" name="Slide Number Placeholder 3"/>
          <p:cNvSpPr>
            <a:spLocks noGrp="1"/>
          </p:cNvSpPr>
          <p:nvPr>
            <p:ph type="sldNum" sz="quarter" idx="10"/>
          </p:nvPr>
        </p:nvSpPr>
        <p:spPr/>
        <p:txBody>
          <a:bodyPr/>
          <a:lstStyle/>
          <a:p>
            <a:fld id="{C15560D6-4BD7-4ACA-AC4E-E36C9B6B03F6}" type="slidenum">
              <a:rPr lang="en-AU" smtClean="0"/>
              <a:pPr/>
              <a:t>2</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E3CBA1-D117-4C0E-BA56-056BFD9E0ACA}" type="slidenum">
              <a:rPr lang="en-AU"/>
              <a:pPr/>
              <a:t>12</a:t>
            </a:fld>
            <a:endParaRPr lang="en-AU"/>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p:txBody>
          <a:bodyPr/>
          <a:lstStyle/>
          <a:p>
            <a:r>
              <a:rPr lang="en-AU" b="1"/>
              <a:t>Unlike a state school where relatively homogenous groups of children (by age and ability level) are engaged in teacher-facilitated activities, at the Magic Gardens School children move freely like small fish on a </a:t>
            </a:r>
            <a:r>
              <a:rPr lang="en-AU" b="1" i="1"/>
              <a:t>‘coral reef of learning’</a:t>
            </a:r>
            <a:r>
              <a:rPr lang="en-AU" b="1"/>
              <a:t>, absorbed in their own projects (Gardner, 1991).</a:t>
            </a:r>
          </a:p>
          <a:p>
            <a:r>
              <a:rPr lang="en-AU" b="1"/>
              <a:t>This community school is now in its third term, with around 30 enrolments and with two full-time facilitators (John and Meg) and parents, and community members who are able to and wish to be actively engaged in the children’s learning (Turner &amp; Krechevsky, 2003). </a:t>
            </a:r>
          </a:p>
          <a:p>
            <a:endParaRPr lang="en-AU" sz="1000" b="1"/>
          </a:p>
          <a:p>
            <a:r>
              <a:rPr lang="en-AU" sz="1000" b="1"/>
              <a:t>The schoolchildren learn through exploration and play, moving freely across a seamless ‘indoors/outdoors’ space.  One parent described it as ‘Free-range organic learning’.</a:t>
            </a:r>
          </a:p>
          <a:p>
            <a:endParaRPr lang="en-AU" sz="1000" b="1"/>
          </a:p>
          <a:p>
            <a:r>
              <a:rPr lang="en-AU" sz="1000" b="1"/>
              <a:t>There are no ‘lessons’ as such, no assembly, no set times for arrival and departure, no bells, none of the normal behaviours or environmental features that indicate any power imbalances between adult and child. </a:t>
            </a:r>
          </a:p>
          <a:p>
            <a:endParaRPr lang="en-AU" sz="1000" b="1"/>
          </a:p>
          <a:p>
            <a:r>
              <a:rPr lang="en-AU" b="1"/>
              <a:t>The school’s philosophy locates the child, parent, facilitator, older child, invited expert, and environment as teacher. Increasingly for me as researcher, this causes me to reflect back on my work in preparing pre-service teachers for ‘teaching’. </a:t>
            </a:r>
          </a:p>
          <a:p>
            <a:endParaRPr lang="en-AU" b="1"/>
          </a:p>
          <a:p>
            <a:endParaRPr lang="en-AU"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smtClean="0"/>
              <a:t>The Magic Gardens Community School is a non-traditional private school in rural Queensland. It opened in January 2006. The community shares a vision for the school which positions the child at the centre of all learning. Elements of Reggio Emilia, Montessori and Waldorf/Steiner philosophies inform the school’s holistic and child-originated curriculum. </a:t>
            </a:r>
          </a:p>
          <a:p>
            <a:r>
              <a:rPr lang="en-AU" b="1" dirty="0" smtClean="0"/>
              <a:t>The school recognizes the central importance of play as a tool for learning (Eisner, 2005). Children as young as 7 years old in QLD schools are allowed only a minimal amount of time for play in an increasingly ‘structured’ and nationally controlled educational system. In The Magic Gardens Community School children of up to 11 years are allowed to play all day. </a:t>
            </a:r>
          </a:p>
          <a:p>
            <a:r>
              <a:rPr lang="en-AU" sz="1000" b="1" dirty="0" smtClean="0"/>
              <a:t>The school’s motto is ‘Trust the Child’ – and all aspects of the school day are based around the individual child and his or her needs. </a:t>
            </a:r>
          </a:p>
          <a:p>
            <a:endParaRPr lang="en-AU" b="1" dirty="0" smtClean="0"/>
          </a:p>
          <a:p>
            <a:r>
              <a:rPr lang="en-AU" b="1" dirty="0" smtClean="0"/>
              <a:t>What happens when children are allowed to play rather than being ‘taught’? </a:t>
            </a:r>
          </a:p>
          <a:p>
            <a:r>
              <a:rPr lang="en-AU" b="1" dirty="0" smtClean="0"/>
              <a:t>What are the implications for teaching and teacher education?</a:t>
            </a:r>
          </a:p>
          <a:p>
            <a:r>
              <a:rPr lang="en-AU" b="1" dirty="0" smtClean="0"/>
              <a:t>These and other questions are jostling for a central place in my research.</a:t>
            </a:r>
          </a:p>
          <a:p>
            <a:endParaRPr lang="en-AU" dirty="0"/>
          </a:p>
        </p:txBody>
      </p:sp>
      <p:sp>
        <p:nvSpPr>
          <p:cNvPr id="4" name="Slide Number Placeholder 3"/>
          <p:cNvSpPr>
            <a:spLocks noGrp="1"/>
          </p:cNvSpPr>
          <p:nvPr>
            <p:ph type="sldNum" sz="quarter" idx="10"/>
          </p:nvPr>
        </p:nvSpPr>
        <p:spPr/>
        <p:txBody>
          <a:bodyPr/>
          <a:lstStyle/>
          <a:p>
            <a:fld id="{C15560D6-4BD7-4ACA-AC4E-E36C9B6B03F6}" type="slidenum">
              <a:rPr lang="en-AU" smtClean="0"/>
              <a:pPr/>
              <a:t>13</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18862-C3D7-4394-AC1D-364ED4383658}" type="slidenum">
              <a:rPr lang="en-AU"/>
              <a:pPr/>
              <a:t>14</a:t>
            </a:fld>
            <a:endParaRPr lang="en-AU"/>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en-AU" b="1"/>
              <a:t>The film, digital and written records of each visit provide valuable records of behaviours, conversations, and student engagement which may otherwise go unremarked. They support John and Meg’s recording and documenting of individual children’s learning in line with Queensland Studies Authority (QSA) recommended practices (Queensland Studies Authority, 2002).</a:t>
            </a:r>
          </a:p>
          <a:p>
            <a:endParaRPr lang="en-AU" b="1"/>
          </a:p>
          <a:p>
            <a:r>
              <a:rPr lang="en-AU" b="1"/>
              <a:t>The children have seen a deserted space turned into an environment that meets their needs. In a years’ time they will have shelter from the sun. Painted stones surround their ‘meeting place’. Ponytail palms signal a gateway to their wonderful sandpit.</a:t>
            </a:r>
          </a:p>
          <a:p>
            <a:endParaRPr lang="en-AU" b="1"/>
          </a:p>
          <a:p>
            <a:r>
              <a:rPr lang="en-AU" b="1"/>
              <a:t>The garden and my research journey are synonymous. I have come to understand that the process of research is like gardening in a wasteland: one must simply begin planting. There are losses. There are surprising successes. Mostly, the process takes its own time and hidden from sight, that which feeds our understanding is a rich process of enquiry and reflexivity.</a:t>
            </a:r>
            <a:endParaRPr lang="en-US"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530E69-5830-4076-BE03-FBBD2612B889}" type="slidenum">
              <a:rPr lang="en-AU"/>
              <a:pPr/>
              <a:t>19</a:t>
            </a:fld>
            <a:endParaRPr lang="en-AU"/>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en-US" b="1"/>
              <a:t>In August a huge sandpit was added. The community of children, parents and facilitators decided it would not be square – it has since become a major focus for the children’s play. The milk crates are ‘an ice-cream factory’ used during a game that has lasted several weeks. The borders act as seating for children during solitary or group play.</a:t>
            </a:r>
          </a:p>
          <a:p>
            <a:endParaRPr lang="en-US" b="1"/>
          </a:p>
          <a:p>
            <a:r>
              <a:rPr lang="en-US" b="1"/>
              <a:t>Rakes allow the children to create Japanese-style ridge patterns around stones and toys. </a:t>
            </a:r>
          </a:p>
          <a:p>
            <a:endParaRPr lang="en-US" b="1"/>
          </a:p>
          <a:p>
            <a:r>
              <a:rPr lang="en-US" b="1"/>
              <a:t>The child left is playing with dinosaurs – she is lost in her story world. Arriving at the school having demonstrated behaviour problems in a traditional school, she has become more calm and plays co-operatively with others.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4E59FD-CCB1-4111-9B2E-0A3307282F0A}" type="slidenum">
              <a:rPr lang="en-AU"/>
              <a:pPr/>
              <a:t>23</a:t>
            </a:fld>
            <a:endParaRPr lang="en-AU"/>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en-AU" b="1"/>
              <a:t>This visits allowed the pre-service teachers to discuss the school and what they experienced there: some questioned the premise that children could learn without direct instruction and planning, others’ response was ‘Why aren’t more schools like this?’ and ‘The children were so calm and mature – they didn’t talk to us like children normally do’.</a:t>
            </a:r>
            <a:r>
              <a:rPr lang="en-US"/>
              <a:t> </a:t>
            </a:r>
          </a:p>
          <a:p>
            <a:endParaRPr lang="en-US"/>
          </a:p>
          <a:p>
            <a:r>
              <a:rPr lang="en-US" b="1"/>
              <a:t>The stories and artwork created by the children is exceptionally beautiful and powerful, and as a facilitator for the arts this has led me to return to my own story writing and painting. Meg and John focus on literacy and mathematics, integrating these into each child’s learning in a supportive and holistic way.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AU" sz="1200" b="1" kern="1200" baseline="0" dirty="0" smtClean="0">
                <a:solidFill>
                  <a:schemeClr val="tx1"/>
                </a:solidFill>
                <a:latin typeface="+mn-lt"/>
                <a:ea typeface="+mn-ea"/>
                <a:cs typeface="+mn-cs"/>
              </a:rPr>
              <a:t>Collection period </a:t>
            </a:r>
          </a:p>
          <a:p>
            <a:r>
              <a:rPr lang="en-AU" sz="1200" kern="1200" baseline="0" dirty="0" smtClean="0">
                <a:solidFill>
                  <a:schemeClr val="tx1"/>
                </a:solidFill>
                <a:latin typeface="+mn-lt"/>
                <a:ea typeface="+mn-ea"/>
                <a:cs typeface="+mn-cs"/>
              </a:rPr>
              <a:t>Government sector </a:t>
            </a:r>
          </a:p>
          <a:p>
            <a:r>
              <a:rPr lang="en-AU" sz="1200" kern="1200" baseline="0" dirty="0" smtClean="0">
                <a:solidFill>
                  <a:schemeClr val="tx1"/>
                </a:solidFill>
                <a:latin typeface="+mn-lt"/>
                <a:ea typeface="+mn-ea"/>
                <a:cs typeface="+mn-cs"/>
              </a:rPr>
              <a:t>The collection period for government schools is Semester 1 of each school year, except in Tasmania, where Term 1 is used. </a:t>
            </a:r>
          </a:p>
          <a:p>
            <a:r>
              <a:rPr lang="en-AU" sz="1200" kern="1200" baseline="0" dirty="0" smtClean="0">
                <a:solidFill>
                  <a:schemeClr val="tx1"/>
                </a:solidFill>
                <a:latin typeface="+mn-lt"/>
                <a:ea typeface="+mn-ea"/>
                <a:cs typeface="+mn-cs"/>
              </a:rPr>
              <a:t>Non-government sectors </a:t>
            </a:r>
          </a:p>
          <a:p>
            <a:r>
              <a:rPr lang="en-AU" sz="1200" kern="1200" baseline="0" dirty="0" smtClean="0">
                <a:solidFill>
                  <a:schemeClr val="tx1"/>
                </a:solidFill>
                <a:latin typeface="+mn-lt"/>
                <a:ea typeface="+mn-ea"/>
                <a:cs typeface="+mn-cs"/>
              </a:rPr>
              <a:t>The collection period for non-government schools is specified as the last 20 school days in May of each school year. In practice, data are usually collected for 20 consecutive school days in May that form four complete school weeks. For 2010, this was the four-week period beginning Monday 3 May and ending Friday 28 May. </a:t>
            </a:r>
          </a:p>
          <a:p>
            <a:r>
              <a:rPr lang="en-AU" sz="1200" b="1" kern="1200" baseline="0" dirty="0" smtClean="0">
                <a:solidFill>
                  <a:schemeClr val="tx1"/>
                </a:solidFill>
                <a:latin typeface="+mn-lt"/>
                <a:ea typeface="+mn-ea"/>
                <a:cs typeface="+mn-cs"/>
              </a:rPr>
              <a:t>Collection methods </a:t>
            </a:r>
          </a:p>
          <a:p>
            <a:r>
              <a:rPr lang="en-AU" sz="1200" kern="1200" baseline="0" dirty="0" smtClean="0">
                <a:solidFill>
                  <a:schemeClr val="tx1"/>
                </a:solidFill>
                <a:latin typeface="+mn-lt"/>
                <a:ea typeface="+mn-ea"/>
                <a:cs typeface="+mn-cs"/>
              </a:rPr>
              <a:t>Government sector </a:t>
            </a:r>
          </a:p>
          <a:p>
            <a:r>
              <a:rPr lang="en-AU" sz="1200" kern="1200" baseline="0" dirty="0" smtClean="0">
                <a:solidFill>
                  <a:schemeClr val="tx1"/>
                </a:solidFill>
                <a:latin typeface="+mn-lt"/>
                <a:ea typeface="+mn-ea"/>
                <a:cs typeface="+mn-cs"/>
              </a:rPr>
              <a:t>Student attendance data for government schools were collected by government school authorities in each State and Territory and provided to ACARA. There were variations in the methodologies employed for collecting data and for calculating attendance rates. Explanatory notes on methodology, provided by each jurisdiction, are included below. </a:t>
            </a:r>
          </a:p>
          <a:p>
            <a:r>
              <a:rPr lang="en-AU" sz="1200" kern="1200" baseline="0" dirty="0" smtClean="0">
                <a:solidFill>
                  <a:schemeClr val="tx1"/>
                </a:solidFill>
                <a:latin typeface="+mn-lt"/>
                <a:ea typeface="+mn-ea"/>
                <a:cs typeface="+mn-cs"/>
              </a:rPr>
              <a:t>Non-government sectors </a:t>
            </a:r>
          </a:p>
          <a:p>
            <a:r>
              <a:rPr lang="en-AU" sz="1200" kern="1200" baseline="0" dirty="0" smtClean="0">
                <a:solidFill>
                  <a:schemeClr val="tx1"/>
                </a:solidFill>
                <a:latin typeface="+mn-lt"/>
                <a:ea typeface="+mn-ea"/>
                <a:cs typeface="+mn-cs"/>
              </a:rPr>
              <a:t>Data for the Catholic and independent school sectors were collected through the Australian Government’s online data collection system, known as the Student Attendance System and provided to ACARA by DEEWR. Individual non-government schools entered 2010 student attendance information directly into this system. The non-government sectors were also able to add data for all of their systemic schools. The collection system does not impose any limitations on the collection methodology used by the non-government school sectors. </a:t>
            </a:r>
            <a:r>
              <a:rPr lang="en-AU" sz="1200" i="1" dirty="0" smtClean="0">
                <a:solidFill>
                  <a:srgbClr val="000000"/>
                </a:solidFill>
              </a:rPr>
              <a:t>National Report on Schooling in Australia ,</a:t>
            </a:r>
            <a:r>
              <a:rPr lang="en-AU" sz="1200" i="1" baseline="0" dirty="0" smtClean="0">
                <a:solidFill>
                  <a:srgbClr val="000000"/>
                </a:solidFill>
              </a:rPr>
              <a:t> 2010 p. 78</a:t>
            </a:r>
            <a:r>
              <a:rPr lang="en-AU" sz="1200" kern="1200" baseline="0" dirty="0" smtClean="0">
                <a:solidFill>
                  <a:schemeClr val="tx1"/>
                </a:solidFill>
                <a:latin typeface="+mn-lt"/>
                <a:ea typeface="+mn-ea"/>
                <a:cs typeface="+mn-cs"/>
              </a:rPr>
              <a:t> </a:t>
            </a:r>
            <a:endParaRPr lang="en-AU" dirty="0"/>
          </a:p>
        </p:txBody>
      </p:sp>
      <p:sp>
        <p:nvSpPr>
          <p:cNvPr id="4" name="Slide Number Placeholder 3"/>
          <p:cNvSpPr>
            <a:spLocks noGrp="1"/>
          </p:cNvSpPr>
          <p:nvPr>
            <p:ph type="sldNum" sz="quarter" idx="10"/>
          </p:nvPr>
        </p:nvSpPr>
        <p:spPr/>
        <p:txBody>
          <a:bodyPr/>
          <a:lstStyle/>
          <a:p>
            <a:fld id="{C15560D6-4BD7-4ACA-AC4E-E36C9B6B03F6}" type="slidenum">
              <a:rPr lang="en-AU" smtClean="0"/>
              <a:pPr/>
              <a:t>36</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408113" y="1844675"/>
            <a:ext cx="7735887" cy="1385888"/>
          </a:xfrm>
        </p:spPr>
        <p:txBody>
          <a:bodyPr/>
          <a:lstStyle>
            <a:lvl1pPr>
              <a:defRPr sz="3600"/>
            </a:lvl1pPr>
          </a:lstStyle>
          <a:p>
            <a:r>
              <a:rPr lang="en-AU"/>
              <a:t>Click to edit Master title style</a:t>
            </a:r>
          </a:p>
        </p:txBody>
      </p:sp>
      <p:sp>
        <p:nvSpPr>
          <p:cNvPr id="5123" name="Rectangle 3"/>
          <p:cNvSpPr>
            <a:spLocks noGrp="1" noChangeArrowheads="1"/>
          </p:cNvSpPr>
          <p:nvPr>
            <p:ph type="subTitle" idx="1"/>
          </p:nvPr>
        </p:nvSpPr>
        <p:spPr>
          <a:xfrm>
            <a:off x="1417638" y="3995738"/>
            <a:ext cx="7239000" cy="914400"/>
          </a:xfrm>
        </p:spPr>
        <p:txBody>
          <a:bodyPr/>
          <a:lstStyle>
            <a:lvl1pPr marL="0" indent="0">
              <a:buFont typeface="Wingdings" pitchFamily="2" charset="2"/>
              <a:buNone/>
              <a:defRPr sz="2000" b="1">
                <a:solidFill>
                  <a:srgbClr val="333333"/>
                </a:solidFill>
              </a:defRPr>
            </a:lvl1pPr>
          </a:lstStyle>
          <a:p>
            <a:r>
              <a:rPr lang="en-AU"/>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0"/>
            <a:ext cx="2057400" cy="559911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228600" y="0"/>
            <a:ext cx="6019800" cy="55991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4843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4843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28600" y="0"/>
            <a:ext cx="8229600" cy="90011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AU" smtClean="0"/>
              <a:t>Click to edit Master title style</a:t>
            </a:r>
          </a:p>
        </p:txBody>
      </p:sp>
      <p:sp>
        <p:nvSpPr>
          <p:cNvPr id="1027" name="Rectangle 3"/>
          <p:cNvSpPr>
            <a:spLocks noGrp="1" noChangeArrowheads="1"/>
          </p:cNvSpPr>
          <p:nvPr>
            <p:ph type="body" idx="1"/>
          </p:nvPr>
        </p:nvSpPr>
        <p:spPr bwMode="auto">
          <a:xfrm>
            <a:off x="685800" y="14843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Tree>
  </p:cSld>
  <p:clrMap bg1="dk2" tx1="lt1" bg2="dk1" tx2="lt2" accent1="accent1" accent2="accent2" accent3="accent3" accent4="accent4" accent5="accent5" accent6="accent6" hlink="hlink" folHlink="folHlink"/>
  <p:sldLayoutIdLst>
    <p:sldLayoutId id="2147483684"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rgbClr val="FFB20A"/>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3200" b="1">
          <a:solidFill>
            <a:srgbClr val="FFB20A"/>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3200" b="1">
          <a:solidFill>
            <a:srgbClr val="FFB20A"/>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3200" b="1">
          <a:solidFill>
            <a:srgbClr val="FFB20A"/>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3200" b="1">
          <a:solidFill>
            <a:srgbClr val="FFB20A"/>
          </a:solidFill>
          <a:effectLst>
            <a:outerShdw blurRad="38100" dist="38100" dir="2700000" algn="tl">
              <a:srgbClr val="000000"/>
            </a:outerShdw>
          </a:effectLst>
          <a:latin typeface="Arial" charset="0"/>
        </a:defRPr>
      </a:lvl5pPr>
      <a:lvl6pPr marL="457200" algn="l" rtl="0" fontAlgn="base">
        <a:spcBef>
          <a:spcPct val="0"/>
        </a:spcBef>
        <a:spcAft>
          <a:spcPct val="0"/>
        </a:spcAft>
        <a:defRPr sz="3200" b="1">
          <a:solidFill>
            <a:srgbClr val="FFB20A"/>
          </a:solidFill>
          <a:effectLst>
            <a:outerShdw blurRad="38100" dist="38100" dir="2700000" algn="tl">
              <a:srgbClr val="000000"/>
            </a:outerShdw>
          </a:effectLst>
          <a:latin typeface="Arial" charset="0"/>
        </a:defRPr>
      </a:lvl6pPr>
      <a:lvl7pPr marL="914400" algn="l" rtl="0" fontAlgn="base">
        <a:spcBef>
          <a:spcPct val="0"/>
        </a:spcBef>
        <a:spcAft>
          <a:spcPct val="0"/>
        </a:spcAft>
        <a:defRPr sz="3200" b="1">
          <a:solidFill>
            <a:srgbClr val="FFB20A"/>
          </a:solidFill>
          <a:effectLst>
            <a:outerShdw blurRad="38100" dist="38100" dir="2700000" algn="tl">
              <a:srgbClr val="000000"/>
            </a:outerShdw>
          </a:effectLst>
          <a:latin typeface="Arial" charset="0"/>
        </a:defRPr>
      </a:lvl7pPr>
      <a:lvl8pPr marL="1371600" algn="l" rtl="0" fontAlgn="base">
        <a:spcBef>
          <a:spcPct val="0"/>
        </a:spcBef>
        <a:spcAft>
          <a:spcPct val="0"/>
        </a:spcAft>
        <a:defRPr sz="3200" b="1">
          <a:solidFill>
            <a:srgbClr val="FFB20A"/>
          </a:solidFill>
          <a:effectLst>
            <a:outerShdw blurRad="38100" dist="38100" dir="2700000" algn="tl">
              <a:srgbClr val="000000"/>
            </a:outerShdw>
          </a:effectLst>
          <a:latin typeface="Arial" charset="0"/>
        </a:defRPr>
      </a:lvl8pPr>
      <a:lvl9pPr marL="1828800" algn="l" rtl="0" fontAlgn="base">
        <a:spcBef>
          <a:spcPct val="0"/>
        </a:spcBef>
        <a:spcAft>
          <a:spcPct val="0"/>
        </a:spcAft>
        <a:defRPr sz="3200" b="1">
          <a:solidFill>
            <a:srgbClr val="FFB20A"/>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rgbClr val="B80B4D"/>
        </a:buClr>
        <a:buSzPct val="80000"/>
        <a:buFont typeface="Wingdings" pitchFamily="2" charset="2"/>
        <a:buChar char="n"/>
        <a:defRPr sz="3200">
          <a:solidFill>
            <a:srgbClr val="000000"/>
          </a:solidFill>
          <a:latin typeface="+mn-lt"/>
          <a:ea typeface="+mn-ea"/>
          <a:cs typeface="+mn-cs"/>
        </a:defRPr>
      </a:lvl1pPr>
      <a:lvl2pPr marL="742950" indent="-285750" algn="l" rtl="0" eaLnBrk="0" fontAlgn="base" hangingPunct="0">
        <a:spcBef>
          <a:spcPct val="20000"/>
        </a:spcBef>
        <a:spcAft>
          <a:spcPct val="0"/>
        </a:spcAft>
        <a:buClr>
          <a:schemeClr val="tx2"/>
        </a:buClr>
        <a:buSzPct val="70000"/>
        <a:buFont typeface="Wingdings" pitchFamily="2" charset="2"/>
        <a:buChar char="n"/>
        <a:defRPr sz="2800">
          <a:solidFill>
            <a:srgbClr val="000000"/>
          </a:solidFill>
          <a:latin typeface="+mn-lt"/>
        </a:defRPr>
      </a:lvl2pPr>
      <a:lvl3pPr marL="1143000" indent="-228600" algn="l" rtl="0" eaLnBrk="0" fontAlgn="base" hangingPunct="0">
        <a:spcBef>
          <a:spcPct val="20000"/>
        </a:spcBef>
        <a:spcAft>
          <a:spcPct val="0"/>
        </a:spcAft>
        <a:buClr>
          <a:srgbClr val="333333"/>
        </a:buClr>
        <a:buSzPct val="65000"/>
        <a:buFont typeface="Wingdings" pitchFamily="2" charset="2"/>
        <a:buChar char="n"/>
        <a:defRPr sz="2400">
          <a:solidFill>
            <a:srgbClr val="000000"/>
          </a:solidFill>
          <a:latin typeface="+mn-lt"/>
        </a:defRPr>
      </a:lvl3pPr>
      <a:lvl4pPr marL="1600200" indent="-228600" algn="l" rtl="0" eaLnBrk="0" fontAlgn="base" hangingPunct="0">
        <a:spcBef>
          <a:spcPct val="20000"/>
        </a:spcBef>
        <a:spcAft>
          <a:spcPct val="0"/>
        </a:spcAft>
        <a:buClr>
          <a:srgbClr val="5F5F5F"/>
        </a:buClr>
        <a:buSzPct val="50000"/>
        <a:buFont typeface="Wingdings" pitchFamily="2" charset="2"/>
        <a:buChar char="n"/>
        <a:defRPr sz="2000">
          <a:solidFill>
            <a:srgbClr val="000000"/>
          </a:solidFill>
          <a:latin typeface="+mn-lt"/>
        </a:defRPr>
      </a:lvl4pPr>
      <a:lvl5pPr marL="2057400" indent="-228600" algn="l" rtl="0" eaLnBrk="0" fontAlgn="base" hangingPunct="0">
        <a:spcBef>
          <a:spcPct val="20000"/>
        </a:spcBef>
        <a:spcAft>
          <a:spcPct val="0"/>
        </a:spcAft>
        <a:buClr>
          <a:srgbClr val="808080"/>
        </a:buClr>
        <a:buSzPct val="40000"/>
        <a:buFont typeface="Wingdings" pitchFamily="2" charset="2"/>
        <a:buChar char="n"/>
        <a:defRPr sz="2000">
          <a:solidFill>
            <a:srgbClr val="000000"/>
          </a:solidFill>
          <a:latin typeface="+mn-lt"/>
        </a:defRPr>
      </a:lvl5pPr>
      <a:lvl6pPr marL="2514600" indent="-228600" algn="l" rtl="0" fontAlgn="base">
        <a:spcBef>
          <a:spcPct val="20000"/>
        </a:spcBef>
        <a:spcAft>
          <a:spcPct val="0"/>
        </a:spcAft>
        <a:buClr>
          <a:srgbClr val="808080"/>
        </a:buClr>
        <a:buSzPct val="40000"/>
        <a:buFont typeface="Wingdings" pitchFamily="2" charset="2"/>
        <a:buChar char="n"/>
        <a:defRPr sz="2000">
          <a:solidFill>
            <a:srgbClr val="000000"/>
          </a:solidFill>
          <a:latin typeface="+mn-lt"/>
        </a:defRPr>
      </a:lvl6pPr>
      <a:lvl7pPr marL="2971800" indent="-228600" algn="l" rtl="0" fontAlgn="base">
        <a:spcBef>
          <a:spcPct val="20000"/>
        </a:spcBef>
        <a:spcAft>
          <a:spcPct val="0"/>
        </a:spcAft>
        <a:buClr>
          <a:srgbClr val="808080"/>
        </a:buClr>
        <a:buSzPct val="40000"/>
        <a:buFont typeface="Wingdings" pitchFamily="2" charset="2"/>
        <a:buChar char="n"/>
        <a:defRPr sz="2000">
          <a:solidFill>
            <a:srgbClr val="000000"/>
          </a:solidFill>
          <a:latin typeface="+mn-lt"/>
        </a:defRPr>
      </a:lvl7pPr>
      <a:lvl8pPr marL="3429000" indent="-228600" algn="l" rtl="0" fontAlgn="base">
        <a:spcBef>
          <a:spcPct val="20000"/>
        </a:spcBef>
        <a:spcAft>
          <a:spcPct val="0"/>
        </a:spcAft>
        <a:buClr>
          <a:srgbClr val="808080"/>
        </a:buClr>
        <a:buSzPct val="40000"/>
        <a:buFont typeface="Wingdings" pitchFamily="2" charset="2"/>
        <a:buChar char="n"/>
        <a:defRPr sz="2000">
          <a:solidFill>
            <a:srgbClr val="000000"/>
          </a:solidFill>
          <a:latin typeface="+mn-lt"/>
        </a:defRPr>
      </a:lvl8pPr>
      <a:lvl9pPr marL="3886200" indent="-228600" algn="l" rtl="0" fontAlgn="base">
        <a:spcBef>
          <a:spcPct val="20000"/>
        </a:spcBef>
        <a:spcAft>
          <a:spcPct val="0"/>
        </a:spcAft>
        <a:buClr>
          <a:srgbClr val="808080"/>
        </a:buClr>
        <a:buSzPct val="40000"/>
        <a:buFont typeface="Wingdings" pitchFamily="2" charset="2"/>
        <a:buChar char="n"/>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ideo" Target="file:///C:\Users\Janice\Documents\RESEARCH%20AND%20HR_PROFILE\phd_thesis\MGP_films\Film2_28.03.06.m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ideo" Target="file:///C:\Users\Janice\Documents\RESEARCH%20AND%20HR_PROFILE\phd_thesis\MGP_films\Film5_16.05.06_1.m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6.xml"/><Relationship Id="rId1" Type="http://schemas.openxmlformats.org/officeDocument/2006/relationships/video" Target="file:///C:\Users\Janice\Documents\RESEARCH%20AND%20HR_PROFILE\phd_thesis\MGP_films\Film21_30.04.07_corrected.m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video" Target="file:///C:\Users\Janice\Documents\RESEARCH%20AND%20HR_PROFILE\phd_thesis\MGP_films\Film10_28.07.06.m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6.xml"/><Relationship Id="rId1" Type="http://schemas.openxmlformats.org/officeDocument/2006/relationships/video" Target="file:///C:\Users\Janice\Documents\RESEARCH%20AND%20HR_PROFILE\phd_thesis\MGP_films\Film16_13.12.06.mpg"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55.gif"/><Relationship Id="rId4" Type="http://schemas.openxmlformats.org/officeDocument/2006/relationships/image" Target="../media/image54.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video" Target="file:///C:\Users\Janice\Documents\RESEARCH%20AND%20HR_PROFILE\phd_thesis\MGP_films\Film14_08.11.06.mp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71601" y="1124744"/>
            <a:ext cx="7560839" cy="2232248"/>
          </a:xfrm>
        </p:spPr>
        <p:txBody>
          <a:bodyPr/>
          <a:lstStyle/>
          <a:p>
            <a:r>
              <a:rPr lang="en-AU" sz="3200" dirty="0" smtClean="0"/>
              <a:t>The transformative capacity of play and the arts for learning and student engagement: implications for pre-service teacher education.</a:t>
            </a:r>
          </a:p>
        </p:txBody>
      </p:sp>
      <p:sp>
        <p:nvSpPr>
          <p:cNvPr id="3075" name="Rectangle 3"/>
          <p:cNvSpPr>
            <a:spLocks noGrp="1" noChangeArrowheads="1"/>
          </p:cNvSpPr>
          <p:nvPr>
            <p:ph type="subTitle" idx="1"/>
          </p:nvPr>
        </p:nvSpPr>
        <p:spPr>
          <a:xfrm>
            <a:off x="1187624" y="3501008"/>
            <a:ext cx="5256584" cy="2304256"/>
          </a:xfrm>
        </p:spPr>
        <p:txBody>
          <a:bodyPr/>
          <a:lstStyle/>
          <a:p>
            <a:pPr algn="ctr" eaLnBrk="1" hangingPunct="1"/>
            <a:r>
              <a:rPr lang="en-AU" dirty="0" smtClean="0"/>
              <a:t>Dr Janice K. Jones </a:t>
            </a:r>
          </a:p>
          <a:p>
            <a:pPr algn="ctr" eaLnBrk="1" hangingPunct="1"/>
            <a:r>
              <a:rPr lang="en-AU" sz="1600" dirty="0" smtClean="0"/>
              <a:t>Capacity Building Research Network</a:t>
            </a:r>
          </a:p>
          <a:p>
            <a:pPr algn="ctr" eaLnBrk="1" hangingPunct="1"/>
            <a:r>
              <a:rPr lang="en-AU" sz="1600" dirty="0" smtClean="0"/>
              <a:t>Faculty of Education,  University of Southern Queensland.</a:t>
            </a:r>
          </a:p>
          <a:p>
            <a:pPr algn="ctr" eaLnBrk="1" hangingPunct="1"/>
            <a:endParaRPr lang="en-AU" dirty="0" smtClean="0"/>
          </a:p>
          <a:p>
            <a:pPr algn="ctr" eaLnBrk="1" hangingPunct="1"/>
            <a:r>
              <a:rPr lang="en-AU" dirty="0" smtClean="0"/>
              <a:t>University of Cambridge </a:t>
            </a:r>
          </a:p>
          <a:p>
            <a:pPr algn="ctr" eaLnBrk="1" hangingPunct="1"/>
            <a:r>
              <a:rPr lang="en-AU" dirty="0" smtClean="0"/>
              <a:t>PLACE Academic Group Seminar</a:t>
            </a:r>
            <a:r>
              <a:rPr lang="en-AU" sz="1800" dirty="0" smtClean="0"/>
              <a:t>, 2012</a:t>
            </a:r>
          </a:p>
        </p:txBody>
      </p:sp>
      <p:pic>
        <p:nvPicPr>
          <p:cNvPr id="4" name="Picture 3" descr="Janice_closeup_april_2012.JPG"/>
          <p:cNvPicPr>
            <a:picLocks noChangeAspect="1"/>
          </p:cNvPicPr>
          <p:nvPr/>
        </p:nvPicPr>
        <p:blipFill>
          <a:blip r:embed="rId2" cstate="print"/>
          <a:stretch>
            <a:fillRect/>
          </a:stretch>
        </p:blipFill>
        <p:spPr>
          <a:xfrm>
            <a:off x="6588224" y="3212976"/>
            <a:ext cx="1796926" cy="239212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How much has changed?</a:t>
            </a:r>
            <a:endParaRPr lang="en-AU" dirty="0"/>
          </a:p>
        </p:txBody>
      </p:sp>
      <p:sp>
        <p:nvSpPr>
          <p:cNvPr id="5" name="Content Placeholder 4"/>
          <p:cNvSpPr>
            <a:spLocks noGrp="1"/>
          </p:cNvSpPr>
          <p:nvPr>
            <p:ph sz="half" idx="1"/>
          </p:nvPr>
        </p:nvSpPr>
        <p:spPr/>
        <p:txBody>
          <a:bodyPr/>
          <a:lstStyle/>
          <a:p>
            <a:r>
              <a:rPr lang="en-AU" dirty="0" smtClean="0"/>
              <a:t>Pre-1928</a:t>
            </a:r>
            <a:endParaRPr lang="en-AU" dirty="0"/>
          </a:p>
        </p:txBody>
      </p:sp>
      <p:sp>
        <p:nvSpPr>
          <p:cNvPr id="6" name="Content Placeholder 5"/>
          <p:cNvSpPr>
            <a:spLocks noGrp="1"/>
          </p:cNvSpPr>
          <p:nvPr>
            <p:ph sz="half" idx="2"/>
          </p:nvPr>
        </p:nvSpPr>
        <p:spPr/>
        <p:txBody>
          <a:bodyPr/>
          <a:lstStyle/>
          <a:p>
            <a:r>
              <a:rPr lang="en-AU" dirty="0" smtClean="0"/>
              <a:t>1928</a:t>
            </a:r>
            <a:endParaRPr lang="en-AU" dirty="0"/>
          </a:p>
        </p:txBody>
      </p:sp>
      <p:pic>
        <p:nvPicPr>
          <p:cNvPr id="3074" name="Picture 2" descr="C:\Users\Janice\Documents\RESEARCH AND HR_PROFILE\phd_thesis\master-folder\didactic_small_fig2.6.jpg"/>
          <p:cNvPicPr>
            <a:picLocks noChangeAspect="1" noChangeArrowheads="1"/>
          </p:cNvPicPr>
          <p:nvPr/>
        </p:nvPicPr>
        <p:blipFill>
          <a:blip r:embed="rId2" cstate="print"/>
          <a:srcRect/>
          <a:stretch>
            <a:fillRect/>
          </a:stretch>
        </p:blipFill>
        <p:spPr bwMode="auto">
          <a:xfrm>
            <a:off x="611560" y="2996952"/>
            <a:ext cx="3816424" cy="2476988"/>
          </a:xfrm>
          <a:prstGeom prst="rect">
            <a:avLst/>
          </a:prstGeom>
          <a:noFill/>
        </p:spPr>
      </p:pic>
      <p:pic>
        <p:nvPicPr>
          <p:cNvPr id="3075" name="Picture 3" descr="C:\Users\Janice\Documents\RESEARCH AND HR_PROFILE\phd_thesis\backup_versions-previous-papers\OLD__navigation\progressive-authentic_small.jpg"/>
          <p:cNvPicPr>
            <a:picLocks noChangeAspect="1" noChangeArrowheads="1"/>
          </p:cNvPicPr>
          <p:nvPr/>
        </p:nvPicPr>
        <p:blipFill>
          <a:blip r:embed="rId3" cstate="print"/>
          <a:srcRect/>
          <a:stretch>
            <a:fillRect/>
          </a:stretch>
        </p:blipFill>
        <p:spPr bwMode="auto">
          <a:xfrm>
            <a:off x="4644008" y="2924944"/>
            <a:ext cx="3755849" cy="259228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smtClean="0"/>
              <a:t>Imagine...lifelong-life-wide learning</a:t>
            </a:r>
            <a:endParaRPr lang="en-AU" dirty="0"/>
          </a:p>
        </p:txBody>
      </p:sp>
      <p:pic>
        <p:nvPicPr>
          <p:cNvPr id="5" name="Content Placeholder 4" descr="FigX_lifelonglearn.jpg"/>
          <p:cNvPicPr>
            <a:picLocks noGrp="1" noChangeAspect="1"/>
          </p:cNvPicPr>
          <p:nvPr>
            <p:ph sz="half" idx="4294967295"/>
          </p:nvPr>
        </p:nvPicPr>
        <p:blipFill>
          <a:blip r:embed="rId2" cstate="print"/>
          <a:srcRect l="21919" t="15470" r="26936" b="13368"/>
          <a:stretch>
            <a:fillRect/>
          </a:stretch>
        </p:blipFill>
        <p:spPr>
          <a:xfrm>
            <a:off x="1907704" y="1268760"/>
            <a:ext cx="5472608" cy="5057276"/>
          </a:xfr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6567" name="Picture 7" descr="viewfrm_ppoint"/>
          <p:cNvPicPr>
            <a:picLocks noChangeAspect="1" noChangeArrowheads="1"/>
          </p:cNvPicPr>
          <p:nvPr/>
        </p:nvPicPr>
        <p:blipFill>
          <a:blip r:embed="rId3" cstate="print"/>
          <a:srcRect/>
          <a:stretch>
            <a:fillRect/>
          </a:stretch>
        </p:blipFill>
        <p:spPr bwMode="auto">
          <a:xfrm>
            <a:off x="0" y="77788"/>
            <a:ext cx="9144000" cy="6704012"/>
          </a:xfrm>
          <a:prstGeom prst="rect">
            <a:avLst/>
          </a:prstGeom>
          <a:noFill/>
        </p:spPr>
      </p:pic>
      <p:pic>
        <p:nvPicPr>
          <p:cNvPr id="66568" name="Picture 8" descr="children"/>
          <p:cNvPicPr>
            <a:picLocks noChangeAspect="1" noChangeArrowheads="1"/>
          </p:cNvPicPr>
          <p:nvPr/>
        </p:nvPicPr>
        <p:blipFill>
          <a:blip r:embed="rId4" cstate="print"/>
          <a:srcRect/>
          <a:stretch>
            <a:fillRect/>
          </a:stretch>
        </p:blipFill>
        <p:spPr bwMode="auto">
          <a:xfrm>
            <a:off x="395288" y="1517650"/>
            <a:ext cx="6697662" cy="5214938"/>
          </a:xfrm>
          <a:prstGeom prst="rect">
            <a:avLst/>
          </a:prstGeom>
          <a:noFill/>
        </p:spPr>
      </p:pic>
      <p:sp>
        <p:nvSpPr>
          <p:cNvPr id="66570" name="Text Box 10"/>
          <p:cNvSpPr txBox="1">
            <a:spLocks noChangeArrowheads="1"/>
          </p:cNvSpPr>
          <p:nvPr/>
        </p:nvSpPr>
        <p:spPr bwMode="auto">
          <a:xfrm>
            <a:off x="4463480" y="548680"/>
            <a:ext cx="4680520" cy="461665"/>
          </a:xfrm>
          <a:prstGeom prst="rect">
            <a:avLst/>
          </a:prstGeom>
          <a:noFill/>
          <a:ln w="9525">
            <a:noFill/>
            <a:miter lim="800000"/>
            <a:headEnd/>
            <a:tailEnd/>
          </a:ln>
          <a:effectLst/>
        </p:spPr>
        <p:txBody>
          <a:bodyPr wrap="square">
            <a:spAutoFit/>
          </a:bodyPr>
          <a:lstStyle/>
          <a:p>
            <a:pPr algn="l"/>
            <a:r>
              <a:rPr lang="en-US" b="1" dirty="0" smtClean="0">
                <a:solidFill>
                  <a:srgbClr val="000000"/>
                </a:solidFill>
                <a:latin typeface="Comic Sans MS" pitchFamily="66" charset="0"/>
              </a:rPr>
              <a:t>The pupils…</a:t>
            </a:r>
            <a:endParaRPr lang="en-US" sz="3600" b="1" dirty="0">
              <a:solidFill>
                <a:srgbClr val="000000"/>
              </a:solidFill>
              <a:latin typeface="Comic Sans MS" pitchFamily="66" charset="0"/>
            </a:endParaRPr>
          </a:p>
        </p:txBody>
      </p:sp>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fade">
                                      <p:cBhvr>
                                        <p:cTn id="7" dur="2000"/>
                                        <p:tgtEl>
                                          <p:spTgt spid="6656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6570"/>
                                        </p:tgtEl>
                                        <p:attrNameLst>
                                          <p:attrName>style.visibility</p:attrName>
                                        </p:attrNameLst>
                                      </p:cBhvr>
                                      <p:to>
                                        <p:strVal val="visible"/>
                                      </p:to>
                                    </p:set>
                                    <p:animEffect transition="in" filter="fade">
                                      <p:cBhvr>
                                        <p:cTn id="11" dur="2000"/>
                                        <p:tgtEl>
                                          <p:spTgt spid="6657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66568"/>
                                        </p:tgtEl>
                                        <p:attrNameLst>
                                          <p:attrName>style.visibility</p:attrName>
                                        </p:attrNameLst>
                                      </p:cBhvr>
                                      <p:to>
                                        <p:strVal val="visible"/>
                                      </p:to>
                                    </p:set>
                                    <p:animEffect transition="in" filter="fade">
                                      <p:cBhvr>
                                        <p:cTn id="15" dur="2000"/>
                                        <p:tgtEl>
                                          <p:spTgt spid="66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Magic Gardens Project</a:t>
            </a:r>
            <a:endParaRPr lang="en-AU" dirty="0"/>
          </a:p>
        </p:txBody>
      </p:sp>
      <p:pic>
        <p:nvPicPr>
          <p:cNvPr id="4" name="Content Placeholder 3" descr="Group2_week1_140306.jpg"/>
          <p:cNvPicPr>
            <a:picLocks noGrp="1" noChangeAspect="1"/>
          </p:cNvPicPr>
          <p:nvPr>
            <p:ph idx="1"/>
          </p:nvPr>
        </p:nvPicPr>
        <p:blipFill>
          <a:blip r:embed="rId3" cstate="print"/>
          <a:stretch>
            <a:fillRect/>
          </a:stretch>
        </p:blipFill>
        <p:spPr>
          <a:xfrm>
            <a:off x="395536" y="1340768"/>
            <a:ext cx="5402668" cy="4608512"/>
          </a:xfrm>
        </p:spPr>
      </p:pic>
      <p:pic>
        <p:nvPicPr>
          <p:cNvPr id="5" name="Picture 4" descr="g2_idea3.jpg"/>
          <p:cNvPicPr>
            <a:picLocks noChangeAspect="1"/>
          </p:cNvPicPr>
          <p:nvPr/>
        </p:nvPicPr>
        <p:blipFill>
          <a:blip r:embed="rId4" cstate="print"/>
          <a:stretch>
            <a:fillRect/>
          </a:stretch>
        </p:blipFill>
        <p:spPr>
          <a:xfrm>
            <a:off x="5796136" y="1268760"/>
            <a:ext cx="3105150" cy="2314575"/>
          </a:xfrm>
          <a:prstGeom prst="rect">
            <a:avLst/>
          </a:prstGeom>
        </p:spPr>
      </p:pic>
      <p:pic>
        <p:nvPicPr>
          <p:cNvPr id="6" name="Picture 5" descr="g1_idea2.jpg"/>
          <p:cNvPicPr>
            <a:picLocks noChangeAspect="1"/>
          </p:cNvPicPr>
          <p:nvPr/>
        </p:nvPicPr>
        <p:blipFill>
          <a:blip r:embed="rId5" cstate="print"/>
          <a:stretch>
            <a:fillRect/>
          </a:stretch>
        </p:blipFill>
        <p:spPr>
          <a:xfrm>
            <a:off x="5796136" y="3573016"/>
            <a:ext cx="3057525" cy="23431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Garden_sept1_edit"/>
          <p:cNvPicPr>
            <a:picLocks noChangeAspect="1" noChangeArrowheads="1"/>
          </p:cNvPicPr>
          <p:nvPr/>
        </p:nvPicPr>
        <p:blipFill>
          <a:blip r:embed="rId3" cstate="print"/>
          <a:srcRect/>
          <a:stretch>
            <a:fillRect/>
          </a:stretch>
        </p:blipFill>
        <p:spPr bwMode="auto">
          <a:xfrm>
            <a:off x="179512" y="1124744"/>
            <a:ext cx="4856163" cy="4968875"/>
          </a:xfrm>
          <a:prstGeom prst="rect">
            <a:avLst/>
          </a:prstGeom>
          <a:noFill/>
        </p:spPr>
      </p:pic>
      <p:pic>
        <p:nvPicPr>
          <p:cNvPr id="71685" name="Picture 5" descr="Girls_place"/>
          <p:cNvPicPr>
            <a:picLocks noChangeAspect="1" noChangeArrowheads="1"/>
          </p:cNvPicPr>
          <p:nvPr/>
        </p:nvPicPr>
        <p:blipFill>
          <a:blip r:embed="rId4" cstate="print"/>
          <a:srcRect/>
          <a:stretch>
            <a:fillRect/>
          </a:stretch>
        </p:blipFill>
        <p:spPr bwMode="auto">
          <a:xfrm>
            <a:off x="5220072" y="1052736"/>
            <a:ext cx="3567113" cy="4968875"/>
          </a:xfrm>
          <a:prstGeom prst="rect">
            <a:avLst/>
          </a:prstGeom>
          <a:noFill/>
        </p:spPr>
      </p:pic>
      <p:sp>
        <p:nvSpPr>
          <p:cNvPr id="71687" name="Rectangle 7"/>
          <p:cNvSpPr>
            <a:spLocks noGrp="1" noChangeArrowheads="1"/>
          </p:cNvSpPr>
          <p:nvPr>
            <p:ph type="title"/>
          </p:nvPr>
        </p:nvSpPr>
        <p:spPr>
          <a:xfrm>
            <a:off x="468313" y="260350"/>
            <a:ext cx="8229600" cy="648370"/>
          </a:xfrm>
        </p:spPr>
        <p:txBody>
          <a:bodyPr/>
          <a:lstStyle/>
          <a:p>
            <a:r>
              <a:rPr lang="en-US" dirty="0" smtClean="0"/>
              <a:t>A challenge…a garden for the arts</a:t>
            </a:r>
            <a:endParaRPr lang="en-US" dirty="0"/>
          </a:p>
        </p:txBody>
      </p:sp>
      <p:pic>
        <p:nvPicPr>
          <p:cNvPr id="5" name="Picture 4" descr="along_fence Sept.jpg"/>
          <p:cNvPicPr>
            <a:picLocks noChangeAspect="1"/>
          </p:cNvPicPr>
          <p:nvPr/>
        </p:nvPicPr>
        <p:blipFill>
          <a:blip r:embed="rId5" cstate="print"/>
          <a:stretch>
            <a:fillRect/>
          </a:stretch>
        </p:blipFill>
        <p:spPr>
          <a:xfrm>
            <a:off x="827584" y="1124744"/>
            <a:ext cx="6911752" cy="5183814"/>
          </a:xfrm>
          <a:prstGeom prst="rect">
            <a:avLst/>
          </a:prstGeom>
        </p:spPr>
      </p:pic>
      <p:pic>
        <p:nvPicPr>
          <p:cNvPr id="6" name="Picture 2" descr="peas_sunflower_edit"/>
          <p:cNvPicPr>
            <a:picLocks noChangeAspect="1" noChangeArrowheads="1"/>
          </p:cNvPicPr>
          <p:nvPr/>
        </p:nvPicPr>
        <p:blipFill>
          <a:blip r:embed="rId6" cstate="print"/>
          <a:srcRect/>
          <a:stretch>
            <a:fillRect/>
          </a:stretch>
        </p:blipFill>
        <p:spPr bwMode="auto">
          <a:xfrm>
            <a:off x="1043608" y="1124744"/>
            <a:ext cx="6736379" cy="4536504"/>
          </a:xfrm>
          <a:prstGeom prst="rect">
            <a:avLst/>
          </a:prstGeom>
          <a:noFill/>
        </p:spPr>
      </p:pic>
    </p:spTree>
  </p:cSld>
  <p:clrMapOvr>
    <a:masterClrMapping/>
  </p:clrMapOvr>
  <p:transition spd="med"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685"/>
                                        </p:tgtEl>
                                        <p:attrNameLst>
                                          <p:attrName>style.visibility</p:attrName>
                                        </p:attrNameLst>
                                      </p:cBhvr>
                                      <p:to>
                                        <p:strVal val="visible"/>
                                      </p:to>
                                    </p:set>
                                    <p:animEffect transition="in" filter="fade">
                                      <p:cBhvr>
                                        <p:cTn id="7" dur="3000"/>
                                        <p:tgtEl>
                                          <p:spTgt spid="71685"/>
                                        </p:tgtEl>
                                      </p:cBhvr>
                                    </p:animEffect>
                                  </p:childTnLst>
                                </p:cTn>
                              </p:par>
                              <p:par>
                                <p:cTn id="8" presetID="10" presetClass="entr" presetSubtype="0" fill="hold" nodeType="withEffect">
                                  <p:stCondLst>
                                    <p:cond delay="0"/>
                                  </p:stCondLst>
                                  <p:childTnLst>
                                    <p:set>
                                      <p:cBhvr>
                                        <p:cTn id="9" dur="1" fill="hold">
                                          <p:stCondLst>
                                            <p:cond delay="0"/>
                                          </p:stCondLst>
                                        </p:cTn>
                                        <p:tgtEl>
                                          <p:spTgt spid="71684"/>
                                        </p:tgtEl>
                                        <p:attrNameLst>
                                          <p:attrName>style.visibility</p:attrName>
                                        </p:attrNameLst>
                                      </p:cBhvr>
                                      <p:to>
                                        <p:strVal val="visible"/>
                                      </p:to>
                                    </p:set>
                                    <p:animEffect transition="in" filter="fade">
                                      <p:cBhvr>
                                        <p:cTn id="10" dur="3000"/>
                                        <p:tgtEl>
                                          <p:spTgt spid="71684"/>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Learning through play</a:t>
            </a:r>
            <a:endParaRPr lang="en-AU" dirty="0"/>
          </a:p>
        </p:txBody>
      </p:sp>
      <p:pic>
        <p:nvPicPr>
          <p:cNvPr id="4" name="Content Placeholder 3" descr="b1_g6_battlechoreog.jpg"/>
          <p:cNvPicPr>
            <a:picLocks noGrp="1" noChangeAspect="1"/>
          </p:cNvPicPr>
          <p:nvPr>
            <p:ph idx="1"/>
          </p:nvPr>
        </p:nvPicPr>
        <p:blipFill>
          <a:blip r:embed="rId2" cstate="print"/>
          <a:srcRect l="9569" t="3217" r="9090" b="3491"/>
          <a:stretch>
            <a:fillRect/>
          </a:stretch>
        </p:blipFill>
        <p:spPr>
          <a:xfrm>
            <a:off x="5508104" y="1268760"/>
            <a:ext cx="2880320" cy="2456744"/>
          </a:xfrm>
          <a:prstGeom prst="rect">
            <a:avLst/>
          </a:prstGeom>
        </p:spPr>
      </p:pic>
      <p:sp>
        <p:nvSpPr>
          <p:cNvPr id="6" name="TextBox 5"/>
          <p:cNvSpPr txBox="1"/>
          <p:nvPr/>
        </p:nvSpPr>
        <p:spPr>
          <a:xfrm>
            <a:off x="5364088" y="3645024"/>
            <a:ext cx="3456384" cy="2308324"/>
          </a:xfrm>
          <a:prstGeom prst="rect">
            <a:avLst/>
          </a:prstGeom>
          <a:noFill/>
        </p:spPr>
        <p:txBody>
          <a:bodyPr wrap="square" rtlCol="0">
            <a:spAutoFit/>
          </a:bodyPr>
          <a:lstStyle/>
          <a:p>
            <a:r>
              <a:rPr lang="en-AU" dirty="0" smtClean="0">
                <a:solidFill>
                  <a:schemeClr val="bg2"/>
                </a:solidFill>
              </a:rPr>
              <a:t>Knights in battle: research</a:t>
            </a:r>
          </a:p>
          <a:p>
            <a:r>
              <a:rPr lang="en-AU" dirty="0" smtClean="0">
                <a:solidFill>
                  <a:schemeClr val="bg2"/>
                </a:solidFill>
              </a:rPr>
              <a:t> into armour and warfare. Helmet and shield design, figure painting, filming and acting out. War games continue for 3 weeks.</a:t>
            </a:r>
            <a:endParaRPr lang="en-AU" dirty="0">
              <a:solidFill>
                <a:schemeClr val="bg2"/>
              </a:solidFill>
            </a:endParaRPr>
          </a:p>
        </p:txBody>
      </p:sp>
      <p:pic>
        <p:nvPicPr>
          <p:cNvPr id="7" name="Picture 6" descr="S3000009.JPG"/>
          <p:cNvPicPr>
            <a:picLocks noChangeAspect="1"/>
          </p:cNvPicPr>
          <p:nvPr/>
        </p:nvPicPr>
        <p:blipFill>
          <a:blip r:embed="rId3" cstate="print"/>
          <a:srcRect l="22000" t="8001" r="17801" b="20600"/>
          <a:stretch>
            <a:fillRect/>
          </a:stretch>
        </p:blipFill>
        <p:spPr>
          <a:xfrm>
            <a:off x="611560" y="1124744"/>
            <a:ext cx="3096344" cy="489654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Exploring percussion March 06</a:t>
            </a:r>
            <a:endParaRPr lang="en-AU" dirty="0"/>
          </a:p>
        </p:txBody>
      </p:sp>
      <p:pic>
        <p:nvPicPr>
          <p:cNvPr id="4" name="Film2_28.03.06.mpg">
            <a:hlinkClick r:id="" action="ppaction://media"/>
          </p:cNvPr>
          <p:cNvPicPr>
            <a:picLocks noRot="1" noChangeAspect="1"/>
          </p:cNvPicPr>
          <p:nvPr>
            <a:videoFile r:link="rId1"/>
          </p:nvPr>
        </p:nvPicPr>
        <p:blipFill>
          <a:blip r:embed="rId3" cstate="print"/>
          <a:stretch>
            <a:fillRect/>
          </a:stretch>
        </p:blipFill>
        <p:spPr>
          <a:xfrm>
            <a:off x="1835696" y="1190205"/>
            <a:ext cx="5256584" cy="4300841"/>
          </a:xfrm>
          <a:prstGeom prst="rect">
            <a:avLst/>
          </a:prstGeom>
        </p:spPr>
      </p:pic>
      <p:sp>
        <p:nvSpPr>
          <p:cNvPr id="5" name="TextBox 4"/>
          <p:cNvSpPr txBox="1"/>
          <p:nvPr/>
        </p:nvSpPr>
        <p:spPr>
          <a:xfrm>
            <a:off x="1115616" y="5589240"/>
            <a:ext cx="5400600" cy="461665"/>
          </a:xfrm>
          <a:prstGeom prst="rect">
            <a:avLst/>
          </a:prstGeom>
          <a:noFill/>
        </p:spPr>
        <p:txBody>
          <a:bodyPr wrap="square" rtlCol="0">
            <a:spAutoFit/>
          </a:bodyPr>
          <a:lstStyle/>
          <a:p>
            <a:r>
              <a:rPr lang="en-AU" dirty="0" smtClean="0">
                <a:solidFill>
                  <a:srgbClr val="000000"/>
                </a:solidFill>
              </a:rPr>
              <a:t>I’ll dance with my </a:t>
            </a:r>
            <a:r>
              <a:rPr lang="en-AU" dirty="0" err="1" smtClean="0">
                <a:solidFill>
                  <a:srgbClr val="000000"/>
                </a:solidFill>
              </a:rPr>
              <a:t>sista</a:t>
            </a:r>
            <a:r>
              <a:rPr lang="en-AU" dirty="0" smtClean="0">
                <a:solidFill>
                  <a:srgbClr val="000000"/>
                </a:solidFill>
              </a:rPr>
              <a:t>....emu dance</a:t>
            </a:r>
            <a:endParaRPr lang="en-AU" dirty="0">
              <a:solidFill>
                <a:srgbClr val="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Drumming  - instructional teaching</a:t>
            </a:r>
            <a:endParaRPr lang="en-AU" dirty="0"/>
          </a:p>
        </p:txBody>
      </p:sp>
      <p:pic>
        <p:nvPicPr>
          <p:cNvPr id="5" name="Film5_16.05.06_1.mpg">
            <a:hlinkClick r:id="" action="ppaction://media"/>
          </p:cNvPr>
          <p:cNvPicPr>
            <a:picLocks noRot="1" noChangeAspect="1"/>
          </p:cNvPicPr>
          <p:nvPr>
            <a:videoFile r:link="rId1"/>
          </p:nvPr>
        </p:nvPicPr>
        <p:blipFill>
          <a:blip r:embed="rId3" cstate="print"/>
          <a:stretch>
            <a:fillRect/>
          </a:stretch>
        </p:blipFill>
        <p:spPr>
          <a:xfrm>
            <a:off x="1403648" y="1067137"/>
            <a:ext cx="5616624" cy="4493299"/>
          </a:xfrm>
          <a:prstGeom prst="rect">
            <a:avLst/>
          </a:prstGeom>
        </p:spPr>
      </p:pic>
      <p:sp>
        <p:nvSpPr>
          <p:cNvPr id="6" name="TextBox 5"/>
          <p:cNvSpPr txBox="1"/>
          <p:nvPr/>
        </p:nvSpPr>
        <p:spPr>
          <a:xfrm>
            <a:off x="467544" y="5661248"/>
            <a:ext cx="8566769" cy="461665"/>
          </a:xfrm>
          <a:prstGeom prst="rect">
            <a:avLst/>
          </a:prstGeom>
          <a:noFill/>
        </p:spPr>
        <p:txBody>
          <a:bodyPr wrap="none" rtlCol="0">
            <a:spAutoFit/>
          </a:bodyPr>
          <a:lstStyle/>
          <a:p>
            <a:r>
              <a:rPr lang="en-AU" dirty="0" smtClean="0">
                <a:solidFill>
                  <a:srgbClr val="000000"/>
                </a:solidFill>
              </a:rPr>
              <a:t>Children and adults learning together: music terminology and skills</a:t>
            </a:r>
            <a:endParaRPr lang="en-AU" dirty="0">
              <a:solidFill>
                <a:srgbClr val="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Drumming  - informal learning</a:t>
            </a:r>
            <a:endParaRPr lang="en-AU" dirty="0"/>
          </a:p>
        </p:txBody>
      </p:sp>
      <p:pic>
        <p:nvPicPr>
          <p:cNvPr id="3" name="Film21_30.04.07_corrected.mpg">
            <a:hlinkClick r:id="" action="ppaction://media"/>
          </p:cNvPr>
          <p:cNvPicPr>
            <a:picLocks noRot="1" noChangeAspect="1"/>
          </p:cNvPicPr>
          <p:nvPr>
            <a:videoFile r:link="rId1"/>
          </p:nvPr>
        </p:nvPicPr>
        <p:blipFill>
          <a:blip r:embed="rId3" cstate="print"/>
          <a:stretch>
            <a:fillRect/>
          </a:stretch>
        </p:blipFill>
        <p:spPr>
          <a:xfrm>
            <a:off x="1547664" y="1052736"/>
            <a:ext cx="5928659" cy="4446494"/>
          </a:xfrm>
          <a:prstGeom prst="rect">
            <a:avLst/>
          </a:prstGeom>
        </p:spPr>
      </p:pic>
      <p:sp>
        <p:nvSpPr>
          <p:cNvPr id="4" name="TextBox 3"/>
          <p:cNvSpPr txBox="1"/>
          <p:nvPr/>
        </p:nvSpPr>
        <p:spPr>
          <a:xfrm>
            <a:off x="1763688" y="5805264"/>
            <a:ext cx="184731" cy="461665"/>
          </a:xfrm>
          <a:prstGeom prst="rect">
            <a:avLst/>
          </a:prstGeom>
          <a:noFill/>
        </p:spPr>
        <p:txBody>
          <a:bodyPr wrap="none" rtlCol="0">
            <a:spAutoFit/>
          </a:bodyPr>
          <a:lstStyle/>
          <a:p>
            <a:endParaRPr lang="en-AU" dirty="0"/>
          </a:p>
        </p:txBody>
      </p:sp>
      <p:sp>
        <p:nvSpPr>
          <p:cNvPr id="5" name="TextBox 4"/>
          <p:cNvSpPr txBox="1"/>
          <p:nvPr/>
        </p:nvSpPr>
        <p:spPr>
          <a:xfrm>
            <a:off x="323528" y="5661248"/>
            <a:ext cx="8496944" cy="461665"/>
          </a:xfrm>
          <a:prstGeom prst="rect">
            <a:avLst/>
          </a:prstGeom>
          <a:noFill/>
        </p:spPr>
        <p:txBody>
          <a:bodyPr wrap="square" rtlCol="0">
            <a:spAutoFit/>
          </a:bodyPr>
          <a:lstStyle/>
          <a:p>
            <a:r>
              <a:rPr lang="en-AU" dirty="0" smtClean="0">
                <a:solidFill>
                  <a:srgbClr val="000000"/>
                </a:solidFill>
              </a:rPr>
              <a:t>Child-led and group-negotiated rules for drumming (16 June 2006)</a:t>
            </a:r>
            <a:endParaRPr lang="en-AU" dirty="0">
              <a:solidFill>
                <a:srgbClr val="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descr="Sept_sandpit1"/>
          <p:cNvPicPr>
            <a:picLocks noChangeAspect="1" noChangeArrowheads="1"/>
          </p:cNvPicPr>
          <p:nvPr/>
        </p:nvPicPr>
        <p:blipFill>
          <a:blip r:embed="rId3" cstate="print"/>
          <a:srcRect/>
          <a:stretch>
            <a:fillRect/>
          </a:stretch>
        </p:blipFill>
        <p:spPr bwMode="auto">
          <a:xfrm>
            <a:off x="0" y="72232"/>
            <a:ext cx="8893175" cy="6669882"/>
          </a:xfrm>
          <a:prstGeom prst="rect">
            <a:avLst/>
          </a:prstGeom>
          <a:noFill/>
        </p:spPr>
      </p:pic>
      <p:pic>
        <p:nvPicPr>
          <p:cNvPr id="137219" name="Picture 3" descr="golden_sandpit"/>
          <p:cNvPicPr>
            <a:picLocks noChangeAspect="1" noChangeArrowheads="1"/>
          </p:cNvPicPr>
          <p:nvPr/>
        </p:nvPicPr>
        <p:blipFill>
          <a:blip r:embed="rId4" cstate="print"/>
          <a:srcRect/>
          <a:stretch>
            <a:fillRect/>
          </a:stretch>
        </p:blipFill>
        <p:spPr bwMode="auto">
          <a:xfrm>
            <a:off x="3851920" y="332656"/>
            <a:ext cx="4860032" cy="3649507"/>
          </a:xfrm>
          <a:prstGeom prst="rect">
            <a:avLst/>
          </a:prstGeom>
          <a:noFill/>
        </p:spPr>
      </p:pic>
      <p:pic>
        <p:nvPicPr>
          <p:cNvPr id="4" name="Picture 3" descr="sandpit_child1.jpg"/>
          <p:cNvPicPr>
            <a:picLocks noChangeAspect="1"/>
          </p:cNvPicPr>
          <p:nvPr/>
        </p:nvPicPr>
        <p:blipFill>
          <a:blip r:embed="rId5" cstate="print"/>
          <a:stretch>
            <a:fillRect/>
          </a:stretch>
        </p:blipFill>
        <p:spPr>
          <a:xfrm>
            <a:off x="179512" y="0"/>
            <a:ext cx="5715000" cy="4292600"/>
          </a:xfrm>
          <a:prstGeom prst="rect">
            <a:avLst/>
          </a:prstGeom>
        </p:spPr>
      </p:pic>
      <p:pic>
        <p:nvPicPr>
          <p:cNvPr id="5" name="Picture 4" descr="191007_sandcastle.JPG"/>
          <p:cNvPicPr>
            <a:picLocks noChangeAspect="1"/>
          </p:cNvPicPr>
          <p:nvPr/>
        </p:nvPicPr>
        <p:blipFill>
          <a:blip r:embed="rId6" cstate="print"/>
          <a:stretch>
            <a:fillRect/>
          </a:stretch>
        </p:blipFill>
        <p:spPr>
          <a:xfrm>
            <a:off x="5148064" y="3501008"/>
            <a:ext cx="3779912" cy="2834934"/>
          </a:xfrm>
          <a:prstGeom prst="rect">
            <a:avLst/>
          </a:prstGeom>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3000"/>
                                        <p:tgtEl>
                                          <p:spTgt spid="137218"/>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37219"/>
                                        </p:tgtEl>
                                        <p:attrNameLst>
                                          <p:attrName>style.visibility</p:attrName>
                                        </p:attrNameLst>
                                      </p:cBhvr>
                                      <p:to>
                                        <p:strVal val="visible"/>
                                      </p:to>
                                    </p:set>
                                    <p:animEffect transition="in" filter="fade">
                                      <p:cBhvr>
                                        <p:cTn id="11" dur="2000"/>
                                        <p:tgtEl>
                                          <p:spTgt spid="137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0" y="0"/>
            <a:ext cx="9144000" cy="6858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4" name="Title 3"/>
          <p:cNvSpPr>
            <a:spLocks noGrp="1"/>
          </p:cNvSpPr>
          <p:nvPr>
            <p:ph type="title"/>
          </p:nvPr>
        </p:nvSpPr>
        <p:spPr/>
        <p:txBody>
          <a:bodyPr/>
          <a:lstStyle/>
          <a:p>
            <a:pPr algn="ctr"/>
            <a:r>
              <a:rPr lang="en-AU" dirty="0" smtClean="0"/>
              <a:t/>
            </a:r>
            <a:br>
              <a:rPr lang="en-AU" dirty="0" smtClean="0"/>
            </a:br>
            <a:r>
              <a:rPr lang="en-AU" dirty="0" smtClean="0"/>
              <a:t> Acknowledgement  of  Country</a:t>
            </a:r>
            <a:endParaRPr lang="en-AU" sz="3200" dirty="0"/>
          </a:p>
        </p:txBody>
      </p:sp>
      <p:sp>
        <p:nvSpPr>
          <p:cNvPr id="6" name="Text Placeholder 5"/>
          <p:cNvSpPr>
            <a:spLocks noGrp="1"/>
          </p:cNvSpPr>
          <p:nvPr>
            <p:ph type="body" sz="half" idx="4294967295"/>
          </p:nvPr>
        </p:nvSpPr>
        <p:spPr>
          <a:xfrm>
            <a:off x="1907704" y="6309320"/>
            <a:ext cx="5472112" cy="288230"/>
          </a:xfrm>
        </p:spPr>
        <p:txBody>
          <a:bodyPr/>
          <a:lstStyle/>
          <a:p>
            <a:pPr algn="ctr">
              <a:buNone/>
            </a:pPr>
            <a:r>
              <a:rPr lang="en-AU" sz="1600" b="1" i="1" dirty="0" err="1" smtClean="0"/>
              <a:t>Dinawan</a:t>
            </a:r>
            <a:r>
              <a:rPr lang="en-AU" sz="1600" b="1" i="1" dirty="0" smtClean="0"/>
              <a:t> Dreaming </a:t>
            </a:r>
            <a:r>
              <a:rPr lang="en-AU" sz="1600" b="1" dirty="0" smtClean="0"/>
              <a:t>by Donna </a:t>
            </a:r>
            <a:r>
              <a:rPr lang="en-AU" sz="1600" b="1" dirty="0" err="1" smtClean="0"/>
              <a:t>Moodie</a:t>
            </a:r>
            <a:endParaRPr lang="en-AU" sz="1600" b="1" dirty="0"/>
          </a:p>
        </p:txBody>
      </p:sp>
      <p:sp>
        <p:nvSpPr>
          <p:cNvPr id="10" name="Text Placeholder 5"/>
          <p:cNvSpPr txBox="1">
            <a:spLocks/>
          </p:cNvSpPr>
          <p:nvPr/>
        </p:nvSpPr>
        <p:spPr bwMode="auto">
          <a:xfrm>
            <a:off x="1043608" y="2492896"/>
            <a:ext cx="7272808" cy="29523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AU" i="1" dirty="0" smtClean="0">
                <a:solidFill>
                  <a:srgbClr val="000000"/>
                </a:solidFill>
              </a:rPr>
              <a:t>I acknowledge the traditional custodians of the lands where USQ teaching and research is conducted: the </a:t>
            </a:r>
            <a:r>
              <a:rPr lang="en-AU" i="1" dirty="0" err="1" smtClean="0">
                <a:solidFill>
                  <a:srgbClr val="000000"/>
                </a:solidFill>
              </a:rPr>
              <a:t>Gaibal</a:t>
            </a:r>
            <a:r>
              <a:rPr lang="en-AU" i="1" dirty="0" smtClean="0">
                <a:solidFill>
                  <a:srgbClr val="000000"/>
                </a:solidFill>
              </a:rPr>
              <a:t>, </a:t>
            </a:r>
            <a:r>
              <a:rPr lang="en-AU" i="1" dirty="0" err="1" smtClean="0">
                <a:solidFill>
                  <a:srgbClr val="000000"/>
                </a:solidFill>
              </a:rPr>
              <a:t>Jarowair</a:t>
            </a:r>
            <a:r>
              <a:rPr lang="en-AU" i="1" dirty="0" smtClean="0">
                <a:solidFill>
                  <a:srgbClr val="000000"/>
                </a:solidFill>
              </a:rPr>
              <a:t>, </a:t>
            </a:r>
            <a:r>
              <a:rPr lang="en-AU" i="1" dirty="0" err="1" smtClean="0">
                <a:solidFill>
                  <a:srgbClr val="000000"/>
                </a:solidFill>
              </a:rPr>
              <a:t>Ugarapul</a:t>
            </a:r>
            <a:r>
              <a:rPr lang="en-AU" i="1" dirty="0" smtClean="0">
                <a:solidFill>
                  <a:srgbClr val="000000"/>
                </a:solidFill>
              </a:rPr>
              <a:t> and </a:t>
            </a:r>
            <a:r>
              <a:rPr lang="en-AU" i="1" dirty="0" err="1" smtClean="0">
                <a:solidFill>
                  <a:srgbClr val="000000"/>
                </a:solidFill>
              </a:rPr>
              <a:t>Butchulla</a:t>
            </a:r>
            <a:r>
              <a:rPr lang="en-AU" i="1" dirty="0" smtClean="0">
                <a:solidFill>
                  <a:srgbClr val="000000"/>
                </a:solidFill>
              </a:rPr>
              <a:t> peoples of Queensland. I honour the wisdom of Elders past, present and future, seeking to walk together in the spirit of reconciliation.</a:t>
            </a:r>
            <a:r>
              <a:rPr lang="en-AU" dirty="0" smtClean="0">
                <a:solidFill>
                  <a:srgbClr val="000000"/>
                </a:solidFill>
              </a:rPr>
              <a:t> </a:t>
            </a:r>
            <a:endParaRPr lang="en-AU" dirty="0">
              <a:solidFill>
                <a:srgbClr val="000000"/>
              </a:solidFill>
            </a:endParaRPr>
          </a:p>
        </p:txBody>
      </p:sp>
      <p:pic>
        <p:nvPicPr>
          <p:cNvPr id="7" name="Picture Placeholder 6" descr="Dinawan_Dreaming__adjusted.jpg"/>
          <p:cNvPicPr>
            <a:picLocks noGrp="1" noChangeAspect="1"/>
          </p:cNvPicPr>
          <p:nvPr>
            <p:ph idx="1"/>
          </p:nvPr>
        </p:nvPicPr>
        <p:blipFill>
          <a:blip r:embed="rId3" cstate="print">
            <a:lum contrast="20000"/>
          </a:blip>
          <a:stretch>
            <a:fillRect/>
          </a:stretch>
        </p:blipFill>
        <p:spPr>
          <a:xfrm>
            <a:off x="1043609" y="836711"/>
            <a:ext cx="7320812" cy="549060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fade">
                                      <p:cBhvr>
                                        <p:cTn id="10" dur="5000"/>
                                        <p:tgtEl>
                                          <p:spTgt spid="10">
                                            <p:txEl>
                                              <p:pRg st="0" end="0"/>
                                            </p:txEl>
                                          </p:spTgt>
                                        </p:tgtEl>
                                      </p:cBhvr>
                                    </p:animEffect>
                                  </p:childTnLst>
                                </p:cTn>
                              </p:par>
                            </p:childTnLst>
                          </p:cTn>
                        </p:par>
                        <p:par>
                          <p:cTn id="11" fill="hold">
                            <p:stCondLst>
                              <p:cond delay="5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10"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5" name="Picture 4" descr="harrysbirthday.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Celebrating the first rain for months</a:t>
            </a:r>
            <a:endParaRPr lang="en-AU" dirty="0"/>
          </a:p>
        </p:txBody>
      </p:sp>
      <p:pic>
        <p:nvPicPr>
          <p:cNvPr id="3" name="Film10_28.07.06.mpg">
            <a:hlinkClick r:id="" action="ppaction://media"/>
          </p:cNvPr>
          <p:cNvPicPr>
            <a:picLocks noRot="1" noChangeAspect="1"/>
          </p:cNvPicPr>
          <p:nvPr>
            <a:videoFile r:link="rId1"/>
          </p:nvPr>
        </p:nvPicPr>
        <p:blipFill>
          <a:blip r:embed="rId3" cstate="print"/>
          <a:stretch>
            <a:fillRect/>
          </a:stretch>
        </p:blipFill>
        <p:spPr>
          <a:xfrm>
            <a:off x="1931707" y="1268759"/>
            <a:ext cx="5232581" cy="4281203"/>
          </a:xfrm>
          <a:prstGeom prst="rect">
            <a:avLst/>
          </a:prstGeom>
        </p:spPr>
      </p:pic>
      <p:sp>
        <p:nvSpPr>
          <p:cNvPr id="4" name="TextBox 3"/>
          <p:cNvSpPr txBox="1"/>
          <p:nvPr/>
        </p:nvSpPr>
        <p:spPr>
          <a:xfrm>
            <a:off x="1259632" y="5589240"/>
            <a:ext cx="7531229" cy="461665"/>
          </a:xfrm>
          <a:prstGeom prst="rect">
            <a:avLst/>
          </a:prstGeom>
          <a:noFill/>
        </p:spPr>
        <p:txBody>
          <a:bodyPr wrap="none" rtlCol="0">
            <a:spAutoFit/>
          </a:bodyPr>
          <a:lstStyle/>
          <a:p>
            <a:r>
              <a:rPr lang="en-AU" dirty="0" smtClean="0">
                <a:solidFill>
                  <a:srgbClr val="000000"/>
                </a:solidFill>
              </a:rPr>
              <a:t>28 July 2006 – followed by science and sound experiments </a:t>
            </a:r>
            <a:endParaRPr lang="en-AU" dirty="0">
              <a:solidFill>
                <a:srgbClr val="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8229600" cy="900113"/>
          </a:xfrm>
        </p:spPr>
        <p:txBody>
          <a:bodyPr/>
          <a:lstStyle/>
          <a:p>
            <a:r>
              <a:rPr lang="en-AU" dirty="0" smtClean="0"/>
              <a:t>Mapping and Assessment</a:t>
            </a:r>
            <a:endParaRPr lang="en-AU" dirty="0"/>
          </a:p>
        </p:txBody>
      </p:sp>
      <p:sp>
        <p:nvSpPr>
          <p:cNvPr id="4" name="Oval 3"/>
          <p:cNvSpPr/>
          <p:nvPr/>
        </p:nvSpPr>
        <p:spPr bwMode="auto">
          <a:xfrm>
            <a:off x="827584" y="2924944"/>
            <a:ext cx="1800200" cy="1800200"/>
          </a:xfrm>
          <a:prstGeom prst="ellipse">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AU" sz="2400" b="0" i="0" u="none" strike="noStrike" cap="none" normalizeH="0" baseline="0" dirty="0" smtClean="0">
                <a:ln>
                  <a:noFill/>
                </a:ln>
                <a:solidFill>
                  <a:srgbClr val="000000"/>
                </a:solidFill>
                <a:effectLst/>
                <a:latin typeface="Times" pitchFamily="18" charset="0"/>
                <a:cs typeface="Arial" charset="0"/>
              </a:rPr>
              <a:t>Rain Play</a:t>
            </a:r>
          </a:p>
        </p:txBody>
      </p:sp>
      <p:sp>
        <p:nvSpPr>
          <p:cNvPr id="5" name="Rectangle 4"/>
          <p:cNvSpPr/>
          <p:nvPr/>
        </p:nvSpPr>
        <p:spPr bwMode="auto">
          <a:xfrm>
            <a:off x="1691680" y="2204864"/>
            <a:ext cx="45719" cy="648072"/>
          </a:xfrm>
          <a:prstGeom prst="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dirty="0" smtClean="0">
              <a:ln>
                <a:noFill/>
              </a:ln>
              <a:solidFill>
                <a:srgbClr val="000000"/>
              </a:solidFill>
              <a:effectLst/>
              <a:latin typeface="Times" pitchFamily="18" charset="0"/>
              <a:cs typeface="Arial" charset="0"/>
            </a:endParaRPr>
          </a:p>
        </p:txBody>
      </p:sp>
      <p:sp>
        <p:nvSpPr>
          <p:cNvPr id="6" name="Rounded Rectangle 5"/>
          <p:cNvSpPr/>
          <p:nvPr/>
        </p:nvSpPr>
        <p:spPr bwMode="auto">
          <a:xfrm>
            <a:off x="827584" y="1412776"/>
            <a:ext cx="1800200" cy="72008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AU" sz="2400" b="0" i="0" u="none" strike="noStrike" cap="none" normalizeH="0" baseline="0" dirty="0" smtClean="0">
                <a:ln>
                  <a:noFill/>
                </a:ln>
                <a:solidFill>
                  <a:schemeClr val="tx1"/>
                </a:solidFill>
                <a:effectLst/>
                <a:latin typeface="Times" pitchFamily="18" charset="0"/>
                <a:cs typeface="Arial" charset="0"/>
              </a:rPr>
              <a:t>All 5 senses</a:t>
            </a:r>
          </a:p>
        </p:txBody>
      </p:sp>
      <p:sp>
        <p:nvSpPr>
          <p:cNvPr id="7" name="Rounded Rectangle 6"/>
          <p:cNvSpPr/>
          <p:nvPr/>
        </p:nvSpPr>
        <p:spPr bwMode="auto">
          <a:xfrm>
            <a:off x="6084168" y="1340768"/>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Environmental studies</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8" name="Rounded Rectangle 7"/>
          <p:cNvSpPr/>
          <p:nvPr/>
        </p:nvSpPr>
        <p:spPr bwMode="auto">
          <a:xfrm>
            <a:off x="3563888" y="1268760"/>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Light  and refraction</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9" name="Rounded Rectangle 8"/>
          <p:cNvSpPr/>
          <p:nvPr/>
        </p:nvSpPr>
        <p:spPr bwMode="auto">
          <a:xfrm>
            <a:off x="4139952" y="4869160"/>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Making </a:t>
            </a:r>
          </a:p>
          <a:p>
            <a:pPr marL="0" marR="0" indent="0" algn="ctr" defTabSz="914400" rtl="0" eaLnBrk="0" fontAlgn="base" latinLnBrk="0" hangingPunct="0">
              <a:lnSpc>
                <a:spcPct val="100000"/>
              </a:lnSpc>
              <a:spcBef>
                <a:spcPct val="0"/>
              </a:spcBef>
              <a:spcAft>
                <a:spcPct val="0"/>
              </a:spcAft>
              <a:buClrTx/>
              <a:buSzTx/>
              <a:buFontTx/>
              <a:buNone/>
              <a:tabLst/>
            </a:pPr>
            <a:r>
              <a:rPr lang="en-AU" dirty="0" smtClean="0"/>
              <a:t>music</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10" name="Rounded Rectangle 9"/>
          <p:cNvSpPr/>
          <p:nvPr/>
        </p:nvSpPr>
        <p:spPr bwMode="auto">
          <a:xfrm>
            <a:off x="1619672" y="4869160"/>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Science of waves</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11" name="Rounded Rectangle 10"/>
          <p:cNvSpPr/>
          <p:nvPr/>
        </p:nvSpPr>
        <p:spPr bwMode="auto">
          <a:xfrm>
            <a:off x="6444208" y="3717032"/>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Chemistry of water</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sp>
        <p:nvSpPr>
          <p:cNvPr id="12" name="Rounded Rectangle 11"/>
          <p:cNvSpPr/>
          <p:nvPr/>
        </p:nvSpPr>
        <p:spPr bwMode="auto">
          <a:xfrm>
            <a:off x="6516216" y="2492896"/>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Wet-on-wet painting</a:t>
            </a:r>
            <a:endParaRPr kumimoji="0" lang="en-AU" sz="2400" b="0" i="0" u="none" strike="noStrike" cap="none" normalizeH="0" baseline="0" dirty="0" smtClean="0">
              <a:ln>
                <a:noFill/>
              </a:ln>
              <a:solidFill>
                <a:schemeClr val="tx1"/>
              </a:solidFill>
              <a:effectLst/>
              <a:latin typeface="Times" pitchFamily="18" charset="0"/>
              <a:cs typeface="Arial" charset="0"/>
            </a:endParaRPr>
          </a:p>
        </p:txBody>
      </p:sp>
      <p:cxnSp>
        <p:nvCxnSpPr>
          <p:cNvPr id="15" name="Straight Arrow Connector 14"/>
          <p:cNvCxnSpPr/>
          <p:nvPr/>
        </p:nvCxnSpPr>
        <p:spPr bwMode="auto">
          <a:xfrm flipV="1">
            <a:off x="2267744" y="2204864"/>
            <a:ext cx="1296144" cy="8640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Straight Arrow Connector 15"/>
          <p:cNvCxnSpPr>
            <a:stCxn id="4" idx="7"/>
          </p:cNvCxnSpPr>
          <p:nvPr/>
        </p:nvCxnSpPr>
        <p:spPr bwMode="auto">
          <a:xfrm flipV="1">
            <a:off x="2364151" y="2276872"/>
            <a:ext cx="3648009" cy="911705"/>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a:endCxn id="12" idx="1"/>
          </p:cNvCxnSpPr>
          <p:nvPr/>
        </p:nvCxnSpPr>
        <p:spPr bwMode="auto">
          <a:xfrm flipV="1">
            <a:off x="2915816" y="2996952"/>
            <a:ext cx="3600400" cy="216024"/>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bwMode="auto">
          <a:xfrm>
            <a:off x="2627784" y="3645024"/>
            <a:ext cx="3744416" cy="50405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bwMode="auto">
          <a:xfrm>
            <a:off x="2483768" y="4293096"/>
            <a:ext cx="648072" cy="50405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30" name="Straight Arrow Connector 29"/>
          <p:cNvCxnSpPr/>
          <p:nvPr/>
        </p:nvCxnSpPr>
        <p:spPr bwMode="auto">
          <a:xfrm>
            <a:off x="2627784" y="3933056"/>
            <a:ext cx="2376264" cy="936104"/>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4" idx="6"/>
          </p:cNvCxnSpPr>
          <p:nvPr/>
        </p:nvCxnSpPr>
        <p:spPr bwMode="auto">
          <a:xfrm>
            <a:off x="2627784" y="3825044"/>
            <a:ext cx="3888432" cy="1116124"/>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cxnSp>
        <p:nvCxnSpPr>
          <p:cNvPr id="36" name="Straight Arrow Connector 35"/>
          <p:cNvCxnSpPr/>
          <p:nvPr/>
        </p:nvCxnSpPr>
        <p:spPr bwMode="auto">
          <a:xfrm>
            <a:off x="2483768" y="4077072"/>
            <a:ext cx="1728192" cy="864096"/>
          </a:xfrm>
          <a:prstGeom prst="straightConnector1">
            <a:avLst/>
          </a:prstGeom>
          <a:ln>
            <a:headEnd type="none" w="med" len="med"/>
            <a:tailEnd type="arrow"/>
          </a:ln>
        </p:spPr>
        <p:style>
          <a:lnRef idx="1">
            <a:schemeClr val="dk1"/>
          </a:lnRef>
          <a:fillRef idx="0">
            <a:schemeClr val="dk1"/>
          </a:fillRef>
          <a:effectRef idx="0">
            <a:schemeClr val="dk1"/>
          </a:effectRef>
          <a:fontRef idx="minor">
            <a:schemeClr val="tx1"/>
          </a:fontRef>
        </p:style>
      </p:cxnSp>
      <p:sp>
        <p:nvSpPr>
          <p:cNvPr id="37" name="Rounded Rectangle 36"/>
          <p:cNvSpPr/>
          <p:nvPr/>
        </p:nvSpPr>
        <p:spPr bwMode="auto">
          <a:xfrm>
            <a:off x="6516216" y="4869160"/>
            <a:ext cx="2160240" cy="1008112"/>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AU" dirty="0" smtClean="0"/>
              <a:t>Maths</a:t>
            </a:r>
          </a:p>
          <a:p>
            <a:pPr marL="0" marR="0" indent="0" algn="ctr" defTabSz="914400" rtl="0" eaLnBrk="0" fontAlgn="base" latinLnBrk="0" hangingPunct="0">
              <a:lnSpc>
                <a:spcPct val="100000"/>
              </a:lnSpc>
              <a:spcBef>
                <a:spcPct val="0"/>
              </a:spcBef>
              <a:spcAft>
                <a:spcPct val="0"/>
              </a:spcAft>
              <a:buClrTx/>
              <a:buSzTx/>
              <a:buFontTx/>
              <a:buNone/>
              <a:tabLst/>
            </a:pPr>
            <a:r>
              <a:rPr kumimoji="0" lang="en-AU" sz="2400" b="0" i="0" u="none" strike="noStrike" cap="none" normalizeH="0" baseline="0" dirty="0" smtClean="0">
                <a:ln>
                  <a:noFill/>
                </a:ln>
                <a:solidFill>
                  <a:schemeClr val="tx1"/>
                </a:solidFill>
                <a:effectLst/>
                <a:latin typeface="Times" pitchFamily="18" charset="0"/>
                <a:cs typeface="Arial" charset="0"/>
              </a:rPr>
              <a:t>Displacement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childTnLst>
                                </p:cTn>
                              </p:par>
                              <p:par>
                                <p:cTn id="15" presetID="10"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2000"/>
                                        <p:tgtEl>
                                          <p:spTgt spid="15"/>
                                        </p:tgtEl>
                                      </p:cBhvr>
                                    </p:animEffect>
                                  </p:childTnLst>
                                </p:cTn>
                              </p:par>
                              <p:par>
                                <p:cTn id="18" presetID="10"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2000"/>
                                        <p:tgtEl>
                                          <p:spTgt spid="18"/>
                                        </p:tgtEl>
                                      </p:cBhvr>
                                    </p:animEffect>
                                  </p:childTnLst>
                                </p:cTn>
                              </p:par>
                              <p:par>
                                <p:cTn id="21" presetID="10"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20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0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2000"/>
                                        <p:tgtEl>
                                          <p:spTgt spid="36"/>
                                        </p:tgtEl>
                                      </p:cBhvr>
                                    </p:animEffect>
                                  </p:childTnLst>
                                </p:cTn>
                              </p:par>
                              <p:par>
                                <p:cTn id="33" presetID="10"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2000"/>
                                        <p:tgtEl>
                                          <p:spTgt spid="2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2000"/>
                                        <p:tgtEl>
                                          <p:spTgt spid="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20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20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2000"/>
                                        <p:tgtEl>
                                          <p:spTgt spid="37"/>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20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t>Children paint their world…</a:t>
            </a:r>
          </a:p>
        </p:txBody>
      </p:sp>
      <p:pic>
        <p:nvPicPr>
          <p:cNvPr id="77829" name="Picture 5" descr="amazing_bluepic"/>
          <p:cNvPicPr>
            <a:picLocks noChangeAspect="1" noChangeArrowheads="1"/>
          </p:cNvPicPr>
          <p:nvPr/>
        </p:nvPicPr>
        <p:blipFill>
          <a:blip r:embed="rId3" cstate="print"/>
          <a:srcRect/>
          <a:stretch>
            <a:fillRect/>
          </a:stretch>
        </p:blipFill>
        <p:spPr bwMode="auto">
          <a:xfrm>
            <a:off x="250825" y="1314450"/>
            <a:ext cx="4156075" cy="5543550"/>
          </a:xfrm>
          <a:prstGeom prst="rect">
            <a:avLst/>
          </a:prstGeom>
          <a:noFill/>
        </p:spPr>
      </p:pic>
      <p:pic>
        <p:nvPicPr>
          <p:cNvPr id="77830" name="Picture 6" descr="artpicture2_oct"/>
          <p:cNvPicPr>
            <a:picLocks noChangeAspect="1" noChangeArrowheads="1"/>
          </p:cNvPicPr>
          <p:nvPr/>
        </p:nvPicPr>
        <p:blipFill>
          <a:blip r:embed="rId4" cstate="print"/>
          <a:srcRect/>
          <a:stretch>
            <a:fillRect/>
          </a:stretch>
        </p:blipFill>
        <p:spPr bwMode="auto">
          <a:xfrm>
            <a:off x="1331913" y="1341438"/>
            <a:ext cx="4056062" cy="5516562"/>
          </a:xfrm>
          <a:prstGeom prst="rect">
            <a:avLst/>
          </a:prstGeom>
          <a:noFill/>
        </p:spPr>
      </p:pic>
      <p:pic>
        <p:nvPicPr>
          <p:cNvPr id="77831" name="Picture 7" descr="flowers_rain"/>
          <p:cNvPicPr>
            <a:picLocks noChangeAspect="1" noChangeArrowheads="1"/>
          </p:cNvPicPr>
          <p:nvPr/>
        </p:nvPicPr>
        <p:blipFill>
          <a:blip r:embed="rId5" cstate="print"/>
          <a:srcRect/>
          <a:stretch>
            <a:fillRect/>
          </a:stretch>
        </p:blipFill>
        <p:spPr bwMode="auto">
          <a:xfrm>
            <a:off x="2484438" y="1457325"/>
            <a:ext cx="3900487" cy="5400675"/>
          </a:xfrm>
          <a:prstGeom prst="rect">
            <a:avLst/>
          </a:prstGeom>
          <a:noFill/>
        </p:spPr>
      </p:pic>
      <p:pic>
        <p:nvPicPr>
          <p:cNvPr id="77832" name="Picture 8" descr="child_selfpaint_ingarden"/>
          <p:cNvPicPr>
            <a:picLocks noChangeAspect="1" noChangeArrowheads="1"/>
          </p:cNvPicPr>
          <p:nvPr/>
        </p:nvPicPr>
        <p:blipFill>
          <a:blip r:embed="rId6" cstate="print"/>
          <a:srcRect/>
          <a:stretch>
            <a:fillRect/>
          </a:stretch>
        </p:blipFill>
        <p:spPr bwMode="auto">
          <a:xfrm>
            <a:off x="4500563" y="1530350"/>
            <a:ext cx="4203700" cy="5327650"/>
          </a:xfrm>
          <a:prstGeom prst="rect">
            <a:avLst/>
          </a:prstGeom>
          <a:noFill/>
        </p:spPr>
      </p:pic>
    </p:spTree>
  </p:cSld>
  <p:clrMapOvr>
    <a:masterClrMapping/>
  </p:clrMapOvr>
  <p:transition advClick="0"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fade">
                                      <p:cBhvr>
                                        <p:cTn id="7" dur="2000"/>
                                        <p:tgtEl>
                                          <p:spTgt spid="7782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77830"/>
                                        </p:tgtEl>
                                        <p:attrNameLst>
                                          <p:attrName>style.visibility</p:attrName>
                                        </p:attrNameLst>
                                      </p:cBhvr>
                                      <p:to>
                                        <p:strVal val="visible"/>
                                      </p:to>
                                    </p:set>
                                    <p:animEffect transition="in" filter="fade">
                                      <p:cBhvr>
                                        <p:cTn id="11" dur="2000"/>
                                        <p:tgtEl>
                                          <p:spTgt spid="77830"/>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7831"/>
                                        </p:tgtEl>
                                        <p:attrNameLst>
                                          <p:attrName>style.visibility</p:attrName>
                                        </p:attrNameLst>
                                      </p:cBhvr>
                                      <p:to>
                                        <p:strVal val="visible"/>
                                      </p:to>
                                    </p:set>
                                    <p:animEffect transition="in" filter="fade">
                                      <p:cBhvr>
                                        <p:cTn id="15" dur="2000"/>
                                        <p:tgtEl>
                                          <p:spTgt spid="77831"/>
                                        </p:tgtEl>
                                      </p:cBhvr>
                                    </p:animEffect>
                                  </p:childTnLst>
                                </p:cTn>
                              </p:par>
                            </p:childTnLst>
                          </p:cTn>
                        </p:par>
                        <p:par>
                          <p:cTn id="16" fill="hold">
                            <p:stCondLst>
                              <p:cond delay="6000"/>
                            </p:stCondLst>
                            <p:childTnLst>
                              <p:par>
                                <p:cTn id="17" presetID="10" presetClass="entr" presetSubtype="0" fill="hold" nodeType="afterEffect">
                                  <p:stCondLst>
                                    <p:cond delay="0"/>
                                  </p:stCondLst>
                                  <p:childTnLst>
                                    <p:set>
                                      <p:cBhvr>
                                        <p:cTn id="18" dur="1" fill="hold">
                                          <p:stCondLst>
                                            <p:cond delay="0"/>
                                          </p:stCondLst>
                                        </p:cTn>
                                        <p:tgtEl>
                                          <p:spTgt spid="77832"/>
                                        </p:tgtEl>
                                        <p:attrNameLst>
                                          <p:attrName>style.visibility</p:attrName>
                                        </p:attrNameLst>
                                      </p:cBhvr>
                                      <p:to>
                                        <p:strVal val="visible"/>
                                      </p:to>
                                    </p:set>
                                    <p:animEffect transition="in" filter="fade">
                                      <p:cBhvr>
                                        <p:cTn id="19" dur="2000"/>
                                        <p:tgtEl>
                                          <p:spTgt spid="77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rateshow_preparing.jpg"/>
          <p:cNvPicPr>
            <a:picLocks noChangeAspect="1"/>
          </p:cNvPicPr>
          <p:nvPr/>
        </p:nvPicPr>
        <p:blipFill>
          <a:blip r:embed="rId2" cstate="print"/>
          <a:stretch>
            <a:fillRect/>
          </a:stretch>
        </p:blipFill>
        <p:spPr>
          <a:xfrm>
            <a:off x="2195736" y="1052736"/>
            <a:ext cx="6948264" cy="5211198"/>
          </a:xfrm>
          <a:prstGeom prst="rect">
            <a:avLst/>
          </a:prstGeom>
        </p:spPr>
      </p:pic>
      <p:pic>
        <p:nvPicPr>
          <p:cNvPr id="2" name="Picture 1" descr="Kids_pirateboat.jpg"/>
          <p:cNvPicPr>
            <a:picLocks noChangeAspect="1"/>
          </p:cNvPicPr>
          <p:nvPr/>
        </p:nvPicPr>
        <p:blipFill>
          <a:blip r:embed="rId3" cstate="print"/>
          <a:stretch>
            <a:fillRect/>
          </a:stretch>
        </p:blipFill>
        <p:spPr>
          <a:xfrm>
            <a:off x="0" y="1268760"/>
            <a:ext cx="6350000" cy="4762500"/>
          </a:xfrm>
          <a:prstGeom prst="rect">
            <a:avLst/>
          </a:prstGeom>
        </p:spPr>
      </p:pic>
      <p:pic>
        <p:nvPicPr>
          <p:cNvPr id="4" name="Picture 3" descr="bear_hunt2.jpg"/>
          <p:cNvPicPr>
            <a:picLocks noChangeAspect="1"/>
          </p:cNvPicPr>
          <p:nvPr/>
        </p:nvPicPr>
        <p:blipFill>
          <a:blip r:embed="rId4" cstate="print"/>
          <a:stretch>
            <a:fillRect/>
          </a:stretch>
        </p:blipFill>
        <p:spPr>
          <a:xfrm>
            <a:off x="1187624" y="908720"/>
            <a:ext cx="6696744" cy="5029999"/>
          </a:xfrm>
          <a:prstGeom prst="rect">
            <a:avLst/>
          </a:prstGeom>
        </p:spPr>
      </p:pic>
      <p:sp>
        <p:nvSpPr>
          <p:cNvPr id="5" name="Title 4"/>
          <p:cNvSpPr>
            <a:spLocks noGrp="1"/>
          </p:cNvSpPr>
          <p:nvPr>
            <p:ph type="title"/>
          </p:nvPr>
        </p:nvSpPr>
        <p:spPr/>
        <p:txBody>
          <a:bodyPr/>
          <a:lstStyle/>
          <a:p>
            <a:r>
              <a:rPr lang="en-AU" dirty="0" smtClean="0"/>
              <a:t>Pre-service teacher workshops</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ain.jpg"/>
          <p:cNvPicPr>
            <a:picLocks noChangeAspect="1"/>
          </p:cNvPicPr>
          <p:nvPr/>
        </p:nvPicPr>
        <p:blipFill>
          <a:blip r:embed="rId2" cstate="print"/>
          <a:stretch>
            <a:fillRect/>
          </a:stretch>
        </p:blipFill>
        <p:spPr>
          <a:xfrm>
            <a:off x="5834785" y="1196752"/>
            <a:ext cx="3309215" cy="4221088"/>
          </a:xfrm>
          <a:prstGeom prst="rect">
            <a:avLst/>
          </a:prstGeom>
        </p:spPr>
      </p:pic>
      <p:pic>
        <p:nvPicPr>
          <p:cNvPr id="4" name="Picture 3" descr="100_2704.JPG"/>
          <p:cNvPicPr>
            <a:picLocks noChangeAspect="1"/>
          </p:cNvPicPr>
          <p:nvPr/>
        </p:nvPicPr>
        <p:blipFill>
          <a:blip r:embed="rId3" cstate="print"/>
          <a:stretch>
            <a:fillRect/>
          </a:stretch>
        </p:blipFill>
        <p:spPr>
          <a:xfrm>
            <a:off x="611560" y="4149080"/>
            <a:ext cx="3059832" cy="2039888"/>
          </a:xfrm>
          <a:prstGeom prst="rect">
            <a:avLst/>
          </a:prstGeom>
        </p:spPr>
      </p:pic>
      <p:sp>
        <p:nvSpPr>
          <p:cNvPr id="5" name="TextBox 4"/>
          <p:cNvSpPr txBox="1"/>
          <p:nvPr/>
        </p:nvSpPr>
        <p:spPr>
          <a:xfrm>
            <a:off x="0" y="1052736"/>
            <a:ext cx="5768195" cy="3416320"/>
          </a:xfrm>
          <a:prstGeom prst="rect">
            <a:avLst/>
          </a:prstGeom>
          <a:noFill/>
        </p:spPr>
        <p:txBody>
          <a:bodyPr wrap="square" rtlCol="0">
            <a:spAutoFit/>
          </a:bodyPr>
          <a:lstStyle/>
          <a:p>
            <a:r>
              <a:rPr lang="en-AU" b="1" dirty="0" smtClean="0">
                <a:solidFill>
                  <a:srgbClr val="000000"/>
                </a:solidFill>
              </a:rPr>
              <a:t>Michael developed photo stories about himself as Superhero. Then, for weeks he and a younger child developed a game of trains: others joined in creating a shop, childminding service, taxis, ‘money’, bridges, carriages, tracks. Michael wrote his first words on his beautiful poster of a train. He began to create cartoon books...</a:t>
            </a:r>
          </a:p>
          <a:p>
            <a:endParaRPr lang="en-AU" dirty="0"/>
          </a:p>
        </p:txBody>
      </p:sp>
      <p:pic>
        <p:nvPicPr>
          <p:cNvPr id="6" name="Picture 4" descr="photos April 3  2007 102"/>
          <p:cNvPicPr>
            <a:picLocks noChangeAspect="1" noChangeArrowheads="1"/>
          </p:cNvPicPr>
          <p:nvPr/>
        </p:nvPicPr>
        <p:blipFill>
          <a:blip r:embed="rId4" cstate="print"/>
          <a:srcRect/>
          <a:stretch>
            <a:fillRect/>
          </a:stretch>
        </p:blipFill>
        <p:spPr bwMode="auto">
          <a:xfrm>
            <a:off x="3707904" y="4149080"/>
            <a:ext cx="2951287" cy="1967525"/>
          </a:xfrm>
          <a:prstGeom prst="rect">
            <a:avLst/>
          </a:prstGeom>
          <a:noFill/>
          <a:ln w="9525">
            <a:noFill/>
            <a:miter lim="800000"/>
            <a:headEnd/>
            <a:tailEnd/>
          </a:ln>
        </p:spPr>
      </p:pic>
      <p:sp>
        <p:nvSpPr>
          <p:cNvPr id="7" name="Title 6"/>
          <p:cNvSpPr>
            <a:spLocks noGrp="1"/>
          </p:cNvSpPr>
          <p:nvPr>
            <p:ph type="title"/>
          </p:nvPr>
        </p:nvSpPr>
        <p:spPr/>
        <p:txBody>
          <a:bodyPr/>
          <a:lstStyle/>
          <a:p>
            <a:r>
              <a:rPr lang="en-AU" dirty="0" smtClean="0"/>
              <a:t>New confidence to create</a:t>
            </a:r>
            <a:endParaRPr lang="en-AU"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2000"/>
                            </p:stCondLst>
                            <p:childTnLst>
                              <p:par>
                                <p:cTn id="12" presetID="53"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3000" fill="hold"/>
                                        <p:tgtEl>
                                          <p:spTgt spid="6"/>
                                        </p:tgtEl>
                                        <p:attrNameLst>
                                          <p:attrName>ppt_w</p:attrName>
                                        </p:attrNameLst>
                                      </p:cBhvr>
                                      <p:tavLst>
                                        <p:tav tm="0">
                                          <p:val>
                                            <p:fltVal val="0"/>
                                          </p:val>
                                        </p:tav>
                                        <p:tav tm="100000">
                                          <p:val>
                                            <p:strVal val="#ppt_w"/>
                                          </p:val>
                                        </p:tav>
                                      </p:tavLst>
                                    </p:anim>
                                    <p:anim calcmode="lin" valueType="num">
                                      <p:cBhvr>
                                        <p:cTn id="15" dur="3000" fill="hold"/>
                                        <p:tgtEl>
                                          <p:spTgt spid="6"/>
                                        </p:tgtEl>
                                        <p:attrNameLst>
                                          <p:attrName>ppt_h</p:attrName>
                                        </p:attrNameLst>
                                      </p:cBhvr>
                                      <p:tavLst>
                                        <p:tav tm="0">
                                          <p:val>
                                            <p:fltVal val="0"/>
                                          </p:val>
                                        </p:tav>
                                        <p:tav tm="100000">
                                          <p:val>
                                            <p:strVal val="#ppt_h"/>
                                          </p:val>
                                        </p:tav>
                                      </p:tavLst>
                                    </p:anim>
                                    <p:animEffect transition="in" filter="fade">
                                      <p:cBhvr>
                                        <p:cTn id="16"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dirty="0" smtClean="0"/>
              <a:t>Parents as Educators</a:t>
            </a:r>
            <a:endParaRPr lang="en-US" dirty="0"/>
          </a:p>
        </p:txBody>
      </p:sp>
      <p:sp>
        <p:nvSpPr>
          <p:cNvPr id="70659" name="Rectangle 3"/>
          <p:cNvSpPr>
            <a:spLocks noGrp="1" noChangeArrowheads="1"/>
          </p:cNvSpPr>
          <p:nvPr>
            <p:ph type="body" idx="1"/>
          </p:nvPr>
        </p:nvSpPr>
        <p:spPr/>
        <p:txBody>
          <a:bodyPr/>
          <a:lstStyle/>
          <a:p>
            <a:r>
              <a:rPr lang="en-AU" dirty="0" smtClean="0"/>
              <a:t>In the next few slides – I </a:t>
            </a:r>
            <a:r>
              <a:rPr lang="en-AU" dirty="0" smtClean="0"/>
              <a:t>run an animation workshop. However, I intervene in an argument between siblings, unaware </a:t>
            </a:r>
            <a:r>
              <a:rPr lang="en-AU" dirty="0" smtClean="0"/>
              <a:t>that </a:t>
            </a:r>
            <a:r>
              <a:rPr lang="en-AU" dirty="0" smtClean="0"/>
              <a:t>Shauna</a:t>
            </a:r>
            <a:r>
              <a:rPr lang="en-AU" dirty="0" smtClean="0"/>
              <a:t> is </a:t>
            </a:r>
            <a:r>
              <a:rPr lang="en-AU" dirty="0"/>
              <a:t>the mother of </a:t>
            </a:r>
            <a:r>
              <a:rPr lang="en-AU" dirty="0" smtClean="0"/>
              <a:t>all</a:t>
            </a:r>
            <a:r>
              <a:rPr lang="en-AU" dirty="0" smtClean="0"/>
              <a:t> 3 children.</a:t>
            </a:r>
          </a:p>
          <a:p>
            <a:r>
              <a:rPr lang="en-AU" dirty="0" smtClean="0"/>
              <a:t>Her role in the </a:t>
            </a:r>
            <a:r>
              <a:rPr lang="en-AU" dirty="0"/>
              <a:t>school is important and I need to respect and acknowledge her ideas as equal to my own. </a:t>
            </a:r>
          </a:p>
        </p:txBody>
      </p:sp>
    </p:spTree>
  </p:cSld>
  <p:clrMapOvr>
    <a:masterClrMapping/>
  </p:clrMapOvr>
  <p:transition spd="slow" advClick="0" advTm="200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5000"/>
                                        <p:tgtEl>
                                          <p:spTgt spid="70659">
                                            <p:txEl>
                                              <p:pRg st="0" end="0"/>
                                            </p:txEl>
                                          </p:spTgt>
                                        </p:tgtEl>
                                      </p:cBhvr>
                                    </p:animEffect>
                                  </p:childTnLst>
                                </p:cTn>
                              </p:par>
                            </p:childTnLst>
                          </p:cTn>
                        </p:par>
                        <p:par>
                          <p:cTn id="8" fill="hold">
                            <p:stCondLst>
                              <p:cond delay="6500"/>
                            </p:stCondLst>
                            <p:childTnLst>
                              <p:par>
                                <p:cTn id="9" presetID="10" presetClass="entr" presetSubtype="0" fill="hold" grpId="0" nodeType="afterEffect">
                                  <p:stCondLst>
                                    <p:cond delay="1500"/>
                                  </p:stCondLst>
                                  <p:childTnLst>
                                    <p:set>
                                      <p:cBhvr>
                                        <p:cTn id="10" dur="1" fill="hold">
                                          <p:stCondLst>
                                            <p:cond delay="0"/>
                                          </p:stCondLst>
                                        </p:cTn>
                                        <p:tgtEl>
                                          <p:spTgt spid="70659">
                                            <p:txEl>
                                              <p:pRg st="1" end="1"/>
                                            </p:txEl>
                                          </p:spTgt>
                                        </p:tgtEl>
                                        <p:attrNameLst>
                                          <p:attrName>style.visibility</p:attrName>
                                        </p:attrNameLst>
                                      </p:cBhvr>
                                      <p:to>
                                        <p:strVal val="visible"/>
                                      </p:to>
                                    </p:set>
                                    <p:animEffect transition="in" filter="fade">
                                      <p:cBhvr>
                                        <p:cTn id="11" dur="50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AU"/>
          </a:p>
        </p:txBody>
      </p:sp>
      <p:pic>
        <p:nvPicPr>
          <p:cNvPr id="5" name="Picture 4" descr="10.08.07_storyboarding.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4" name="Picture 3" descr="10.08.07_discussing film.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AU"/>
          </a:p>
        </p:txBody>
      </p:sp>
      <p:pic>
        <p:nvPicPr>
          <p:cNvPr id="4" name="Picture 3" descr="10.08.07_veggi characters.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smtClean="0"/>
              <a:t>University of Southern Queensland</a:t>
            </a:r>
            <a:endParaRPr lang="en-AU" dirty="0"/>
          </a:p>
        </p:txBody>
      </p:sp>
      <p:sp>
        <p:nvSpPr>
          <p:cNvPr id="6" name="Content Placeholder 5"/>
          <p:cNvSpPr>
            <a:spLocks noGrp="1"/>
          </p:cNvSpPr>
          <p:nvPr>
            <p:ph sz="half" idx="1"/>
          </p:nvPr>
        </p:nvSpPr>
        <p:spPr/>
        <p:txBody>
          <a:bodyPr/>
          <a:lstStyle/>
          <a:p>
            <a:r>
              <a:rPr lang="en-AU" dirty="0" smtClean="0"/>
              <a:t>25,648 students</a:t>
            </a:r>
          </a:p>
          <a:p>
            <a:r>
              <a:rPr lang="en-AU" dirty="0" smtClean="0"/>
              <a:t>Students from 85 + countries</a:t>
            </a:r>
          </a:p>
          <a:p>
            <a:r>
              <a:rPr lang="en-AU" dirty="0" smtClean="0"/>
              <a:t>Top 3 international China, Malaysia &amp; India</a:t>
            </a:r>
          </a:p>
          <a:p>
            <a:r>
              <a:rPr lang="en-AU" dirty="0" smtClean="0"/>
              <a:t>Student to academic rate: 21/1</a:t>
            </a:r>
          </a:p>
          <a:p>
            <a:endParaRPr lang="en-AU" dirty="0"/>
          </a:p>
        </p:txBody>
      </p:sp>
      <p:sp>
        <p:nvSpPr>
          <p:cNvPr id="7" name="Content Placeholder 6"/>
          <p:cNvSpPr>
            <a:spLocks noGrp="1"/>
          </p:cNvSpPr>
          <p:nvPr>
            <p:ph sz="half" idx="2"/>
          </p:nvPr>
        </p:nvSpPr>
        <p:spPr>
          <a:xfrm>
            <a:off x="4648200" y="1484313"/>
            <a:ext cx="3812232" cy="4104927"/>
          </a:xfrm>
        </p:spPr>
        <p:txBody>
          <a:bodyPr/>
          <a:lstStyle/>
          <a:p>
            <a:r>
              <a:rPr lang="en-AU" dirty="0" smtClean="0"/>
              <a:t>Very high (2%) Indigenous students</a:t>
            </a:r>
          </a:p>
          <a:p>
            <a:r>
              <a:rPr lang="en-AU" dirty="0" smtClean="0"/>
              <a:t>80% Faculty of Education study fully online</a:t>
            </a:r>
          </a:p>
          <a:p>
            <a:r>
              <a:rPr lang="en-AU" dirty="0" smtClean="0"/>
              <a:t>7,382 postgraduate (very high) 94%</a:t>
            </a:r>
            <a:endParaRPr lang="en-A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3000027.JPG"/>
          <p:cNvPicPr>
            <a:picLocks noChangeAspect="1"/>
          </p:cNvPicPr>
          <p:nvPr/>
        </p:nvPicPr>
        <p:blipFill>
          <a:blip r:embed="rId2" cstate="print"/>
          <a:stretch>
            <a:fillRect/>
          </a:stretch>
        </p:blipFill>
        <p:spPr>
          <a:xfrm>
            <a:off x="0" y="980728"/>
            <a:ext cx="3867894" cy="5157192"/>
          </a:xfrm>
          <a:prstGeom prst="rect">
            <a:avLst/>
          </a:prstGeom>
        </p:spPr>
      </p:pic>
      <p:pic>
        <p:nvPicPr>
          <p:cNvPr id="3" name="Picture 2" descr="S3000026.JPG"/>
          <p:cNvPicPr>
            <a:picLocks noChangeAspect="1"/>
          </p:cNvPicPr>
          <p:nvPr/>
        </p:nvPicPr>
        <p:blipFill>
          <a:blip r:embed="rId3" cstate="print"/>
          <a:srcRect l="14563" r="787" b="4851"/>
          <a:stretch>
            <a:fillRect/>
          </a:stretch>
        </p:blipFill>
        <p:spPr>
          <a:xfrm>
            <a:off x="1403648" y="0"/>
            <a:ext cx="7740352" cy="6525344"/>
          </a:xfrm>
          <a:prstGeom prst="rect">
            <a:avLst/>
          </a:prstGeom>
        </p:spPr>
      </p:pic>
      <p:pic>
        <p:nvPicPr>
          <p:cNvPr id="4" name="Picture 3" descr="S3000019.JPG"/>
          <p:cNvPicPr>
            <a:picLocks noChangeAspect="1"/>
          </p:cNvPicPr>
          <p:nvPr/>
        </p:nvPicPr>
        <p:blipFill>
          <a:blip r:embed="rId4" cstate="print"/>
          <a:stretch>
            <a:fillRect/>
          </a:stretch>
        </p:blipFill>
        <p:spPr>
          <a:xfrm>
            <a:off x="1691680" y="476672"/>
            <a:ext cx="6396203" cy="47971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par>
                          <p:cTn id="11" fill="hold">
                            <p:stCondLst>
                              <p:cond delay="2000"/>
                            </p:stCondLst>
                            <p:childTnLst>
                              <p:par>
                                <p:cTn id="12" presetID="5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2000" fill="hold"/>
                                        <p:tgtEl>
                                          <p:spTgt spid="4"/>
                                        </p:tgtEl>
                                        <p:attrNameLst>
                                          <p:attrName>ppt_w</p:attrName>
                                        </p:attrNameLst>
                                      </p:cBhvr>
                                      <p:tavLst>
                                        <p:tav tm="0">
                                          <p:val>
                                            <p:strVal val="#ppt_w*0.70"/>
                                          </p:val>
                                        </p:tav>
                                        <p:tav tm="100000">
                                          <p:val>
                                            <p:strVal val="#ppt_w"/>
                                          </p:val>
                                        </p:tav>
                                      </p:tavLst>
                                    </p:anim>
                                    <p:anim calcmode="lin" valueType="num">
                                      <p:cBhvr>
                                        <p:cTn id="15" dur="2000" fill="hold"/>
                                        <p:tgtEl>
                                          <p:spTgt spid="4"/>
                                        </p:tgtEl>
                                        <p:attrNameLst>
                                          <p:attrName>ppt_h</p:attrName>
                                        </p:attrNameLst>
                                      </p:cBhvr>
                                      <p:tavLst>
                                        <p:tav tm="0">
                                          <p:val>
                                            <p:strVal val="#ppt_h"/>
                                          </p:val>
                                        </p:tav>
                                        <p:tav tm="100000">
                                          <p:val>
                                            <p:strVal val="#ppt_h"/>
                                          </p:val>
                                        </p:tav>
                                      </p:tavLst>
                                    </p:anim>
                                    <p:animEffect transition="in" filter="fade">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Creating Special Effects</a:t>
            </a:r>
            <a:endParaRPr lang="en-AU" dirty="0"/>
          </a:p>
        </p:txBody>
      </p:sp>
      <p:pic>
        <p:nvPicPr>
          <p:cNvPr id="3" name="Picture 2" descr="Photo 326.jpg"/>
          <p:cNvPicPr>
            <a:picLocks noChangeAspect="1"/>
          </p:cNvPicPr>
          <p:nvPr/>
        </p:nvPicPr>
        <p:blipFill>
          <a:blip r:embed="rId2" cstate="print"/>
          <a:stretch>
            <a:fillRect/>
          </a:stretch>
        </p:blipFill>
        <p:spPr>
          <a:xfrm>
            <a:off x="323528" y="1196752"/>
            <a:ext cx="6096000" cy="4572000"/>
          </a:xfrm>
          <a:prstGeom prst="rect">
            <a:avLst/>
          </a:prstGeom>
        </p:spPr>
      </p:pic>
      <p:pic>
        <p:nvPicPr>
          <p:cNvPr id="4" name="Picture 3" descr="Photo 13.jpg"/>
          <p:cNvPicPr>
            <a:picLocks noChangeAspect="1"/>
          </p:cNvPicPr>
          <p:nvPr/>
        </p:nvPicPr>
        <p:blipFill>
          <a:blip r:embed="rId3" cstate="print"/>
          <a:stretch>
            <a:fillRect/>
          </a:stretch>
        </p:blipFill>
        <p:spPr>
          <a:xfrm>
            <a:off x="2699792" y="1196752"/>
            <a:ext cx="6096000" cy="457200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Dance performance</a:t>
            </a:r>
            <a:endParaRPr lang="en-AU" dirty="0"/>
          </a:p>
        </p:txBody>
      </p:sp>
      <p:pic>
        <p:nvPicPr>
          <p:cNvPr id="3" name="Film16_13.12.06.mpg">
            <a:hlinkClick r:id="" action="ppaction://media"/>
          </p:cNvPr>
          <p:cNvPicPr>
            <a:picLocks noRot="1" noChangeAspect="1"/>
          </p:cNvPicPr>
          <p:nvPr>
            <a:videoFile r:link="rId1"/>
          </p:nvPr>
        </p:nvPicPr>
        <p:blipFill>
          <a:blip r:embed="rId3" cstate="print"/>
          <a:stretch>
            <a:fillRect/>
          </a:stretch>
        </p:blipFill>
        <p:spPr>
          <a:xfrm>
            <a:off x="1907704" y="1124744"/>
            <a:ext cx="5184576" cy="4241926"/>
          </a:xfrm>
          <a:prstGeom prst="rect">
            <a:avLst/>
          </a:prstGeom>
        </p:spPr>
      </p:pic>
      <p:sp>
        <p:nvSpPr>
          <p:cNvPr id="5" name="TextBox 4"/>
          <p:cNvSpPr txBox="1"/>
          <p:nvPr/>
        </p:nvSpPr>
        <p:spPr>
          <a:xfrm>
            <a:off x="395536" y="5517232"/>
            <a:ext cx="8424936" cy="461665"/>
          </a:xfrm>
          <a:prstGeom prst="rect">
            <a:avLst/>
          </a:prstGeom>
          <a:noFill/>
        </p:spPr>
        <p:txBody>
          <a:bodyPr wrap="square" rtlCol="0">
            <a:spAutoFit/>
          </a:bodyPr>
          <a:lstStyle/>
          <a:p>
            <a:r>
              <a:rPr lang="en-AU" dirty="0" smtClean="0">
                <a:solidFill>
                  <a:srgbClr val="000000"/>
                </a:solidFill>
              </a:rPr>
              <a:t>Child choreographers, playwrights and actors. Christmas 2006</a:t>
            </a:r>
            <a:endParaRPr lang="en-AU" dirty="0">
              <a:solidFill>
                <a:srgbClr val="000000"/>
              </a:solidFill>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Australia – performance monitoring</a:t>
            </a:r>
            <a:endParaRPr lang="en-AU" dirty="0"/>
          </a:p>
        </p:txBody>
      </p:sp>
      <p:sp>
        <p:nvSpPr>
          <p:cNvPr id="4" name="Content Placeholder 3"/>
          <p:cNvSpPr>
            <a:spLocks noGrp="1"/>
          </p:cNvSpPr>
          <p:nvPr>
            <p:ph idx="1"/>
          </p:nvPr>
        </p:nvSpPr>
        <p:spPr>
          <a:xfrm>
            <a:off x="685800" y="1484313"/>
            <a:ext cx="7772400" cy="3816895"/>
          </a:xfrm>
        </p:spPr>
        <p:txBody>
          <a:bodyPr/>
          <a:lstStyle/>
          <a:p>
            <a:r>
              <a:rPr lang="en-AU" dirty="0" smtClean="0"/>
              <a:t>In response to the Melbourne Declaration a National Assessment Program (NAP) focuses on: </a:t>
            </a:r>
          </a:p>
          <a:p>
            <a:r>
              <a:rPr lang="en-AU" dirty="0" smtClean="0"/>
              <a:t>Engagement in vocational education and training (VET) </a:t>
            </a:r>
          </a:p>
          <a:p>
            <a:r>
              <a:rPr lang="en-AU" dirty="0" smtClean="0"/>
              <a:t>Attendance, participation, completion and attainment in schools</a:t>
            </a:r>
          </a:p>
          <a:p>
            <a:endParaRPr lang="en-AU" dirty="0"/>
          </a:p>
        </p:txBody>
      </p:sp>
      <p:sp>
        <p:nvSpPr>
          <p:cNvPr id="5" name="TextBox 4"/>
          <p:cNvSpPr txBox="1"/>
          <p:nvPr/>
        </p:nvSpPr>
        <p:spPr>
          <a:xfrm>
            <a:off x="827584" y="5373216"/>
            <a:ext cx="6804107" cy="461665"/>
          </a:xfrm>
          <a:prstGeom prst="rect">
            <a:avLst/>
          </a:prstGeom>
          <a:noFill/>
        </p:spPr>
        <p:txBody>
          <a:bodyPr wrap="none" rtlCol="0">
            <a:spAutoFit/>
          </a:bodyPr>
          <a:lstStyle/>
          <a:p>
            <a:r>
              <a:rPr lang="en-AU" dirty="0" smtClean="0">
                <a:solidFill>
                  <a:srgbClr val="000000"/>
                </a:solidFill>
              </a:rPr>
              <a:t>National Report on Schooling in Australia (2010, p.6)</a:t>
            </a:r>
            <a:endParaRPr lang="en-AU" dirty="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Australian National Curriculum</a:t>
            </a:r>
            <a:endParaRPr lang="en-AU" dirty="0"/>
          </a:p>
        </p:txBody>
      </p:sp>
      <p:sp>
        <p:nvSpPr>
          <p:cNvPr id="7" name="Content Placeholder 6"/>
          <p:cNvSpPr>
            <a:spLocks noGrp="1"/>
          </p:cNvSpPr>
          <p:nvPr>
            <p:ph idx="1"/>
          </p:nvPr>
        </p:nvSpPr>
        <p:spPr>
          <a:xfrm>
            <a:off x="685800" y="1484312"/>
            <a:ext cx="7702624" cy="4320951"/>
          </a:xfrm>
        </p:spPr>
        <p:txBody>
          <a:bodyPr/>
          <a:lstStyle/>
          <a:p>
            <a:r>
              <a:rPr lang="en-AU" dirty="0" smtClean="0"/>
              <a:t>Arts Syllabus to be endorsed by mid 2013: Focus on making and responding</a:t>
            </a:r>
          </a:p>
          <a:p>
            <a:r>
              <a:rPr lang="en-AU" dirty="0" smtClean="0"/>
              <a:t>Foundation to year 6 students engage in all 5 strands</a:t>
            </a:r>
          </a:p>
          <a:p>
            <a:r>
              <a:rPr lang="en-AU" dirty="0" smtClean="0"/>
              <a:t>From year 7 or 8 ‘one or more subject’</a:t>
            </a:r>
          </a:p>
          <a:p>
            <a:r>
              <a:rPr lang="en-AU" dirty="0" smtClean="0"/>
              <a:t>No set time allocation: schools decide hours and approach (integrated or discrete arts areas)</a:t>
            </a:r>
            <a:endParaRPr lang="en-A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NAPLAN</a:t>
            </a:r>
            <a:endParaRPr lang="en-AU" dirty="0"/>
          </a:p>
        </p:txBody>
      </p:sp>
      <p:sp>
        <p:nvSpPr>
          <p:cNvPr id="3" name="Content Placeholder 2"/>
          <p:cNvSpPr>
            <a:spLocks noGrp="1"/>
          </p:cNvSpPr>
          <p:nvPr>
            <p:ph idx="1"/>
          </p:nvPr>
        </p:nvSpPr>
        <p:spPr>
          <a:xfrm>
            <a:off x="685800" y="1484312"/>
            <a:ext cx="7846640" cy="4392959"/>
          </a:xfrm>
        </p:spPr>
        <p:txBody>
          <a:bodyPr/>
          <a:lstStyle/>
          <a:p>
            <a:r>
              <a:rPr lang="en-AU" dirty="0" smtClean="0"/>
              <a:t>National Assessment Program – Literacy and Numeracy (NAPLAN) </a:t>
            </a:r>
          </a:p>
          <a:p>
            <a:r>
              <a:rPr lang="en-AU" dirty="0" smtClean="0"/>
              <a:t>Annual assessment for students in Years 3, 5, 7 and 9</a:t>
            </a:r>
          </a:p>
          <a:p>
            <a:r>
              <a:rPr lang="en-AU" dirty="0" smtClean="0"/>
              <a:t> </a:t>
            </a:r>
            <a:r>
              <a:rPr lang="en-AU" dirty="0" err="1" smtClean="0"/>
              <a:t>Literacy,numeracy</a:t>
            </a:r>
            <a:r>
              <a:rPr lang="en-AU" dirty="0" smtClean="0"/>
              <a:t>, science, civics and citizenship, ICT</a:t>
            </a:r>
          </a:p>
          <a:p>
            <a:r>
              <a:rPr lang="en-AU" dirty="0" smtClean="0"/>
              <a:t>“...an everyday part of the school calendar and has been since 2008”</a:t>
            </a:r>
          </a:p>
          <a:p>
            <a:endParaRPr lang="en-A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Attendance</a:t>
            </a:r>
            <a:endParaRPr lang="en-AU" dirty="0"/>
          </a:p>
        </p:txBody>
      </p:sp>
      <p:pic>
        <p:nvPicPr>
          <p:cNvPr id="5" name="Picture 4" descr="govt_attendance_rates_national report.GIF"/>
          <p:cNvPicPr>
            <a:picLocks noChangeAspect="1"/>
          </p:cNvPicPr>
          <p:nvPr/>
        </p:nvPicPr>
        <p:blipFill>
          <a:blip r:embed="rId3" cstate="print"/>
          <a:stretch>
            <a:fillRect/>
          </a:stretch>
        </p:blipFill>
        <p:spPr>
          <a:xfrm>
            <a:off x="395536" y="1340768"/>
            <a:ext cx="8288062" cy="1368152"/>
          </a:xfrm>
          <a:prstGeom prst="rect">
            <a:avLst/>
          </a:prstGeom>
        </p:spPr>
      </p:pic>
      <p:sp>
        <p:nvSpPr>
          <p:cNvPr id="7" name="TextBox 6"/>
          <p:cNvSpPr txBox="1"/>
          <p:nvPr/>
        </p:nvSpPr>
        <p:spPr>
          <a:xfrm>
            <a:off x="467544" y="5949280"/>
            <a:ext cx="5108578" cy="338554"/>
          </a:xfrm>
          <a:prstGeom prst="rect">
            <a:avLst/>
          </a:prstGeom>
          <a:noFill/>
        </p:spPr>
        <p:txBody>
          <a:bodyPr wrap="none" rtlCol="0">
            <a:spAutoFit/>
          </a:bodyPr>
          <a:lstStyle/>
          <a:p>
            <a:r>
              <a:rPr lang="en-AU" sz="1600" i="1" dirty="0" smtClean="0">
                <a:solidFill>
                  <a:srgbClr val="000000"/>
                </a:solidFill>
              </a:rPr>
              <a:t>National Report on Schooling in Australia (2010, pp.84-86)</a:t>
            </a:r>
            <a:endParaRPr lang="en-AU" sz="1600" i="1" dirty="0">
              <a:solidFill>
                <a:srgbClr val="000000"/>
              </a:solidFill>
            </a:endParaRPr>
          </a:p>
        </p:txBody>
      </p:sp>
      <p:sp>
        <p:nvSpPr>
          <p:cNvPr id="8" name="TextBox 7"/>
          <p:cNvSpPr txBox="1"/>
          <p:nvPr/>
        </p:nvSpPr>
        <p:spPr>
          <a:xfrm>
            <a:off x="467544" y="1052736"/>
            <a:ext cx="1972015" cy="338554"/>
          </a:xfrm>
          <a:prstGeom prst="rect">
            <a:avLst/>
          </a:prstGeom>
          <a:noFill/>
        </p:spPr>
        <p:txBody>
          <a:bodyPr wrap="none" rtlCol="0">
            <a:spAutoFit/>
          </a:bodyPr>
          <a:lstStyle/>
          <a:p>
            <a:r>
              <a:rPr lang="en-AU" sz="1600" b="1" dirty="0" smtClean="0">
                <a:solidFill>
                  <a:srgbClr val="000000"/>
                </a:solidFill>
              </a:rPr>
              <a:t>Government schools</a:t>
            </a:r>
            <a:endParaRPr lang="en-AU" sz="1600" b="1" dirty="0">
              <a:solidFill>
                <a:srgbClr val="000000"/>
              </a:solidFill>
            </a:endParaRPr>
          </a:p>
        </p:txBody>
      </p:sp>
      <p:pic>
        <p:nvPicPr>
          <p:cNvPr id="9" name="Picture 8" descr="catholic_attendance_rates_national report.GIF"/>
          <p:cNvPicPr>
            <a:picLocks noChangeAspect="1"/>
          </p:cNvPicPr>
          <p:nvPr/>
        </p:nvPicPr>
        <p:blipFill>
          <a:blip r:embed="rId4" cstate="print"/>
          <a:stretch>
            <a:fillRect/>
          </a:stretch>
        </p:blipFill>
        <p:spPr>
          <a:xfrm>
            <a:off x="467544" y="2996952"/>
            <a:ext cx="8224566" cy="1322832"/>
          </a:xfrm>
          <a:prstGeom prst="rect">
            <a:avLst/>
          </a:prstGeom>
        </p:spPr>
      </p:pic>
      <p:sp>
        <p:nvSpPr>
          <p:cNvPr id="10" name="TextBox 9"/>
          <p:cNvSpPr txBox="1"/>
          <p:nvPr/>
        </p:nvSpPr>
        <p:spPr>
          <a:xfrm>
            <a:off x="467544" y="2708920"/>
            <a:ext cx="1606530" cy="338554"/>
          </a:xfrm>
          <a:prstGeom prst="rect">
            <a:avLst/>
          </a:prstGeom>
          <a:noFill/>
        </p:spPr>
        <p:txBody>
          <a:bodyPr wrap="none" rtlCol="0">
            <a:spAutoFit/>
          </a:bodyPr>
          <a:lstStyle/>
          <a:p>
            <a:r>
              <a:rPr lang="en-AU" sz="1600" b="1" dirty="0" smtClean="0">
                <a:solidFill>
                  <a:srgbClr val="000000"/>
                </a:solidFill>
              </a:rPr>
              <a:t>Catholic schools</a:t>
            </a:r>
            <a:endParaRPr lang="en-AU" sz="1600" b="1" dirty="0">
              <a:solidFill>
                <a:srgbClr val="000000"/>
              </a:solidFill>
            </a:endParaRPr>
          </a:p>
        </p:txBody>
      </p:sp>
      <p:pic>
        <p:nvPicPr>
          <p:cNvPr id="11" name="Picture 10" descr="independnt_attendance_rates_national report.GIF"/>
          <p:cNvPicPr>
            <a:picLocks noChangeAspect="1"/>
          </p:cNvPicPr>
          <p:nvPr/>
        </p:nvPicPr>
        <p:blipFill>
          <a:blip r:embed="rId5" cstate="print"/>
          <a:stretch>
            <a:fillRect/>
          </a:stretch>
        </p:blipFill>
        <p:spPr>
          <a:xfrm>
            <a:off x="467544" y="4653136"/>
            <a:ext cx="8208912" cy="1352865"/>
          </a:xfrm>
          <a:prstGeom prst="rect">
            <a:avLst/>
          </a:prstGeom>
        </p:spPr>
      </p:pic>
      <p:sp>
        <p:nvSpPr>
          <p:cNvPr id="12" name="TextBox 11"/>
          <p:cNvSpPr txBox="1"/>
          <p:nvPr/>
        </p:nvSpPr>
        <p:spPr>
          <a:xfrm>
            <a:off x="539552" y="4365104"/>
            <a:ext cx="1970411" cy="338554"/>
          </a:xfrm>
          <a:prstGeom prst="rect">
            <a:avLst/>
          </a:prstGeom>
          <a:noFill/>
        </p:spPr>
        <p:txBody>
          <a:bodyPr wrap="none" rtlCol="0">
            <a:spAutoFit/>
          </a:bodyPr>
          <a:lstStyle/>
          <a:p>
            <a:r>
              <a:rPr lang="en-AU" sz="1600" b="1" dirty="0" smtClean="0">
                <a:solidFill>
                  <a:srgbClr val="000000"/>
                </a:solidFill>
              </a:rPr>
              <a:t>Independent schools</a:t>
            </a:r>
            <a:endParaRPr lang="en-AU" sz="1600" b="1" dirty="0">
              <a:solidFill>
                <a:srgbClr val="0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PISA Results 2009</a:t>
            </a:r>
            <a:endParaRPr lang="en-AU" dirty="0"/>
          </a:p>
        </p:txBody>
      </p:sp>
      <p:sp>
        <p:nvSpPr>
          <p:cNvPr id="4" name="Content Placeholder 3"/>
          <p:cNvSpPr>
            <a:spLocks noGrp="1"/>
          </p:cNvSpPr>
          <p:nvPr>
            <p:ph idx="1"/>
          </p:nvPr>
        </p:nvSpPr>
        <p:spPr>
          <a:xfrm>
            <a:off x="685800" y="1484312"/>
            <a:ext cx="7846640" cy="4608983"/>
          </a:xfrm>
        </p:spPr>
        <p:txBody>
          <a:bodyPr/>
          <a:lstStyle/>
          <a:p>
            <a:r>
              <a:rPr lang="en-AU" sz="2800" dirty="0" smtClean="0"/>
              <a:t>34 OECD countries and 31 partner countries</a:t>
            </a:r>
          </a:p>
          <a:p>
            <a:r>
              <a:rPr lang="en-AU" sz="2800" dirty="0" smtClean="0"/>
              <a:t>14,000 students from 353 schools in Australia(randomly selected)</a:t>
            </a:r>
          </a:p>
          <a:p>
            <a:r>
              <a:rPr lang="en-AU" i="1" dirty="0" smtClean="0"/>
              <a:t>“</a:t>
            </a:r>
            <a:r>
              <a:rPr lang="en-AU" sz="2400" i="1" dirty="0" smtClean="0"/>
              <a:t>While females continue to outperform males in reading literacy, the average scores of Australian males and females have declined significantly since reading literacy was first a major domain of assessment for PISA, by 17 and 13 points respectively” </a:t>
            </a:r>
            <a:r>
              <a:rPr lang="en-AU" sz="2400" dirty="0" smtClean="0"/>
              <a:t>(Thomson, De </a:t>
            </a:r>
            <a:r>
              <a:rPr lang="en-AU" sz="2400" dirty="0" err="1" smtClean="0"/>
              <a:t>Bortoli</a:t>
            </a:r>
            <a:r>
              <a:rPr lang="en-AU" sz="2400" dirty="0" smtClean="0"/>
              <a:t>, et al., 2009)</a:t>
            </a:r>
          </a:p>
          <a:p>
            <a:pPr>
              <a:buNone/>
            </a:pPr>
            <a:endParaRPr lang="en-AU" sz="2400" i="1"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114 first year pre-service teachers</a:t>
            </a:r>
            <a:endParaRPr lang="en-AU" dirty="0"/>
          </a:p>
        </p:txBody>
      </p:sp>
      <p:graphicFrame>
        <p:nvGraphicFramePr>
          <p:cNvPr id="4" name="Chart 3"/>
          <p:cNvGraphicFramePr/>
          <p:nvPr>
            <p:extLst>
              <p:ext uri="{D42A27DB-BD31-4B8C-83A1-F6EECF244321}">
                <p14:modId xmlns:p14="http://schemas.microsoft.com/office/powerpoint/2010/main" xmlns="" val="3727129895"/>
              </p:ext>
            </p:extLst>
          </p:nvPr>
        </p:nvGraphicFramePr>
        <p:xfrm>
          <a:off x="179512" y="1052736"/>
          <a:ext cx="8604448" cy="494767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42368811"/>
              </p:ext>
            </p:extLst>
          </p:nvPr>
        </p:nvGraphicFramePr>
        <p:xfrm>
          <a:off x="210154" y="1124744"/>
          <a:ext cx="8933846" cy="4926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0473167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Changing Picture: Schools in Australia</a:t>
            </a:r>
            <a:endParaRPr lang="en-AU" dirty="0"/>
          </a:p>
        </p:txBody>
      </p:sp>
      <p:sp>
        <p:nvSpPr>
          <p:cNvPr id="3" name="Content Placeholder 2"/>
          <p:cNvSpPr>
            <a:spLocks noGrp="1"/>
          </p:cNvSpPr>
          <p:nvPr>
            <p:ph idx="1"/>
          </p:nvPr>
        </p:nvSpPr>
        <p:spPr/>
        <p:txBody>
          <a:bodyPr/>
          <a:lstStyle/>
          <a:p>
            <a:r>
              <a:rPr lang="en-AU" sz="2800" dirty="0" smtClean="0"/>
              <a:t>Decreased from 9,600 in 2000 to 9,468 in 2010 (-132).</a:t>
            </a:r>
          </a:p>
          <a:p>
            <a:r>
              <a:rPr lang="en-AU" sz="2800" dirty="0" smtClean="0"/>
              <a:t>Government schools -223 </a:t>
            </a:r>
          </a:p>
          <a:p>
            <a:r>
              <a:rPr lang="en-AU" sz="2800" dirty="0" smtClean="0"/>
              <a:t>Non-government schools +91 (+12 Catholic, +79 independent)</a:t>
            </a:r>
          </a:p>
          <a:p>
            <a:r>
              <a:rPr lang="en-AU" sz="2800" dirty="0" smtClean="0"/>
              <a:t>In 2010, 6,743 government schools (71%), 1,708 Catholic schools (18%), and 1,017 Independent schools (11%).</a:t>
            </a:r>
          </a:p>
          <a:p>
            <a:pPr>
              <a:buNone/>
            </a:pPr>
            <a:r>
              <a:rPr lang="en-AU" sz="1800" i="1" dirty="0" smtClean="0"/>
              <a:t>Australian Bureau of Statistics. (2010) 4221.0 - Schools, Australia, 2010</a:t>
            </a:r>
            <a:endParaRPr lang="en-AU" sz="1800" i="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xmlns="" val="1703015402"/>
              </p:ext>
            </p:extLst>
          </p:nvPr>
        </p:nvGraphicFramePr>
        <p:xfrm>
          <a:off x="179512" y="1052736"/>
          <a:ext cx="8758850" cy="4989036"/>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127938882"/>
              </p:ext>
            </p:extLst>
          </p:nvPr>
        </p:nvGraphicFramePr>
        <p:xfrm>
          <a:off x="302948" y="1052736"/>
          <a:ext cx="8841052" cy="502526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272736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363497218"/>
              </p:ext>
            </p:extLst>
          </p:nvPr>
        </p:nvGraphicFramePr>
        <p:xfrm>
          <a:off x="0" y="762000"/>
          <a:ext cx="9113520" cy="53162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52945795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124196114"/>
              </p:ext>
            </p:extLst>
          </p:nvPr>
        </p:nvGraphicFramePr>
        <p:xfrm>
          <a:off x="52251" y="836712"/>
          <a:ext cx="9091749" cy="53035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12876600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955327302"/>
              </p:ext>
            </p:extLst>
          </p:nvPr>
        </p:nvGraphicFramePr>
        <p:xfrm>
          <a:off x="0" y="908720"/>
          <a:ext cx="9056914" cy="528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5682470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1856302408"/>
              </p:ext>
            </p:extLst>
          </p:nvPr>
        </p:nvGraphicFramePr>
        <p:xfrm>
          <a:off x="26126" y="836712"/>
          <a:ext cx="9117874" cy="531876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187359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2649007448"/>
              </p:ext>
            </p:extLst>
          </p:nvPr>
        </p:nvGraphicFramePr>
        <p:xfrm>
          <a:off x="0" y="908720"/>
          <a:ext cx="9026434" cy="526542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9924444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xmlns="" val="3291814245"/>
              </p:ext>
            </p:extLst>
          </p:nvPr>
        </p:nvGraphicFramePr>
        <p:xfrm>
          <a:off x="0" y="980728"/>
          <a:ext cx="9065623" cy="52882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2748685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14 Groups Ran Workshops</a:t>
            </a:r>
            <a:endParaRPr lang="en-AU" dirty="0"/>
          </a:p>
        </p:txBody>
      </p:sp>
      <p:pic>
        <p:nvPicPr>
          <p:cNvPr id="4" name="Picture 3" descr="audience_feedback.jpg"/>
          <p:cNvPicPr>
            <a:picLocks noChangeAspect="1"/>
          </p:cNvPicPr>
          <p:nvPr/>
        </p:nvPicPr>
        <p:blipFill>
          <a:blip r:embed="rId2" cstate="print"/>
          <a:stretch>
            <a:fillRect/>
          </a:stretch>
        </p:blipFill>
        <p:spPr>
          <a:xfrm>
            <a:off x="5868144" y="1052736"/>
            <a:ext cx="3006981" cy="2255236"/>
          </a:xfrm>
          <a:prstGeom prst="rect">
            <a:avLst/>
          </a:prstGeom>
        </p:spPr>
      </p:pic>
      <p:sp>
        <p:nvSpPr>
          <p:cNvPr id="6" name="TextBox 5"/>
          <p:cNvSpPr txBox="1"/>
          <p:nvPr/>
        </p:nvSpPr>
        <p:spPr>
          <a:xfrm>
            <a:off x="99949" y="1052736"/>
            <a:ext cx="5840203" cy="4893647"/>
          </a:xfrm>
          <a:prstGeom prst="rect">
            <a:avLst/>
          </a:prstGeom>
          <a:noFill/>
        </p:spPr>
        <p:txBody>
          <a:bodyPr wrap="square" rtlCol="0">
            <a:spAutoFit/>
          </a:bodyPr>
          <a:lstStyle/>
          <a:p>
            <a:r>
              <a:rPr lang="en-AU" b="1" dirty="0" smtClean="0">
                <a:solidFill>
                  <a:srgbClr val="000000"/>
                </a:solidFill>
              </a:rPr>
              <a:t>Children and parents assessed the pre-service teachers’ workshops.</a:t>
            </a:r>
          </a:p>
          <a:p>
            <a:r>
              <a:rPr lang="en-AU" b="1" dirty="0" smtClean="0">
                <a:solidFill>
                  <a:srgbClr val="000000"/>
                </a:solidFill>
              </a:rPr>
              <a:t>Facilitators also self and peer assessed.</a:t>
            </a:r>
          </a:p>
          <a:p>
            <a:r>
              <a:rPr lang="en-AU" b="1" dirty="0" smtClean="0">
                <a:solidFill>
                  <a:srgbClr val="000000"/>
                </a:solidFill>
              </a:rPr>
              <a:t>One group of visiting pre-service teachers ordered children to ‘line up’ to give feedback....but the children dutifully complied.  </a:t>
            </a:r>
          </a:p>
          <a:p>
            <a:endParaRPr lang="en-AU" b="1" dirty="0" smtClean="0">
              <a:solidFill>
                <a:srgbClr val="000000"/>
              </a:solidFill>
            </a:endParaRPr>
          </a:p>
          <a:p>
            <a:r>
              <a:rPr lang="en-AU" b="1" dirty="0" smtClean="0">
                <a:solidFill>
                  <a:srgbClr val="000000"/>
                </a:solidFill>
              </a:rPr>
              <a:t>This simple shift in agency – and adult concepts of order highlighted a key difference between ‘traditional’ and ‘child-centred’ education.</a:t>
            </a:r>
          </a:p>
          <a:p>
            <a:endParaRPr lang="en-AU" dirty="0"/>
          </a:p>
        </p:txBody>
      </p:sp>
      <p:pic>
        <p:nvPicPr>
          <p:cNvPr id="8" name="Picture 7" descr="pirateposter.jpg"/>
          <p:cNvPicPr>
            <a:picLocks noChangeAspect="1"/>
          </p:cNvPicPr>
          <p:nvPr/>
        </p:nvPicPr>
        <p:blipFill>
          <a:blip r:embed="rId3" cstate="print"/>
          <a:stretch>
            <a:fillRect/>
          </a:stretch>
        </p:blipFill>
        <p:spPr>
          <a:xfrm rot="1394438">
            <a:off x="6261339" y="2902775"/>
            <a:ext cx="2358532" cy="3141565"/>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But....teachers can be so creative...</a:t>
            </a:r>
            <a:endParaRPr lang="en-AU" dirty="0"/>
          </a:p>
        </p:txBody>
      </p:sp>
      <p:sp>
        <p:nvSpPr>
          <p:cNvPr id="3" name="TextBox 2"/>
          <p:cNvSpPr txBox="1"/>
          <p:nvPr/>
        </p:nvSpPr>
        <p:spPr>
          <a:xfrm>
            <a:off x="2123728" y="5805264"/>
            <a:ext cx="3252814" cy="461665"/>
          </a:xfrm>
          <a:prstGeom prst="rect">
            <a:avLst/>
          </a:prstGeom>
          <a:noFill/>
        </p:spPr>
        <p:txBody>
          <a:bodyPr wrap="none" rtlCol="0">
            <a:spAutoFit/>
          </a:bodyPr>
          <a:lstStyle/>
          <a:p>
            <a:r>
              <a:rPr lang="en-AU" dirty="0" smtClean="0">
                <a:solidFill>
                  <a:srgbClr val="000000"/>
                </a:solidFill>
              </a:rPr>
              <a:t>17.52  </a:t>
            </a:r>
            <a:r>
              <a:rPr lang="en-AU" dirty="0" smtClean="0">
                <a:solidFill>
                  <a:srgbClr val="000000"/>
                </a:solidFill>
              </a:rPr>
              <a:t>8 November </a:t>
            </a:r>
            <a:r>
              <a:rPr lang="en-AU" dirty="0" smtClean="0">
                <a:solidFill>
                  <a:srgbClr val="000000"/>
                </a:solidFill>
              </a:rPr>
              <a:t>2006</a:t>
            </a:r>
            <a:endParaRPr lang="en-AU" dirty="0">
              <a:solidFill>
                <a:srgbClr val="000000"/>
              </a:solidFill>
            </a:endParaRPr>
          </a:p>
        </p:txBody>
      </p:sp>
      <p:pic>
        <p:nvPicPr>
          <p:cNvPr id="5" name="Film14_08.11.06.mpg">
            <a:hlinkClick r:id="" action="ppaction://media"/>
          </p:cNvPr>
          <p:cNvPicPr>
            <a:picLocks noRot="1" noChangeAspect="1"/>
          </p:cNvPicPr>
          <p:nvPr>
            <a:videoFile r:link="rId1"/>
          </p:nvPr>
        </p:nvPicPr>
        <p:blipFill>
          <a:blip r:embed="rId3" cstate="print"/>
          <a:stretch>
            <a:fillRect/>
          </a:stretch>
        </p:blipFill>
        <p:spPr>
          <a:xfrm>
            <a:off x="1979712" y="1308037"/>
            <a:ext cx="5112568" cy="418301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At-risk students</a:t>
            </a:r>
            <a:endParaRPr lang="en-AU" dirty="0"/>
          </a:p>
        </p:txBody>
      </p:sp>
      <p:sp>
        <p:nvSpPr>
          <p:cNvPr id="3" name="Content Placeholder 2"/>
          <p:cNvSpPr>
            <a:spLocks noGrp="1"/>
          </p:cNvSpPr>
          <p:nvPr>
            <p:ph idx="1"/>
          </p:nvPr>
        </p:nvSpPr>
        <p:spPr/>
        <p:txBody>
          <a:bodyPr/>
          <a:lstStyle/>
          <a:p>
            <a:r>
              <a:rPr lang="en-AU" dirty="0" smtClean="0"/>
              <a:t>In 2006, 7% of 15-19 year olds who were no longer attending high school had not completed Year 10. </a:t>
            </a:r>
          </a:p>
          <a:p>
            <a:r>
              <a:rPr lang="en-AU" dirty="0" smtClean="0"/>
              <a:t>This proportion was considerably higher in remote (14%) and very remote areas (36%).</a:t>
            </a:r>
          </a:p>
          <a:p>
            <a:r>
              <a:rPr lang="en-AU" dirty="0" smtClean="0"/>
              <a:t>(51%) of Indigenous 15-19 year olds participating (up from 43% in 1996). </a:t>
            </a:r>
            <a:br>
              <a:rPr lang="en-AU" dirty="0" smtClean="0"/>
            </a:br>
            <a:endParaRPr lang="en-AU"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References</a:t>
            </a:r>
            <a:endParaRPr lang="en-AU" dirty="0"/>
          </a:p>
        </p:txBody>
      </p:sp>
      <p:sp>
        <p:nvSpPr>
          <p:cNvPr id="3" name="Content Placeholder 2"/>
          <p:cNvSpPr>
            <a:spLocks noGrp="1"/>
          </p:cNvSpPr>
          <p:nvPr>
            <p:ph idx="1"/>
          </p:nvPr>
        </p:nvSpPr>
        <p:spPr/>
        <p:txBody>
          <a:bodyPr/>
          <a:lstStyle/>
          <a:p>
            <a:pPr>
              <a:buNone/>
            </a:pPr>
            <a:r>
              <a:rPr lang="en-AU" sz="1800" dirty="0" smtClean="0"/>
              <a:t>Australian Bureau of Statistics. (2010). </a:t>
            </a:r>
            <a:r>
              <a:rPr lang="en-AU" sz="1800" i="1" dirty="0" smtClean="0"/>
              <a:t>4221.0 - Schools, Australia, 2010  </a:t>
            </a:r>
            <a:r>
              <a:rPr lang="en-AU" sz="1800" dirty="0" smtClean="0"/>
              <a:t>Retrieved from http://www.abs.gov.au/4221.0</a:t>
            </a:r>
          </a:p>
          <a:p>
            <a:pPr>
              <a:buNone/>
            </a:pPr>
            <a:r>
              <a:rPr lang="en-AU" sz="1800" dirty="0" smtClean="0"/>
              <a:t>Australian Curriculum Assessment and Reporting Authority. (2010). </a:t>
            </a:r>
            <a:r>
              <a:rPr lang="en-AU" sz="1800" i="1" dirty="0" smtClean="0"/>
              <a:t>National report on schooling in Australia 2010</a:t>
            </a:r>
            <a:r>
              <a:rPr lang="en-AU" sz="1800" dirty="0" smtClean="0"/>
              <a:t>.  Sydney: ACARA Retrieved from http://www.acara.edu.au/verve/_resources/National_Report_on_Schooling_in_Australia_2010_live.pdf.</a:t>
            </a:r>
          </a:p>
          <a:p>
            <a:pPr>
              <a:buNone/>
            </a:pPr>
            <a:r>
              <a:rPr lang="en-AU" sz="1800" dirty="0" smtClean="0"/>
              <a:t>Thomson, S., De </a:t>
            </a:r>
            <a:r>
              <a:rPr lang="en-AU" sz="1800" dirty="0" err="1" smtClean="0"/>
              <a:t>Bortoli</a:t>
            </a:r>
            <a:r>
              <a:rPr lang="en-AU" sz="1800" dirty="0" smtClean="0"/>
              <a:t>, L., Nicholas, M., Hillman, K., &amp; Buckley, S. (2009). </a:t>
            </a:r>
            <a:r>
              <a:rPr lang="en-AU" sz="1800" i="1" dirty="0" smtClean="0"/>
              <a:t>PISA in brief - highlights from the full Australian report: Challenges for Australian education: Results from PISA 2009</a:t>
            </a:r>
            <a:r>
              <a:rPr lang="en-AU" sz="1800" dirty="0" smtClean="0"/>
              <a:t>.  Paris, France: OECD Program for International Student Assessment (PISA), Retrieved from http://www.acer.edu.au/documents/PISA-2009-In-Brief.pdf.</a:t>
            </a:r>
          </a:p>
          <a:p>
            <a:pPr>
              <a:buNone/>
            </a:pPr>
            <a:r>
              <a:rPr lang="en-AU" dirty="0" smtClean="0"/>
              <a:t> </a:t>
            </a:r>
          </a:p>
          <a:p>
            <a:endParaRPr lang="en-AU" sz="18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Thank you  -  Questions Welcome</a:t>
            </a:r>
            <a:endParaRPr lang="en-AU" dirty="0"/>
          </a:p>
        </p:txBody>
      </p:sp>
      <p:sp>
        <p:nvSpPr>
          <p:cNvPr id="3" name="Content Placeholder 2"/>
          <p:cNvSpPr>
            <a:spLocks noGrp="1"/>
          </p:cNvSpPr>
          <p:nvPr>
            <p:ph idx="1"/>
          </p:nvPr>
        </p:nvSpPr>
        <p:spPr>
          <a:xfrm>
            <a:off x="827584" y="2420888"/>
            <a:ext cx="7772400" cy="4114800"/>
          </a:xfrm>
        </p:spPr>
        <p:txBody>
          <a:bodyPr/>
          <a:lstStyle/>
          <a:p>
            <a:r>
              <a:rPr lang="en-AU" dirty="0" smtClean="0"/>
              <a:t>My contact email is:</a:t>
            </a:r>
          </a:p>
          <a:p>
            <a:r>
              <a:rPr lang="en-AU" dirty="0" smtClean="0"/>
              <a:t>jonesja@usq.edu.au</a:t>
            </a:r>
          </a:p>
          <a:p>
            <a:pPr>
              <a:buNone/>
            </a:pPr>
            <a:endParaRPr lang="en-AU" dirty="0" smtClean="0"/>
          </a:p>
          <a:p>
            <a:pPr>
              <a:buNone/>
            </a:pPr>
            <a:endParaRPr lang="en-A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Positioning: Researcher-educator</a:t>
            </a:r>
            <a:endParaRPr lang="en-AU" dirty="0"/>
          </a:p>
        </p:txBody>
      </p:sp>
      <p:pic>
        <p:nvPicPr>
          <p:cNvPr id="4099" name="Picture 3" descr="C:\Users\Janice\Pictures\FAMILY_VISITS TO UK\personal_history\S3000044.JPG"/>
          <p:cNvPicPr>
            <a:picLocks noChangeAspect="1" noChangeArrowheads="1"/>
          </p:cNvPicPr>
          <p:nvPr/>
        </p:nvPicPr>
        <p:blipFill>
          <a:blip r:embed="rId2" cstate="print"/>
          <a:srcRect/>
          <a:stretch>
            <a:fillRect/>
          </a:stretch>
        </p:blipFill>
        <p:spPr bwMode="auto">
          <a:xfrm>
            <a:off x="467544" y="1193576"/>
            <a:ext cx="4248318" cy="5664424"/>
          </a:xfrm>
          <a:prstGeom prst="rect">
            <a:avLst/>
          </a:prstGeom>
          <a:noFill/>
        </p:spPr>
      </p:pic>
      <p:pic>
        <p:nvPicPr>
          <p:cNvPr id="4100" name="Picture 4" descr="C:\Users\Janice\Pictures\FAMILY_VISITS TO UK\personal_history\S3000048.JPG"/>
          <p:cNvPicPr>
            <a:picLocks noChangeAspect="1" noChangeArrowheads="1"/>
          </p:cNvPicPr>
          <p:nvPr/>
        </p:nvPicPr>
        <p:blipFill>
          <a:blip r:embed="rId3" cstate="print"/>
          <a:srcRect/>
          <a:stretch>
            <a:fillRect/>
          </a:stretch>
        </p:blipFill>
        <p:spPr bwMode="auto">
          <a:xfrm>
            <a:off x="4355976" y="1164232"/>
            <a:ext cx="4270325" cy="5693768"/>
          </a:xfrm>
          <a:prstGeom prst="rect">
            <a:avLst/>
          </a:prstGeom>
          <a:noFill/>
        </p:spPr>
      </p:pic>
      <p:pic>
        <p:nvPicPr>
          <p:cNvPr id="4098" name="Picture 2" descr="C:\Users\Janice\Documents\RESEARCH AND HR_PROFILE\phd_thesis\colonizing-culture.jpg"/>
          <p:cNvPicPr>
            <a:picLocks noChangeAspect="1" noChangeArrowheads="1"/>
          </p:cNvPicPr>
          <p:nvPr/>
        </p:nvPicPr>
        <p:blipFill>
          <a:blip r:embed="rId4" cstate="print"/>
          <a:srcRect/>
          <a:stretch>
            <a:fillRect/>
          </a:stretch>
        </p:blipFill>
        <p:spPr bwMode="auto">
          <a:xfrm>
            <a:off x="0" y="188640"/>
            <a:ext cx="9153018" cy="63367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fade">
                                      <p:cBhvr>
                                        <p:cTn id="11" dur="2000"/>
                                        <p:tgtEl>
                                          <p:spTgt spid="4100"/>
                                        </p:tgtEl>
                                      </p:cBhvr>
                                    </p:animEffect>
                                  </p:childTnLst>
                                </p:cTn>
                              </p:par>
                            </p:childTnLst>
                          </p:cTn>
                        </p:par>
                        <p:par>
                          <p:cTn id="12" fill="hold">
                            <p:stCondLst>
                              <p:cond delay="4000"/>
                            </p:stCondLst>
                            <p:childTnLst>
                              <p:par>
                                <p:cTn id="13" presetID="55" presetClass="entr" presetSubtype="0" fill="hold" nodeType="afterEffect">
                                  <p:stCondLst>
                                    <p:cond delay="0"/>
                                  </p:stCondLst>
                                  <p:childTnLst>
                                    <p:set>
                                      <p:cBhvr>
                                        <p:cTn id="14" dur="1" fill="hold">
                                          <p:stCondLst>
                                            <p:cond delay="0"/>
                                          </p:stCondLst>
                                        </p:cTn>
                                        <p:tgtEl>
                                          <p:spTgt spid="4098"/>
                                        </p:tgtEl>
                                        <p:attrNameLst>
                                          <p:attrName>style.visibility</p:attrName>
                                        </p:attrNameLst>
                                      </p:cBhvr>
                                      <p:to>
                                        <p:strVal val="visible"/>
                                      </p:to>
                                    </p:set>
                                    <p:anim calcmode="lin" valueType="num">
                                      <p:cBhvr>
                                        <p:cTn id="15" dur="1000" fill="hold"/>
                                        <p:tgtEl>
                                          <p:spTgt spid="4098"/>
                                        </p:tgtEl>
                                        <p:attrNameLst>
                                          <p:attrName>ppt_w</p:attrName>
                                        </p:attrNameLst>
                                      </p:cBhvr>
                                      <p:tavLst>
                                        <p:tav tm="0">
                                          <p:val>
                                            <p:strVal val="#ppt_w*0.70"/>
                                          </p:val>
                                        </p:tav>
                                        <p:tav tm="100000">
                                          <p:val>
                                            <p:strVal val="#ppt_w"/>
                                          </p:val>
                                        </p:tav>
                                      </p:tavLst>
                                    </p:anim>
                                    <p:anim calcmode="lin" valueType="num">
                                      <p:cBhvr>
                                        <p:cTn id="16" dur="1000" fill="hold"/>
                                        <p:tgtEl>
                                          <p:spTgt spid="4098"/>
                                        </p:tgtEl>
                                        <p:attrNameLst>
                                          <p:attrName>ppt_h</p:attrName>
                                        </p:attrNameLst>
                                      </p:cBhvr>
                                      <p:tavLst>
                                        <p:tav tm="0">
                                          <p:val>
                                            <p:strVal val="#ppt_h"/>
                                          </p:val>
                                        </p:tav>
                                        <p:tav tm="100000">
                                          <p:val>
                                            <p:strVal val="#ppt_h"/>
                                          </p:val>
                                        </p:tav>
                                      </p:tavLst>
                                    </p:anim>
                                    <p:animEffect transition="in" filter="fade">
                                      <p:cBhvr>
                                        <p:cTn id="17"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Positioning – Pedagogies</a:t>
            </a:r>
            <a:endParaRPr lang="en-AU" dirty="0"/>
          </a:p>
        </p:txBody>
      </p:sp>
      <p:pic>
        <p:nvPicPr>
          <p:cNvPr id="4" name="Content Placeholder 3" descr="paradigms-of-education_Table2.1.jpg"/>
          <p:cNvPicPr>
            <a:picLocks noGrp="1" noChangeAspect="1"/>
          </p:cNvPicPr>
          <p:nvPr>
            <p:ph idx="1"/>
          </p:nvPr>
        </p:nvPicPr>
        <p:blipFill>
          <a:blip r:embed="rId2" cstate="print"/>
          <a:stretch>
            <a:fillRect/>
          </a:stretch>
        </p:blipFill>
        <p:spPr>
          <a:xfrm>
            <a:off x="683568" y="1052736"/>
            <a:ext cx="7416824" cy="5134724"/>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Professional Practice in Context</a:t>
            </a:r>
            <a:endParaRPr lang="en-AU" dirty="0"/>
          </a:p>
        </p:txBody>
      </p:sp>
      <p:pic>
        <p:nvPicPr>
          <p:cNvPr id="1026" name="Picture 2" descr="C:\Users\Janice\Documents\RESEARCH AND HR_PROFILE\phd_thesis\master-folder\personal and systemic constraints6.1.jpg"/>
          <p:cNvPicPr>
            <a:picLocks noChangeAspect="1" noChangeArrowheads="1"/>
          </p:cNvPicPr>
          <p:nvPr/>
        </p:nvPicPr>
        <p:blipFill>
          <a:blip r:embed="rId2" cstate="print"/>
          <a:srcRect/>
          <a:stretch>
            <a:fillRect/>
          </a:stretch>
        </p:blipFill>
        <p:spPr bwMode="auto">
          <a:xfrm>
            <a:off x="755576" y="1052736"/>
            <a:ext cx="7488832" cy="518457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Child’s Context – Hidden Curriculum</a:t>
            </a:r>
            <a:endParaRPr lang="en-AU" dirty="0"/>
          </a:p>
        </p:txBody>
      </p:sp>
      <p:pic>
        <p:nvPicPr>
          <p:cNvPr id="2050" name="Picture 2" descr="C:\Users\Janice\Documents\RESEARCH AND HR_PROFILE\phd_thesis\backup_versions-previous-papers\master-folder\hidden_curriculum.jpg"/>
          <p:cNvPicPr>
            <a:picLocks noChangeAspect="1" noChangeArrowheads="1"/>
          </p:cNvPicPr>
          <p:nvPr/>
        </p:nvPicPr>
        <p:blipFill>
          <a:blip r:embed="rId2" cstate="print"/>
          <a:srcRect/>
          <a:stretch>
            <a:fillRect/>
          </a:stretch>
        </p:blipFill>
        <p:spPr bwMode="auto">
          <a:xfrm>
            <a:off x="683568" y="1268760"/>
            <a:ext cx="7097689" cy="491378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usq_ppt_temp_white">
  <a:themeElements>
    <a:clrScheme name="">
      <a:dk1>
        <a:srgbClr val="000066"/>
      </a:dk1>
      <a:lt1>
        <a:srgbClr val="FFFFFF"/>
      </a:lt1>
      <a:dk2>
        <a:srgbClr val="0000CC"/>
      </a:dk2>
      <a:lt2>
        <a:srgbClr val="FFC400"/>
      </a:lt2>
      <a:accent1>
        <a:srgbClr val="FF6421"/>
      </a:accent1>
      <a:accent2>
        <a:srgbClr val="FFF580"/>
      </a:accent2>
      <a:accent3>
        <a:srgbClr val="AAAAE2"/>
      </a:accent3>
      <a:accent4>
        <a:srgbClr val="DADADA"/>
      </a:accent4>
      <a:accent5>
        <a:srgbClr val="FFB8AB"/>
      </a:accent5>
      <a:accent6>
        <a:srgbClr val="E7DE73"/>
      </a:accent6>
      <a:hlink>
        <a:srgbClr val="99CCFF"/>
      </a:hlink>
      <a:folHlink>
        <a:srgbClr val="0066FF"/>
      </a:folHlink>
    </a:clrScheme>
    <a:fontScheme name="usq_ppt_temp_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pitchFamily="18" charset="0"/>
            <a:cs typeface="Arial" charset="0"/>
          </a:defRPr>
        </a:defPPr>
      </a:lstStyle>
    </a:lnDef>
  </a:objectDefaults>
  <a:extraClrSchemeLst>
    <a:extraClrScheme>
      <a:clrScheme name="usq_ppt_temp_white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usq_ppt_temp_white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usq_ppt_temp_white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1776</TotalTime>
  <Words>2266</Words>
  <Application>Microsoft Office PowerPoint</Application>
  <PresentationFormat>On-screen Show (4:3)</PresentationFormat>
  <Paragraphs>189</Paragraphs>
  <Slides>51</Slides>
  <Notes>7</Notes>
  <HiddenSlides>0</HiddenSlides>
  <MMClips>6</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usq_ppt_temp_white</vt:lpstr>
      <vt:lpstr>The transformative capacity of play and the arts for learning and student engagement: implications for pre-service teacher education.</vt:lpstr>
      <vt:lpstr>  Acknowledgement  of  Country</vt:lpstr>
      <vt:lpstr>University of Southern Queensland</vt:lpstr>
      <vt:lpstr>Changing Picture: Schools in Australia</vt:lpstr>
      <vt:lpstr>At-risk students</vt:lpstr>
      <vt:lpstr>Positioning: Researcher-educator</vt:lpstr>
      <vt:lpstr>Positioning – Pedagogies</vt:lpstr>
      <vt:lpstr>Professional Practice in Context</vt:lpstr>
      <vt:lpstr>Child’s Context – Hidden Curriculum</vt:lpstr>
      <vt:lpstr>How much has changed?</vt:lpstr>
      <vt:lpstr>Imagine...lifelong-life-wide learning</vt:lpstr>
      <vt:lpstr>Slide 12</vt:lpstr>
      <vt:lpstr>The Magic Gardens Project</vt:lpstr>
      <vt:lpstr>A challenge…a garden for the arts</vt:lpstr>
      <vt:lpstr>Learning through play</vt:lpstr>
      <vt:lpstr>Exploring percussion March 06</vt:lpstr>
      <vt:lpstr>Drumming  - instructional teaching</vt:lpstr>
      <vt:lpstr>Drumming  - informal learning</vt:lpstr>
      <vt:lpstr>Slide 19</vt:lpstr>
      <vt:lpstr>Slide 20</vt:lpstr>
      <vt:lpstr>Celebrating the first rain for months</vt:lpstr>
      <vt:lpstr>Mapping and Assessment</vt:lpstr>
      <vt:lpstr>Children paint their world…</vt:lpstr>
      <vt:lpstr>Pre-service teacher workshops</vt:lpstr>
      <vt:lpstr>New confidence to create</vt:lpstr>
      <vt:lpstr>Parents as Educators</vt:lpstr>
      <vt:lpstr>Slide 27</vt:lpstr>
      <vt:lpstr>Slide 28</vt:lpstr>
      <vt:lpstr>Slide 29</vt:lpstr>
      <vt:lpstr>Slide 30</vt:lpstr>
      <vt:lpstr>Creating Special Effects</vt:lpstr>
      <vt:lpstr>Dance performance</vt:lpstr>
      <vt:lpstr>Australia – performance monitoring</vt:lpstr>
      <vt:lpstr>The Australian National Curriculum</vt:lpstr>
      <vt:lpstr>NAPLAN</vt:lpstr>
      <vt:lpstr>Attendance</vt:lpstr>
      <vt:lpstr>PISA Results 2009</vt:lpstr>
      <vt:lpstr>114 first year pre-service teachers</vt:lpstr>
      <vt:lpstr>Slide 39</vt:lpstr>
      <vt:lpstr>Slide 40</vt:lpstr>
      <vt:lpstr>Slide 41</vt:lpstr>
      <vt:lpstr>Slide 42</vt:lpstr>
      <vt:lpstr>Slide 43</vt:lpstr>
      <vt:lpstr>Slide 44</vt:lpstr>
      <vt:lpstr>Slide 45</vt:lpstr>
      <vt:lpstr>Slide 46</vt:lpstr>
      <vt:lpstr>Slide 47</vt:lpstr>
      <vt:lpstr>14 Groups Ran Workshops</vt:lpstr>
      <vt:lpstr>But....teachers can be so creative...</vt:lpstr>
      <vt:lpstr>References</vt:lpstr>
      <vt:lpstr>Thank you  -  Questions Welcome</vt:lpstr>
    </vt:vector>
  </TitlesOfParts>
  <Company>University of Southern Queensland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coombesg</dc:creator>
  <cp:lastModifiedBy>Janice</cp:lastModifiedBy>
  <cp:revision>148</cp:revision>
  <dcterms:created xsi:type="dcterms:W3CDTF">2009-04-22T03:53:48Z</dcterms:created>
  <dcterms:modified xsi:type="dcterms:W3CDTF">2012-09-19T11:21:44Z</dcterms:modified>
</cp:coreProperties>
</file>