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90" r:id="rId4"/>
    <p:sldId id="257" r:id="rId5"/>
    <p:sldId id="258" r:id="rId6"/>
    <p:sldId id="259" r:id="rId7"/>
    <p:sldId id="268" r:id="rId8"/>
    <p:sldId id="293" r:id="rId9"/>
    <p:sldId id="294" r:id="rId10"/>
    <p:sldId id="289" r:id="rId11"/>
    <p:sldId id="269" r:id="rId12"/>
    <p:sldId id="260" r:id="rId13"/>
    <p:sldId id="267" r:id="rId14"/>
    <p:sldId id="291" r:id="rId15"/>
    <p:sldId id="270" r:id="rId16"/>
    <p:sldId id="271" r:id="rId17"/>
    <p:sldId id="261" r:id="rId18"/>
    <p:sldId id="272" r:id="rId19"/>
    <p:sldId id="292" r:id="rId20"/>
    <p:sldId id="273" r:id="rId21"/>
    <p:sldId id="262" r:id="rId22"/>
    <p:sldId id="274" r:id="rId23"/>
    <p:sldId id="263" r:id="rId24"/>
    <p:sldId id="276" r:id="rId25"/>
    <p:sldId id="277" r:id="rId26"/>
    <p:sldId id="278" r:id="rId27"/>
    <p:sldId id="279" r:id="rId28"/>
    <p:sldId id="264" r:id="rId29"/>
    <p:sldId id="265" r:id="rId30"/>
    <p:sldId id="280" r:id="rId31"/>
    <p:sldId id="282" r:id="rId32"/>
    <p:sldId id="283" r:id="rId33"/>
    <p:sldId id="284" r:id="rId34"/>
    <p:sldId id="266" r:id="rId35"/>
    <p:sldId id="285" r:id="rId36"/>
    <p:sldId id="286"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0"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C2EE4-9026-4C32-94CC-27E4E9CC0EA6}"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6E877844-AD4A-4AD1-9B10-A16CC9D8A223}">
      <dgm:prSet phldrT="[Text]" custT="1"/>
      <dgm:spPr/>
      <dgm:t>
        <a:bodyPr/>
        <a:lstStyle/>
        <a:p>
          <a:r>
            <a:rPr lang="en-US" sz="4000" dirty="0" smtClean="0">
              <a:effectLst>
                <a:glow rad="63500">
                  <a:schemeClr val="accent1">
                    <a:alpha val="75000"/>
                  </a:schemeClr>
                </a:glow>
              </a:effectLst>
            </a:rPr>
            <a:t>Education Sector </a:t>
          </a:r>
          <a:r>
            <a:rPr lang="en-US" sz="2800" dirty="0" smtClean="0"/>
            <a:t>(profit/nonprofit; policy; member organizations)</a:t>
          </a:r>
          <a:endParaRPr lang="en-US" sz="2800" dirty="0"/>
        </a:p>
      </dgm:t>
    </dgm:pt>
    <dgm:pt modelId="{65439806-3552-4351-93DE-E265BAD95A63}" type="parTrans" cxnId="{2F1595EC-0AD2-448E-B6BC-C3CF2F6DBD3F}">
      <dgm:prSet/>
      <dgm:spPr/>
      <dgm:t>
        <a:bodyPr/>
        <a:lstStyle/>
        <a:p>
          <a:endParaRPr lang="en-US"/>
        </a:p>
      </dgm:t>
    </dgm:pt>
    <dgm:pt modelId="{AF7A446E-0837-4EEB-834A-15312280288E}" type="sibTrans" cxnId="{2F1595EC-0AD2-448E-B6BC-C3CF2F6DBD3F}">
      <dgm:prSet/>
      <dgm:spPr/>
      <dgm:t>
        <a:bodyPr/>
        <a:lstStyle/>
        <a:p>
          <a:endParaRPr lang="en-US"/>
        </a:p>
      </dgm:t>
    </dgm:pt>
    <dgm:pt modelId="{A66CA04D-A531-43F2-AD38-611A02A06AFF}">
      <dgm:prSet phldrT="[Text]" custT="1"/>
      <dgm:spPr/>
      <dgm:t>
        <a:bodyPr/>
        <a:lstStyle/>
        <a:p>
          <a:r>
            <a:rPr lang="en-US" sz="4400" dirty="0" smtClean="0">
              <a:effectLst>
                <a:glow rad="63500">
                  <a:schemeClr val="accent1">
                    <a:alpha val="75000"/>
                  </a:schemeClr>
                </a:glow>
              </a:effectLst>
            </a:rPr>
            <a:t>Practitioner</a:t>
          </a:r>
          <a:endParaRPr lang="en-US" sz="4400" dirty="0">
            <a:effectLst>
              <a:glow rad="63500">
                <a:schemeClr val="accent1">
                  <a:alpha val="75000"/>
                </a:schemeClr>
              </a:glow>
            </a:effectLst>
          </a:endParaRPr>
        </a:p>
      </dgm:t>
    </dgm:pt>
    <dgm:pt modelId="{3CD6CEDF-DB97-4C4E-971F-A24448D851DD}" type="parTrans" cxnId="{F92BFE28-A7C8-47A7-9B0F-C738DEA1BC0A}">
      <dgm:prSet/>
      <dgm:spPr/>
      <dgm:t>
        <a:bodyPr/>
        <a:lstStyle/>
        <a:p>
          <a:endParaRPr lang="en-US"/>
        </a:p>
      </dgm:t>
    </dgm:pt>
    <dgm:pt modelId="{C9704AB8-9A8C-4ABD-B63B-2BC3132CD8A8}" type="sibTrans" cxnId="{F92BFE28-A7C8-47A7-9B0F-C738DEA1BC0A}">
      <dgm:prSet/>
      <dgm:spPr/>
      <dgm:t>
        <a:bodyPr/>
        <a:lstStyle/>
        <a:p>
          <a:endParaRPr lang="en-US"/>
        </a:p>
      </dgm:t>
    </dgm:pt>
    <dgm:pt modelId="{B208117E-2660-4297-821F-4815B46E7172}">
      <dgm:prSet phldrT="[Text]" custT="1"/>
      <dgm:spPr/>
      <dgm:t>
        <a:bodyPr/>
        <a:lstStyle/>
        <a:p>
          <a:r>
            <a:rPr lang="en-US" sz="4400" dirty="0" smtClean="0">
              <a:effectLst>
                <a:glow rad="63500">
                  <a:schemeClr val="accent2">
                    <a:alpha val="75000"/>
                  </a:schemeClr>
                </a:glow>
              </a:effectLst>
            </a:rPr>
            <a:t>Faculty</a:t>
          </a:r>
          <a:endParaRPr lang="en-US" sz="4400" dirty="0">
            <a:effectLst>
              <a:glow rad="63500">
                <a:schemeClr val="accent2">
                  <a:alpha val="75000"/>
                </a:schemeClr>
              </a:glow>
            </a:effectLst>
          </a:endParaRPr>
        </a:p>
      </dgm:t>
    </dgm:pt>
    <dgm:pt modelId="{44DBFCB8-F3CE-4E0A-94FB-86D68662F943}" type="parTrans" cxnId="{61CDA0D2-640C-46F5-BD88-2D9DA95FBACD}">
      <dgm:prSet/>
      <dgm:spPr/>
      <dgm:t>
        <a:bodyPr/>
        <a:lstStyle/>
        <a:p>
          <a:endParaRPr lang="en-US"/>
        </a:p>
      </dgm:t>
    </dgm:pt>
    <dgm:pt modelId="{D79865DB-BD27-4E45-8B51-38130A7CF5C7}" type="sibTrans" cxnId="{61CDA0D2-640C-46F5-BD88-2D9DA95FBACD}">
      <dgm:prSet/>
      <dgm:spPr/>
      <dgm:t>
        <a:bodyPr/>
        <a:lstStyle/>
        <a:p>
          <a:endParaRPr lang="en-US"/>
        </a:p>
      </dgm:t>
    </dgm:pt>
    <dgm:pt modelId="{877FFA33-502D-49ED-BC1A-51B093B9B5CC}">
      <dgm:prSet phldrT="[Text]" custT="1"/>
      <dgm:spPr/>
      <dgm:t>
        <a:bodyPr/>
        <a:lstStyle/>
        <a:p>
          <a:r>
            <a:rPr lang="en-US" sz="4400" dirty="0" smtClean="0">
              <a:effectLst>
                <a:glow rad="63500">
                  <a:schemeClr val="accent1">
                    <a:alpha val="75000"/>
                  </a:schemeClr>
                </a:glow>
              </a:effectLst>
            </a:rPr>
            <a:t>Researcher</a:t>
          </a:r>
          <a:endParaRPr lang="en-US" sz="4400" dirty="0">
            <a:effectLst>
              <a:glow rad="63500">
                <a:schemeClr val="accent1">
                  <a:alpha val="75000"/>
                </a:schemeClr>
              </a:glow>
            </a:effectLst>
          </a:endParaRPr>
        </a:p>
      </dgm:t>
    </dgm:pt>
    <dgm:pt modelId="{88FE3636-93FB-4EB4-9E06-A3AB9A0D06C4}" type="parTrans" cxnId="{A4C86ED0-85FA-4182-ABCD-F13029449548}">
      <dgm:prSet/>
      <dgm:spPr/>
      <dgm:t>
        <a:bodyPr/>
        <a:lstStyle/>
        <a:p>
          <a:endParaRPr lang="en-US"/>
        </a:p>
      </dgm:t>
    </dgm:pt>
    <dgm:pt modelId="{57035C78-EBCC-4161-A871-27401F2ACA1D}" type="sibTrans" cxnId="{A4C86ED0-85FA-4182-ABCD-F13029449548}">
      <dgm:prSet/>
      <dgm:spPr/>
      <dgm:t>
        <a:bodyPr/>
        <a:lstStyle/>
        <a:p>
          <a:endParaRPr lang="en-US"/>
        </a:p>
      </dgm:t>
    </dgm:pt>
    <dgm:pt modelId="{3C6807A9-A3D0-4961-AD58-F9B841F0C8B8}">
      <dgm:prSet phldrT="[Text]" custT="1"/>
      <dgm:spPr/>
      <dgm:t>
        <a:bodyPr/>
        <a:lstStyle/>
        <a:p>
          <a:r>
            <a:rPr lang="en-US" sz="4800" b="1" dirty="0" smtClean="0"/>
            <a:t>Scholar</a:t>
          </a:r>
          <a:endParaRPr lang="en-US" sz="4800" b="1" dirty="0"/>
        </a:p>
      </dgm:t>
    </dgm:pt>
    <dgm:pt modelId="{3FACB64F-2070-482E-ACBD-AB6D6B3987CF}" type="sibTrans" cxnId="{A209349E-AB01-4906-A5F7-0694EF9D5B17}">
      <dgm:prSet/>
      <dgm:spPr/>
      <dgm:t>
        <a:bodyPr/>
        <a:lstStyle/>
        <a:p>
          <a:endParaRPr lang="en-US"/>
        </a:p>
      </dgm:t>
    </dgm:pt>
    <dgm:pt modelId="{64ACC6BC-75AB-45E5-A2BE-E5AAA4E28A39}" type="parTrans" cxnId="{A209349E-AB01-4906-A5F7-0694EF9D5B17}">
      <dgm:prSet/>
      <dgm:spPr/>
      <dgm:t>
        <a:bodyPr/>
        <a:lstStyle/>
        <a:p>
          <a:endParaRPr lang="en-US"/>
        </a:p>
      </dgm:t>
    </dgm:pt>
    <dgm:pt modelId="{4374BC75-CA7B-4ACF-9BE8-329B5C834A12}" type="pres">
      <dgm:prSet presAssocID="{D07C2EE4-9026-4C32-94CC-27E4E9CC0EA6}" presName="diagram" presStyleCnt="0">
        <dgm:presLayoutVars>
          <dgm:chMax val="1"/>
          <dgm:dir/>
          <dgm:animLvl val="ctr"/>
          <dgm:resizeHandles val="exact"/>
        </dgm:presLayoutVars>
      </dgm:prSet>
      <dgm:spPr/>
      <dgm:t>
        <a:bodyPr/>
        <a:lstStyle/>
        <a:p>
          <a:endParaRPr lang="en-US"/>
        </a:p>
      </dgm:t>
    </dgm:pt>
    <dgm:pt modelId="{CCEDF572-100C-4134-87BC-3DC71169132D}" type="pres">
      <dgm:prSet presAssocID="{D07C2EE4-9026-4C32-94CC-27E4E9CC0EA6}" presName="matrix" presStyleCnt="0"/>
      <dgm:spPr/>
    </dgm:pt>
    <dgm:pt modelId="{EFFE09E0-8DE5-4E8E-81AB-5C804BB14557}" type="pres">
      <dgm:prSet presAssocID="{D07C2EE4-9026-4C32-94CC-27E4E9CC0EA6}" presName="tile1" presStyleLbl="node1" presStyleIdx="0" presStyleCnt="4"/>
      <dgm:spPr/>
      <dgm:t>
        <a:bodyPr/>
        <a:lstStyle/>
        <a:p>
          <a:endParaRPr lang="en-US"/>
        </a:p>
      </dgm:t>
    </dgm:pt>
    <dgm:pt modelId="{40E31DBE-B2E2-452B-BA21-71C970F92379}" type="pres">
      <dgm:prSet presAssocID="{D07C2EE4-9026-4C32-94CC-27E4E9CC0EA6}" presName="tile1text" presStyleLbl="node1" presStyleIdx="0" presStyleCnt="4">
        <dgm:presLayoutVars>
          <dgm:chMax val="0"/>
          <dgm:chPref val="0"/>
          <dgm:bulletEnabled val="1"/>
        </dgm:presLayoutVars>
      </dgm:prSet>
      <dgm:spPr/>
      <dgm:t>
        <a:bodyPr/>
        <a:lstStyle/>
        <a:p>
          <a:endParaRPr lang="en-US"/>
        </a:p>
      </dgm:t>
    </dgm:pt>
    <dgm:pt modelId="{A21CDD9E-B75E-484C-A38B-514CBF588676}" type="pres">
      <dgm:prSet presAssocID="{D07C2EE4-9026-4C32-94CC-27E4E9CC0EA6}" presName="tile2" presStyleLbl="node1" presStyleIdx="1" presStyleCnt="4"/>
      <dgm:spPr/>
      <dgm:t>
        <a:bodyPr/>
        <a:lstStyle/>
        <a:p>
          <a:endParaRPr lang="en-US"/>
        </a:p>
      </dgm:t>
    </dgm:pt>
    <dgm:pt modelId="{A850043B-6D73-4129-AA02-1A047E47094B}" type="pres">
      <dgm:prSet presAssocID="{D07C2EE4-9026-4C32-94CC-27E4E9CC0EA6}" presName="tile2text" presStyleLbl="node1" presStyleIdx="1" presStyleCnt="4">
        <dgm:presLayoutVars>
          <dgm:chMax val="0"/>
          <dgm:chPref val="0"/>
          <dgm:bulletEnabled val="1"/>
        </dgm:presLayoutVars>
      </dgm:prSet>
      <dgm:spPr/>
      <dgm:t>
        <a:bodyPr/>
        <a:lstStyle/>
        <a:p>
          <a:endParaRPr lang="en-US"/>
        </a:p>
      </dgm:t>
    </dgm:pt>
    <dgm:pt modelId="{E4F81D90-6232-4418-B248-94948C60D020}" type="pres">
      <dgm:prSet presAssocID="{D07C2EE4-9026-4C32-94CC-27E4E9CC0EA6}" presName="tile3" presStyleLbl="node1" presStyleIdx="2" presStyleCnt="4"/>
      <dgm:spPr/>
      <dgm:t>
        <a:bodyPr/>
        <a:lstStyle/>
        <a:p>
          <a:endParaRPr lang="en-US"/>
        </a:p>
      </dgm:t>
    </dgm:pt>
    <dgm:pt modelId="{33FF8ADC-D06C-490D-A145-2BA270111948}" type="pres">
      <dgm:prSet presAssocID="{D07C2EE4-9026-4C32-94CC-27E4E9CC0EA6}" presName="tile3text" presStyleLbl="node1" presStyleIdx="2" presStyleCnt="4">
        <dgm:presLayoutVars>
          <dgm:chMax val="0"/>
          <dgm:chPref val="0"/>
          <dgm:bulletEnabled val="1"/>
        </dgm:presLayoutVars>
      </dgm:prSet>
      <dgm:spPr/>
      <dgm:t>
        <a:bodyPr/>
        <a:lstStyle/>
        <a:p>
          <a:endParaRPr lang="en-US"/>
        </a:p>
      </dgm:t>
    </dgm:pt>
    <dgm:pt modelId="{6D6C5067-5099-4C0C-BBC6-8292C91C2F5D}" type="pres">
      <dgm:prSet presAssocID="{D07C2EE4-9026-4C32-94CC-27E4E9CC0EA6}" presName="tile4" presStyleLbl="node1" presStyleIdx="3" presStyleCnt="4"/>
      <dgm:spPr/>
      <dgm:t>
        <a:bodyPr/>
        <a:lstStyle/>
        <a:p>
          <a:endParaRPr lang="en-US"/>
        </a:p>
      </dgm:t>
    </dgm:pt>
    <dgm:pt modelId="{1E60A008-AFC9-448F-8E1B-26224346A0B0}" type="pres">
      <dgm:prSet presAssocID="{D07C2EE4-9026-4C32-94CC-27E4E9CC0EA6}" presName="tile4text" presStyleLbl="node1" presStyleIdx="3" presStyleCnt="4">
        <dgm:presLayoutVars>
          <dgm:chMax val="0"/>
          <dgm:chPref val="0"/>
          <dgm:bulletEnabled val="1"/>
        </dgm:presLayoutVars>
      </dgm:prSet>
      <dgm:spPr/>
      <dgm:t>
        <a:bodyPr/>
        <a:lstStyle/>
        <a:p>
          <a:endParaRPr lang="en-US"/>
        </a:p>
      </dgm:t>
    </dgm:pt>
    <dgm:pt modelId="{82DE5773-F1F0-4F89-AC82-97DF3339E5F7}" type="pres">
      <dgm:prSet presAssocID="{D07C2EE4-9026-4C32-94CC-27E4E9CC0EA6}" presName="centerTile" presStyleLbl="fgShp" presStyleIdx="0" presStyleCnt="1" custScaleX="118644" custLinFactNeighborY="-6790">
        <dgm:presLayoutVars>
          <dgm:chMax val="0"/>
          <dgm:chPref val="0"/>
        </dgm:presLayoutVars>
      </dgm:prSet>
      <dgm:spPr/>
      <dgm:t>
        <a:bodyPr/>
        <a:lstStyle/>
        <a:p>
          <a:endParaRPr lang="en-US"/>
        </a:p>
      </dgm:t>
    </dgm:pt>
  </dgm:ptLst>
  <dgm:cxnLst>
    <dgm:cxn modelId="{61CDA0D2-640C-46F5-BD88-2D9DA95FBACD}" srcId="{3C6807A9-A3D0-4961-AD58-F9B841F0C8B8}" destId="{B208117E-2660-4297-821F-4815B46E7172}" srcOrd="2" destOrd="0" parTransId="{44DBFCB8-F3CE-4E0A-94FB-86D68662F943}" sibTransId="{D79865DB-BD27-4E45-8B51-38130A7CF5C7}"/>
    <dgm:cxn modelId="{CE75D39B-BDC1-49EE-A027-B2716FCB33B4}" type="presOf" srcId="{877FFA33-502D-49ED-BC1A-51B093B9B5CC}" destId="{6D6C5067-5099-4C0C-BBC6-8292C91C2F5D}" srcOrd="0" destOrd="0" presId="urn:microsoft.com/office/officeart/2005/8/layout/matrix1"/>
    <dgm:cxn modelId="{7DF67B0A-0C19-4781-85DD-1194F21032B6}" type="presOf" srcId="{A66CA04D-A531-43F2-AD38-611A02A06AFF}" destId="{A850043B-6D73-4129-AA02-1A047E47094B}" srcOrd="1" destOrd="0" presId="urn:microsoft.com/office/officeart/2005/8/layout/matrix1"/>
    <dgm:cxn modelId="{1EC188E2-1530-4085-BF49-A9AEB6C36000}" type="presOf" srcId="{D07C2EE4-9026-4C32-94CC-27E4E9CC0EA6}" destId="{4374BC75-CA7B-4ACF-9BE8-329B5C834A12}" srcOrd="0" destOrd="0" presId="urn:microsoft.com/office/officeart/2005/8/layout/matrix1"/>
    <dgm:cxn modelId="{A2F04570-37FE-4241-9AE9-9231B8782A9B}" type="presOf" srcId="{A66CA04D-A531-43F2-AD38-611A02A06AFF}" destId="{A21CDD9E-B75E-484C-A38B-514CBF588676}" srcOrd="0" destOrd="0" presId="urn:microsoft.com/office/officeart/2005/8/layout/matrix1"/>
    <dgm:cxn modelId="{79FCAAA0-2202-4504-B599-9F07D6A7BE3D}" type="presOf" srcId="{6E877844-AD4A-4AD1-9B10-A16CC9D8A223}" destId="{40E31DBE-B2E2-452B-BA21-71C970F92379}" srcOrd="1" destOrd="0" presId="urn:microsoft.com/office/officeart/2005/8/layout/matrix1"/>
    <dgm:cxn modelId="{3ABE77DB-B54E-4A84-804B-9F53011E2B24}" type="presOf" srcId="{B208117E-2660-4297-821F-4815B46E7172}" destId="{E4F81D90-6232-4418-B248-94948C60D020}" srcOrd="0" destOrd="0" presId="urn:microsoft.com/office/officeart/2005/8/layout/matrix1"/>
    <dgm:cxn modelId="{11BFEFEF-C0F1-4716-A27F-34ADCC88C997}" type="presOf" srcId="{6E877844-AD4A-4AD1-9B10-A16CC9D8A223}" destId="{EFFE09E0-8DE5-4E8E-81AB-5C804BB14557}" srcOrd="0" destOrd="0" presId="urn:microsoft.com/office/officeart/2005/8/layout/matrix1"/>
    <dgm:cxn modelId="{2F1595EC-0AD2-448E-B6BC-C3CF2F6DBD3F}" srcId="{3C6807A9-A3D0-4961-AD58-F9B841F0C8B8}" destId="{6E877844-AD4A-4AD1-9B10-A16CC9D8A223}" srcOrd="0" destOrd="0" parTransId="{65439806-3552-4351-93DE-E265BAD95A63}" sibTransId="{AF7A446E-0837-4EEB-834A-15312280288E}"/>
    <dgm:cxn modelId="{E7A34224-6294-4BBA-91C2-8D7DBE35507A}" type="presOf" srcId="{B208117E-2660-4297-821F-4815B46E7172}" destId="{33FF8ADC-D06C-490D-A145-2BA270111948}" srcOrd="1" destOrd="0" presId="urn:microsoft.com/office/officeart/2005/8/layout/matrix1"/>
    <dgm:cxn modelId="{A4C86ED0-85FA-4182-ABCD-F13029449548}" srcId="{3C6807A9-A3D0-4961-AD58-F9B841F0C8B8}" destId="{877FFA33-502D-49ED-BC1A-51B093B9B5CC}" srcOrd="3" destOrd="0" parTransId="{88FE3636-93FB-4EB4-9E06-A3AB9A0D06C4}" sibTransId="{57035C78-EBCC-4161-A871-27401F2ACA1D}"/>
    <dgm:cxn modelId="{A209349E-AB01-4906-A5F7-0694EF9D5B17}" srcId="{D07C2EE4-9026-4C32-94CC-27E4E9CC0EA6}" destId="{3C6807A9-A3D0-4961-AD58-F9B841F0C8B8}" srcOrd="0" destOrd="0" parTransId="{64ACC6BC-75AB-45E5-A2BE-E5AAA4E28A39}" sibTransId="{3FACB64F-2070-482E-ACBD-AB6D6B3987CF}"/>
    <dgm:cxn modelId="{A04A2F92-7344-4C11-A44F-F9B7987B7FEE}" type="presOf" srcId="{877FFA33-502D-49ED-BC1A-51B093B9B5CC}" destId="{1E60A008-AFC9-448F-8E1B-26224346A0B0}" srcOrd="1" destOrd="0" presId="urn:microsoft.com/office/officeart/2005/8/layout/matrix1"/>
    <dgm:cxn modelId="{F92BFE28-A7C8-47A7-9B0F-C738DEA1BC0A}" srcId="{3C6807A9-A3D0-4961-AD58-F9B841F0C8B8}" destId="{A66CA04D-A531-43F2-AD38-611A02A06AFF}" srcOrd="1" destOrd="0" parTransId="{3CD6CEDF-DB97-4C4E-971F-A24448D851DD}" sibTransId="{C9704AB8-9A8C-4ABD-B63B-2BC3132CD8A8}"/>
    <dgm:cxn modelId="{62B8D0FF-5057-4363-9D0D-993C6DA923AC}" type="presOf" srcId="{3C6807A9-A3D0-4961-AD58-F9B841F0C8B8}" destId="{82DE5773-F1F0-4F89-AC82-97DF3339E5F7}" srcOrd="0" destOrd="0" presId="urn:microsoft.com/office/officeart/2005/8/layout/matrix1"/>
    <dgm:cxn modelId="{E269533B-78DC-40E3-A00C-7F11610F8121}" type="presParOf" srcId="{4374BC75-CA7B-4ACF-9BE8-329B5C834A12}" destId="{CCEDF572-100C-4134-87BC-3DC71169132D}" srcOrd="0" destOrd="0" presId="urn:microsoft.com/office/officeart/2005/8/layout/matrix1"/>
    <dgm:cxn modelId="{52775A76-8890-4101-94D9-14F24D5AC060}" type="presParOf" srcId="{CCEDF572-100C-4134-87BC-3DC71169132D}" destId="{EFFE09E0-8DE5-4E8E-81AB-5C804BB14557}" srcOrd="0" destOrd="0" presId="urn:microsoft.com/office/officeart/2005/8/layout/matrix1"/>
    <dgm:cxn modelId="{8811DD0E-7371-4613-AADD-34312BDC798E}" type="presParOf" srcId="{CCEDF572-100C-4134-87BC-3DC71169132D}" destId="{40E31DBE-B2E2-452B-BA21-71C970F92379}" srcOrd="1" destOrd="0" presId="urn:microsoft.com/office/officeart/2005/8/layout/matrix1"/>
    <dgm:cxn modelId="{2F83FFC3-63DC-40A2-A88C-BB7BBC258A2B}" type="presParOf" srcId="{CCEDF572-100C-4134-87BC-3DC71169132D}" destId="{A21CDD9E-B75E-484C-A38B-514CBF588676}" srcOrd="2" destOrd="0" presId="urn:microsoft.com/office/officeart/2005/8/layout/matrix1"/>
    <dgm:cxn modelId="{AFEBA5AE-5007-4AD1-8E16-0E69D4DAFA46}" type="presParOf" srcId="{CCEDF572-100C-4134-87BC-3DC71169132D}" destId="{A850043B-6D73-4129-AA02-1A047E47094B}" srcOrd="3" destOrd="0" presId="urn:microsoft.com/office/officeart/2005/8/layout/matrix1"/>
    <dgm:cxn modelId="{54BF22E5-F2F4-4D22-A6C1-2EB550C57427}" type="presParOf" srcId="{CCEDF572-100C-4134-87BC-3DC71169132D}" destId="{E4F81D90-6232-4418-B248-94948C60D020}" srcOrd="4" destOrd="0" presId="urn:microsoft.com/office/officeart/2005/8/layout/matrix1"/>
    <dgm:cxn modelId="{B1D1D520-226D-407D-83F1-12C07F94161B}" type="presParOf" srcId="{CCEDF572-100C-4134-87BC-3DC71169132D}" destId="{33FF8ADC-D06C-490D-A145-2BA270111948}" srcOrd="5" destOrd="0" presId="urn:microsoft.com/office/officeart/2005/8/layout/matrix1"/>
    <dgm:cxn modelId="{70417601-AB92-4E43-B294-3D3BD9B451F5}" type="presParOf" srcId="{CCEDF572-100C-4134-87BC-3DC71169132D}" destId="{6D6C5067-5099-4C0C-BBC6-8292C91C2F5D}" srcOrd="6" destOrd="0" presId="urn:microsoft.com/office/officeart/2005/8/layout/matrix1"/>
    <dgm:cxn modelId="{DF0747AE-6260-4894-A978-2ADA4B9491DF}" type="presParOf" srcId="{CCEDF572-100C-4134-87BC-3DC71169132D}" destId="{1E60A008-AFC9-448F-8E1B-26224346A0B0}" srcOrd="7" destOrd="0" presId="urn:microsoft.com/office/officeart/2005/8/layout/matrix1"/>
    <dgm:cxn modelId="{D91A728E-5D2C-44FA-AA97-414372AF1697}" type="presParOf" srcId="{4374BC75-CA7B-4ACF-9BE8-329B5C834A12}" destId="{82DE5773-F1F0-4F89-AC82-97DF3339E5F7}"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FE09E0-8DE5-4E8E-81AB-5C804BB14557}">
      <dsp:nvSpPr>
        <dsp:cNvPr id="0" name=""/>
        <dsp:cNvSpPr/>
      </dsp:nvSpPr>
      <dsp:spPr>
        <a:xfrm rot="16200000">
          <a:off x="704850" y="-704850"/>
          <a:ext cx="3086099" cy="4495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effectLst>
                <a:glow rad="63500">
                  <a:schemeClr val="accent1">
                    <a:alpha val="75000"/>
                  </a:schemeClr>
                </a:glow>
              </a:effectLst>
            </a:rPr>
            <a:t>Education Sector </a:t>
          </a:r>
          <a:r>
            <a:rPr lang="en-US" sz="2800" kern="1200" dirty="0" smtClean="0"/>
            <a:t>(profit/nonprofit; policy; member organizations)</a:t>
          </a:r>
          <a:endParaRPr lang="en-US" sz="2800" kern="1200" dirty="0"/>
        </a:p>
      </dsp:txBody>
      <dsp:txXfrm rot="16200000">
        <a:off x="1090612" y="-1090612"/>
        <a:ext cx="2314575" cy="4495800"/>
      </dsp:txXfrm>
    </dsp:sp>
    <dsp:sp modelId="{A21CDD9E-B75E-484C-A38B-514CBF588676}">
      <dsp:nvSpPr>
        <dsp:cNvPr id="0" name=""/>
        <dsp:cNvSpPr/>
      </dsp:nvSpPr>
      <dsp:spPr>
        <a:xfrm>
          <a:off x="4495800" y="0"/>
          <a:ext cx="4495800" cy="308609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effectLst>
                <a:glow rad="63500">
                  <a:schemeClr val="accent1">
                    <a:alpha val="75000"/>
                  </a:schemeClr>
                </a:glow>
              </a:effectLst>
            </a:rPr>
            <a:t>Practitioner</a:t>
          </a:r>
          <a:endParaRPr lang="en-US" sz="4400" kern="1200" dirty="0">
            <a:effectLst>
              <a:glow rad="63500">
                <a:schemeClr val="accent1">
                  <a:alpha val="75000"/>
                </a:schemeClr>
              </a:glow>
            </a:effectLst>
          </a:endParaRPr>
        </a:p>
      </dsp:txBody>
      <dsp:txXfrm>
        <a:off x="4495800" y="0"/>
        <a:ext cx="4495800" cy="2314575"/>
      </dsp:txXfrm>
    </dsp:sp>
    <dsp:sp modelId="{E4F81D90-6232-4418-B248-94948C60D020}">
      <dsp:nvSpPr>
        <dsp:cNvPr id="0" name=""/>
        <dsp:cNvSpPr/>
      </dsp:nvSpPr>
      <dsp:spPr>
        <a:xfrm rot="10800000">
          <a:off x="0" y="3086099"/>
          <a:ext cx="4495800" cy="308609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effectLst>
                <a:glow rad="63500">
                  <a:schemeClr val="accent2">
                    <a:alpha val="75000"/>
                  </a:schemeClr>
                </a:glow>
              </a:effectLst>
            </a:rPr>
            <a:t>Faculty</a:t>
          </a:r>
          <a:endParaRPr lang="en-US" sz="4400" kern="1200" dirty="0">
            <a:effectLst>
              <a:glow rad="63500">
                <a:schemeClr val="accent2">
                  <a:alpha val="75000"/>
                </a:schemeClr>
              </a:glow>
            </a:effectLst>
          </a:endParaRPr>
        </a:p>
      </dsp:txBody>
      <dsp:txXfrm rot="10800000">
        <a:off x="0" y="3857624"/>
        <a:ext cx="4495800" cy="2314575"/>
      </dsp:txXfrm>
    </dsp:sp>
    <dsp:sp modelId="{6D6C5067-5099-4C0C-BBC6-8292C91C2F5D}">
      <dsp:nvSpPr>
        <dsp:cNvPr id="0" name=""/>
        <dsp:cNvSpPr/>
      </dsp:nvSpPr>
      <dsp:spPr>
        <a:xfrm rot="5400000">
          <a:off x="5200650" y="2381249"/>
          <a:ext cx="3086099" cy="4495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effectLst>
                <a:glow rad="63500">
                  <a:schemeClr val="accent1">
                    <a:alpha val="75000"/>
                  </a:schemeClr>
                </a:glow>
              </a:effectLst>
            </a:rPr>
            <a:t>Researcher</a:t>
          </a:r>
          <a:endParaRPr lang="en-US" sz="4400" kern="1200" dirty="0">
            <a:effectLst>
              <a:glow rad="63500">
                <a:schemeClr val="accent1">
                  <a:alpha val="75000"/>
                </a:schemeClr>
              </a:glow>
            </a:effectLst>
          </a:endParaRPr>
        </a:p>
      </dsp:txBody>
      <dsp:txXfrm rot="5400000">
        <a:off x="5586412" y="2767012"/>
        <a:ext cx="2314575" cy="4495800"/>
      </dsp:txXfrm>
    </dsp:sp>
    <dsp:sp modelId="{82DE5773-F1F0-4F89-AC82-97DF3339E5F7}">
      <dsp:nvSpPr>
        <dsp:cNvPr id="0" name=""/>
        <dsp:cNvSpPr/>
      </dsp:nvSpPr>
      <dsp:spPr>
        <a:xfrm>
          <a:off x="2895600" y="2209801"/>
          <a:ext cx="3200398" cy="154304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t>Scholar</a:t>
          </a:r>
          <a:endParaRPr lang="en-US" sz="4800" b="1" kern="1200" dirty="0"/>
        </a:p>
      </dsp:txBody>
      <dsp:txXfrm>
        <a:off x="2895600" y="2209801"/>
        <a:ext cx="3200398" cy="154304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D0D2A21-16B6-4FFC-8291-D32F64F140BD}" type="datetimeFigureOut">
              <a:rPr lang="en-US" smtClean="0"/>
              <a:pPr/>
              <a:t>3/17/2013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AE4E89-64B2-4F80-9C68-82E603C0BCB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D2A21-16B6-4FFC-8291-D32F64F140BD}"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D2A21-16B6-4FFC-8291-D32F64F140BD}"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D2A21-16B6-4FFC-8291-D32F64F140BD}"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0D2A21-16B6-4FFC-8291-D32F64F140BD}"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8AE4E89-64B2-4F80-9C68-82E603C0BC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D2A21-16B6-4FFC-8291-D32F64F140BD}"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0D2A21-16B6-4FFC-8291-D32F64F140BD}" type="datetimeFigureOut">
              <a:rPr lang="en-US" smtClean="0"/>
              <a:pPr/>
              <a:t>3/17/2013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0D2A21-16B6-4FFC-8291-D32F64F140BD}" type="datetimeFigureOut">
              <a:rPr lang="en-US" smtClean="0"/>
              <a:pPr/>
              <a:t>3/17/2013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D2A21-16B6-4FFC-8291-D32F64F140BD}" type="datetimeFigureOut">
              <a:rPr lang="en-US" smtClean="0"/>
              <a:pPr/>
              <a:t>3/17/2013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D2A21-16B6-4FFC-8291-D32F64F140BD}"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0D2A21-16B6-4FFC-8291-D32F64F140BD}"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4E89-64B2-4F80-9C68-82E603C0B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0D2A21-16B6-4FFC-8291-D32F64F140BD}" type="datetimeFigureOut">
              <a:rPr lang="en-US" smtClean="0"/>
              <a:pPr/>
              <a:t>3/17/2013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AE4E89-64B2-4F80-9C68-82E603C0BC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anford.edu/~dlabaree/publications/Peculiar_Problems_of_Ed_Researcher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image026.gif@01CCFC87.F98C2E80" TargetMode="External"/><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26.gif@01CCFC88.B44ED9C0" TargetMode="External"/><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image" Target="cid:image026.gif@01CCFC88.1A138360"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7772400" cy="1470025"/>
          </a:xfrm>
        </p:spPr>
        <p:txBody>
          <a:bodyPr>
            <a:normAutofit fontScale="90000"/>
          </a:bodyPr>
          <a:lstStyle/>
          <a:p>
            <a:r>
              <a:rPr lang="en-US" dirty="0" smtClean="0"/>
              <a:t>Faculty Fellows </a:t>
            </a:r>
            <a:br>
              <a:rPr lang="en-US" dirty="0" smtClean="0"/>
            </a:br>
            <a:r>
              <a:rPr lang="en-US" dirty="0" smtClean="0"/>
              <a:t>NASPA Doctoral Workshop</a:t>
            </a:r>
            <a:br>
              <a:rPr lang="en-US" dirty="0" smtClean="0"/>
            </a:br>
            <a:r>
              <a:rPr lang="en-US" dirty="0"/>
              <a:t/>
            </a:r>
            <a:br>
              <a:rPr lang="en-US" dirty="0"/>
            </a:br>
            <a:r>
              <a:rPr lang="en-US" sz="3100" dirty="0" smtClean="0"/>
              <a:t>March 17, 2013</a:t>
            </a:r>
            <a:br>
              <a:rPr lang="en-US" sz="3100" dirty="0" smtClean="0"/>
            </a:br>
            <a:r>
              <a:rPr lang="en-US" sz="3100" dirty="0" smtClean="0"/>
              <a:t>Key Biscayne Room, Orlando, FL</a:t>
            </a:r>
            <a:br>
              <a:rPr lang="en-US" sz="3100" dirty="0" smtClean="0"/>
            </a:br>
            <a:r>
              <a:rPr lang="en-US" sz="3100" dirty="0" smtClean="0"/>
              <a:t>9:00 AM to 4 PM</a:t>
            </a:r>
            <a:endParaRPr lang="en-US" sz="3100" dirty="0"/>
          </a:p>
        </p:txBody>
      </p:sp>
      <p:sp>
        <p:nvSpPr>
          <p:cNvPr id="3" name="Subtitle 2"/>
          <p:cNvSpPr>
            <a:spLocks noGrp="1"/>
          </p:cNvSpPr>
          <p:nvPr>
            <p:ph type="subTitle" idx="1"/>
          </p:nvPr>
        </p:nvSpPr>
        <p:spPr>
          <a:xfrm>
            <a:off x="1371600" y="4343400"/>
            <a:ext cx="6400800" cy="1926102"/>
          </a:xfrm>
        </p:spPr>
        <p:txBody>
          <a:bodyPr>
            <a:normAutofit/>
          </a:bodyPr>
          <a:lstStyle/>
          <a:p>
            <a:r>
              <a:rPr lang="en-US" dirty="0" smtClean="0"/>
              <a:t>Anna Ortiz</a:t>
            </a:r>
          </a:p>
          <a:p>
            <a:r>
              <a:rPr lang="en-US" sz="2000" i="1" dirty="0" smtClean="0"/>
              <a:t>California State University – Long Beach</a:t>
            </a:r>
          </a:p>
          <a:p>
            <a:r>
              <a:rPr lang="en-US" dirty="0" smtClean="0"/>
              <a:t>Fernando F. </a:t>
            </a:r>
            <a:r>
              <a:rPr lang="en-US" dirty="0" err="1" smtClean="0"/>
              <a:t>Padró</a:t>
            </a:r>
            <a:endParaRPr lang="en-US" dirty="0" smtClean="0"/>
          </a:p>
          <a:p>
            <a:r>
              <a:rPr lang="en-US" sz="1800" i="1" dirty="0" smtClean="0"/>
              <a:t>University of Southern Queensland -- Toowoomba</a:t>
            </a:r>
            <a:endParaRPr lang="en-US" sz="1800" i="1" dirty="0"/>
          </a:p>
        </p:txBody>
      </p:sp>
      <p:pic>
        <p:nvPicPr>
          <p:cNvPr id="2050" name="Picture 2" descr="C:\Users\Fernando\AppData\Local\Microsoft\Windows\Temporary Internet Files\Content.IE5\T04E1YM3\MC900300920[1].wmf"/>
          <p:cNvPicPr>
            <a:picLocks noChangeAspect="1" noChangeArrowheads="1"/>
          </p:cNvPicPr>
          <p:nvPr/>
        </p:nvPicPr>
        <p:blipFill>
          <a:blip r:embed="rId2" cstate="print"/>
          <a:srcRect/>
          <a:stretch>
            <a:fillRect/>
          </a:stretch>
        </p:blipFill>
        <p:spPr bwMode="auto">
          <a:xfrm>
            <a:off x="7391400" y="838200"/>
            <a:ext cx="1416101" cy="3784917"/>
          </a:xfrm>
          <a:prstGeom prst="rect">
            <a:avLst/>
          </a:prstGeom>
          <a:noFill/>
        </p:spPr>
      </p:pic>
      <p:pic>
        <p:nvPicPr>
          <p:cNvPr id="2054" name="Picture 6" descr="C:\Users\Fernando\AppData\Local\Microsoft\Windows\Temporary Internet Files\Content.IE5\LX74M66Z\MM900283871[1].gif"/>
          <p:cNvPicPr>
            <a:picLocks noChangeAspect="1" noChangeArrowheads="1" noCrop="1"/>
          </p:cNvPicPr>
          <p:nvPr/>
        </p:nvPicPr>
        <p:blipFill>
          <a:blip r:embed="rId3" cstate="print"/>
          <a:srcRect/>
          <a:stretch>
            <a:fillRect/>
          </a:stretch>
        </p:blipFill>
        <p:spPr bwMode="auto">
          <a:xfrm>
            <a:off x="304800" y="1600200"/>
            <a:ext cx="2268071" cy="1676400"/>
          </a:xfrm>
          <a:prstGeom prst="rect">
            <a:avLst/>
          </a:prstGeom>
          <a:noFill/>
        </p:spPr>
      </p:pic>
      <p:pic>
        <p:nvPicPr>
          <p:cNvPr id="2058" name="Picture 10" descr="C:\Users\Fernando\AppData\Local\Microsoft\Windows\Temporary Internet Files\Content.IE5\S1EV5R28\MC900055500[1].wmf"/>
          <p:cNvPicPr>
            <a:picLocks noChangeAspect="1" noChangeArrowheads="1"/>
          </p:cNvPicPr>
          <p:nvPr/>
        </p:nvPicPr>
        <p:blipFill>
          <a:blip r:embed="rId4" cstate="print"/>
          <a:srcRect/>
          <a:stretch>
            <a:fillRect/>
          </a:stretch>
        </p:blipFill>
        <p:spPr bwMode="auto">
          <a:xfrm>
            <a:off x="533400" y="4038600"/>
            <a:ext cx="1806166" cy="18434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phdcomics.com/comics/archive/phd050599s.gif"/>
          <p:cNvPicPr>
            <a:picLocks noChangeAspect="1" noChangeArrowheads="1"/>
          </p:cNvPicPr>
          <p:nvPr/>
        </p:nvPicPr>
        <p:blipFill>
          <a:blip r:embed="rId2" cstate="print"/>
          <a:srcRect/>
          <a:stretch>
            <a:fillRect/>
          </a:stretch>
        </p:blipFill>
        <p:spPr bwMode="auto">
          <a:xfrm>
            <a:off x="99649" y="990600"/>
            <a:ext cx="8792304" cy="381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you here?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594360" indent="-457200">
              <a:buNone/>
            </a:pPr>
            <a:r>
              <a:rPr lang="en-US" sz="2400" dirty="0" smtClean="0"/>
              <a:t>a. Networking with other doctoral students</a:t>
            </a:r>
          </a:p>
          <a:p>
            <a:pPr marL="594360" indent="-457200">
              <a:buAutoNum type="alphaLcPeriod"/>
            </a:pPr>
            <a:endParaRPr lang="en-US" sz="2400" dirty="0" smtClean="0"/>
          </a:p>
          <a:p>
            <a:pPr>
              <a:buNone/>
            </a:pPr>
            <a:r>
              <a:rPr lang="en-US" sz="2400" dirty="0" smtClean="0"/>
              <a:t>b. Getting to know some new faculty in the field</a:t>
            </a:r>
          </a:p>
          <a:p>
            <a:pPr>
              <a:buNone/>
            </a:pPr>
            <a:endParaRPr lang="en-US" sz="2400" dirty="0" smtClean="0"/>
          </a:p>
          <a:p>
            <a:pPr>
              <a:buNone/>
            </a:pPr>
            <a:r>
              <a:rPr lang="en-US" sz="2400" dirty="0" smtClean="0"/>
              <a:t>c. Getting ideas for dissertation topics</a:t>
            </a:r>
          </a:p>
          <a:p>
            <a:pPr>
              <a:buNone/>
            </a:pPr>
            <a:endParaRPr lang="en-US" sz="2400" dirty="0" smtClean="0"/>
          </a:p>
          <a:p>
            <a:pPr>
              <a:buNone/>
            </a:pPr>
            <a:r>
              <a:rPr lang="en-US" sz="2400" dirty="0" smtClean="0"/>
              <a:t>d. Learning tips on surviving doctoral programs</a:t>
            </a:r>
          </a:p>
          <a:p>
            <a:pPr>
              <a:buNone/>
            </a:pPr>
            <a:endParaRPr lang="en-US" sz="2400" dirty="0" smtClean="0"/>
          </a:p>
          <a:p>
            <a:pPr>
              <a:buNone/>
            </a:pPr>
            <a:r>
              <a:rPr lang="en-US" sz="2400" dirty="0" smtClean="0"/>
              <a:t>e. Having a perspective on professional options after graduation</a:t>
            </a:r>
          </a:p>
          <a:p>
            <a:pPr>
              <a:buNone/>
            </a:pPr>
            <a:endParaRPr lang="en-US" sz="2400" dirty="0" smtClean="0"/>
          </a:p>
          <a:p>
            <a:pPr>
              <a:buNone/>
            </a:pPr>
            <a:r>
              <a:rPr lang="en-US" sz="2400" dirty="0" smtClean="0"/>
              <a:t>f. A combination of these</a:t>
            </a:r>
          </a:p>
          <a:p>
            <a:pPr>
              <a:buNone/>
            </a:pPr>
            <a:endParaRPr lang="en-US" sz="2400" dirty="0" smtClean="0"/>
          </a:p>
          <a:p>
            <a:pPr>
              <a:buNone/>
            </a:pPr>
            <a:r>
              <a:rPr lang="en-US" sz="2400" dirty="0" smtClean="0"/>
              <a:t>g. Other</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Part 2. 9:30 a.m. – 10:30 a.m. What Makes A Successful Doctoral Student </a:t>
            </a:r>
            <a:r>
              <a:rPr lang="en-US" dirty="0" smtClean="0"/>
              <a:t/>
            </a:r>
            <a:br>
              <a:rPr lang="en-US" dirty="0" smtClean="0"/>
            </a:br>
            <a:endParaRPr lang="en-US" dirty="0"/>
          </a:p>
        </p:txBody>
      </p:sp>
      <p:sp>
        <p:nvSpPr>
          <p:cNvPr id="3" name="Text Placeholder 2"/>
          <p:cNvSpPr>
            <a:spLocks noGrp="1"/>
          </p:cNvSpPr>
          <p:nvPr>
            <p:ph type="body" idx="1"/>
          </p:nvPr>
        </p:nvSpPr>
        <p:spPr>
          <a:xfrm>
            <a:off x="1600200" y="2507786"/>
            <a:ext cx="7086600" cy="2750014"/>
          </a:xfrm>
        </p:spPr>
        <p:txBody>
          <a:bodyPr>
            <a:normAutofit fontScale="92500" lnSpcReduction="10000"/>
          </a:bodyPr>
          <a:lstStyle/>
          <a:p>
            <a:r>
              <a:rPr lang="en-US" sz="3000" dirty="0" smtClean="0"/>
              <a:t>Panel: </a:t>
            </a:r>
            <a:r>
              <a:rPr lang="en-US" sz="3000" dirty="0" smtClean="0"/>
              <a:t> Elizabeth Allen, Logan </a:t>
            </a:r>
            <a:r>
              <a:rPr lang="en-US" sz="3000" dirty="0" smtClean="0"/>
              <a:t>Hazen</a:t>
            </a:r>
            <a:r>
              <a:rPr lang="en-US" sz="3000" dirty="0" smtClean="0"/>
              <a:t>,  John Wesley Lowery, Robert </a:t>
            </a:r>
            <a:r>
              <a:rPr lang="en-US" sz="3000" dirty="0" err="1" smtClean="0"/>
              <a:t>Schwatrz</a:t>
            </a:r>
            <a:endParaRPr lang="en-US" sz="3000" dirty="0" smtClean="0"/>
          </a:p>
          <a:p>
            <a:endParaRPr lang="en-US" sz="3000" dirty="0" smtClean="0"/>
          </a:p>
          <a:p>
            <a:r>
              <a:rPr lang="en-US" sz="3000" dirty="0" smtClean="0"/>
              <a:t>Facilitator: Fernando </a:t>
            </a:r>
            <a:r>
              <a:rPr lang="en-US" sz="3000" dirty="0" err="1" smtClean="0"/>
              <a:t>Padró</a:t>
            </a:r>
            <a:endParaRPr lang="en-US" sz="3000" dirty="0" smtClean="0"/>
          </a:p>
          <a:p>
            <a:endParaRPr lang="en-US" sz="3000" dirty="0" smtClean="0"/>
          </a:p>
          <a:p>
            <a:r>
              <a:rPr lang="en-US" sz="3000" dirty="0" smtClean="0"/>
              <a:t>Break: 10:30-10:45</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smtClean="0"/>
              <a:t>Perspectives from Experienced Faculty</a:t>
            </a:r>
            <a:endParaRPr lang="en-US" dirty="0"/>
          </a:p>
        </p:txBody>
      </p:sp>
      <p:sp>
        <p:nvSpPr>
          <p:cNvPr id="7" name="Content Placeholder 6"/>
          <p:cNvSpPr>
            <a:spLocks noGrp="1"/>
          </p:cNvSpPr>
          <p:nvPr>
            <p:ph idx="1"/>
          </p:nvPr>
        </p:nvSpPr>
        <p:spPr/>
        <p:txBody>
          <a:bodyPr/>
          <a:lstStyle/>
          <a:p>
            <a:pPr>
              <a:lnSpc>
                <a:spcPct val="90000"/>
              </a:lnSpc>
            </a:pPr>
            <a:r>
              <a:rPr lang="en-US" dirty="0" smtClean="0">
                <a:latin typeface="Arial" charset="0"/>
                <a:cs typeface="Arial" charset="0"/>
              </a:rPr>
              <a:t>What are some keys to success?</a:t>
            </a:r>
          </a:p>
          <a:p>
            <a:pPr>
              <a:lnSpc>
                <a:spcPct val="90000"/>
              </a:lnSpc>
              <a:buNone/>
            </a:pPr>
            <a:endParaRPr lang="en-US" dirty="0" smtClean="0">
              <a:latin typeface="Arial" charset="0"/>
              <a:cs typeface="Arial" charset="0"/>
            </a:endParaRPr>
          </a:p>
          <a:p>
            <a:pPr>
              <a:lnSpc>
                <a:spcPct val="90000"/>
              </a:lnSpc>
            </a:pPr>
            <a:r>
              <a:rPr lang="en-US" dirty="0" smtClean="0">
                <a:latin typeface="Arial" charset="0"/>
                <a:cs typeface="Arial" charset="0"/>
              </a:rPr>
              <a:t>What gets our most successful students through it?</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 other advice do we have?</a:t>
            </a:r>
          </a:p>
          <a:p>
            <a:pPr>
              <a:lnSpc>
                <a:spcPct val="90000"/>
              </a:lnSpc>
              <a:buNone/>
            </a:pPr>
            <a:endParaRPr lang="en-US" dirty="0" smtClean="0">
              <a:latin typeface="Arial" charset="0"/>
              <a:cs typeface="Arial" charset="0"/>
            </a:endParaRPr>
          </a:p>
          <a:p>
            <a:pPr>
              <a:lnSpc>
                <a:spcPct val="90000"/>
              </a:lnSpc>
            </a:pPr>
            <a:r>
              <a:rPr lang="en-US" dirty="0" smtClean="0">
                <a:latin typeface="Arial" charset="0"/>
                <a:cs typeface="Arial" charset="0"/>
              </a:rPr>
              <a:t>What is our story?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hdcomics.com/comics/archive/phd012609s.gif"/>
          <p:cNvPicPr>
            <a:picLocks noChangeAspect="1" noChangeArrowheads="1"/>
          </p:cNvPicPr>
          <p:nvPr/>
        </p:nvPicPr>
        <p:blipFill>
          <a:blip r:embed="rId2" cstate="print"/>
          <a:srcRect/>
          <a:stretch>
            <a:fillRect/>
          </a:stretch>
        </p:blipFill>
        <p:spPr bwMode="auto">
          <a:xfrm>
            <a:off x="838200" y="1524000"/>
            <a:ext cx="7561385" cy="3276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readings on what the doctoral journey is all about</a:t>
            </a:r>
            <a:endParaRPr lang="en-US" dirty="0"/>
          </a:p>
        </p:txBody>
      </p:sp>
      <p:sp>
        <p:nvSpPr>
          <p:cNvPr id="3" name="Content Placeholder 2"/>
          <p:cNvSpPr>
            <a:spLocks noGrp="1"/>
          </p:cNvSpPr>
          <p:nvPr>
            <p:ph idx="1"/>
          </p:nvPr>
        </p:nvSpPr>
        <p:spPr/>
        <p:txBody>
          <a:bodyPr/>
          <a:lstStyle/>
          <a:p>
            <a:r>
              <a:rPr lang="en-US" dirty="0" smtClean="0"/>
              <a:t>For a quick dissertation rubric pamphlet:</a:t>
            </a:r>
          </a:p>
          <a:p>
            <a:pPr>
              <a:buNone/>
            </a:pPr>
            <a:endParaRPr lang="en-US" dirty="0" smtClean="0"/>
          </a:p>
          <a:p>
            <a:pPr>
              <a:buNone/>
            </a:pPr>
            <a:r>
              <a:rPr lang="en-US" dirty="0" err="1" smtClean="0"/>
              <a:t>Lovitts</a:t>
            </a:r>
            <a:r>
              <a:rPr lang="en-US" dirty="0" smtClean="0"/>
              <a:t>, B.E., &amp; Wert, E.L. (2008).  </a:t>
            </a:r>
            <a:r>
              <a:rPr lang="en-US" i="1" dirty="0" smtClean="0"/>
              <a:t>Developing quality dissertations in the social sciences: A graduate student’s  guide to achieving excellence</a:t>
            </a:r>
            <a:r>
              <a:rPr lang="en-US" dirty="0" smtClean="0"/>
              <a:t>.  Sterling, VA: Stylus Publishing, LLC.</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readings on what the doctoral journey is all about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sz="1600" dirty="0" smtClean="0"/>
              <a:t>Berliner, D.C. (2002). Educational research: The hardest science of all.  </a:t>
            </a:r>
            <a:r>
              <a:rPr lang="en-US" sz="1600" i="1" dirty="0" smtClean="0"/>
              <a:t>Educational </a:t>
            </a:r>
            <a:r>
              <a:rPr lang="en-US" sz="1600" dirty="0" smtClean="0"/>
              <a:t>Researcher, 31(8), 18-20.</a:t>
            </a:r>
          </a:p>
          <a:p>
            <a:pPr>
              <a:buNone/>
            </a:pPr>
            <a:r>
              <a:rPr lang="en-US" sz="1600" dirty="0" smtClean="0"/>
              <a:t>Gardner, S.K., Hayes, M.T., &amp; </a:t>
            </a:r>
            <a:r>
              <a:rPr lang="en-US" sz="1600" dirty="0" err="1" smtClean="0"/>
              <a:t>Neider</a:t>
            </a:r>
            <a:r>
              <a:rPr lang="en-US" sz="1600" dirty="0" smtClean="0"/>
              <a:t>, X.N. (2007). The disposition and skills of s PhD in Education: Perspectives  of faculty and graduate students in one College of Education.  </a:t>
            </a:r>
            <a:r>
              <a:rPr lang="en-US" sz="1600" i="1" dirty="0" smtClean="0"/>
              <a:t>Innovative Higher Education</a:t>
            </a:r>
            <a:r>
              <a:rPr lang="en-US" sz="1600" dirty="0" smtClean="0"/>
              <a:t>, 31(5), 287-299.</a:t>
            </a:r>
          </a:p>
          <a:p>
            <a:pPr>
              <a:buNone/>
            </a:pPr>
            <a:r>
              <a:rPr lang="en-US" sz="1600" dirty="0" smtClean="0"/>
              <a:t>Gardner, S.K. (2008). “What’s too much and what’s too little?”: The process of becoming an independent researcher in doctoral education.  </a:t>
            </a:r>
            <a:r>
              <a:rPr lang="en-US" sz="1600" i="1" dirty="0" smtClean="0"/>
              <a:t>The Journal of Higher Education</a:t>
            </a:r>
            <a:r>
              <a:rPr lang="en-US" sz="1600" dirty="0" smtClean="0"/>
              <a:t>, 79(3), 326-350.</a:t>
            </a:r>
          </a:p>
          <a:p>
            <a:pPr>
              <a:buNone/>
            </a:pPr>
            <a:r>
              <a:rPr lang="en-US" sz="1600" dirty="0" smtClean="0"/>
              <a:t>Hawley, P. (2010).  </a:t>
            </a:r>
            <a:r>
              <a:rPr lang="en-US" sz="1600" i="1" dirty="0" smtClean="0"/>
              <a:t>Being bright is not enough: The unwritten rules of doctoral study</a:t>
            </a:r>
            <a:r>
              <a:rPr lang="en-US" sz="1600" dirty="0" smtClean="0"/>
              <a:t>.  (3</a:t>
            </a:r>
            <a:r>
              <a:rPr lang="en-US" sz="1600" baseline="30000" dirty="0" smtClean="0"/>
              <a:t>rd</a:t>
            </a:r>
            <a:r>
              <a:rPr lang="en-US" sz="1600" dirty="0" smtClean="0"/>
              <a:t> ed.).  Springfield, IL: Charles C. Thomas.</a:t>
            </a:r>
          </a:p>
          <a:p>
            <a:pPr>
              <a:buNone/>
            </a:pPr>
            <a:r>
              <a:rPr lang="en-US" sz="1600" dirty="0" err="1" smtClean="0"/>
              <a:t>Kamler</a:t>
            </a:r>
            <a:r>
              <a:rPr lang="en-US" sz="1600" dirty="0" smtClean="0"/>
              <a:t>, B. (2008). Rethinking doctoral publication practices: Writing from and beyond the thesis.  </a:t>
            </a:r>
            <a:r>
              <a:rPr lang="en-US" sz="1600" i="1" dirty="0" smtClean="0"/>
              <a:t>Studies in Higher Education</a:t>
            </a:r>
            <a:r>
              <a:rPr lang="en-US" sz="1600" dirty="0" smtClean="0"/>
              <a:t>, 33(3), 283-294.</a:t>
            </a:r>
          </a:p>
          <a:p>
            <a:pPr>
              <a:buNone/>
            </a:pPr>
            <a:r>
              <a:rPr lang="en-US" sz="1600" dirty="0" err="1" smtClean="0"/>
              <a:t>Krathwohl</a:t>
            </a:r>
            <a:r>
              <a:rPr lang="en-US" sz="1600" dirty="0" smtClean="0"/>
              <a:t>, D.R. &amp; Smith, N.L. (2005). </a:t>
            </a:r>
            <a:r>
              <a:rPr lang="en-US" sz="1600" i="1" dirty="0" smtClean="0"/>
              <a:t>How to prepare a dissertation proposal: Suggestions for students in </a:t>
            </a:r>
            <a:endParaRPr lang="en-US" sz="1600" dirty="0" smtClean="0"/>
          </a:p>
          <a:p>
            <a:pPr>
              <a:buNone/>
            </a:pPr>
            <a:r>
              <a:rPr lang="en-US" sz="1600" i="1" dirty="0" smtClean="0"/>
              <a:t>	education &amp; the social and behavioral sciences</a:t>
            </a:r>
            <a:r>
              <a:rPr lang="en-US" sz="1600" dirty="0" smtClean="0"/>
              <a:t>.  Syracuse, NY: Syracuse University Press.</a:t>
            </a:r>
          </a:p>
          <a:p>
            <a:pPr>
              <a:buNone/>
            </a:pPr>
            <a:r>
              <a:rPr lang="en-US" sz="1600" dirty="0" err="1" smtClean="0"/>
              <a:t>Labaree</a:t>
            </a:r>
            <a:r>
              <a:rPr lang="en-US" sz="1600" dirty="0" smtClean="0"/>
              <a:t>, D. (2003).  </a:t>
            </a:r>
            <a:r>
              <a:rPr lang="en-US" sz="1600" u="sng" dirty="0" smtClean="0">
                <a:hlinkClick r:id="rId2"/>
              </a:rPr>
              <a:t>The peculiar problems of preparing educational researchers</a:t>
            </a:r>
            <a:r>
              <a:rPr lang="en-US" sz="1600" dirty="0" smtClean="0"/>
              <a:t>.  </a:t>
            </a:r>
            <a:r>
              <a:rPr lang="en-US" sz="1600" i="1" dirty="0" smtClean="0"/>
              <a:t>Educational Researcher</a:t>
            </a:r>
            <a:r>
              <a:rPr lang="en-US" sz="1600" dirty="0" smtClean="0"/>
              <a:t>, 32(4), 13-22.</a:t>
            </a:r>
          </a:p>
          <a:p>
            <a:pPr>
              <a:buNone/>
            </a:pPr>
            <a:r>
              <a:rPr lang="en-US" sz="1600" dirty="0" smtClean="0"/>
              <a:t>Pilkington, R.M. (2009). Practitioner research in education: The critical perspectives of doctoral students.  </a:t>
            </a:r>
            <a:r>
              <a:rPr lang="en-US" sz="1600" i="1" dirty="0" smtClean="0"/>
              <a:t>Studies in the Education of Adults</a:t>
            </a:r>
            <a:r>
              <a:rPr lang="en-US" sz="1600" dirty="0" smtClean="0"/>
              <a:t>, 41(2), 154-174.</a:t>
            </a:r>
          </a:p>
          <a:p>
            <a:pPr>
              <a:buNone/>
            </a:pPr>
            <a:r>
              <a:rPr lang="en-US" sz="1600" dirty="0" smtClean="0"/>
              <a:t>Tierney, W.G., &amp; Holley, K.A. (2008). Inside Pasteur’s Quadrant: knowledge production in a profession.  </a:t>
            </a:r>
            <a:r>
              <a:rPr lang="en-US" sz="1600" i="1" dirty="0" smtClean="0"/>
              <a:t>Educational Studies</a:t>
            </a:r>
            <a:r>
              <a:rPr lang="en-US" sz="1600" dirty="0" smtClean="0"/>
              <a:t>, 34(4), 289-297.</a:t>
            </a:r>
          </a:p>
          <a:p>
            <a:pPr>
              <a:buNone/>
            </a:pPr>
            <a:r>
              <a:rPr lang="en-US" sz="1600" dirty="0" smtClean="0"/>
              <a:t>Wright, L.L., Lange, E., &amp; </a:t>
            </a:r>
            <a:r>
              <a:rPr lang="en-US" sz="1600" dirty="0" err="1" smtClean="0"/>
              <a:t>DaCosta</a:t>
            </a:r>
            <a:r>
              <a:rPr lang="en-US" sz="1600" dirty="0" smtClean="0"/>
              <a:t>, J. (2009).  Facilitating adult learning and a researcher identity through a higher education pedagogical process.  </a:t>
            </a:r>
            <a:r>
              <a:rPr lang="en-US" sz="1600" i="1" dirty="0" smtClean="0"/>
              <a:t>US-China Education Review</a:t>
            </a:r>
            <a:r>
              <a:rPr lang="en-US" sz="1600" dirty="0" smtClean="0"/>
              <a:t>, 6(11), 1-16.</a:t>
            </a:r>
          </a:p>
          <a:p>
            <a:pPr>
              <a:buNone/>
            </a:pPr>
            <a:endParaRPr lang="en-US" sz="1600" dirty="0" smtClean="0"/>
          </a:p>
          <a:p>
            <a:pPr>
              <a:buNone/>
            </a:pPr>
            <a:endParaRPr lang="en-US" sz="1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Part 3. 10:45 a.m. – 11:45 p.m. How do I Succeed as a Doctoral Student?</a:t>
            </a:r>
            <a:br>
              <a:rPr lang="en-US" sz="3200" dirty="0" smtClean="0"/>
            </a:br>
            <a:endParaRPr lang="en-US" sz="3200" dirty="0"/>
          </a:p>
        </p:txBody>
      </p:sp>
      <p:sp>
        <p:nvSpPr>
          <p:cNvPr id="3" name="Text Placeholder 2"/>
          <p:cNvSpPr>
            <a:spLocks noGrp="1"/>
          </p:cNvSpPr>
          <p:nvPr>
            <p:ph type="body" idx="1"/>
          </p:nvPr>
        </p:nvSpPr>
        <p:spPr>
          <a:xfrm>
            <a:off x="1600200" y="2507786"/>
            <a:ext cx="7086600" cy="2978614"/>
          </a:xfrm>
        </p:spPr>
        <p:txBody>
          <a:bodyPr/>
          <a:lstStyle/>
          <a:p>
            <a:r>
              <a:rPr lang="en-US" dirty="0" smtClean="0"/>
              <a:t>Panel</a:t>
            </a:r>
            <a:r>
              <a:rPr lang="en-US" dirty="0" smtClean="0"/>
              <a:t>: Michael Preston, Cynthia Morales</a:t>
            </a:r>
            <a:endParaRPr lang="en-US" dirty="0" smtClean="0"/>
          </a:p>
          <a:p>
            <a:endParaRPr lang="en-US" dirty="0" smtClean="0"/>
          </a:p>
          <a:p>
            <a:r>
              <a:rPr lang="en-US" dirty="0" smtClean="0"/>
              <a:t>Facilitator</a:t>
            </a:r>
            <a:r>
              <a:rPr lang="en-US" dirty="0" smtClean="0"/>
              <a:t>: Anna Ortiz</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Perspectives from the Panel</a:t>
            </a:r>
            <a:endParaRPr lang="en-US" dirty="0"/>
          </a:p>
        </p:txBody>
      </p:sp>
      <p:sp>
        <p:nvSpPr>
          <p:cNvPr id="5" name="Content Placeholder 4"/>
          <p:cNvSpPr>
            <a:spLocks noGrp="1"/>
          </p:cNvSpPr>
          <p:nvPr>
            <p:ph idx="1"/>
          </p:nvPr>
        </p:nvSpPr>
        <p:spPr/>
        <p:txBody>
          <a:bodyPr/>
          <a:lstStyle/>
          <a:p>
            <a:pPr>
              <a:lnSpc>
                <a:spcPct val="90000"/>
              </a:lnSpc>
            </a:pPr>
            <a:r>
              <a:rPr lang="en-US" dirty="0" smtClean="0">
                <a:latin typeface="Arial" charset="0"/>
                <a:cs typeface="Arial" charset="0"/>
              </a:rPr>
              <a:t>What were some keys to our success?</a:t>
            </a:r>
          </a:p>
          <a:p>
            <a:pPr>
              <a:lnSpc>
                <a:spcPct val="90000"/>
              </a:lnSpc>
              <a:buNone/>
            </a:pPr>
            <a:endParaRPr lang="en-US" dirty="0" smtClean="0">
              <a:latin typeface="Arial" charset="0"/>
              <a:cs typeface="Arial" charset="0"/>
            </a:endParaRPr>
          </a:p>
          <a:p>
            <a:pPr>
              <a:lnSpc>
                <a:spcPct val="90000"/>
              </a:lnSpc>
            </a:pPr>
            <a:r>
              <a:rPr lang="en-US" dirty="0" smtClean="0">
                <a:latin typeface="Arial" charset="0"/>
                <a:cs typeface="Arial" charset="0"/>
              </a:rPr>
              <a:t>What  got us through it?</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 other advice do we have?</a:t>
            </a:r>
          </a:p>
          <a:p>
            <a:pPr>
              <a:lnSpc>
                <a:spcPct val="90000"/>
              </a:lnSpc>
              <a:buNone/>
            </a:pPr>
            <a:endParaRPr lang="en-US" dirty="0" smtClean="0">
              <a:latin typeface="Arial" charset="0"/>
              <a:cs typeface="Arial" charset="0"/>
            </a:endParaRPr>
          </a:p>
          <a:p>
            <a:pPr>
              <a:lnSpc>
                <a:spcPct val="90000"/>
              </a:lnSpc>
            </a:pPr>
            <a:r>
              <a:rPr lang="en-US" dirty="0" smtClean="0">
                <a:latin typeface="Arial" charset="0"/>
                <a:cs typeface="Arial" charset="0"/>
              </a:rPr>
              <a:t>What is our story?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www.phdcomics.com/comics/archive/phd030706s.gif"/>
          <p:cNvPicPr>
            <a:picLocks noChangeAspect="1" noChangeArrowheads="1"/>
          </p:cNvPicPr>
          <p:nvPr/>
        </p:nvPicPr>
        <p:blipFill>
          <a:blip r:embed="rId2" r:link="rId3" cstate="print"/>
          <a:srcRect/>
          <a:stretch>
            <a:fillRect/>
          </a:stretch>
        </p:blipFill>
        <p:spPr bwMode="auto">
          <a:xfrm>
            <a:off x="381000" y="1447800"/>
            <a:ext cx="8616462" cy="3733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We want to thank the support of our colleagues in the Faculty Fellows for helping us out in the recruitment of panel members.</a:t>
            </a:r>
          </a:p>
          <a:p>
            <a:endParaRPr lang="en-US" dirty="0" smtClean="0"/>
          </a:p>
          <a:p>
            <a:r>
              <a:rPr lang="en-US" dirty="0" smtClean="0"/>
              <a:t>We also need to acknowledge Tim </a:t>
            </a:r>
            <a:r>
              <a:rPr lang="en-US" dirty="0" err="1" smtClean="0"/>
              <a:t>Ecklund</a:t>
            </a:r>
            <a:r>
              <a:rPr lang="en-US" dirty="0" smtClean="0"/>
              <a:t> who was the co-leader of this workshop the past two years and from whose PowerPoint presentation from last year we liberally borrowed.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www.phdcomics.com/comics/archive/phd011207s.gif"/>
          <p:cNvPicPr>
            <a:picLocks noChangeAspect="1" noChangeArrowheads="1"/>
          </p:cNvPicPr>
          <p:nvPr/>
        </p:nvPicPr>
        <p:blipFill>
          <a:blip r:embed="rId2" r:link="rId3" cstate="print"/>
          <a:srcRect/>
          <a:stretch>
            <a:fillRect/>
          </a:stretch>
        </p:blipFill>
        <p:spPr bwMode="auto">
          <a:xfrm>
            <a:off x="304800" y="1524000"/>
            <a:ext cx="8264769" cy="3581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0"/>
            <a:ext cx="7086600" cy="1828800"/>
          </a:xfrm>
        </p:spPr>
        <p:txBody>
          <a:bodyPr/>
          <a:lstStyle/>
          <a:p>
            <a:pPr algn="ctr"/>
            <a:r>
              <a:rPr lang="en-US" sz="3200" dirty="0" smtClean="0"/>
              <a:t>Part 4. 11:45 – 12:00 p.m. </a:t>
            </a:r>
            <a:br>
              <a:rPr lang="en-US" sz="3200" dirty="0" smtClean="0"/>
            </a:br>
            <a:r>
              <a:rPr lang="en-US" sz="3200" dirty="0" smtClean="0"/>
              <a:t>Small group meeting by stage in doctoral program (Check your dot)</a:t>
            </a:r>
            <a:br>
              <a:rPr lang="en-US" sz="3200" dirty="0" smtClean="0"/>
            </a:br>
            <a:endParaRPr lang="en-US" sz="3200" dirty="0"/>
          </a:p>
        </p:txBody>
      </p:sp>
      <p:sp>
        <p:nvSpPr>
          <p:cNvPr id="3" name="Text Placeholder 2"/>
          <p:cNvSpPr>
            <a:spLocks noGrp="1"/>
          </p:cNvSpPr>
          <p:nvPr>
            <p:ph type="body" idx="1"/>
          </p:nvPr>
        </p:nvSpPr>
        <p:spPr>
          <a:xfrm>
            <a:off x="1447800" y="3276600"/>
            <a:ext cx="7086600" cy="3276600"/>
          </a:xfrm>
        </p:spPr>
        <p:txBody>
          <a:bodyPr>
            <a:normAutofit/>
          </a:bodyPr>
          <a:lstStyle/>
          <a:p>
            <a:r>
              <a:rPr lang="en-US" dirty="0" smtClean="0"/>
              <a:t>Task: </a:t>
            </a:r>
          </a:p>
          <a:p>
            <a:r>
              <a:rPr lang="en-US" dirty="0" smtClean="0"/>
              <a:t>Get together into small groups based on the dot you have.  Get together as a group and talk about :</a:t>
            </a:r>
          </a:p>
          <a:p>
            <a:pPr marL="530352" indent="-457200">
              <a:buAutoNum type="arabicPeriod"/>
            </a:pPr>
            <a:r>
              <a:rPr lang="en-US" dirty="0" smtClean="0"/>
              <a:t>What are your issues and challenges as a doctoral student/candidate?</a:t>
            </a:r>
          </a:p>
          <a:p>
            <a:pPr marL="530352" indent="-457200">
              <a:buAutoNum type="arabicPeriod"/>
            </a:pPr>
            <a:r>
              <a:rPr lang="en-US" dirty="0" smtClean="0"/>
              <a:t>What do you need  from the group?</a:t>
            </a:r>
          </a:p>
          <a:p>
            <a:pPr marL="530352" indent="-457200">
              <a:buAutoNum type="arabicPeriod"/>
            </a:pPr>
            <a:endParaRPr lang="en-US" dirty="0" smtClean="0"/>
          </a:p>
          <a:p>
            <a:pPr marL="530352" indent="-457200"/>
            <a:r>
              <a:rPr lang="en-US" dirty="0" smtClean="0"/>
              <a:t>You’ll be reporting your results after lunch.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Focus/Small Group Perspectives</a:t>
            </a:r>
            <a:endParaRPr lang="en-US" dirty="0"/>
          </a:p>
        </p:txBody>
      </p:sp>
      <p:sp>
        <p:nvSpPr>
          <p:cNvPr id="5" name="Content Placeholder 4"/>
          <p:cNvSpPr>
            <a:spLocks noGrp="1"/>
          </p:cNvSpPr>
          <p:nvPr>
            <p:ph idx="1"/>
          </p:nvPr>
        </p:nvSpPr>
        <p:spPr/>
        <p:txBody>
          <a:bodyPr/>
          <a:lstStyle/>
          <a:p>
            <a:pPr>
              <a:lnSpc>
                <a:spcPct val="90000"/>
              </a:lnSpc>
            </a:pPr>
            <a:r>
              <a:rPr lang="en-US" dirty="0" smtClean="0">
                <a:latin typeface="Arial" charset="0"/>
                <a:cs typeface="Arial" charset="0"/>
              </a:rPr>
              <a:t>What about </a:t>
            </a:r>
            <a:r>
              <a:rPr lang="en-US" u="sng" dirty="0" smtClean="0">
                <a:latin typeface="Arial" charset="0"/>
                <a:cs typeface="Arial" charset="0"/>
              </a:rPr>
              <a:t>your</a:t>
            </a:r>
            <a:r>
              <a:rPr lang="en-US" dirty="0" smtClean="0">
                <a:latin typeface="Arial" charset="0"/>
                <a:cs typeface="Arial" charset="0"/>
              </a:rPr>
              <a:t> story?</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 got </a:t>
            </a:r>
            <a:r>
              <a:rPr lang="en-US" u="sng" dirty="0" smtClean="0">
                <a:latin typeface="Arial" charset="0"/>
                <a:cs typeface="Arial" charset="0"/>
              </a:rPr>
              <a:t>you</a:t>
            </a:r>
            <a:r>
              <a:rPr lang="en-US" dirty="0" smtClean="0">
                <a:latin typeface="Arial" charset="0"/>
                <a:cs typeface="Arial" charset="0"/>
              </a:rPr>
              <a:t> in, through, and almost out of </a:t>
            </a:r>
            <a:r>
              <a:rPr lang="en-US" u="sng" dirty="0" smtClean="0">
                <a:latin typeface="Arial" charset="0"/>
                <a:cs typeface="Arial" charset="0"/>
              </a:rPr>
              <a:t>your</a:t>
            </a:r>
            <a:r>
              <a:rPr lang="en-US" dirty="0" smtClean="0">
                <a:latin typeface="Arial" charset="0"/>
                <a:cs typeface="Arial" charset="0"/>
              </a:rPr>
              <a:t> doctoral studies?</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What’s works from </a:t>
            </a:r>
            <a:r>
              <a:rPr lang="en-US" u="sng" dirty="0" smtClean="0">
                <a:latin typeface="Arial" charset="0"/>
                <a:cs typeface="Arial" charset="0"/>
              </a:rPr>
              <a:t>your</a:t>
            </a:r>
            <a:r>
              <a:rPr lang="en-US" dirty="0" smtClean="0">
                <a:latin typeface="Arial" charset="0"/>
                <a:cs typeface="Arial" charset="0"/>
              </a:rPr>
              <a:t> experience?</a:t>
            </a:r>
          </a:p>
          <a:p>
            <a:pPr>
              <a:lnSpc>
                <a:spcPct val="90000"/>
              </a:lnSpc>
              <a:buNone/>
            </a:pPr>
            <a:endParaRPr lang="en-US" dirty="0" smtClean="0">
              <a:latin typeface="Arial" charset="0"/>
              <a:cs typeface="Arial" charset="0"/>
            </a:endParaRPr>
          </a:p>
          <a:p>
            <a:pPr>
              <a:lnSpc>
                <a:spcPct val="90000"/>
              </a:lnSpc>
            </a:pPr>
            <a:r>
              <a:rPr lang="en-US" dirty="0" smtClean="0">
                <a:latin typeface="Arial" charset="0"/>
                <a:cs typeface="Arial" charset="0"/>
              </a:rPr>
              <a:t>What are some keys to </a:t>
            </a:r>
            <a:r>
              <a:rPr lang="en-US" u="sng" dirty="0" smtClean="0">
                <a:latin typeface="Arial" charset="0"/>
                <a:cs typeface="Arial" charset="0"/>
              </a:rPr>
              <a:t>your</a:t>
            </a:r>
            <a:r>
              <a:rPr lang="en-US" dirty="0" smtClean="0">
                <a:latin typeface="Arial" charset="0"/>
                <a:cs typeface="Arial" charset="0"/>
              </a:rPr>
              <a:t> success?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12-1: Lunch – On your own, unfortunately</a:t>
            </a:r>
            <a:endParaRPr lang="en-US" sz="3200" dirty="0"/>
          </a:p>
        </p:txBody>
      </p:sp>
      <p:sp>
        <p:nvSpPr>
          <p:cNvPr id="3" name="Text Placeholder 2"/>
          <p:cNvSpPr>
            <a:spLocks noGrp="1"/>
          </p:cNvSpPr>
          <p:nvPr>
            <p:ph type="body" idx="1"/>
          </p:nvPr>
        </p:nvSpPr>
        <p:spPr>
          <a:xfrm>
            <a:off x="1600200" y="2507786"/>
            <a:ext cx="7086600" cy="3740614"/>
          </a:xfrm>
        </p:spPr>
        <p:txBody>
          <a:bodyPr>
            <a:normAutofit/>
          </a:bodyPr>
          <a:lstStyle/>
          <a:p>
            <a:r>
              <a:rPr lang="en-US" dirty="0" smtClean="0"/>
              <a:t>Go to the food court and get some lunch.  If you’d like, please return to the room and continue your discussion as small groups related to the questions you will be reporting on.</a:t>
            </a:r>
          </a:p>
          <a:p>
            <a:endParaRPr lang="en-US" dirty="0" smtClean="0"/>
          </a:p>
          <a:p>
            <a:r>
              <a:rPr lang="en-US" dirty="0" smtClean="0"/>
              <a:t>This is also another opportunity to network with peers and panelists and Faculty Fellows who remain behind to share lunch with you.</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990600"/>
            <a:ext cx="8229600" cy="2170113"/>
          </a:xfrm>
        </p:spPr>
        <p:txBody>
          <a:bodyPr>
            <a:normAutofit lnSpcReduction="10000"/>
          </a:bodyPr>
          <a:lstStyle/>
          <a:p>
            <a:pPr algn="ctr" eaLnBrk="1" hangingPunct="1">
              <a:buFont typeface="Georgia" pitchFamily="-112" charset="0"/>
              <a:buNone/>
            </a:pPr>
            <a:r>
              <a:rPr lang="en-US" sz="2400" dirty="0" smtClean="0"/>
              <a:t>Seminar faculty  and NASPA Faculty Fellows </a:t>
            </a:r>
          </a:p>
          <a:p>
            <a:pPr algn="ctr" eaLnBrk="1" hangingPunct="1">
              <a:buFont typeface="Georgia" pitchFamily="-112" charset="0"/>
              <a:buNone/>
            </a:pPr>
            <a:r>
              <a:rPr lang="en-US" sz="2400" dirty="0" smtClean="0"/>
              <a:t>will join students for the</a:t>
            </a:r>
            <a:r>
              <a:rPr lang="en-US" sz="3200" dirty="0" smtClean="0"/>
              <a:t> </a:t>
            </a:r>
          </a:p>
          <a:p>
            <a:pPr algn="ctr" eaLnBrk="1" hangingPunct="1">
              <a:buFont typeface="Georgia" pitchFamily="-112" charset="0"/>
              <a:buNone/>
            </a:pPr>
            <a:r>
              <a:rPr lang="en-US" sz="3200" dirty="0" smtClean="0"/>
              <a:t>Annual NASPA Doctoral Seminar</a:t>
            </a:r>
          </a:p>
          <a:p>
            <a:pPr algn="ctr" eaLnBrk="1" hangingPunct="1">
              <a:buFont typeface="Georgia" pitchFamily="-112" charset="0"/>
              <a:buNone/>
            </a:pPr>
            <a:r>
              <a:rPr lang="en-US" sz="3200" dirty="0" smtClean="0"/>
              <a:t>“No Free Lunch!” Lunch</a:t>
            </a:r>
          </a:p>
        </p:txBody>
      </p:sp>
      <p:pic>
        <p:nvPicPr>
          <p:cNvPr id="31748" name="Picture 2"/>
          <p:cNvPicPr>
            <a:picLocks noChangeAspect="1" noChangeArrowheads="1"/>
          </p:cNvPicPr>
          <p:nvPr/>
        </p:nvPicPr>
        <p:blipFill>
          <a:blip r:embed="rId3" cstate="print"/>
          <a:srcRect/>
          <a:stretch>
            <a:fillRect/>
          </a:stretch>
        </p:blipFill>
        <p:spPr bwMode="auto">
          <a:xfrm>
            <a:off x="2667000" y="3276600"/>
            <a:ext cx="4000500" cy="2095500"/>
          </a:xfrm>
          <a:prstGeom prst="rect">
            <a:avLst/>
          </a:prstGeom>
          <a:noFill/>
          <a:ln w="9525">
            <a:noFill/>
            <a:miter lim="800000"/>
            <a:headEnd/>
            <a:tailEnd/>
          </a:ln>
          <a:effectLst>
            <a:outerShdw dist="139700" dir="2700000" algn="tl" rotWithShape="0">
              <a:srgbClr val="333333">
                <a:alpha val="64999"/>
              </a:srgbClr>
            </a:outerShdw>
          </a:effectLst>
        </p:spPr>
      </p:pic>
      <p:sp>
        <p:nvSpPr>
          <p:cNvPr id="52228" name="TextBox 4"/>
          <p:cNvSpPr txBox="1">
            <a:spLocks noChangeArrowheads="1"/>
          </p:cNvSpPr>
          <p:nvPr/>
        </p:nvSpPr>
        <p:spPr bwMode="auto">
          <a:xfrm>
            <a:off x="1752600" y="5562600"/>
            <a:ext cx="5791200" cy="769938"/>
          </a:xfrm>
          <a:prstGeom prst="rect">
            <a:avLst/>
          </a:prstGeom>
          <a:noFill/>
          <a:ln w="9525">
            <a:noFill/>
            <a:miter lim="800000"/>
            <a:headEnd/>
            <a:tailEnd/>
          </a:ln>
        </p:spPr>
        <p:txBody>
          <a:bodyPr>
            <a:spAutoFit/>
          </a:bodyPr>
          <a:lstStyle/>
          <a:p>
            <a:r>
              <a:rPr lang="en-US" sz="2800">
                <a:latin typeface="Georgia" pitchFamily="-112" charset="0"/>
              </a:rPr>
              <a:t>“After all, it’s </a:t>
            </a:r>
            <a:r>
              <a:rPr lang="en-US" sz="2800" b="1">
                <a:latin typeface="Georgia" pitchFamily="-112" charset="0"/>
              </a:rPr>
              <a:t>your</a:t>
            </a:r>
            <a:r>
              <a:rPr lang="en-US" sz="2800">
                <a:latin typeface="Georgia" pitchFamily="-112" charset="0"/>
              </a:rPr>
              <a:t> money!”</a:t>
            </a:r>
            <a:endParaRPr lang="en-US" sz="2800"/>
          </a:p>
          <a:p>
            <a:r>
              <a:rPr lang="en-US" sz="1600"/>
              <a:t>(Strange, 2010)</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hdcomics.com/comics/archive/phd030110s.gif"/>
          <p:cNvPicPr>
            <a:picLocks noChangeAspect="1" noChangeArrowheads="1"/>
          </p:cNvPicPr>
          <p:nvPr/>
        </p:nvPicPr>
        <p:blipFill>
          <a:blip r:embed="rId2" cstate="print"/>
          <a:srcRect/>
          <a:stretch>
            <a:fillRect/>
          </a:stretch>
        </p:blipFill>
        <p:spPr bwMode="auto">
          <a:xfrm>
            <a:off x="1524000" y="457200"/>
            <a:ext cx="5715000" cy="60960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295400" y="1981200"/>
            <a:ext cx="6400800" cy="4770537"/>
          </a:xfrm>
          <a:prstGeom prst="rect">
            <a:avLst/>
          </a:prstGeom>
          <a:noFill/>
          <a:ln w="9525">
            <a:noFill/>
            <a:miter lim="800000"/>
            <a:headEnd/>
            <a:tailEnd/>
          </a:ln>
        </p:spPr>
        <p:txBody>
          <a:bodyPr>
            <a:spAutoFit/>
          </a:bodyPr>
          <a:lstStyle/>
          <a:p>
            <a:pPr algn="ctr"/>
            <a:r>
              <a:rPr lang="en-US" sz="6000" dirty="0"/>
              <a:t>Welcome</a:t>
            </a:r>
          </a:p>
          <a:p>
            <a:pPr algn="ctr"/>
            <a:r>
              <a:rPr lang="en-US" sz="6000" dirty="0"/>
              <a:t>Back</a:t>
            </a:r>
            <a:r>
              <a:rPr lang="en-US" sz="6000" dirty="0" smtClean="0"/>
              <a:t>!  Glad you decided to come back</a:t>
            </a:r>
            <a:endParaRPr lang="en-US" sz="6000" dirty="0"/>
          </a:p>
          <a:p>
            <a:endParaRPr lang="en-US" sz="3200" dirty="0"/>
          </a:p>
          <a:p>
            <a:r>
              <a:rPr lang="en-US" sz="3200" dirty="0" smtClean="0"/>
              <a:t>NASPA </a:t>
            </a:r>
            <a:r>
              <a:rPr lang="en-US" sz="3200" dirty="0"/>
              <a:t>Doctoral Seminar: Part </a:t>
            </a:r>
            <a:r>
              <a:rPr lang="en-US" sz="3200" dirty="0" smtClean="0"/>
              <a:t>II</a:t>
            </a:r>
            <a:endParaRPr lang="en-US" sz="32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Thought of the day</a:t>
            </a:r>
            <a:endParaRPr lang="en-US" dirty="0"/>
          </a:p>
        </p:txBody>
      </p:sp>
      <p:pic>
        <p:nvPicPr>
          <p:cNvPr id="7" name="Picture 1" descr="http://www.phdcomics.com/comics/archive/phd082109s.gif"/>
          <p:cNvPicPr>
            <a:picLocks noGrp="1" noChangeAspect="1" noChangeArrowheads="1"/>
          </p:cNvPicPr>
          <p:nvPr>
            <p:ph idx="1"/>
          </p:nvPr>
        </p:nvPicPr>
        <p:blipFill>
          <a:blip r:embed="rId2" r:link="rId3" cstate="print"/>
          <a:srcRect/>
          <a:stretch>
            <a:fillRect/>
          </a:stretch>
        </p:blipFill>
        <p:spPr bwMode="auto">
          <a:xfrm>
            <a:off x="1714500" y="2716212"/>
            <a:ext cx="5715000" cy="2476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Part 5. 1:00 p.m. – 1:30 p.m. Group reports</a:t>
            </a:r>
            <a:endParaRPr lang="en-US" sz="3200" dirty="0"/>
          </a:p>
        </p:txBody>
      </p:sp>
      <p:sp>
        <p:nvSpPr>
          <p:cNvPr id="3" name="Text Placeholder 2"/>
          <p:cNvSpPr>
            <a:spLocks noGrp="1"/>
          </p:cNvSpPr>
          <p:nvPr>
            <p:ph type="body" idx="1"/>
          </p:nvPr>
        </p:nvSpPr>
        <p:spPr/>
        <p:txBody>
          <a:bodyPr/>
          <a:lstStyle/>
          <a:p>
            <a:pPr marL="530352" indent="-457200">
              <a:buAutoNum type="arabicPeriod"/>
            </a:pPr>
            <a:r>
              <a:rPr lang="en-US" dirty="0" smtClean="0"/>
              <a:t>What are your issues and challenges?</a:t>
            </a:r>
          </a:p>
          <a:p>
            <a:pPr marL="530352" indent="-457200">
              <a:buAutoNum type="arabicPeriod"/>
            </a:pPr>
            <a:endParaRPr lang="en-US" dirty="0" smtClean="0"/>
          </a:p>
          <a:p>
            <a:r>
              <a:rPr lang="en-US" dirty="0" smtClean="0"/>
              <a:t>2.    What do you need from the group?</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Part 6. 1:30 p.m. – 2:30 p.m. What’s Next? – Practitioner, Scholar, Practitioner/Scholar Panel</a:t>
            </a:r>
            <a:endParaRPr lang="en-US" sz="3200" dirty="0"/>
          </a:p>
        </p:txBody>
      </p:sp>
      <p:sp>
        <p:nvSpPr>
          <p:cNvPr id="3" name="Text Placeholder 2"/>
          <p:cNvSpPr>
            <a:spLocks noGrp="1"/>
          </p:cNvSpPr>
          <p:nvPr>
            <p:ph type="body" idx="1"/>
          </p:nvPr>
        </p:nvSpPr>
        <p:spPr>
          <a:xfrm>
            <a:off x="1600200" y="2507786"/>
            <a:ext cx="7086600" cy="3054814"/>
          </a:xfrm>
        </p:spPr>
        <p:txBody>
          <a:bodyPr/>
          <a:lstStyle/>
          <a:p>
            <a:r>
              <a:rPr lang="en-US" dirty="0" smtClean="0"/>
              <a:t>Panel Members</a:t>
            </a:r>
            <a:r>
              <a:rPr lang="en-US" dirty="0" smtClean="0"/>
              <a:t>: Logan Hazen, Lori Patton, Lea </a:t>
            </a:r>
            <a:r>
              <a:rPr lang="en-US" dirty="0" err="1" smtClean="0"/>
              <a:t>Jarnagin</a:t>
            </a:r>
            <a:endParaRPr lang="en-US" dirty="0" smtClean="0"/>
          </a:p>
          <a:p>
            <a:endParaRPr lang="en-US" dirty="0" smtClean="0"/>
          </a:p>
          <a:p>
            <a:r>
              <a:rPr lang="en-US" dirty="0" smtClean="0"/>
              <a:t>Facilitator: Fernando </a:t>
            </a:r>
            <a:r>
              <a:rPr lang="en-US" dirty="0" err="1" smtClean="0"/>
              <a:t>Padró</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phdcomics.com/comics/archive/phd031305s.gif"/>
          <p:cNvPicPr>
            <a:picLocks noChangeAspect="1" noChangeArrowheads="1"/>
          </p:cNvPicPr>
          <p:nvPr/>
        </p:nvPicPr>
        <p:blipFill>
          <a:blip r:embed="rId2" cstate="print"/>
          <a:srcRect/>
          <a:stretch>
            <a:fillRect/>
          </a:stretch>
        </p:blipFill>
        <p:spPr bwMode="auto">
          <a:xfrm>
            <a:off x="304803" y="1066800"/>
            <a:ext cx="8264766" cy="3581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Scholar to Practitioner Continuum</a:t>
            </a:r>
            <a:endParaRPr lang="en-US" dirty="0"/>
          </a:p>
        </p:txBody>
      </p:sp>
      <p:sp>
        <p:nvSpPr>
          <p:cNvPr id="5" name="Content Placeholder 4"/>
          <p:cNvSpPr>
            <a:spLocks noGrp="1"/>
          </p:cNvSpPr>
          <p:nvPr>
            <p:ph idx="1"/>
          </p:nvPr>
        </p:nvSpPr>
        <p:spPr/>
        <p:txBody>
          <a:bodyPr>
            <a:normAutofit fontScale="70000" lnSpcReduction="20000"/>
          </a:bodyPr>
          <a:lstStyle/>
          <a:p>
            <a:pPr>
              <a:lnSpc>
                <a:spcPct val="80000"/>
              </a:lnSpc>
              <a:buNone/>
            </a:pPr>
            <a:r>
              <a:rPr lang="en-US" sz="3100" b="1" i="1" dirty="0" smtClean="0"/>
              <a:t>Pure Scholars</a:t>
            </a:r>
            <a:r>
              <a:rPr lang="en-US" sz="3100" i="1" dirty="0" smtClean="0"/>
              <a:t>: </a:t>
            </a:r>
            <a:r>
              <a:rPr lang="en-US" sz="3100" dirty="0" smtClean="0"/>
              <a:t>faculty who write articles, books, and scholarly pieces, predominantly based on original research. </a:t>
            </a:r>
          </a:p>
          <a:p>
            <a:pPr>
              <a:lnSpc>
                <a:spcPct val="80000"/>
              </a:lnSpc>
              <a:buNone/>
            </a:pPr>
            <a:endParaRPr lang="en-US" sz="3100" dirty="0" smtClean="0"/>
          </a:p>
          <a:p>
            <a:pPr>
              <a:lnSpc>
                <a:spcPct val="80000"/>
              </a:lnSpc>
              <a:buNone/>
            </a:pPr>
            <a:r>
              <a:rPr lang="en-US" sz="3100" b="1" i="1" dirty="0" smtClean="0"/>
              <a:t>Scholar/Practitioners</a:t>
            </a:r>
            <a:r>
              <a:rPr lang="en-US" sz="3100" b="1" dirty="0" smtClean="0"/>
              <a:t> </a:t>
            </a:r>
            <a:r>
              <a:rPr lang="en-US" sz="3100" dirty="0" smtClean="0"/>
              <a:t>: faculty or administrators who produce scholarship that is a hybrid of original research and application to practice. </a:t>
            </a:r>
          </a:p>
          <a:p>
            <a:pPr>
              <a:lnSpc>
                <a:spcPct val="80000"/>
              </a:lnSpc>
              <a:buNone/>
            </a:pPr>
            <a:endParaRPr lang="en-US" sz="3100" dirty="0" smtClean="0"/>
          </a:p>
          <a:p>
            <a:pPr>
              <a:lnSpc>
                <a:spcPct val="80000"/>
              </a:lnSpc>
              <a:buNone/>
            </a:pPr>
            <a:r>
              <a:rPr lang="en-US" sz="3100" b="1" i="1" dirty="0" smtClean="0"/>
              <a:t>Practitioner/Scholars</a:t>
            </a:r>
            <a:r>
              <a:rPr lang="en-US" sz="3100" dirty="0" smtClean="0"/>
              <a:t>: administrators who write and contribute to knowledge through reflection and research.  </a:t>
            </a:r>
          </a:p>
          <a:p>
            <a:pPr>
              <a:lnSpc>
                <a:spcPct val="80000"/>
              </a:lnSpc>
              <a:buNone/>
            </a:pPr>
            <a:endParaRPr lang="en-US" sz="3100" dirty="0" smtClean="0"/>
          </a:p>
          <a:p>
            <a:pPr>
              <a:lnSpc>
                <a:spcPct val="80000"/>
              </a:lnSpc>
              <a:buNone/>
            </a:pPr>
            <a:r>
              <a:rPr lang="en-US" sz="3100" dirty="0" smtClean="0"/>
              <a:t> </a:t>
            </a:r>
            <a:r>
              <a:rPr lang="en-US" sz="3100" b="1" i="1" dirty="0" smtClean="0"/>
              <a:t>Practitioners</a:t>
            </a:r>
            <a:r>
              <a:rPr lang="en-US" sz="3100" i="1" dirty="0" smtClean="0"/>
              <a:t>:  </a:t>
            </a:r>
            <a:r>
              <a:rPr lang="en-US" sz="3100" dirty="0" smtClean="0"/>
              <a:t>administrators who do not conduct research or scholarship but use theory and scholarship in their practice.</a:t>
            </a:r>
          </a:p>
          <a:p>
            <a:pPr>
              <a:lnSpc>
                <a:spcPct val="80000"/>
              </a:lnSpc>
              <a:buNone/>
            </a:pPr>
            <a:endParaRPr lang="en-US" sz="3100" dirty="0" smtClean="0"/>
          </a:p>
          <a:p>
            <a:pPr>
              <a:lnSpc>
                <a:spcPct val="80000"/>
              </a:lnSpc>
              <a:buNone/>
            </a:pPr>
            <a:r>
              <a:rPr lang="en-US" sz="3100" dirty="0" smtClean="0"/>
              <a:t> </a:t>
            </a:r>
            <a:r>
              <a:rPr lang="en-US" sz="3100" b="1" i="1" dirty="0" smtClean="0"/>
              <a:t>Non-consumers</a:t>
            </a:r>
            <a:r>
              <a:rPr lang="en-US" sz="3100" i="1" dirty="0" smtClean="0"/>
              <a:t>:  </a:t>
            </a:r>
            <a:r>
              <a:rPr lang="en-US" sz="3100" dirty="0" smtClean="0"/>
              <a:t>administrators  (and rarely faculty) who eschew scholarship, theory, and research as meaningless for their position. (</a:t>
            </a:r>
            <a:r>
              <a:rPr lang="en-US" sz="3100" dirty="0" err="1" smtClean="0"/>
              <a:t>Kinzie</a:t>
            </a:r>
            <a:r>
              <a:rPr lang="en-US" sz="3100" dirty="0" smtClean="0"/>
              <a:t> 2011)   </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4572000" cy="914400"/>
          </a:xfrm>
        </p:spPr>
        <p:txBody>
          <a:bodyPr>
            <a:normAutofit fontScale="90000"/>
          </a:bodyPr>
          <a:lstStyle/>
          <a:p>
            <a:pPr eaLnBrk="1" hangingPunct="1"/>
            <a:r>
              <a:rPr lang="en-US" b="1" smtClean="0">
                <a:solidFill>
                  <a:srgbClr val="000000"/>
                </a:solidFill>
              </a:rPr>
              <a:t>Where do you fit?</a:t>
            </a:r>
          </a:p>
        </p:txBody>
      </p:sp>
      <p:graphicFrame>
        <p:nvGraphicFramePr>
          <p:cNvPr id="5" name="Content Placeholder 4"/>
          <p:cNvGraphicFramePr>
            <a:graphicFrameLocks noGrp="1"/>
          </p:cNvGraphicFramePr>
          <p:nvPr>
            <p:ph idx="1"/>
          </p:nvPr>
        </p:nvGraphicFramePr>
        <p:xfrm>
          <a:off x="0" y="685800"/>
          <a:ext cx="8991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6019800" y="2209800"/>
            <a:ext cx="3429000" cy="1200150"/>
          </a:xfrm>
          <a:prstGeom prst="rect">
            <a:avLst/>
          </a:prstGeom>
          <a:noFill/>
          <a:ln w="9525">
            <a:noFill/>
            <a:miter lim="800000"/>
            <a:headEnd/>
            <a:tailEnd/>
          </a:ln>
        </p:spPr>
        <p:txBody>
          <a:bodyPr>
            <a:spAutoFit/>
          </a:bodyPr>
          <a:lstStyle/>
          <a:p>
            <a:pPr algn="l"/>
            <a:r>
              <a:rPr lang="en-US" sz="2400">
                <a:solidFill>
                  <a:srgbClr val="000000"/>
                </a:solidFill>
                <a:latin typeface="Calibri" pitchFamily="-112" charset="0"/>
              </a:rPr>
              <a:t>Application, Doing, Manage, Coordinate, Problem-solve,  Lead </a:t>
            </a:r>
          </a:p>
        </p:txBody>
      </p:sp>
      <p:sp>
        <p:nvSpPr>
          <p:cNvPr id="7" name="TextBox 6"/>
          <p:cNvSpPr txBox="1">
            <a:spLocks noChangeArrowheads="1"/>
          </p:cNvSpPr>
          <p:nvPr/>
        </p:nvSpPr>
        <p:spPr bwMode="auto">
          <a:xfrm>
            <a:off x="5410200" y="3962400"/>
            <a:ext cx="3886200" cy="1570038"/>
          </a:xfrm>
          <a:prstGeom prst="rect">
            <a:avLst/>
          </a:prstGeom>
          <a:noFill/>
          <a:ln w="9525">
            <a:noFill/>
            <a:miter lim="800000"/>
            <a:headEnd/>
            <a:tailEnd/>
          </a:ln>
        </p:spPr>
        <p:txBody>
          <a:bodyPr>
            <a:spAutoFit/>
          </a:bodyPr>
          <a:lstStyle/>
          <a:p>
            <a:pPr algn="l"/>
            <a:r>
              <a:rPr lang="en-US" sz="2400">
                <a:solidFill>
                  <a:srgbClr val="000000"/>
                </a:solidFill>
                <a:latin typeface="Calibri" pitchFamily="-112" charset="0"/>
              </a:rPr>
              <a:t>Ask questions, Conduct analyses, Interpret results, Write reports, Communicate findings</a:t>
            </a:r>
          </a:p>
        </p:txBody>
      </p:sp>
      <p:sp>
        <p:nvSpPr>
          <p:cNvPr id="8" name="TextBox 7"/>
          <p:cNvSpPr txBox="1">
            <a:spLocks noChangeArrowheads="1"/>
          </p:cNvSpPr>
          <p:nvPr/>
        </p:nvSpPr>
        <p:spPr bwMode="auto">
          <a:xfrm>
            <a:off x="228600" y="4495800"/>
            <a:ext cx="2895600" cy="830263"/>
          </a:xfrm>
          <a:prstGeom prst="rect">
            <a:avLst/>
          </a:prstGeom>
          <a:noFill/>
          <a:ln w="9525">
            <a:noFill/>
            <a:miter lim="800000"/>
            <a:headEnd/>
            <a:tailEnd/>
          </a:ln>
        </p:spPr>
        <p:txBody>
          <a:bodyPr>
            <a:spAutoFit/>
          </a:bodyPr>
          <a:lstStyle/>
          <a:p>
            <a:pPr algn="l"/>
            <a:r>
              <a:rPr lang="en-US" sz="2400">
                <a:solidFill>
                  <a:srgbClr val="000000"/>
                </a:solidFill>
                <a:latin typeface="Calibri" pitchFamily="-112" charset="0"/>
              </a:rPr>
              <a:t>Teach, Advise, Write,  Research  </a:t>
            </a:r>
          </a:p>
        </p:txBody>
      </p:sp>
      <p:sp>
        <p:nvSpPr>
          <p:cNvPr id="9" name="TextBox 8"/>
          <p:cNvSpPr txBox="1">
            <a:spLocks noChangeArrowheads="1"/>
          </p:cNvSpPr>
          <p:nvPr/>
        </p:nvSpPr>
        <p:spPr bwMode="auto">
          <a:xfrm>
            <a:off x="152400" y="2590800"/>
            <a:ext cx="3200400" cy="1200150"/>
          </a:xfrm>
          <a:prstGeom prst="rect">
            <a:avLst/>
          </a:prstGeom>
          <a:noFill/>
          <a:ln w="9525">
            <a:noFill/>
            <a:miter lim="800000"/>
            <a:headEnd/>
            <a:tailEnd/>
          </a:ln>
        </p:spPr>
        <p:txBody>
          <a:bodyPr>
            <a:spAutoFit/>
          </a:bodyPr>
          <a:lstStyle/>
          <a:p>
            <a:pPr algn="l"/>
            <a:r>
              <a:rPr lang="en-US" sz="2400">
                <a:solidFill>
                  <a:srgbClr val="000000"/>
                </a:solidFill>
                <a:latin typeface="Calibri" pitchFamily="-112" charset="0"/>
              </a:rPr>
              <a:t>Consult, Research, Manage, Coordinate, Advocate, Application </a:t>
            </a:r>
          </a:p>
        </p:txBody>
      </p:sp>
      <p:grpSp>
        <p:nvGrpSpPr>
          <p:cNvPr id="2" name="Group 32"/>
          <p:cNvGrpSpPr>
            <a:grpSpLocks/>
          </p:cNvGrpSpPr>
          <p:nvPr/>
        </p:nvGrpSpPr>
        <p:grpSpPr bwMode="auto">
          <a:xfrm>
            <a:off x="2590800" y="2667000"/>
            <a:ext cx="6172200" cy="3505200"/>
            <a:chOff x="2590800" y="2667000"/>
            <a:chExt cx="6172200" cy="3505200"/>
          </a:xfrm>
        </p:grpSpPr>
        <p:cxnSp>
          <p:nvCxnSpPr>
            <p:cNvPr id="15" name="Straight Connector 14"/>
            <p:cNvCxnSpPr/>
            <p:nvPr/>
          </p:nvCxnSpPr>
          <p:spPr>
            <a:xfrm>
              <a:off x="4419600" y="2667000"/>
              <a:ext cx="4343400" cy="129540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3962400"/>
              <a:ext cx="4343400" cy="220980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286000" y="3962400"/>
              <a:ext cx="2514600" cy="190500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90800" y="2667000"/>
              <a:ext cx="1905000" cy="99060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aspire to be?</a:t>
            </a:r>
            <a:endParaRPr lang="en-US" dirty="0"/>
          </a:p>
        </p:txBody>
      </p:sp>
      <p:sp>
        <p:nvSpPr>
          <p:cNvPr id="3" name="Content Placeholder 2"/>
          <p:cNvSpPr>
            <a:spLocks noGrp="1"/>
          </p:cNvSpPr>
          <p:nvPr>
            <p:ph idx="1"/>
          </p:nvPr>
        </p:nvSpPr>
        <p:spPr/>
        <p:txBody>
          <a:bodyPr/>
          <a:lstStyle/>
          <a:p>
            <a:pPr marL="514350" indent="-514350">
              <a:buFont typeface="Wingdings 2"/>
              <a:buAutoNum type="arabicPeriod"/>
            </a:pPr>
            <a:r>
              <a:rPr lang="en-US" dirty="0" smtClean="0"/>
              <a:t>a. Pure Scholar</a:t>
            </a:r>
          </a:p>
          <a:p>
            <a:pPr marL="514350" indent="-514350">
              <a:buFont typeface="Wingdings 2"/>
              <a:buAutoNum type="arabicPeriod"/>
            </a:pPr>
            <a:r>
              <a:rPr lang="en-US" dirty="0" smtClean="0"/>
              <a:t>b. Scholar/</a:t>
            </a:r>
          </a:p>
          <a:p>
            <a:pPr marL="514350" indent="-514350">
              <a:buFont typeface="Wingdings 2"/>
              <a:buAutoNum type="arabicPeriod"/>
            </a:pPr>
            <a:r>
              <a:rPr lang="en-US" dirty="0" smtClean="0"/>
              <a:t>Practitioners</a:t>
            </a:r>
          </a:p>
          <a:p>
            <a:pPr marL="514350" indent="-514350">
              <a:buFont typeface="Wingdings 2"/>
              <a:buAutoNum type="arabicPeriod"/>
            </a:pPr>
            <a:r>
              <a:rPr lang="en-US" dirty="0" smtClean="0"/>
              <a:t>c. Practitioner/</a:t>
            </a:r>
          </a:p>
          <a:p>
            <a:pPr marL="514350" indent="-514350">
              <a:buFont typeface="Wingdings 2"/>
              <a:buAutoNum type="arabicPeriod"/>
            </a:pPr>
            <a:r>
              <a:rPr lang="en-US" dirty="0" smtClean="0"/>
              <a:t>Scholars</a:t>
            </a:r>
          </a:p>
          <a:p>
            <a:pPr marL="514350" indent="-514350">
              <a:buFont typeface="Wingdings 2"/>
              <a:buAutoNum type="arabicPeriod"/>
            </a:pPr>
            <a:r>
              <a:rPr lang="en-US" dirty="0" smtClean="0"/>
              <a:t>d. Practitioner</a:t>
            </a:r>
          </a:p>
          <a:p>
            <a:pPr marL="514350" indent="-514350">
              <a:buFont typeface="Wingdings 2"/>
              <a:buAutoNum type="arabicPeriod"/>
            </a:pPr>
            <a:r>
              <a:rPr lang="en-US" dirty="0" smtClean="0"/>
              <a:t>e. Non-Consumer</a:t>
            </a:r>
          </a:p>
          <a:p>
            <a:endParaRPr lang="en-US" dirty="0"/>
          </a:p>
        </p:txBody>
      </p:sp>
      <p:pic>
        <p:nvPicPr>
          <p:cNvPr id="2050" name="Picture 2" descr="C:\Users\Fernando\AppData\Local\Microsoft\Windows\Temporary Internet Files\Content.IE5\ANSS3129\MP900342059[1].jpg"/>
          <p:cNvPicPr>
            <a:picLocks noChangeAspect="1" noChangeArrowheads="1"/>
          </p:cNvPicPr>
          <p:nvPr/>
        </p:nvPicPr>
        <p:blipFill>
          <a:blip r:embed="rId2" cstate="print"/>
          <a:srcRect/>
          <a:stretch>
            <a:fillRect/>
          </a:stretch>
        </p:blipFill>
        <p:spPr bwMode="auto">
          <a:xfrm>
            <a:off x="1752600" y="5181600"/>
            <a:ext cx="1195832" cy="1676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Panel Discussion – Perspectives from those in the Field</a:t>
            </a:r>
            <a:endParaRPr lang="en-US" sz="3200" dirty="0"/>
          </a:p>
        </p:txBody>
      </p:sp>
      <p:sp>
        <p:nvSpPr>
          <p:cNvPr id="3" name="Content Placeholder 2"/>
          <p:cNvSpPr>
            <a:spLocks noGrp="1"/>
          </p:cNvSpPr>
          <p:nvPr>
            <p:ph idx="1"/>
          </p:nvPr>
        </p:nvSpPr>
        <p:spPr/>
        <p:txBody>
          <a:bodyPr/>
          <a:lstStyle/>
          <a:p>
            <a:pPr>
              <a:lnSpc>
                <a:spcPct val="90000"/>
              </a:lnSpc>
            </a:pPr>
            <a:r>
              <a:rPr lang="en-US" dirty="0" smtClean="0">
                <a:latin typeface="Arial" charset="0"/>
                <a:cs typeface="Arial" charset="0"/>
              </a:rPr>
              <a:t>What path did you think you would take after you completed your doctorate?</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How did you decide to take the path</a:t>
            </a:r>
          </a:p>
          <a:p>
            <a:pPr>
              <a:lnSpc>
                <a:spcPct val="90000"/>
              </a:lnSpc>
              <a:buNone/>
            </a:pPr>
            <a:r>
              <a:rPr lang="en-US" dirty="0" smtClean="0">
                <a:latin typeface="Arial" charset="0"/>
                <a:cs typeface="Arial" charset="0"/>
              </a:rPr>
              <a:t>	you are on now?</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When did you know you made</a:t>
            </a:r>
          </a:p>
          <a:p>
            <a:pPr>
              <a:lnSpc>
                <a:spcPct val="90000"/>
              </a:lnSpc>
              <a:buNone/>
            </a:pPr>
            <a:r>
              <a:rPr lang="en-US" dirty="0" smtClean="0">
                <a:latin typeface="Arial" charset="0"/>
                <a:cs typeface="Arial" charset="0"/>
              </a:rPr>
              <a:t>	a good choice?</a:t>
            </a:r>
          </a:p>
          <a:p>
            <a:endParaRPr lang="en-US" dirty="0"/>
          </a:p>
        </p:txBody>
      </p:sp>
      <p:pic>
        <p:nvPicPr>
          <p:cNvPr id="1026" name="Picture 2" descr="C:\Users\Fernando\AppData\Local\Microsoft\Windows\Temporary Internet Files\Content.IE5\LX74M66Z\MC900434411[1].wmf"/>
          <p:cNvPicPr>
            <a:picLocks noChangeAspect="1" noChangeArrowheads="1"/>
          </p:cNvPicPr>
          <p:nvPr/>
        </p:nvPicPr>
        <p:blipFill>
          <a:blip r:embed="rId2" cstate="print"/>
          <a:srcRect/>
          <a:stretch>
            <a:fillRect/>
          </a:stretch>
        </p:blipFill>
        <p:spPr bwMode="auto">
          <a:xfrm>
            <a:off x="6324600" y="3733800"/>
            <a:ext cx="2032000" cy="2286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Part 7. 2:30 p.m. – 3:00 p.m. </a:t>
            </a:r>
            <a:br>
              <a:rPr lang="en-US" sz="3200" dirty="0" smtClean="0"/>
            </a:br>
            <a:r>
              <a:rPr lang="en-US" sz="3200" dirty="0" smtClean="0"/>
              <a:t>Final questions, comments, inspirations and evaluations</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dirty="0" smtClean="0"/>
              <a:t>Facilitator: Fernando </a:t>
            </a:r>
            <a:r>
              <a:rPr lang="en-US" dirty="0" err="1" smtClean="0"/>
              <a:t>Padró</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did you think?</a:t>
            </a:r>
            <a:br>
              <a:rPr lang="en-US" dirty="0" smtClean="0"/>
            </a:br>
            <a:r>
              <a:rPr lang="en-US" dirty="0" smtClean="0"/>
              <a:t>Closure and Evaluation</a:t>
            </a:r>
            <a:endParaRPr lang="en-US" dirty="0"/>
          </a:p>
        </p:txBody>
      </p:sp>
      <p:sp>
        <p:nvSpPr>
          <p:cNvPr id="5" name="Content Placeholder 4"/>
          <p:cNvSpPr>
            <a:spLocks noGrp="1"/>
          </p:cNvSpPr>
          <p:nvPr>
            <p:ph idx="1"/>
          </p:nvPr>
        </p:nvSpPr>
        <p:spPr/>
        <p:txBody>
          <a:bodyPr/>
          <a:lstStyle/>
          <a:p>
            <a:pPr>
              <a:lnSpc>
                <a:spcPct val="90000"/>
              </a:lnSpc>
            </a:pPr>
            <a:r>
              <a:rPr lang="en-US" dirty="0" smtClean="0">
                <a:latin typeface="Arial" charset="0"/>
                <a:cs typeface="Arial" charset="0"/>
              </a:rPr>
              <a:t>What did you learn today?</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 commitments have you made?</a:t>
            </a:r>
          </a:p>
          <a:p>
            <a:pPr>
              <a:lnSpc>
                <a:spcPct val="90000"/>
              </a:lnSpc>
            </a:pPr>
            <a:endParaRPr lang="en-US" dirty="0" smtClean="0">
              <a:latin typeface="Arial" charset="0"/>
              <a:cs typeface="Arial" charset="0"/>
            </a:endParaRPr>
          </a:p>
          <a:p>
            <a:pPr>
              <a:lnSpc>
                <a:spcPct val="90000"/>
              </a:lnSpc>
            </a:pPr>
            <a:r>
              <a:rPr lang="en-US" dirty="0" smtClean="0">
                <a:latin typeface="Arial" charset="0"/>
                <a:cs typeface="Arial" charset="0"/>
              </a:rPr>
              <a:t>What’s your next step?</a:t>
            </a:r>
          </a:p>
          <a:p>
            <a:endParaRPr lang="en-US" dirty="0"/>
          </a:p>
        </p:txBody>
      </p:sp>
      <p:pic>
        <p:nvPicPr>
          <p:cNvPr id="3074" name="Picture 2" descr="C:\Users\Fernando\AppData\Local\Microsoft\Windows\Temporary Internet Files\Content.IE5\T04E1YM3\MC900434403[1].wmf"/>
          <p:cNvPicPr>
            <a:picLocks noChangeAspect="1" noChangeArrowheads="1"/>
          </p:cNvPicPr>
          <p:nvPr/>
        </p:nvPicPr>
        <p:blipFill>
          <a:blip r:embed="rId2" cstate="print"/>
          <a:srcRect/>
          <a:stretch>
            <a:fillRect/>
          </a:stretch>
        </p:blipFill>
        <p:spPr bwMode="auto">
          <a:xfrm>
            <a:off x="3810000" y="4343400"/>
            <a:ext cx="1362075" cy="19081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hdcomics.com/comics/archive/phd072011s.gif"/>
          <p:cNvPicPr>
            <a:picLocks noChangeAspect="1" noChangeArrowheads="1"/>
          </p:cNvPicPr>
          <p:nvPr/>
        </p:nvPicPr>
        <p:blipFill>
          <a:blip r:embed="rId2" cstate="print"/>
          <a:srcRect/>
          <a:stretch>
            <a:fillRect/>
          </a:stretch>
        </p:blipFill>
        <p:spPr bwMode="auto">
          <a:xfrm>
            <a:off x="685800" y="1066800"/>
            <a:ext cx="7680000" cy="4876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now I’m feeling:</a:t>
            </a:r>
            <a:endParaRPr lang="en-US" dirty="0"/>
          </a:p>
        </p:txBody>
      </p:sp>
      <p:sp>
        <p:nvSpPr>
          <p:cNvPr id="3" name="Content Placeholder 2"/>
          <p:cNvSpPr>
            <a:spLocks noGrp="1"/>
          </p:cNvSpPr>
          <p:nvPr>
            <p:ph idx="1"/>
          </p:nvPr>
        </p:nvSpPr>
        <p:spPr/>
        <p:txBody>
          <a:bodyPr/>
          <a:lstStyle/>
          <a:p>
            <a:pPr marL="514350" indent="-514350">
              <a:buFont typeface="Wingdings 2"/>
              <a:buAutoNum type="arabicPeriod"/>
            </a:pPr>
            <a:r>
              <a:rPr lang="en-US" dirty="0" smtClean="0"/>
              <a:t>a. Excited</a:t>
            </a:r>
          </a:p>
          <a:p>
            <a:pPr marL="514350" indent="-514350">
              <a:buFont typeface="Wingdings 2"/>
              <a:buAutoNum type="arabicPeriod"/>
            </a:pPr>
            <a:r>
              <a:rPr lang="en-US" dirty="0" smtClean="0"/>
              <a:t>b. Anxious</a:t>
            </a:r>
          </a:p>
          <a:p>
            <a:pPr marL="514350" indent="-514350">
              <a:buFont typeface="Wingdings 2"/>
              <a:buAutoNum type="arabicPeriod"/>
            </a:pPr>
            <a:r>
              <a:rPr lang="en-US" dirty="0" smtClean="0"/>
              <a:t>c. Overwhelmed</a:t>
            </a:r>
          </a:p>
          <a:p>
            <a:pPr marL="514350" indent="-514350">
              <a:buFont typeface="Wingdings 2"/>
              <a:buAutoNum type="arabicPeriod"/>
            </a:pPr>
            <a:r>
              <a:rPr lang="en-US" dirty="0" smtClean="0"/>
              <a:t>d. I need more coffee</a:t>
            </a:r>
          </a:p>
          <a:p>
            <a:pPr marL="514350" indent="-514350">
              <a:buFont typeface="Wingdings 2"/>
              <a:buAutoNum type="arabicPeriod"/>
            </a:pPr>
            <a:r>
              <a:rPr lang="en-US" dirty="0" smtClean="0"/>
              <a:t>e. In a place where I need to be</a:t>
            </a:r>
          </a:p>
          <a:p>
            <a:pPr marL="514350" indent="-514350">
              <a:buFont typeface="Wingdings 2"/>
              <a:buAutoNum type="arabicPeriod"/>
            </a:pPr>
            <a:r>
              <a:rPr lang="en-US" dirty="0" smtClean="0"/>
              <a:t>f. Ready to rock and roll</a:t>
            </a:r>
          </a:p>
          <a:p>
            <a:endParaRPr lang="en-US" dirty="0"/>
          </a:p>
        </p:txBody>
      </p:sp>
      <p:pic>
        <p:nvPicPr>
          <p:cNvPr id="4098" name="Picture 2" descr="C:\Users\Fernando\AppData\Local\Microsoft\Windows\Temporary Internet Files\Content.IE5\S1EV5R28\MC910217348[1].wmf"/>
          <p:cNvPicPr>
            <a:picLocks noChangeAspect="1" noChangeArrowheads="1"/>
          </p:cNvPicPr>
          <p:nvPr/>
        </p:nvPicPr>
        <p:blipFill>
          <a:blip r:embed="rId2" cstate="print"/>
          <a:srcRect/>
          <a:stretch>
            <a:fillRect/>
          </a:stretch>
        </p:blipFill>
        <p:spPr bwMode="auto">
          <a:xfrm>
            <a:off x="2667000" y="4953000"/>
            <a:ext cx="1289457" cy="1332569"/>
          </a:xfrm>
          <a:prstGeom prst="rect">
            <a:avLst/>
          </a:prstGeom>
          <a:noFill/>
        </p:spPr>
      </p:pic>
      <p:pic>
        <p:nvPicPr>
          <p:cNvPr id="4099" name="Picture 3" descr="C:\Users\Fernando\AppData\Local\Microsoft\Windows\Temporary Internet Files\Content.IE5\ANSS3129\MC900438215[1].wmf"/>
          <p:cNvPicPr>
            <a:picLocks noChangeAspect="1" noChangeArrowheads="1"/>
          </p:cNvPicPr>
          <p:nvPr/>
        </p:nvPicPr>
        <p:blipFill>
          <a:blip r:embed="rId3" cstate="print"/>
          <a:srcRect/>
          <a:stretch>
            <a:fillRect/>
          </a:stretch>
        </p:blipFill>
        <p:spPr bwMode="auto">
          <a:xfrm>
            <a:off x="228600" y="4800600"/>
            <a:ext cx="1962150" cy="14827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Day’s Agenda: Sunday, March 17th</a:t>
            </a:r>
            <a:endParaRPr lang="en-US" sz="2800" dirty="0"/>
          </a:p>
        </p:txBody>
      </p:sp>
      <p:sp>
        <p:nvSpPr>
          <p:cNvPr id="3" name="Content Placeholder 2"/>
          <p:cNvSpPr>
            <a:spLocks noGrp="1"/>
          </p:cNvSpPr>
          <p:nvPr>
            <p:ph idx="1"/>
          </p:nvPr>
        </p:nvSpPr>
        <p:spPr/>
        <p:txBody>
          <a:bodyPr>
            <a:normAutofit fontScale="92500"/>
          </a:bodyPr>
          <a:lstStyle/>
          <a:p>
            <a:r>
              <a:rPr lang="en-US" sz="2400" dirty="0" smtClean="0"/>
              <a:t>9-9:30 Introductions and Overview</a:t>
            </a:r>
          </a:p>
          <a:p>
            <a:endParaRPr lang="en-US" sz="2400" dirty="0" smtClean="0"/>
          </a:p>
          <a:p>
            <a:r>
              <a:rPr lang="en-US" sz="2400" dirty="0" smtClean="0"/>
              <a:t>9:30-10:30 What Makes a Successful Doctoral Student</a:t>
            </a:r>
          </a:p>
          <a:p>
            <a:endParaRPr lang="en-US" sz="2400" dirty="0" smtClean="0"/>
          </a:p>
          <a:p>
            <a:r>
              <a:rPr lang="en-US" sz="2400" dirty="0" smtClean="0"/>
              <a:t>10:45-noon Overcoming Hurdles in the Journey</a:t>
            </a:r>
          </a:p>
          <a:p>
            <a:endParaRPr lang="en-US" sz="2400" dirty="0" smtClean="0"/>
          </a:p>
          <a:p>
            <a:r>
              <a:rPr lang="en-US" sz="2400" dirty="0" smtClean="0"/>
              <a:t>1-1:30 Sharing Strategies</a:t>
            </a:r>
          </a:p>
          <a:p>
            <a:endParaRPr lang="en-US" sz="2400" dirty="0" smtClean="0"/>
          </a:p>
          <a:p>
            <a:r>
              <a:rPr lang="en-US" sz="2400" dirty="0" smtClean="0"/>
              <a:t>1:30-2:30 What's Next? Various Career Directions</a:t>
            </a:r>
          </a:p>
          <a:p>
            <a:endParaRPr lang="en-US" sz="2400" dirty="0" smtClean="0"/>
          </a:p>
          <a:p>
            <a:r>
              <a:rPr lang="en-US" sz="2400" dirty="0" smtClean="0"/>
              <a:t>2:30- 3  Final Questions, Words of Wisdom, Evaluations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Pictures\310090_10151390018810155_560525576_n.jpg"/>
          <p:cNvPicPr>
            <a:picLocks noChangeAspect="1" noChangeArrowheads="1"/>
          </p:cNvPicPr>
          <p:nvPr/>
        </p:nvPicPr>
        <p:blipFill>
          <a:blip r:embed="rId2" cstate="print"/>
          <a:srcRect/>
          <a:stretch>
            <a:fillRect/>
          </a:stretch>
        </p:blipFill>
        <p:spPr bwMode="auto">
          <a:xfrm>
            <a:off x="1828800" y="0"/>
            <a:ext cx="54864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Introduction</a:t>
            </a:r>
            <a:endParaRPr lang="en-US" dirty="0"/>
          </a:p>
        </p:txBody>
      </p:sp>
      <p:sp>
        <p:nvSpPr>
          <p:cNvPr id="3" name="Text Placeholder 2"/>
          <p:cNvSpPr>
            <a:spLocks noGrp="1"/>
          </p:cNvSpPr>
          <p:nvPr>
            <p:ph type="body" idx="1"/>
          </p:nvPr>
        </p:nvSpPr>
        <p:spPr/>
        <p:txBody>
          <a:bodyPr>
            <a:normAutofit fontScale="47500" lnSpcReduction="20000"/>
          </a:bodyPr>
          <a:lstStyle/>
          <a:p>
            <a:r>
              <a:rPr lang="en-US" sz="4500" dirty="0" smtClean="0"/>
              <a:t>9:00 a.m. – 9:15 a.m. Introduction of participants - Fernando </a:t>
            </a:r>
            <a:r>
              <a:rPr lang="en-US" sz="4500" dirty="0" err="1" smtClean="0"/>
              <a:t>Padró</a:t>
            </a:r>
            <a:endParaRPr lang="en-US" sz="4500" dirty="0" smtClean="0"/>
          </a:p>
          <a:p>
            <a:endParaRPr lang="en-US" sz="4500" dirty="0" smtClean="0"/>
          </a:p>
          <a:p>
            <a:r>
              <a:rPr lang="en-US" sz="4500" dirty="0" smtClean="0"/>
              <a:t>9:15 a.m. – 9:30 a.m. Overview of seminar goals and panel – Anna Ortiz</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you?</a:t>
            </a:r>
            <a:endParaRPr lang="en-US" dirty="0"/>
          </a:p>
        </p:txBody>
      </p:sp>
      <p:sp>
        <p:nvSpPr>
          <p:cNvPr id="5" name="Content Placeholder 4"/>
          <p:cNvSpPr>
            <a:spLocks noGrp="1"/>
          </p:cNvSpPr>
          <p:nvPr>
            <p:ph idx="1"/>
          </p:nvPr>
        </p:nvSpPr>
        <p:spPr/>
        <p:txBody>
          <a:bodyPr>
            <a:normAutofit lnSpcReduction="10000"/>
          </a:bodyPr>
          <a:lstStyle/>
          <a:p>
            <a:r>
              <a:rPr lang="en-US" dirty="0" smtClean="0"/>
              <a:t>When looking at 28 applications, states represented (HEI location): 15</a:t>
            </a:r>
          </a:p>
          <a:p>
            <a:r>
              <a:rPr lang="en-US" sz="1600" dirty="0" smtClean="0"/>
              <a:t>Arizona</a:t>
            </a:r>
          </a:p>
          <a:p>
            <a:r>
              <a:rPr lang="en-US" sz="1600" dirty="0" smtClean="0"/>
              <a:t>Arkansas</a:t>
            </a:r>
          </a:p>
          <a:p>
            <a:r>
              <a:rPr lang="en-US" sz="1600" dirty="0" smtClean="0"/>
              <a:t>C</a:t>
            </a:r>
            <a:r>
              <a:rPr lang="en-US" sz="1600" b="1" dirty="0" smtClean="0"/>
              <a:t>alifornia</a:t>
            </a:r>
          </a:p>
          <a:p>
            <a:r>
              <a:rPr lang="en-US" sz="1600" b="1" dirty="0" smtClean="0"/>
              <a:t>Florida</a:t>
            </a:r>
          </a:p>
          <a:p>
            <a:r>
              <a:rPr lang="en-US" sz="1600" b="1" dirty="0" smtClean="0"/>
              <a:t>Illinois</a:t>
            </a:r>
          </a:p>
          <a:p>
            <a:r>
              <a:rPr lang="en-US" sz="1600" b="1" dirty="0" smtClean="0"/>
              <a:t>Indiana</a:t>
            </a:r>
          </a:p>
          <a:p>
            <a:r>
              <a:rPr lang="en-US" sz="1600" dirty="0" smtClean="0"/>
              <a:t>Kansas</a:t>
            </a:r>
          </a:p>
          <a:p>
            <a:r>
              <a:rPr lang="en-US" sz="1600" dirty="0" smtClean="0"/>
              <a:t>Louisiana</a:t>
            </a:r>
          </a:p>
          <a:p>
            <a:r>
              <a:rPr lang="en-US" sz="1600" dirty="0" smtClean="0"/>
              <a:t>Maryland</a:t>
            </a:r>
          </a:p>
          <a:p>
            <a:r>
              <a:rPr lang="en-US" sz="1600" dirty="0" smtClean="0"/>
              <a:t>Mississippi</a:t>
            </a:r>
          </a:p>
          <a:p>
            <a:r>
              <a:rPr lang="en-US" sz="1600" dirty="0" smtClean="0"/>
              <a:t>New Jersey</a:t>
            </a:r>
          </a:p>
          <a:p>
            <a:r>
              <a:rPr lang="en-US" sz="1600" dirty="0" smtClean="0"/>
              <a:t>Ohio</a:t>
            </a:r>
          </a:p>
          <a:p>
            <a:r>
              <a:rPr lang="en-US" sz="1600" dirty="0" smtClean="0"/>
              <a:t>South Carolina</a:t>
            </a:r>
          </a:p>
          <a:p>
            <a:r>
              <a:rPr lang="en-US" sz="1600" dirty="0" smtClean="0"/>
              <a:t>Texas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Again, out of 28 applications reviewed:</a:t>
            </a:r>
          </a:p>
          <a:p>
            <a:r>
              <a:rPr lang="en-US" sz="2400" dirty="0" smtClean="0"/>
              <a:t>N full time students: 20</a:t>
            </a:r>
          </a:p>
          <a:p>
            <a:r>
              <a:rPr lang="en-US" sz="2400" dirty="0" smtClean="0"/>
              <a:t>N part-time students: 6</a:t>
            </a:r>
          </a:p>
          <a:p>
            <a:r>
              <a:rPr lang="en-US" sz="2400" dirty="0" smtClean="0"/>
              <a:t>N non matriculated: 1</a:t>
            </a:r>
          </a:p>
          <a:p>
            <a:r>
              <a:rPr lang="en-US" sz="2400" dirty="0" smtClean="0"/>
              <a:t>No information: 1</a:t>
            </a:r>
          </a:p>
          <a:p>
            <a:endParaRPr lang="en-US" sz="2400" dirty="0" smtClean="0"/>
          </a:p>
          <a:p>
            <a:r>
              <a:rPr lang="en-US" sz="2400" dirty="0" smtClean="0"/>
              <a:t>N students taking courses: 22</a:t>
            </a:r>
          </a:p>
          <a:p>
            <a:r>
              <a:rPr lang="en-US" sz="2400" dirty="0" smtClean="0"/>
              <a:t>N students completing comps soon: 5</a:t>
            </a:r>
          </a:p>
          <a:p>
            <a:r>
              <a:rPr lang="en-US" sz="2400" dirty="0" smtClean="0"/>
              <a:t>N students at dissertation stage 4</a:t>
            </a:r>
          </a:p>
          <a:p>
            <a:r>
              <a:rPr lang="en-US" sz="2400" dirty="0" smtClean="0"/>
              <a:t>No information: 2</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Once more, out of 28 applications reviewed:</a:t>
            </a:r>
          </a:p>
          <a:p>
            <a:r>
              <a:rPr lang="en-US" sz="2000" dirty="0" smtClean="0"/>
              <a:t>N respondents indicating a future as full-time administrator: 4</a:t>
            </a:r>
          </a:p>
          <a:p>
            <a:r>
              <a:rPr lang="en-US" sz="2000" dirty="0" smtClean="0"/>
              <a:t>N respondents indicating a future as full-time faculty: 6</a:t>
            </a:r>
          </a:p>
          <a:p>
            <a:r>
              <a:rPr lang="en-US" sz="2000" dirty="0" smtClean="0"/>
              <a:t>N respondents indicating a future as a combination: 14</a:t>
            </a:r>
          </a:p>
          <a:p>
            <a:r>
              <a:rPr lang="en-US" sz="2000" dirty="0" smtClean="0"/>
              <a:t>N respondents indicating a different future: 2</a:t>
            </a:r>
          </a:p>
          <a:p>
            <a:r>
              <a:rPr lang="en-US" sz="2000" dirty="0" smtClean="0"/>
              <a:t>No information: 2</a:t>
            </a:r>
          </a:p>
          <a:p>
            <a:endParaRPr lang="en-US" sz="2000" smtClean="0"/>
          </a:p>
          <a:p>
            <a:pPr>
              <a:buNone/>
            </a:pPr>
            <a:endParaRPr lang="en-US" sz="2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1273</Words>
  <Application>Microsoft Office PowerPoint</Application>
  <PresentationFormat>On-screen Show (4:3)</PresentationFormat>
  <Paragraphs>205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Apex</vt:lpstr>
      <vt:lpstr>Faculty Fellows  NASPA Doctoral Workshop  March 17, 2013 Key Biscayne Room, Orlando, FL 9:00 AM to 4 PM</vt:lpstr>
      <vt:lpstr>Acknowledgement</vt:lpstr>
      <vt:lpstr>Slide 3</vt:lpstr>
      <vt:lpstr>Day’s Agenda: Sunday, March 17th</vt:lpstr>
      <vt:lpstr>Slide 5</vt:lpstr>
      <vt:lpstr>Part 1. Introduction</vt:lpstr>
      <vt:lpstr>Who are you?</vt:lpstr>
      <vt:lpstr>Who are you?</vt:lpstr>
      <vt:lpstr>Who are you?</vt:lpstr>
      <vt:lpstr>Slide 10</vt:lpstr>
      <vt:lpstr>Why are you here?</vt:lpstr>
      <vt:lpstr>Part 2. 9:30 a.m. – 10:30 a.m. What Makes A Successful Doctoral Student  </vt:lpstr>
      <vt:lpstr>Perspectives from Experienced Faculty</vt:lpstr>
      <vt:lpstr>Slide 14</vt:lpstr>
      <vt:lpstr>Suggested readings on what the doctoral journey is all about</vt:lpstr>
      <vt:lpstr>Suggested readings on what the doctoral journey is all about</vt:lpstr>
      <vt:lpstr>Part 3. 10:45 a.m. – 11:45 p.m. How do I Succeed as a Doctoral Student? </vt:lpstr>
      <vt:lpstr>Perspectives from the Panel</vt:lpstr>
      <vt:lpstr>Slide 19</vt:lpstr>
      <vt:lpstr>Slide 20</vt:lpstr>
      <vt:lpstr>Part 4. 11:45 – 12:00 p.m.  Small group meeting by stage in doctoral program (Check your dot) </vt:lpstr>
      <vt:lpstr>Focus/Small Group Perspectives</vt:lpstr>
      <vt:lpstr>12-1: Lunch – On your own, unfortunately</vt:lpstr>
      <vt:lpstr>Slide 24</vt:lpstr>
      <vt:lpstr>Slide 25</vt:lpstr>
      <vt:lpstr>Slide 26</vt:lpstr>
      <vt:lpstr>Thought of the day</vt:lpstr>
      <vt:lpstr>Part 5. 1:00 p.m. – 1:30 p.m. Group reports</vt:lpstr>
      <vt:lpstr>Part 6. 1:30 p.m. – 2:30 p.m. What’s Next? – Practitioner, Scholar, Practitioner/Scholar Panel</vt:lpstr>
      <vt:lpstr>Scholar to Practitioner Continuum</vt:lpstr>
      <vt:lpstr>Where do you fit?</vt:lpstr>
      <vt:lpstr>What do you aspire to be?</vt:lpstr>
      <vt:lpstr>Panel Discussion – Perspectives from those in the Field</vt:lpstr>
      <vt:lpstr>Part 7. 2:30 p.m. – 3:00 p.m.  Final questions, comments, inspirations and evaluations </vt:lpstr>
      <vt:lpstr>What did you think? Closure and Evaluation</vt:lpstr>
      <vt:lpstr>Slide 36</vt:lpstr>
      <vt:lpstr>Right now I’m feeling: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Fellows  NASPA Doctoral Workshop  March 17, 2013 Key Biscayne Room, Orlando, FL 9:00 AM to 4 PM</dc:title>
  <dc:creator>Fernando</dc:creator>
  <cp:lastModifiedBy>Fernando</cp:lastModifiedBy>
  <cp:revision>34</cp:revision>
  <dcterms:created xsi:type="dcterms:W3CDTF">2013-03-17T02:30:32Z</dcterms:created>
  <dcterms:modified xsi:type="dcterms:W3CDTF">2013-03-17T12:56:59Z</dcterms:modified>
</cp:coreProperties>
</file>