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6" r:id="rId2"/>
    <p:sldId id="345" r:id="rId3"/>
    <p:sldId id="346" r:id="rId4"/>
    <p:sldId id="340" r:id="rId5"/>
    <p:sldId id="349" r:id="rId6"/>
    <p:sldId id="344" r:id="rId7"/>
    <p:sldId id="350" r:id="rId8"/>
    <p:sldId id="335" r:id="rId9"/>
    <p:sldId id="337" r:id="rId10"/>
    <p:sldId id="338" r:id="rId11"/>
    <p:sldId id="339" r:id="rId12"/>
    <p:sldId id="348" r:id="rId13"/>
    <p:sldId id="290" r:id="rId14"/>
    <p:sldId id="352" r:id="rId15"/>
    <p:sldId id="355" r:id="rId16"/>
    <p:sldId id="326" r:id="rId17"/>
    <p:sldId id="342" r:id="rId18"/>
    <p:sldId id="351" r:id="rId19"/>
    <p:sldId id="353" r:id="rId20"/>
    <p:sldId id="322" r:id="rId21"/>
    <p:sldId id="301" r:id="rId22"/>
    <p:sldId id="321" r:id="rId23"/>
  </p:sldIdLst>
  <p:sldSz cx="9144000" cy="6858000" type="screen4x3"/>
  <p:notesSz cx="6669088" cy="9926638"/>
  <p:custDataLst>
    <p:tags r:id="rId25"/>
  </p:custDataLst>
  <p:defaultTextStyle>
    <a:defPPr>
      <a:defRPr lang="en-AU"/>
    </a:defPPr>
    <a:lvl1pPr algn="l" rtl="0" eaLnBrk="0" fontAlgn="base" hangingPunct="0">
      <a:spcBef>
        <a:spcPct val="0"/>
      </a:spcBef>
      <a:spcAft>
        <a:spcPct val="0"/>
      </a:spcAft>
      <a:defRPr sz="2400" kern="1200">
        <a:solidFill>
          <a:schemeClr val="tx1"/>
        </a:solidFill>
        <a:latin typeface="Times"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FFCC00"/>
    <a:srgbClr val="B80B4D"/>
    <a:srgbClr val="6A288A"/>
    <a:srgbClr val="BF5B1F"/>
    <a:srgbClr val="D40E8C"/>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64982" autoAdjust="0"/>
  </p:normalViewPr>
  <p:slideViewPr>
    <p:cSldViewPr>
      <p:cViewPr varScale="1">
        <p:scale>
          <a:sx n="60" d="100"/>
          <a:sy n="60" d="100"/>
        </p:scale>
        <p:origin x="-14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7EBE540-C349-4874-A318-BD4981772276}" type="datetimeFigureOut">
              <a:rPr lang="en-AU" smtClean="0"/>
              <a:pPr/>
              <a:t>7/09/2013</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B0509DDE-9A62-4E31-9721-2832D81D5D26}" type="slidenum">
              <a:rPr lang="en-AU" smtClean="0"/>
              <a:pPr/>
              <a:t>‹#›</a:t>
            </a:fld>
            <a:endParaRPr lang="en-AU"/>
          </a:p>
        </p:txBody>
      </p:sp>
    </p:spTree>
    <p:extLst>
      <p:ext uri="{BB962C8B-B14F-4D97-AF65-F5344CB8AC3E}">
        <p14:creationId xmlns:p14="http://schemas.microsoft.com/office/powerpoint/2010/main" val="237714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Hubert_Hermans" TargetMode="External"/><Relationship Id="rId3" Type="http://schemas.openxmlformats.org/officeDocument/2006/relationships/hyperlink" Target="http://en.wikipedia.org/wiki/Psychological" TargetMode="External"/><Relationship Id="rId7" Type="http://schemas.openxmlformats.org/officeDocument/2006/relationships/hyperlink" Target="http://en.wikipedia.org/wiki/Dialogu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tionary.org/wiki/participation" TargetMode="External"/><Relationship Id="rId5" Type="http://schemas.openxmlformats.org/officeDocument/2006/relationships/hyperlink" Target="http://en.wikipedia.org/wiki/Mind" TargetMode="External"/><Relationship Id="rId4" Type="http://schemas.openxmlformats.org/officeDocument/2006/relationships/hyperlink" Target="http://en.wikipedia.org/wiki/Concept" TargetMode="External"/><Relationship Id="rId9" Type="http://schemas.openxmlformats.org/officeDocument/2006/relationships/hyperlink" Target="http://en.wikipedia.org/wiki/Self-criticis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a typeface="ＭＳ Ｐゴシック" pitchFamily="34" charset="-128"/>
              </a:rPr>
              <a:t>According to </a:t>
            </a:r>
            <a:r>
              <a:rPr lang="en-AU" dirty="0" err="1" smtClean="0">
                <a:ea typeface="ＭＳ Ｐゴシック" pitchFamily="34" charset="-128"/>
              </a:rPr>
              <a:t>Devos</a:t>
            </a:r>
            <a:r>
              <a:rPr lang="en-AU" dirty="0" smtClean="0">
                <a:ea typeface="ＭＳ Ｐゴシック" pitchFamily="34" charset="-128"/>
              </a:rPr>
              <a:t>, </a:t>
            </a:r>
            <a:r>
              <a:rPr lang="en-AU" dirty="0" err="1" smtClean="0">
                <a:ea typeface="ＭＳ Ｐゴシック" pitchFamily="34" charset="-128"/>
              </a:rPr>
              <a:t>Bouckenooghe</a:t>
            </a:r>
            <a:r>
              <a:rPr lang="en-AU" dirty="0" smtClean="0">
                <a:ea typeface="ＭＳ Ｐゴシック" pitchFamily="34" charset="-128"/>
              </a:rPr>
              <a:t>, Engels, </a:t>
            </a:r>
            <a:r>
              <a:rPr lang="en-AU" dirty="0" err="1" smtClean="0">
                <a:ea typeface="ＭＳ Ｐゴシック" pitchFamily="34" charset="-128"/>
              </a:rPr>
              <a:t>Hotton</a:t>
            </a:r>
            <a:r>
              <a:rPr lang="en-AU" dirty="0" smtClean="0">
                <a:ea typeface="ＭＳ Ｐゴシック" pitchFamily="34" charset="-128"/>
              </a:rPr>
              <a:t>, and </a:t>
            </a:r>
            <a:r>
              <a:rPr lang="en-AU" dirty="0" err="1" smtClean="0">
                <a:ea typeface="ＭＳ Ｐゴシック" pitchFamily="34" charset="-128"/>
              </a:rPr>
              <a:t>Aelterman</a:t>
            </a:r>
            <a:r>
              <a:rPr lang="en-AU" dirty="0" smtClean="0">
                <a:ea typeface="ＭＳ Ｐゴシック" pitchFamily="34" charset="-128"/>
              </a:rPr>
              <a:t> (2007), because principals hold such a crucial position, it is paramount that principals function effectively.  </a:t>
            </a:r>
            <a:r>
              <a:rPr lang="en-AU" dirty="0" err="1" smtClean="0">
                <a:ea typeface="ＭＳ Ｐゴシック" pitchFamily="34" charset="-128"/>
              </a:rPr>
              <a:t>Mulford</a:t>
            </a:r>
            <a:r>
              <a:rPr lang="en-AU" dirty="0" smtClean="0">
                <a:ea typeface="ＭＳ Ｐゴシック" pitchFamily="34" charset="-128"/>
              </a:rPr>
              <a:t> (2003, p. 45) claims that </a:t>
            </a:r>
            <a:r>
              <a:rPr lang="en-AU" altLang="en-US" dirty="0" smtClean="0">
                <a:ea typeface="ＭＳ Ｐゴシック" pitchFamily="34" charset="-128"/>
              </a:rPr>
              <a:t>“</a:t>
            </a:r>
            <a:r>
              <a:rPr lang="en-AU" dirty="0" smtClean="0">
                <a:ea typeface="ＭＳ Ｐゴシック" pitchFamily="34" charset="-128"/>
              </a:rPr>
              <a:t>… school leaders are of crucial importance for a continually improving education provision</a:t>
            </a:r>
            <a:r>
              <a:rPr lang="en-AU" altLang="en-US" dirty="0" smtClean="0">
                <a:ea typeface="ＭＳ Ｐゴシック" pitchFamily="34" charset="-128"/>
              </a:rPr>
              <a:t>”</a:t>
            </a:r>
            <a:r>
              <a:rPr lang="en-AU" dirty="0" smtClean="0">
                <a:ea typeface="ＭＳ Ｐゴシック" pitchFamily="34" charset="-128"/>
              </a:rPr>
              <a:t>.</a:t>
            </a:r>
          </a:p>
          <a:p>
            <a:endParaRPr lang="en-US" dirty="0" smtClean="0">
              <a:ea typeface="ＭＳ Ｐゴシック" pitchFamily="34" charset="-128"/>
            </a:endParaRPr>
          </a:p>
          <a:p>
            <a:pPr eaLnBrk="1" hangingPunct="1"/>
            <a:r>
              <a:rPr lang="en-AU" dirty="0" smtClean="0">
                <a:latin typeface="Century Schoolbook" pitchFamily="18" charset="0"/>
                <a:ea typeface="ＭＳ Ｐゴシック" pitchFamily="34" charset="-128"/>
              </a:rPr>
              <a:t>Systemic issue could be lessened if principals wellbeing was maintained. </a:t>
            </a:r>
          </a:p>
          <a:p>
            <a:pPr eaLnBrk="1" hangingPunct="1"/>
            <a:endParaRPr lang="en-AU" dirty="0" smtClean="0">
              <a:latin typeface="Century Schoolbook" pitchFamily="18" charset="0"/>
              <a:ea typeface="ＭＳ Ｐゴシック" pitchFamily="34" charset="-128"/>
            </a:endParaRPr>
          </a:p>
          <a:p>
            <a:pPr eaLnBrk="1" hangingPunct="1"/>
            <a:r>
              <a:rPr lang="en-AU" dirty="0" smtClean="0">
                <a:latin typeface="Century Schoolbook" pitchFamily="18" charset="0"/>
                <a:ea typeface="ＭＳ Ｐゴシック" pitchFamily="34" charset="-128"/>
              </a:rPr>
              <a:t>The issue: there is a significant shortage both current and predicted of skilled principals  due to :</a:t>
            </a:r>
          </a:p>
          <a:p>
            <a:pPr eaLnBrk="1" hangingPunct="1">
              <a:buFontTx/>
              <a:buChar char="-"/>
            </a:pPr>
            <a:r>
              <a:rPr lang="en-AU" dirty="0" smtClean="0">
                <a:latin typeface="Century Schoolbook" pitchFamily="18" charset="0"/>
                <a:ea typeface="ＭＳ Ｐゴシック" pitchFamily="34" charset="-128"/>
              </a:rPr>
              <a:t>renitence of  principals to </a:t>
            </a:r>
            <a:r>
              <a:rPr lang="en-AU" dirty="0" err="1" smtClean="0">
                <a:latin typeface="Century Schoolbook" pitchFamily="18" charset="0"/>
                <a:ea typeface="ＭＳ Ｐゴシック" pitchFamily="34" charset="-128"/>
              </a:rPr>
              <a:t>self promote</a:t>
            </a:r>
            <a:r>
              <a:rPr lang="en-AU" dirty="0" smtClean="0">
                <a:latin typeface="Century Schoolbook" pitchFamily="18" charset="0"/>
                <a:ea typeface="ＭＳ Ｐゴシック" pitchFamily="34" charset="-128"/>
              </a:rPr>
              <a:t> into seemingly more complex roles</a:t>
            </a:r>
          </a:p>
          <a:p>
            <a:pPr eaLnBrk="1" hangingPunct="1">
              <a:buFontTx/>
              <a:buChar char="-"/>
            </a:pPr>
            <a:r>
              <a:rPr lang="en-US" dirty="0" smtClean="0">
                <a:latin typeface="Century Schoolbook" pitchFamily="18" charset="0"/>
                <a:ea typeface="ＭＳ Ｐゴシック" pitchFamily="34" charset="-128"/>
              </a:rPr>
              <a:t>r</a:t>
            </a:r>
            <a:r>
              <a:rPr lang="en-AU" dirty="0" err="1" smtClean="0">
                <a:latin typeface="Century Schoolbook" pitchFamily="18" charset="0"/>
                <a:ea typeface="ＭＳ Ｐゴシック" pitchFamily="34" charset="-128"/>
              </a:rPr>
              <a:t>etention</a:t>
            </a:r>
            <a:endParaRPr lang="en-AU" dirty="0" smtClean="0">
              <a:latin typeface="Century Schoolbook" pitchFamily="18" charset="0"/>
              <a:ea typeface="ＭＳ Ｐゴシック" pitchFamily="34" charset="-128"/>
            </a:endParaRPr>
          </a:p>
          <a:p>
            <a:pPr eaLnBrk="1" hangingPunct="1">
              <a:buFontTx/>
              <a:buChar char="-"/>
            </a:pPr>
            <a:r>
              <a:rPr lang="en-US" dirty="0" smtClean="0">
                <a:latin typeface="Century Schoolbook" pitchFamily="18" charset="0"/>
                <a:ea typeface="ＭＳ Ｐゴシック" pitchFamily="34" charset="-128"/>
              </a:rPr>
              <a:t>r</a:t>
            </a:r>
            <a:r>
              <a:rPr lang="en-AU" dirty="0" err="1" smtClean="0">
                <a:latin typeface="Century Schoolbook" pitchFamily="18" charset="0"/>
                <a:ea typeface="ＭＳ Ｐゴシック" pitchFamily="34" charset="-128"/>
              </a:rPr>
              <a:t>etirement</a:t>
            </a:r>
            <a:endParaRPr lang="en-AU" dirty="0" smtClean="0">
              <a:latin typeface="Century Schoolbook" pitchFamily="18" charset="0"/>
              <a:ea typeface="ＭＳ Ｐゴシック" pitchFamily="34" charset="-128"/>
            </a:endParaRPr>
          </a:p>
          <a:p>
            <a:pPr eaLnBrk="1" hangingPunct="1">
              <a:buFontTx/>
              <a:buChar char="-"/>
            </a:pPr>
            <a:endParaRPr lang="en-AU" dirty="0" smtClean="0">
              <a:latin typeface="Century Schoolbook" pitchFamily="18" charset="0"/>
              <a:ea typeface="ＭＳ Ｐゴシック" pitchFamily="34" charset="-128"/>
            </a:endParaRPr>
          </a:p>
          <a:p>
            <a:pPr eaLnBrk="1" hangingPunct="1"/>
            <a:r>
              <a:rPr lang="en-AU" dirty="0" smtClean="0">
                <a:latin typeface="Century Schoolbook" pitchFamily="18" charset="0"/>
                <a:ea typeface="ＭＳ Ｐゴシック" pitchFamily="34" charset="-128"/>
              </a:rPr>
              <a:t>The well-being of school principals is a significant issue impacting upon principals performing their work </a:t>
            </a:r>
          </a:p>
          <a:p>
            <a:endParaRPr 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10</a:t>
            </a:fld>
            <a:endParaRPr lang="en-AU"/>
          </a:p>
        </p:txBody>
      </p:sp>
    </p:spTree>
    <p:extLst>
      <p:ext uri="{BB962C8B-B14F-4D97-AF65-F5344CB8AC3E}">
        <p14:creationId xmlns:p14="http://schemas.microsoft.com/office/powerpoint/2010/main" val="129385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Experienced</a:t>
            </a:r>
            <a:r>
              <a:rPr lang="en-AU" baseline="0" dirty="0" smtClean="0"/>
              <a:t> – All principals had over 8 years experience, had been a principal in two or more schools.</a:t>
            </a:r>
          </a:p>
          <a:p>
            <a:endParaRPr lang="en-AU" baseline="0" dirty="0" smtClean="0"/>
          </a:p>
          <a:p>
            <a:r>
              <a:rPr lang="en-AU" baseline="0" dirty="0" smtClean="0"/>
              <a:t>On average participants had 18years experience as a principal.</a:t>
            </a:r>
          </a:p>
          <a:p>
            <a:endParaRPr lang="en-AU" baseline="0" dirty="0" smtClean="0"/>
          </a:p>
          <a:p>
            <a:r>
              <a:rPr lang="en-AU" b="1" baseline="0" dirty="0" err="1" smtClean="0"/>
              <a:t>Resentativeness</a:t>
            </a:r>
            <a:r>
              <a:rPr lang="en-AU" b="1" baseline="0" dirty="0" smtClean="0"/>
              <a:t> of the sample</a:t>
            </a:r>
          </a:p>
          <a:p>
            <a:r>
              <a:rPr lang="en-AU" baseline="0" dirty="0" smtClean="0"/>
              <a:t>Whilst the principals were from the same District – purposeful sampling, they had been principals in districts over most of Queensland, from the peninsula to south east Queensland, Western Queensland and central Queensland.</a:t>
            </a:r>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11</a:t>
            </a:fld>
            <a:endParaRPr lang="en-AU"/>
          </a:p>
        </p:txBody>
      </p:sp>
    </p:spTree>
    <p:extLst>
      <p:ext uri="{BB962C8B-B14F-4D97-AF65-F5344CB8AC3E}">
        <p14:creationId xmlns:p14="http://schemas.microsoft.com/office/powerpoint/2010/main" val="164065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Approximately </a:t>
            </a:r>
          </a:p>
          <a:p>
            <a:r>
              <a:rPr lang="en-AU" dirty="0" smtClean="0"/>
              <a:t>73% 0f the participants said they only participated because they knew the researcher with a further two participants saying they would have participated if they did not know the researcher as long as the researcher had been a school principal. </a:t>
            </a:r>
          </a:p>
          <a:p>
            <a:endParaRPr lang="en-AU" dirty="0" smtClean="0"/>
          </a:p>
          <a:p>
            <a:r>
              <a:rPr lang="en-AU" dirty="0" smtClean="0"/>
              <a:t>4</a:t>
            </a:r>
            <a:r>
              <a:rPr lang="en-AU" baseline="0" dirty="0" smtClean="0"/>
              <a:t> participants </a:t>
            </a:r>
            <a:r>
              <a:rPr lang="en-AU" dirty="0" smtClean="0"/>
              <a:t>participated because the researcher had been a school principal and a further 2 were not sure</a:t>
            </a:r>
            <a:r>
              <a:rPr lang="en-AU" baseline="0" dirty="0" smtClean="0"/>
              <a:t> if they would have participated if the researcher had not been a principal. These two participants also indicated they only participated because they knew the researcher. </a:t>
            </a:r>
          </a:p>
          <a:p>
            <a:endParaRPr lang="en-AU" baseline="0" dirty="0" smtClean="0"/>
          </a:p>
          <a:p>
            <a:r>
              <a:rPr lang="en-AU" baseline="0" dirty="0" smtClean="0"/>
              <a:t>Only two participants said that they would have participated if they had not known the researcher and if the researcher had not been a school principal. With one of these participants stating that they were participating because they felt it was important research.</a:t>
            </a:r>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12</a:t>
            </a:fld>
            <a:endParaRPr lang="en-AU"/>
          </a:p>
        </p:txBody>
      </p:sp>
    </p:spTree>
    <p:extLst>
      <p:ext uri="{BB962C8B-B14F-4D97-AF65-F5344CB8AC3E}">
        <p14:creationId xmlns:p14="http://schemas.microsoft.com/office/powerpoint/2010/main" val="412503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13</a:t>
            </a:fld>
            <a:endParaRPr lang="en-AU"/>
          </a:p>
        </p:txBody>
      </p:sp>
    </p:spTree>
    <p:extLst>
      <p:ext uri="{BB962C8B-B14F-4D97-AF65-F5344CB8AC3E}">
        <p14:creationId xmlns:p14="http://schemas.microsoft.com/office/powerpoint/2010/main" val="246553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14</a:t>
            </a:fld>
            <a:endParaRPr lang="en-AU"/>
          </a:p>
        </p:txBody>
      </p:sp>
    </p:spTree>
    <p:extLst>
      <p:ext uri="{BB962C8B-B14F-4D97-AF65-F5344CB8AC3E}">
        <p14:creationId xmlns:p14="http://schemas.microsoft.com/office/powerpoint/2010/main" val="282219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General mental ability (GMA) is a term used to describe the level at which an individual learns, understands instructions, and solves problems. Tests of general mental ability include scales that measure specific constructs such as verbal, mechanical, numerical, social, and spatial ability. The overall score is considered the most important factor, explaining more variation in individual performance than specific abilities.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Why is GMA relevant to business?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General mental ability has been found to be the single best predictor of job performance across all organisations and positions; it accounts for approximately 29% of the variance in job performance. Studies have found that people with higher general mental ability acquire more job knowledge and acquire it faster. Higher levels of job knowledge lead to better performance. Objective assessments of general mental ability can significantly improve hiring decisions, staff retention and productivity</a:t>
            </a:r>
            <a:r>
              <a:rPr lang="en-AU" sz="1200" kern="1200" smtClean="0">
                <a:solidFill>
                  <a:schemeClr val="tx1"/>
                </a:solidFill>
                <a:latin typeface="+mn-lt"/>
                <a:ea typeface="+mn-ea"/>
                <a:cs typeface="+mn-cs"/>
              </a:rPr>
              <a:t>. </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Studies</a:t>
            </a:r>
            <a:r>
              <a:rPr lang="en-AU" sz="1200" b="1" kern="1200" baseline="0" dirty="0" smtClean="0">
                <a:solidFill>
                  <a:schemeClr val="tx1"/>
                </a:solidFill>
                <a:latin typeface="+mn-lt"/>
                <a:ea typeface="+mn-ea"/>
                <a:cs typeface="+mn-cs"/>
              </a:rPr>
              <a:t> have also linked general mental ability and Subjective Well-Being – (Judge, </a:t>
            </a:r>
            <a:r>
              <a:rPr lang="en-AU" sz="1200" b="1" kern="1200" baseline="0" dirty="0" err="1" smtClean="0">
                <a:solidFill>
                  <a:schemeClr val="tx1"/>
                </a:solidFill>
                <a:latin typeface="+mn-lt"/>
                <a:ea typeface="+mn-ea"/>
                <a:cs typeface="+mn-cs"/>
              </a:rPr>
              <a:t>Ilies</a:t>
            </a:r>
            <a:r>
              <a:rPr lang="en-AU" sz="1200" b="1" kern="1200" baseline="0" dirty="0" smtClean="0">
                <a:solidFill>
                  <a:schemeClr val="tx1"/>
                </a:solidFill>
                <a:latin typeface="+mn-lt"/>
                <a:ea typeface="+mn-ea"/>
                <a:cs typeface="+mn-cs"/>
              </a:rPr>
              <a:t>, </a:t>
            </a:r>
            <a:r>
              <a:rPr lang="en-AU" sz="1200" b="1" kern="1200" baseline="0" dirty="0" err="1" smtClean="0">
                <a:solidFill>
                  <a:schemeClr val="tx1"/>
                </a:solidFill>
                <a:latin typeface="+mn-lt"/>
                <a:ea typeface="+mn-ea"/>
                <a:cs typeface="+mn-cs"/>
              </a:rPr>
              <a:t>Dimotakis</a:t>
            </a:r>
            <a:r>
              <a:rPr lang="en-AU" sz="1200" b="1" kern="1200" baseline="0" dirty="0" smtClean="0">
                <a:solidFill>
                  <a:schemeClr val="tx1"/>
                </a:solidFill>
                <a:latin typeface="+mn-lt"/>
                <a:ea typeface="+mn-ea"/>
                <a:cs typeface="+mn-cs"/>
              </a:rPr>
              <a:t> , 2010)</a:t>
            </a:r>
            <a:r>
              <a:rPr lang="en-AU" sz="1200" b="1" kern="1200" dirty="0" smtClean="0">
                <a:solidFill>
                  <a:schemeClr val="tx1"/>
                </a:solidFill>
                <a:latin typeface="+mn-lt"/>
                <a:ea typeface="+mn-ea"/>
                <a:cs typeface="+mn-cs"/>
              </a:rPr>
              <a:t/>
            </a:r>
            <a:br>
              <a:rPr lang="en-AU" sz="1200" b="1" kern="1200" dirty="0" smtClean="0">
                <a:solidFill>
                  <a:schemeClr val="tx1"/>
                </a:solidFill>
                <a:latin typeface="+mn-lt"/>
                <a:ea typeface="+mn-ea"/>
                <a:cs typeface="+mn-cs"/>
              </a:rPr>
            </a:br>
            <a:endParaRPr lang="en-AU" b="1"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15</a:t>
            </a:fld>
            <a:endParaRPr lang="en-AU"/>
          </a:p>
        </p:txBody>
      </p:sp>
    </p:spTree>
    <p:extLst>
      <p:ext uri="{BB962C8B-B14F-4D97-AF65-F5344CB8AC3E}">
        <p14:creationId xmlns:p14="http://schemas.microsoft.com/office/powerpoint/2010/main" val="269777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 processes </a:t>
            </a:r>
          </a:p>
          <a:p>
            <a:pPr marL="171450" indent="-171450">
              <a:buFont typeface="Arial" pitchFamily="34" charset="0"/>
              <a:buChar char="•"/>
            </a:pPr>
            <a:r>
              <a:rPr lang="en-AU" dirty="0" smtClean="0"/>
              <a:t>Fit process – tacit knowledge to fuel SWB </a:t>
            </a:r>
            <a:r>
              <a:rPr lang="en-AU" dirty="0" smtClean="0"/>
              <a:t>(time out, walking, running, more sleep, time with family, positive self talk</a:t>
            </a:r>
            <a:r>
              <a:rPr lang="en-AU" baseline="0" dirty="0" smtClean="0"/>
              <a:t> – often linked to social comparison)</a:t>
            </a:r>
            <a:endParaRPr lang="en-AU" dirty="0" smtClean="0"/>
          </a:p>
          <a:p>
            <a:pPr marL="171450" indent="-171450">
              <a:buFont typeface="Arial" pitchFamily="34" charset="0"/>
              <a:buChar char="•"/>
            </a:pPr>
            <a:r>
              <a:rPr lang="en-AU" dirty="0" smtClean="0"/>
              <a:t>ATER </a:t>
            </a:r>
            <a:r>
              <a:rPr lang="en-AU" dirty="0" smtClean="0"/>
              <a:t>process – awakening, thinking enacting, reflecting – conscious of </a:t>
            </a:r>
            <a:r>
              <a:rPr lang="en-AU" dirty="0" smtClean="0"/>
              <a:t>it and it triggers </a:t>
            </a:r>
            <a:r>
              <a:rPr lang="en-AU" dirty="0" err="1" smtClean="0"/>
              <a:t>Megapositioning</a:t>
            </a:r>
            <a:endParaRPr lang="en-AU" dirty="0" smtClean="0"/>
          </a:p>
          <a:p>
            <a:pPr marL="171450" indent="-171450">
              <a:buFont typeface="Arial" pitchFamily="34" charset="0"/>
              <a:buChar char="•"/>
            </a:pPr>
            <a:r>
              <a:rPr lang="en-AU" dirty="0" err="1" smtClean="0"/>
              <a:t>Megapositiong</a:t>
            </a:r>
            <a:r>
              <a:rPr lang="en-AU" dirty="0" smtClean="0"/>
              <a:t>  - very complex and higher </a:t>
            </a:r>
            <a:r>
              <a:rPr lang="en-AU" dirty="0" smtClean="0"/>
              <a:t>order (multiple information sources;</a:t>
            </a:r>
            <a:r>
              <a:rPr lang="en-AU" baseline="0" dirty="0" smtClean="0"/>
              <a:t> dialogical self; multiple networked realities)</a:t>
            </a:r>
            <a:endParaRPr lang="en-AU" dirty="0" smtClean="0"/>
          </a:p>
        </p:txBody>
      </p:sp>
      <p:sp>
        <p:nvSpPr>
          <p:cNvPr id="4" name="Slide Number Placeholder 3"/>
          <p:cNvSpPr>
            <a:spLocks noGrp="1"/>
          </p:cNvSpPr>
          <p:nvPr>
            <p:ph type="sldNum" sz="quarter" idx="10"/>
          </p:nvPr>
        </p:nvSpPr>
        <p:spPr/>
        <p:txBody>
          <a:bodyPr/>
          <a:lstStyle/>
          <a:p>
            <a:fld id="{B0509DDE-9A62-4E31-9721-2832D81D5D26}" type="slidenum">
              <a:rPr lang="en-AU" smtClean="0"/>
              <a:pPr/>
              <a:t>16</a:t>
            </a:fld>
            <a:endParaRPr lang="en-AU"/>
          </a:p>
        </p:txBody>
      </p:sp>
    </p:spTree>
    <p:extLst>
      <p:ext uri="{BB962C8B-B14F-4D97-AF65-F5344CB8AC3E}">
        <p14:creationId xmlns:p14="http://schemas.microsoft.com/office/powerpoint/2010/main" val="296639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“Agency – the capacity to exercise control over nature and quality of one’s life is the essence of humanness”. (Bandura, 2001)</a:t>
            </a:r>
          </a:p>
          <a:p>
            <a:endParaRPr lang="en-AU" dirty="0" smtClean="0"/>
          </a:p>
          <a:p>
            <a:pPr rtl="0"/>
            <a:r>
              <a:rPr lang="en-AU" dirty="0" smtClean="0"/>
              <a:t>The </a:t>
            </a:r>
            <a:r>
              <a:rPr lang="en-AU" b="1" dirty="0" smtClean="0"/>
              <a:t>dialogical self</a:t>
            </a:r>
            <a:r>
              <a:rPr lang="en-AU" dirty="0" smtClean="0"/>
              <a:t> is a </a:t>
            </a:r>
            <a:r>
              <a:rPr lang="en-AU" dirty="0" smtClean="0">
                <a:hlinkClick r:id="rId3" tooltip="Psychological"/>
              </a:rPr>
              <a:t>psychological</a:t>
            </a:r>
            <a:r>
              <a:rPr lang="en-AU" dirty="0" smtClean="0"/>
              <a:t> </a:t>
            </a:r>
            <a:r>
              <a:rPr lang="en-AU" dirty="0" smtClean="0">
                <a:hlinkClick r:id="rId4" tooltip="Concept"/>
              </a:rPr>
              <a:t>concept</a:t>
            </a:r>
            <a:r>
              <a:rPr lang="en-AU" dirty="0" smtClean="0"/>
              <a:t> which describes the </a:t>
            </a:r>
            <a:r>
              <a:rPr lang="en-AU" dirty="0" smtClean="0">
                <a:hlinkClick r:id="rId5" tooltip="Mind"/>
              </a:rPr>
              <a:t>mind</a:t>
            </a:r>
            <a:r>
              <a:rPr lang="en-AU" dirty="0" smtClean="0"/>
              <a:t>'s ability to imagine the different positions of </a:t>
            </a:r>
            <a:r>
              <a:rPr lang="en-AU" dirty="0" smtClean="0">
                <a:hlinkClick r:id="rId6" tooltip="wikt:participation"/>
              </a:rPr>
              <a:t>participants</a:t>
            </a:r>
            <a:r>
              <a:rPr lang="en-AU" dirty="0" smtClean="0"/>
              <a:t> in an internal </a:t>
            </a:r>
            <a:r>
              <a:rPr lang="en-AU" dirty="0" smtClean="0">
                <a:hlinkClick r:id="rId7" tooltip="Dialogue"/>
              </a:rPr>
              <a:t>dialogue</a:t>
            </a:r>
            <a:r>
              <a:rPr lang="en-AU" dirty="0" smtClean="0"/>
              <a:t>, in close connection with external dialogue. The "dialogical self" is the central concept in the Dialogical Self Theory (DST), as created and developed by the Dutch psychologist </a:t>
            </a:r>
            <a:r>
              <a:rPr lang="en-AU" dirty="0" smtClean="0">
                <a:hlinkClick r:id="rId8" tooltip="Hubert Hermans"/>
              </a:rPr>
              <a:t>Hubert </a:t>
            </a:r>
            <a:r>
              <a:rPr lang="en-AU" dirty="0" err="1" smtClean="0">
                <a:hlinkClick r:id="rId8" tooltip="Hubert Hermans"/>
              </a:rPr>
              <a:t>Hermans</a:t>
            </a:r>
            <a:r>
              <a:rPr lang="en-AU" dirty="0" smtClean="0"/>
              <a:t>. In Dialogical Self Theory (DST) the self is considered as “extended,” that is, individuals and groups in the society at large are incorporated as positions in the mini-society of the self. As a result of this extension, the self does not only include internal positions (e.g., I as the son of my mother, I as a teacher, I as a lover of jazz), but also external positions (e.g., my father, my pupils, the groups to which I belong).</a:t>
            </a:r>
          </a:p>
          <a:p>
            <a:pPr rtl="0"/>
            <a:endParaRPr lang="en-AU" dirty="0" smtClean="0"/>
          </a:p>
          <a:p>
            <a:pPr rtl="0"/>
            <a:r>
              <a:rPr lang="en-AU" dirty="0" smtClean="0"/>
              <a:t>Given the basic assumption of the extended self, the other is not simply outside the self but rather an intrinsic part of it. There is not only the actual other outside the self, but also the imagined other who is entrenched as the other-in-the-self. An important theoretical implication is that basic processes, like self-conflicts, </a:t>
            </a:r>
            <a:r>
              <a:rPr lang="en-AU" dirty="0" smtClean="0">
                <a:hlinkClick r:id="rId9" tooltip="Self-criticism"/>
              </a:rPr>
              <a:t>self-criticism</a:t>
            </a:r>
            <a:r>
              <a:rPr lang="en-AU" dirty="0" smtClean="0"/>
              <a:t>, self-agreements, and self-consultancy, are taking place in different domains in the self: within the internal domain (e.g., “As an enjoyer of life I disagree with myself as an ambitious worker”); between the internal and external (extended) domain (e.g., “I want to do this but the voice of my mother in myself criticizes me”) and within the external domain (e.g., “The way my colleagues interact with each other has led me to decide for another job”).</a:t>
            </a:r>
          </a:p>
          <a:p>
            <a:endParaRPr lang="en-AU" dirty="0"/>
          </a:p>
        </p:txBody>
      </p:sp>
      <p:sp>
        <p:nvSpPr>
          <p:cNvPr id="4" name="Slide Number Placeholder 3"/>
          <p:cNvSpPr>
            <a:spLocks noGrp="1"/>
          </p:cNvSpPr>
          <p:nvPr>
            <p:ph type="sldNum" sz="quarter" idx="10"/>
          </p:nvPr>
        </p:nvSpPr>
        <p:spPr/>
        <p:txBody>
          <a:bodyPr/>
          <a:lstStyle/>
          <a:p>
            <a:fld id="{05F82E0F-4E77-43BB-A035-4BD869C3E77B}"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18</a:t>
            </a:fld>
            <a:endParaRPr lang="en-AU"/>
          </a:p>
        </p:txBody>
      </p:sp>
    </p:spTree>
    <p:extLst>
      <p:ext uri="{BB962C8B-B14F-4D97-AF65-F5344CB8AC3E}">
        <p14:creationId xmlns:p14="http://schemas.microsoft.com/office/powerpoint/2010/main" val="350619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19</a:t>
            </a:fld>
            <a:endParaRPr lang="en-AU"/>
          </a:p>
        </p:txBody>
      </p:sp>
    </p:spTree>
    <p:extLst>
      <p:ext uri="{BB962C8B-B14F-4D97-AF65-F5344CB8AC3E}">
        <p14:creationId xmlns:p14="http://schemas.microsoft.com/office/powerpoint/2010/main" val="413604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Pondering these words gave me clarity as to the importance of SWB for school leaders. These words parallel the concept of maintaining one’s own Subjective Well-Being  (SWB) before seeing to the needs of others, fitting the oxygen mask to yourself first to ensure functioning. The truth is that we can’t help anyone else if we ourselves are having difficulty functioning. Many of us have somewhere been tutored to think that it is self-centred to firstly take care of ourselves or our needs. This assumption needs to be challenged. </a:t>
            </a:r>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2</a:t>
            </a:fld>
            <a:endParaRPr lang="en-AU" dirty="0"/>
          </a:p>
        </p:txBody>
      </p:sp>
    </p:spTree>
    <p:extLst>
      <p:ext uri="{BB962C8B-B14F-4D97-AF65-F5344CB8AC3E}">
        <p14:creationId xmlns:p14="http://schemas.microsoft.com/office/powerpoint/2010/main" val="96659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20</a:t>
            </a:fld>
            <a:endParaRPr lang="en-AU"/>
          </a:p>
        </p:txBody>
      </p:sp>
    </p:spTree>
    <p:extLst>
      <p:ext uri="{BB962C8B-B14F-4D97-AF65-F5344CB8AC3E}">
        <p14:creationId xmlns:p14="http://schemas.microsoft.com/office/powerpoint/2010/main" val="1788127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B0509DDE-9A62-4E31-9721-2832D81D5D26}" type="slidenum">
              <a:rPr lang="en-AU" smtClean="0"/>
              <a:pPr/>
              <a:t>21</a:t>
            </a:fld>
            <a:endParaRPr lang="en-AU"/>
          </a:p>
        </p:txBody>
      </p:sp>
    </p:spTree>
    <p:extLst>
      <p:ext uri="{BB962C8B-B14F-4D97-AF65-F5344CB8AC3E}">
        <p14:creationId xmlns:p14="http://schemas.microsoft.com/office/powerpoint/2010/main" val="82733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0509DDE-9A62-4E31-9721-2832D81D5D26}" type="slidenum">
              <a:rPr lang="en-AU" smtClean="0"/>
              <a:pPr/>
              <a:t>22</a:t>
            </a:fld>
            <a:endParaRPr lang="en-AU"/>
          </a:p>
        </p:txBody>
      </p:sp>
    </p:spTree>
    <p:extLst>
      <p:ext uri="{BB962C8B-B14F-4D97-AF65-F5344CB8AC3E}">
        <p14:creationId xmlns:p14="http://schemas.microsoft.com/office/powerpoint/2010/main" val="215417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kern="1200" dirty="0" smtClean="0">
                <a:solidFill>
                  <a:schemeClr val="tx1"/>
                </a:solidFill>
                <a:effectLst/>
                <a:latin typeface="+mn-lt"/>
                <a:ea typeface="+mn-ea"/>
                <a:cs typeface="+mn-cs"/>
              </a:rPr>
              <a:t>Is it not probable that if we do ensure that our SWB is maintained then we will then come from a position of strength to help those around us thereby increasing our capacity for leadership?</a:t>
            </a:r>
          </a:p>
          <a:p>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I</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propose that the maintenance of school principals’ SWB contributes to their leadership capacity and it should therefore be a personal</a:t>
            </a:r>
            <a:r>
              <a:rPr lang="en-AU" sz="1400" kern="1200" baseline="0" dirty="0" smtClean="0">
                <a:solidFill>
                  <a:schemeClr val="tx1"/>
                </a:solidFill>
                <a:effectLst/>
                <a:latin typeface="+mn-lt"/>
                <a:ea typeface="+mn-ea"/>
                <a:cs typeface="+mn-cs"/>
              </a:rPr>
              <a:t> priority, a school priority and a systems priority</a:t>
            </a:r>
            <a:r>
              <a:rPr lang="en-AU" sz="1400" kern="1200" dirty="0" smtClean="0">
                <a:solidFill>
                  <a:schemeClr val="tx1"/>
                </a:solidFill>
                <a:effectLst/>
                <a:latin typeface="+mn-lt"/>
                <a:ea typeface="+mn-ea"/>
                <a:cs typeface="+mn-cs"/>
              </a:rPr>
              <a:t>.</a:t>
            </a:r>
            <a:endParaRPr lang="en-AU" sz="1400" dirty="0" smtClean="0"/>
          </a:p>
          <a:p>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3</a:t>
            </a:fld>
            <a:endParaRPr lang="en-AU" dirty="0"/>
          </a:p>
        </p:txBody>
      </p:sp>
    </p:spTree>
    <p:extLst>
      <p:ext uri="{BB962C8B-B14F-4D97-AF65-F5344CB8AC3E}">
        <p14:creationId xmlns:p14="http://schemas.microsoft.com/office/powerpoint/2010/main" val="252112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ea typeface="ＭＳ Ｐゴシック" pitchFamily="34" charset="-128"/>
            </a:endParaRPr>
          </a:p>
          <a:p>
            <a:pPr algn="just"/>
            <a:endParaRPr lang="en-AU" sz="130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Subjective Wellbeing is acknowledged to be a wide-ranging concept.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construct includes variables such as Satisfaction with Life as a Whole or in Specific Domains, and  Positive Affect and Negative Affect (</a:t>
            </a:r>
            <a:r>
              <a:rPr lang="en-AU" sz="1200" kern="1200" dirty="0" err="1" smtClean="0">
                <a:solidFill>
                  <a:schemeClr val="tx1"/>
                </a:solidFill>
                <a:effectLst/>
                <a:latin typeface="+mn-lt"/>
                <a:ea typeface="+mn-ea"/>
                <a:cs typeface="+mn-cs"/>
              </a:rPr>
              <a:t>Arthaud</a:t>
            </a:r>
            <a:r>
              <a:rPr lang="en-AU" sz="1200" kern="1200" dirty="0" smtClean="0">
                <a:solidFill>
                  <a:schemeClr val="tx1"/>
                </a:solidFill>
                <a:effectLst/>
                <a:latin typeface="+mn-lt"/>
                <a:ea typeface="+mn-ea"/>
                <a:cs typeface="+mn-cs"/>
              </a:rPr>
              <a:t>-Day, Rode, Mooney &amp; Near, 2005; </a:t>
            </a:r>
            <a:r>
              <a:rPr lang="en-AU" sz="1200" kern="1200" dirty="0" err="1" smtClean="0">
                <a:solidFill>
                  <a:schemeClr val="tx1"/>
                </a:solidFill>
                <a:effectLst/>
                <a:latin typeface="+mn-lt"/>
                <a:ea typeface="+mn-ea"/>
                <a:cs typeface="+mn-cs"/>
              </a:rPr>
              <a:t>Diener</a:t>
            </a:r>
            <a:r>
              <a:rPr lang="en-AU" sz="1200" kern="1200" dirty="0" smtClean="0">
                <a:solidFill>
                  <a:schemeClr val="tx1"/>
                </a:solidFill>
                <a:effectLst/>
                <a:latin typeface="+mn-lt"/>
                <a:ea typeface="+mn-ea"/>
                <a:cs typeface="+mn-cs"/>
              </a:rPr>
              <a:t> &amp; Ryan, 2009; </a:t>
            </a:r>
            <a:r>
              <a:rPr lang="en-AU" sz="1200" kern="1200" dirty="0" err="1" smtClean="0">
                <a:solidFill>
                  <a:schemeClr val="tx1"/>
                </a:solidFill>
                <a:effectLst/>
                <a:latin typeface="+mn-lt"/>
                <a:ea typeface="+mn-ea"/>
                <a:cs typeface="+mn-cs"/>
              </a:rPr>
              <a:t>Galinha</a:t>
            </a:r>
            <a:r>
              <a:rPr lang="en-AU" sz="1200" kern="1200" dirty="0" smtClean="0">
                <a:solidFill>
                  <a:schemeClr val="tx1"/>
                </a:solidFill>
                <a:effectLst/>
                <a:latin typeface="+mn-lt"/>
                <a:ea typeface="+mn-ea"/>
                <a:cs typeface="+mn-cs"/>
              </a:rPr>
              <a:t> &amp; </a:t>
            </a:r>
            <a:r>
              <a:rPr lang="en-AU" sz="1200" kern="1200" dirty="0" err="1" smtClean="0">
                <a:solidFill>
                  <a:schemeClr val="tx1"/>
                </a:solidFill>
                <a:effectLst/>
                <a:latin typeface="+mn-lt"/>
                <a:ea typeface="+mn-ea"/>
                <a:cs typeface="+mn-cs"/>
              </a:rPr>
              <a:t>Pais-Ribeiro</a:t>
            </a:r>
            <a:r>
              <a:rPr lang="en-AU" sz="1200" kern="1200" dirty="0" smtClean="0">
                <a:solidFill>
                  <a:schemeClr val="tx1"/>
                </a:solidFill>
                <a:effectLst/>
                <a:latin typeface="+mn-lt"/>
                <a:ea typeface="+mn-ea"/>
                <a:cs typeface="+mn-cs"/>
              </a:rPr>
              <a:t>, 2008; 2011).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Galinha</a:t>
            </a:r>
            <a:r>
              <a:rPr lang="en-AU" sz="1200" kern="1200" dirty="0" smtClean="0">
                <a:solidFill>
                  <a:schemeClr val="tx1"/>
                </a:solidFill>
                <a:effectLst/>
                <a:latin typeface="+mn-lt"/>
                <a:ea typeface="+mn-ea"/>
                <a:cs typeface="+mn-cs"/>
              </a:rPr>
              <a:t>  and </a:t>
            </a:r>
            <a:r>
              <a:rPr lang="en-AU" sz="1200" kern="1200" dirty="0" err="1" smtClean="0">
                <a:solidFill>
                  <a:schemeClr val="tx1"/>
                </a:solidFill>
                <a:effectLst/>
                <a:latin typeface="+mn-lt"/>
                <a:ea typeface="+mn-ea"/>
                <a:cs typeface="+mn-cs"/>
              </a:rPr>
              <a:t>Pais-Ribeiro</a:t>
            </a:r>
            <a:r>
              <a:rPr lang="en-AU" sz="1200" kern="1200" dirty="0" smtClean="0">
                <a:solidFill>
                  <a:schemeClr val="tx1"/>
                </a:solidFill>
                <a:effectLst/>
                <a:latin typeface="+mn-lt"/>
                <a:ea typeface="+mn-ea"/>
                <a:cs typeface="+mn-cs"/>
              </a:rPr>
              <a:t> (2011) note that here has been some consensus by researchers concluding that Satisfaction with Life: involves a cognitive process an affective process (</a:t>
            </a:r>
            <a:r>
              <a:rPr lang="en-AU" sz="1200" kern="1200" dirty="0" err="1" smtClean="0">
                <a:solidFill>
                  <a:schemeClr val="tx1"/>
                </a:solidFill>
                <a:effectLst/>
                <a:latin typeface="+mn-lt"/>
                <a:ea typeface="+mn-ea"/>
                <a:cs typeface="+mn-cs"/>
              </a:rPr>
              <a:t>Veenhoven</a:t>
            </a:r>
            <a:r>
              <a:rPr lang="en-AU" sz="1200" kern="1200" dirty="0" smtClean="0">
                <a:solidFill>
                  <a:schemeClr val="tx1"/>
                </a:solidFill>
                <a:effectLst/>
                <a:latin typeface="+mn-lt"/>
                <a:ea typeface="+mn-ea"/>
                <a:cs typeface="+mn-cs"/>
              </a:rPr>
              <a:t>, 1996);  that it is a function of the comparison between the personal standards of the individual and life achievements (Schwarz &amp; </a:t>
            </a:r>
            <a:r>
              <a:rPr lang="en-AU" sz="1200" kern="1200" dirty="0" err="1" smtClean="0">
                <a:solidFill>
                  <a:schemeClr val="tx1"/>
                </a:solidFill>
                <a:effectLst/>
                <a:latin typeface="+mn-lt"/>
                <a:ea typeface="+mn-ea"/>
                <a:cs typeface="+mn-cs"/>
              </a:rPr>
              <a:t>Strack</a:t>
            </a:r>
            <a:r>
              <a:rPr lang="en-AU" sz="1200" kern="1200" dirty="0" smtClean="0">
                <a:solidFill>
                  <a:schemeClr val="tx1"/>
                </a:solidFill>
                <a:effectLst/>
                <a:latin typeface="+mn-lt"/>
                <a:ea typeface="+mn-ea"/>
                <a:cs typeface="+mn-cs"/>
              </a:rPr>
              <a:t>, 1999); and that individuals promote it as a way to prevent depression (</a:t>
            </a:r>
            <a:r>
              <a:rPr lang="en-AU" sz="1200" kern="1200" dirty="0" err="1" smtClean="0">
                <a:solidFill>
                  <a:schemeClr val="tx1"/>
                </a:solidFill>
                <a:effectLst/>
                <a:latin typeface="+mn-lt"/>
                <a:ea typeface="+mn-ea"/>
                <a:cs typeface="+mn-cs"/>
              </a:rPr>
              <a:t>Sirgy</a:t>
            </a:r>
            <a:r>
              <a:rPr lang="en-AU" sz="1200" kern="1200" dirty="0" smtClean="0">
                <a:solidFill>
                  <a:schemeClr val="tx1"/>
                </a:solidFill>
                <a:effectLst/>
                <a:latin typeface="+mn-lt"/>
                <a:ea typeface="+mn-ea"/>
                <a:cs typeface="+mn-cs"/>
              </a:rPr>
              <a:t>, 2002).</a:t>
            </a:r>
          </a:p>
          <a:p>
            <a:endParaRPr lang="en-AU" dirty="0" smtClean="0"/>
          </a:p>
        </p:txBody>
      </p:sp>
      <p:sp>
        <p:nvSpPr>
          <p:cNvPr id="4" name="Slide Number Placeholder 3"/>
          <p:cNvSpPr>
            <a:spLocks noGrp="1"/>
          </p:cNvSpPr>
          <p:nvPr>
            <p:ph type="sldNum" sz="quarter" idx="10"/>
          </p:nvPr>
        </p:nvSpPr>
        <p:spPr/>
        <p:txBody>
          <a:bodyPr/>
          <a:lstStyle/>
          <a:p>
            <a:fld id="{05F82E0F-4E77-43BB-A035-4BD869C3E77B}"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r>
              <a:rPr lang="en-AU" sz="1200" kern="1200" dirty="0" smtClean="0">
                <a:solidFill>
                  <a:schemeClr val="tx1"/>
                </a:solidFill>
                <a:effectLst/>
                <a:latin typeface="+mn-lt"/>
                <a:ea typeface="+mn-ea"/>
                <a:cs typeface="+mn-cs"/>
              </a:rPr>
              <a:t>The presence of positive mood, and the absence of negative mood, are together often summarized as happiness (Ryan &amp; </a:t>
            </a:r>
            <a:r>
              <a:rPr lang="en-AU" sz="1200" kern="1200" dirty="0" err="1" smtClean="0">
                <a:solidFill>
                  <a:schemeClr val="tx1"/>
                </a:solidFill>
                <a:effectLst/>
                <a:latin typeface="+mn-lt"/>
                <a:ea typeface="+mn-ea"/>
                <a:cs typeface="+mn-cs"/>
              </a:rPr>
              <a:t>Deci</a:t>
            </a:r>
            <a:r>
              <a:rPr lang="en-AU" sz="1200" kern="1200" dirty="0" smtClean="0">
                <a:solidFill>
                  <a:schemeClr val="tx1"/>
                </a:solidFill>
                <a:effectLst/>
                <a:latin typeface="+mn-lt"/>
                <a:ea typeface="+mn-ea"/>
                <a:cs typeface="+mn-cs"/>
              </a:rPr>
              <a:t> 2001).</a:t>
            </a:r>
          </a:p>
          <a:p>
            <a:endParaRPr lang="en-AU" dirty="0"/>
          </a:p>
        </p:txBody>
      </p:sp>
      <p:sp>
        <p:nvSpPr>
          <p:cNvPr id="4" name="Slide Number Placeholder 3"/>
          <p:cNvSpPr>
            <a:spLocks noGrp="1"/>
          </p:cNvSpPr>
          <p:nvPr>
            <p:ph type="sldNum" sz="quarter" idx="10"/>
          </p:nvPr>
        </p:nvSpPr>
        <p:spPr/>
        <p:txBody>
          <a:bodyPr/>
          <a:lstStyle/>
          <a:p>
            <a:fld id="{05F82E0F-4E77-43BB-A035-4BD869C3E77B}"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Begley, P. </a:t>
            </a:r>
            <a:r>
              <a:rPr lang="en-AU" dirty="0" smtClean="0"/>
              <a:t>(2005)</a:t>
            </a:r>
          </a:p>
          <a:p>
            <a:endParaRPr lang="en-AU" dirty="0" smtClean="0"/>
          </a:p>
          <a:p>
            <a:r>
              <a:rPr lang="en-AU" dirty="0" smtClean="0"/>
              <a:t>“A form of leadership that acknowledges and accommodates in an integrative way,</a:t>
            </a:r>
            <a:r>
              <a:rPr lang="en-AU" baseline="0" dirty="0" smtClean="0"/>
              <a:t> the legitimate needs of individuals, groups, organisations, communities and cultures not just the organisational perspectives” (p 570)</a:t>
            </a:r>
          </a:p>
          <a:p>
            <a:endParaRPr lang="en-AU" baseline="0" dirty="0" smtClean="0"/>
          </a:p>
          <a:p>
            <a:r>
              <a:rPr lang="en-AU" baseline="0" dirty="0" smtClean="0"/>
              <a:t>“ In order to lead effectively, individuals in any leadership role need to understand human nature and the motivations of individual in particular” (p.571)</a:t>
            </a:r>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6</a:t>
            </a:fld>
            <a:endParaRPr lang="en-AU"/>
          </a:p>
        </p:txBody>
      </p:sp>
    </p:spTree>
    <p:extLst>
      <p:ext uri="{BB962C8B-B14F-4D97-AF65-F5344CB8AC3E}">
        <p14:creationId xmlns:p14="http://schemas.microsoft.com/office/powerpoint/2010/main" val="242774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ea typeface="ＭＳ Ｐゴシック" pitchFamily="34" charset="-128"/>
              </a:rPr>
              <a:t>They found that </a:t>
            </a:r>
            <a:r>
              <a:rPr lang="en-AU" altLang="en-US" sz="1200" dirty="0" smtClean="0">
                <a:ea typeface="ＭＳ Ｐゴシック" pitchFamily="34" charset="-128"/>
              </a:rPr>
              <a:t>“</a:t>
            </a:r>
            <a:r>
              <a:rPr lang="en-AU" sz="1200" dirty="0" smtClean="0">
                <a:ea typeface="ＭＳ Ｐゴシック" pitchFamily="34" charset="-128"/>
              </a:rPr>
              <a:t>The qualitative and quantitative outcomes suggest that wellbeing is a complex psychological phenomenon affected by a </a:t>
            </a:r>
            <a:r>
              <a:rPr lang="en-AU" sz="1200" dirty="0" err="1" smtClean="0">
                <a:ea typeface="ＭＳ Ｐゴシック" pitchFamily="34" charset="-128"/>
              </a:rPr>
              <a:t>myraid</a:t>
            </a:r>
            <a:r>
              <a:rPr lang="en-AU" sz="1200" dirty="0" smtClean="0">
                <a:ea typeface="ＭＳ Ｐゴシック" pitchFamily="34" charset="-128"/>
              </a:rPr>
              <a:t> of factors</a:t>
            </a:r>
            <a:r>
              <a:rPr lang="en-AU" altLang="en-US" sz="1200" dirty="0" smtClean="0">
                <a:ea typeface="ＭＳ Ｐゴシック" pitchFamily="34" charset="-128"/>
              </a:rPr>
              <a:t>”</a:t>
            </a:r>
            <a:r>
              <a:rPr lang="en-AU" sz="1200" dirty="0" smtClean="0">
                <a:ea typeface="ＭＳ Ｐゴシック" pitchFamily="34" charset="-128"/>
              </a:rPr>
              <a:t> (p33). </a:t>
            </a:r>
          </a:p>
          <a:p>
            <a:endParaRPr lang="en-AU" sz="1200" dirty="0" smtClean="0">
              <a:ea typeface="ＭＳ Ｐゴシック" pitchFamily="34" charset="-128"/>
            </a:endParaRPr>
          </a:p>
          <a:p>
            <a:endParaRPr lang="en-AU" sz="1200" dirty="0" smtClean="0">
              <a:ea typeface="ＭＳ Ｐゴシック" pitchFamily="34" charset="-128"/>
            </a:endParaRPr>
          </a:p>
          <a:p>
            <a:r>
              <a:rPr lang="en-US" sz="1200" dirty="0" smtClean="0">
                <a:ea typeface="ＭＳ Ｐゴシック" pitchFamily="34" charset="-128"/>
              </a:rPr>
              <a:t>This</a:t>
            </a:r>
            <a:r>
              <a:rPr lang="en-US" sz="1200" baseline="0" dirty="0" smtClean="0">
                <a:ea typeface="ＭＳ Ｐゴシック" pitchFamily="34" charset="-128"/>
              </a:rPr>
              <a:t> </a:t>
            </a:r>
            <a:r>
              <a:rPr lang="en-US" sz="1200" dirty="0" smtClean="0">
                <a:ea typeface="ＭＳ Ｐゴシック" pitchFamily="34" charset="-128"/>
              </a:rPr>
              <a:t> study focused on wellbeing as a systemic issues. </a:t>
            </a:r>
            <a:r>
              <a:rPr lang="en-US" sz="1200" dirty="0" err="1" smtClean="0">
                <a:ea typeface="ＭＳ Ｐゴシック" pitchFamily="34" charset="-128"/>
              </a:rPr>
              <a:t>Noone</a:t>
            </a:r>
            <a:r>
              <a:rPr lang="en-US" sz="1200" dirty="0" smtClean="0">
                <a:ea typeface="ＭＳ Ｐゴシック" pitchFamily="34" charset="-128"/>
              </a:rPr>
              <a:t> has focused on what principals personally do to maintain wellbeing</a:t>
            </a:r>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7</a:t>
            </a:fld>
            <a:endParaRPr lang="en-AU"/>
          </a:p>
        </p:txBody>
      </p:sp>
    </p:spTree>
    <p:extLst>
      <p:ext uri="{BB962C8B-B14F-4D97-AF65-F5344CB8AC3E}">
        <p14:creationId xmlns:p14="http://schemas.microsoft.com/office/powerpoint/2010/main" val="142035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8</a:t>
            </a:fld>
            <a:endParaRPr lang="en-AU"/>
          </a:p>
        </p:txBody>
      </p:sp>
    </p:spTree>
    <p:extLst>
      <p:ext uri="{BB962C8B-B14F-4D97-AF65-F5344CB8AC3E}">
        <p14:creationId xmlns:p14="http://schemas.microsoft.com/office/powerpoint/2010/main" val="389318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AU" sz="1200" b="1" dirty="0" smtClean="0">
                <a:ea typeface="ＭＳ Ｐゴシック" pitchFamily="34" charset="-128"/>
              </a:rPr>
              <a:t>Issue of concern </a:t>
            </a:r>
          </a:p>
          <a:p>
            <a:pPr>
              <a:buFontTx/>
              <a:buNone/>
            </a:pPr>
            <a:endParaRPr lang="en-AU" sz="1200" dirty="0" smtClean="0">
              <a:ea typeface="ＭＳ Ｐゴシック" pitchFamily="34" charset="-128"/>
            </a:endParaRPr>
          </a:p>
          <a:p>
            <a:pPr>
              <a:buFontTx/>
              <a:buNone/>
            </a:pPr>
            <a:r>
              <a:rPr lang="en-AU" sz="1200" dirty="0" smtClean="0">
                <a:ea typeface="ＭＳ Ｐゴシック" pitchFamily="34" charset="-128"/>
              </a:rPr>
              <a:t>- Victorian Department of Education and Training study in 2003/4 </a:t>
            </a:r>
            <a:r>
              <a:rPr lang="en-AU" altLang="en-US" sz="1200" dirty="0" smtClean="0">
                <a:ea typeface="ＭＳ Ｐゴシック" pitchFamily="34" charset="-128"/>
              </a:rPr>
              <a:t>“</a:t>
            </a:r>
            <a:r>
              <a:rPr lang="en-AU" altLang="ja-JP" sz="1200" dirty="0" smtClean="0">
                <a:ea typeface="ＭＳ Ｐゴシック" pitchFamily="34" charset="-128"/>
              </a:rPr>
              <a:t>The Privilege and the Price: a study of principal class workload and its impact on health and wellbeing</a:t>
            </a:r>
            <a:r>
              <a:rPr lang="en-AU" altLang="en-US" sz="1200" dirty="0" smtClean="0">
                <a:ea typeface="ＭＳ Ｐゴシック" pitchFamily="34" charset="-128"/>
              </a:rPr>
              <a:t>”</a:t>
            </a:r>
            <a:endParaRPr lang="en-AU" altLang="ja-JP" sz="1200" dirty="0" smtClean="0">
              <a:ea typeface="ＭＳ Ｐゴシック" pitchFamily="34" charset="-128"/>
            </a:endParaRPr>
          </a:p>
          <a:p>
            <a:pPr>
              <a:buFontTx/>
              <a:buChar char="-"/>
            </a:pPr>
            <a:r>
              <a:rPr lang="en-AU" sz="1200" dirty="0" smtClean="0">
                <a:ea typeface="ＭＳ Ｐゴシック" pitchFamily="34" charset="-128"/>
              </a:rPr>
              <a:t>Australian Primary Principals Association (APPA) </a:t>
            </a:r>
            <a:r>
              <a:rPr lang="en-AU" altLang="en-US" sz="1200" dirty="0" smtClean="0">
                <a:ea typeface="ＭＳ Ｐゴシック" pitchFamily="34" charset="-128"/>
              </a:rPr>
              <a:t>“</a:t>
            </a:r>
            <a:r>
              <a:rPr lang="en-AU" altLang="ja-JP" sz="1200" dirty="0" smtClean="0">
                <a:ea typeface="ＭＳ Ｐゴシック" pitchFamily="34" charset="-128"/>
              </a:rPr>
              <a:t>The Welfare of Primary School Leaders: National Survey 2004-2005</a:t>
            </a:r>
            <a:r>
              <a:rPr lang="en-AU" altLang="en-US" sz="1200" dirty="0" smtClean="0">
                <a:ea typeface="ＭＳ Ｐゴシック" pitchFamily="34" charset="-128"/>
              </a:rPr>
              <a:t>”</a:t>
            </a:r>
            <a:r>
              <a:rPr lang="en-AU" altLang="ja-JP" sz="1200" dirty="0" smtClean="0">
                <a:ea typeface="ＭＳ Ｐゴシック" pitchFamily="34" charset="-128"/>
              </a:rPr>
              <a:t> </a:t>
            </a:r>
          </a:p>
          <a:p>
            <a:pPr>
              <a:buFontTx/>
              <a:buChar char="-"/>
            </a:pPr>
            <a:r>
              <a:rPr lang="en-AU" sz="1200" dirty="0" smtClean="0">
                <a:ea typeface="ＭＳ Ｐゴシック" pitchFamily="34" charset="-128"/>
              </a:rPr>
              <a:t>Australian Catholic Primary Principals Association (ACPPA) commissioned a research project called </a:t>
            </a:r>
            <a:r>
              <a:rPr lang="en-AU" altLang="en-US" sz="1200" dirty="0" smtClean="0">
                <a:ea typeface="ＭＳ Ｐゴシック" pitchFamily="34" charset="-128"/>
              </a:rPr>
              <a:t>“</a:t>
            </a:r>
            <a:r>
              <a:rPr lang="en-AU" sz="1200" dirty="0" smtClean="0">
                <a:ea typeface="ＭＳ Ｐゴシック" pitchFamily="34" charset="-128"/>
              </a:rPr>
              <a:t>Principles in Parishes</a:t>
            </a:r>
            <a:r>
              <a:rPr lang="en-AU" altLang="en-US" sz="1200" dirty="0" smtClean="0">
                <a:ea typeface="ＭＳ Ｐゴシック" pitchFamily="34" charset="-128"/>
              </a:rPr>
              <a:t>”</a:t>
            </a:r>
            <a:r>
              <a:rPr lang="en-AU" sz="1200" dirty="0" smtClean="0">
                <a:ea typeface="ＭＳ Ｐゴシック" pitchFamily="34" charset="-128"/>
              </a:rPr>
              <a:t> (</a:t>
            </a:r>
            <a:r>
              <a:rPr lang="en-AU" sz="1200" dirty="0" err="1" smtClean="0">
                <a:ea typeface="ＭＳ Ｐゴシック" pitchFamily="34" charset="-128"/>
              </a:rPr>
              <a:t>Lacey</a:t>
            </a:r>
            <a:r>
              <a:rPr lang="en-AU" sz="1200" dirty="0" smtClean="0">
                <a:ea typeface="ＭＳ Ｐゴシック" pitchFamily="34" charset="-128"/>
              </a:rPr>
              <a:t>, 2007).</a:t>
            </a:r>
          </a:p>
          <a:p>
            <a:pPr>
              <a:buFontTx/>
              <a:buChar char="-"/>
            </a:pPr>
            <a:r>
              <a:rPr lang="en-AU" sz="1200" dirty="0" smtClean="0">
                <a:ea typeface="ＭＳ Ｐゴシック" pitchFamily="34" charset="-128"/>
              </a:rPr>
              <a:t>APPA has chosen principal health and wellbeing as one of its current four key focuses</a:t>
            </a:r>
            <a:endParaRPr lang="en-US" sz="1200"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B0509DDE-9A62-4E31-9721-2832D81D5D26}" type="slidenum">
              <a:rPr lang="en-AU" smtClean="0"/>
              <a:pPr/>
              <a:t>9</a:t>
            </a:fld>
            <a:endParaRPr lang="en-AU"/>
          </a:p>
        </p:txBody>
      </p:sp>
    </p:spTree>
    <p:extLst>
      <p:ext uri="{BB962C8B-B14F-4D97-AF65-F5344CB8AC3E}">
        <p14:creationId xmlns:p14="http://schemas.microsoft.com/office/powerpoint/2010/main" val="52893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08113" y="1844675"/>
            <a:ext cx="7735887" cy="1385888"/>
          </a:xfrm>
        </p:spPr>
        <p:txBody>
          <a:bodyPr/>
          <a:lstStyle>
            <a:lvl1pPr>
              <a:defRPr sz="3600"/>
            </a:lvl1pPr>
          </a:lstStyle>
          <a:p>
            <a:r>
              <a:rPr lang="en-US" smtClean="0"/>
              <a:t>Click to edit Master title style</a:t>
            </a:r>
            <a:endParaRPr lang="en-AU"/>
          </a:p>
        </p:txBody>
      </p:sp>
      <p:sp>
        <p:nvSpPr>
          <p:cNvPr id="5123" name="Rectangle 3"/>
          <p:cNvSpPr>
            <a:spLocks noGrp="1" noChangeArrowheads="1"/>
          </p:cNvSpPr>
          <p:nvPr>
            <p:ph type="subTitle" idx="1"/>
          </p:nvPr>
        </p:nvSpPr>
        <p:spPr>
          <a:xfrm>
            <a:off x="1417638" y="3995738"/>
            <a:ext cx="7239000" cy="914400"/>
          </a:xfrm>
        </p:spPr>
        <p:txBody>
          <a:bodyPr/>
          <a:lstStyle>
            <a:lvl1pPr marL="0" indent="0">
              <a:buFont typeface="Wingdings" pitchFamily="2" charset="2"/>
              <a:buNone/>
              <a:defRPr sz="2000" b="1">
                <a:solidFill>
                  <a:srgbClr val="333333"/>
                </a:solidFill>
              </a:defRPr>
            </a:lvl1pPr>
          </a:lstStyle>
          <a:p>
            <a:r>
              <a:rPr lang="en-US" smtClean="0"/>
              <a:t>Click to edit Master subtitle style</a:t>
            </a:r>
            <a:endParaRPr lang="en-AU"/>
          </a:p>
        </p:txBody>
      </p:sp>
    </p:spTree>
    <p:extLst>
      <p:ext uri="{BB962C8B-B14F-4D97-AF65-F5344CB8AC3E}">
        <p14:creationId xmlns:p14="http://schemas.microsoft.com/office/powerpoint/2010/main" val="304961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8447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0"/>
            <a:ext cx="2057400" cy="559911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28600" y="0"/>
            <a:ext cx="6019800"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1540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0049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46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7770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5260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44202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72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308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388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8600" y="0"/>
            <a:ext cx="8229600" cy="900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685800" y="1484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rgbClr val="B80B4D"/>
        </a:buClr>
        <a:buSzPct val="80000"/>
        <a:buFont typeface="Wingdings" pitchFamily="2" charset="2"/>
        <a:buChar char="n"/>
        <a:defRPr sz="3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2"/>
        </a:buClr>
        <a:buSzPct val="70000"/>
        <a:buFont typeface="Wingdings" pitchFamily="2" charset="2"/>
        <a:buChar char="n"/>
        <a:defRPr sz="2800">
          <a:solidFill>
            <a:srgbClr val="000000"/>
          </a:solidFill>
          <a:latin typeface="+mn-lt"/>
        </a:defRPr>
      </a:lvl2pPr>
      <a:lvl3pPr marL="1143000" indent="-228600" algn="l" rtl="0" eaLnBrk="1" fontAlgn="base" hangingPunct="1">
        <a:spcBef>
          <a:spcPct val="20000"/>
        </a:spcBef>
        <a:spcAft>
          <a:spcPct val="0"/>
        </a:spcAft>
        <a:buClr>
          <a:srgbClr val="333333"/>
        </a:buClr>
        <a:buSzPct val="65000"/>
        <a:buFont typeface="Wingdings" pitchFamily="2" charset="2"/>
        <a:buChar char="n"/>
        <a:defRPr sz="2400">
          <a:solidFill>
            <a:srgbClr val="000000"/>
          </a:solidFill>
          <a:latin typeface="+mn-lt"/>
        </a:defRPr>
      </a:lvl3pPr>
      <a:lvl4pPr marL="1600200" indent="-228600" algn="l" rtl="0" eaLnBrk="1" fontAlgn="base" hangingPunct="1">
        <a:spcBef>
          <a:spcPct val="20000"/>
        </a:spcBef>
        <a:spcAft>
          <a:spcPct val="0"/>
        </a:spcAft>
        <a:buClr>
          <a:srgbClr val="5F5F5F"/>
        </a:buClr>
        <a:buSzPct val="50000"/>
        <a:buFont typeface="Wingdings" pitchFamily="2" charset="2"/>
        <a:buChar char="n"/>
        <a:defRPr sz="2000">
          <a:solidFill>
            <a:srgbClr val="000000"/>
          </a:solidFill>
          <a:latin typeface="+mn-lt"/>
        </a:defRPr>
      </a:lvl4pPr>
      <a:lvl5pPr marL="20574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5pPr>
      <a:lvl6pPr marL="25146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6pPr>
      <a:lvl7pPr marL="29718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7pPr>
      <a:lvl8pPr marL="34290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8pPr>
      <a:lvl9pPr marL="38862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usan.carter@usq.edu.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www.appa.asn.au/index.php/appa-business/reports/72-maintaining-sustaining-and-refueling-leaders-14-august-200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who.int/mental_health/evidence/MH_Promotion_Book.pdf" TargetMode="External"/><Relationship Id="rId5" Type="http://schemas.openxmlformats.org/officeDocument/2006/relationships/hyperlink" Target="http://www.mceecdya.edu.au/verve/_resources/Measuring_Student_Well-Being_in_the_Context_of_Australian_Schooling.pdf" TargetMode="External"/><Relationship Id="rId4" Type="http://schemas.openxmlformats.org/officeDocument/2006/relationships/hyperlink" Target="http://dx.doi.org/10.1007/s11482-006-9007-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794" y="1268760"/>
            <a:ext cx="8823485" cy="1296144"/>
          </a:xfrm>
        </p:spPr>
        <p:txBody>
          <a:bodyPr/>
          <a:lstStyle/>
          <a:p>
            <a:pPr algn="ctr">
              <a:defRPr/>
            </a:pPr>
            <a:r>
              <a:rPr lang="en-AU" sz="2800" dirty="0">
                <a:solidFill>
                  <a:srgbClr val="333333"/>
                </a:solidFill>
                <a:effectLst/>
              </a:rPr>
              <a:t>Repositioning the importance of a principal’s SWB may lead to more effective leadership</a:t>
            </a:r>
            <a:r>
              <a:rPr lang="en-AU" sz="2800" dirty="0">
                <a:effectLst/>
              </a:rPr>
              <a:t/>
            </a:r>
            <a:br>
              <a:rPr lang="en-AU" sz="2800" dirty="0">
                <a:effectLst/>
              </a:rPr>
            </a:br>
            <a:endParaRPr lang="en-AU" sz="2800" b="0" dirty="0" smtClean="0">
              <a:solidFill>
                <a:srgbClr val="000000"/>
              </a:solidFill>
              <a:effectLst/>
              <a:latin typeface="Arial" pitchFamily="34" charset="0"/>
              <a:cs typeface="Arial" pitchFamily="34" charset="0"/>
            </a:endParaRPr>
          </a:p>
        </p:txBody>
      </p:sp>
      <p:pic>
        <p:nvPicPr>
          <p:cNvPr id="6" name="Picture 2" descr="http://apps.usq.edu.au/StaffSearch/default.aspx?action=stafflookup&amp;staffsearchaction=image&amp;recordid=4311"/>
          <p:cNvPicPr>
            <a:picLocks noChangeAspect="1" noChangeArrowheads="1"/>
          </p:cNvPicPr>
          <p:nvPr/>
        </p:nvPicPr>
        <p:blipFill>
          <a:blip r:embed="rId3" cstate="print"/>
          <a:srcRect/>
          <a:stretch>
            <a:fillRect/>
          </a:stretch>
        </p:blipFill>
        <p:spPr bwMode="auto">
          <a:xfrm>
            <a:off x="236794" y="4620423"/>
            <a:ext cx="1032115" cy="1548172"/>
          </a:xfrm>
          <a:prstGeom prst="rect">
            <a:avLst/>
          </a:prstGeom>
          <a:noFill/>
        </p:spPr>
      </p:pic>
      <p:sp>
        <p:nvSpPr>
          <p:cNvPr id="2" name="Rectangle 1"/>
          <p:cNvSpPr/>
          <p:nvPr/>
        </p:nvSpPr>
        <p:spPr>
          <a:xfrm>
            <a:off x="2226240" y="4722238"/>
            <a:ext cx="6450215" cy="1717393"/>
          </a:xfrm>
          <a:prstGeom prst="rect">
            <a:avLst/>
          </a:prstGeom>
        </p:spPr>
        <p:txBody>
          <a:bodyPr wrap="square">
            <a:spAutoFit/>
          </a:bodyPr>
          <a:lstStyle/>
          <a:p>
            <a:pPr lvl="0" eaLnBrk="1" hangingPunct="1">
              <a:spcBef>
                <a:spcPct val="20000"/>
              </a:spcBef>
              <a:buClr>
                <a:srgbClr val="B80B4D"/>
              </a:buClr>
              <a:buSzPct val="80000"/>
              <a:defRPr/>
            </a:pPr>
            <a:r>
              <a:rPr lang="en-AU" kern="0" dirty="0">
                <a:solidFill>
                  <a:srgbClr val="000000"/>
                </a:solidFill>
              </a:rPr>
              <a:t>Mrs Susan </a:t>
            </a:r>
            <a:r>
              <a:rPr lang="en-AU" kern="0" dirty="0" smtClean="0">
                <a:solidFill>
                  <a:srgbClr val="000000"/>
                </a:solidFill>
              </a:rPr>
              <a:t>Carter</a:t>
            </a:r>
          </a:p>
          <a:p>
            <a:pPr eaLnBrk="1" hangingPunct="1">
              <a:spcBef>
                <a:spcPct val="20000"/>
              </a:spcBef>
              <a:buClr>
                <a:srgbClr val="B80B4D"/>
              </a:buClr>
              <a:buSzPct val="80000"/>
              <a:defRPr/>
            </a:pPr>
            <a:r>
              <a:rPr lang="en-AU" dirty="0">
                <a:solidFill>
                  <a:schemeClr val="accent2">
                    <a:lumMod val="75000"/>
                  </a:schemeClr>
                </a:solidFill>
                <a:effectLst>
                  <a:outerShdw blurRad="38100" dist="38100" dir="2700000" algn="tl">
                    <a:srgbClr val="000000">
                      <a:alpha val="43137"/>
                    </a:srgbClr>
                  </a:outerShdw>
                </a:effectLst>
              </a:rPr>
              <a:t>Lecturer USQ: </a:t>
            </a:r>
            <a:r>
              <a:rPr lang="en-AU" dirty="0" smtClean="0">
                <a:solidFill>
                  <a:schemeClr val="accent2">
                    <a:lumMod val="75000"/>
                  </a:schemeClr>
                </a:solidFill>
                <a:effectLst>
                  <a:outerShdw blurRad="38100" dist="38100" dir="2700000" algn="tl">
                    <a:srgbClr val="000000">
                      <a:alpha val="43137"/>
                    </a:srgbClr>
                  </a:outerShdw>
                </a:effectLst>
              </a:rPr>
              <a:t>Faculty of </a:t>
            </a:r>
            <a:r>
              <a:rPr lang="en-AU" dirty="0">
                <a:solidFill>
                  <a:schemeClr val="accent2">
                    <a:lumMod val="75000"/>
                  </a:schemeClr>
                </a:solidFill>
                <a:effectLst>
                  <a:outerShdw blurRad="38100" dist="38100" dir="2700000" algn="tl">
                    <a:srgbClr val="000000">
                      <a:alpha val="43137"/>
                    </a:srgbClr>
                  </a:outerShdw>
                </a:effectLst>
              </a:rPr>
              <a:t>Business, </a:t>
            </a:r>
            <a:r>
              <a:rPr lang="en-AU" dirty="0" smtClean="0">
                <a:solidFill>
                  <a:schemeClr val="accent2">
                    <a:lumMod val="75000"/>
                  </a:schemeClr>
                </a:solidFill>
                <a:effectLst>
                  <a:outerShdw blurRad="38100" dist="38100" dir="2700000" algn="tl">
                    <a:srgbClr val="000000">
                      <a:alpha val="43137"/>
                    </a:srgbClr>
                  </a:outerShdw>
                </a:effectLst>
              </a:rPr>
              <a:t>Education, </a:t>
            </a:r>
            <a:r>
              <a:rPr lang="en-AU" dirty="0" smtClean="0">
                <a:solidFill>
                  <a:schemeClr val="accent2">
                    <a:lumMod val="75000"/>
                  </a:schemeClr>
                </a:solidFill>
                <a:effectLst>
                  <a:outerShdw blurRad="38100" dist="38100" dir="2700000" algn="tl">
                    <a:srgbClr val="000000">
                      <a:alpha val="43137"/>
                    </a:srgbClr>
                  </a:outerShdw>
                </a:effectLst>
              </a:rPr>
              <a:t>Law </a:t>
            </a:r>
            <a:r>
              <a:rPr lang="en-AU" dirty="0">
                <a:solidFill>
                  <a:schemeClr val="accent2">
                    <a:lumMod val="75000"/>
                  </a:schemeClr>
                </a:solidFill>
                <a:effectLst>
                  <a:outerShdw blurRad="38100" dist="38100" dir="2700000" algn="tl">
                    <a:srgbClr val="000000">
                      <a:alpha val="43137"/>
                    </a:srgbClr>
                  </a:outerShdw>
                </a:effectLst>
              </a:rPr>
              <a:t>and </a:t>
            </a:r>
            <a:r>
              <a:rPr lang="en-AU" dirty="0">
                <a:solidFill>
                  <a:schemeClr val="accent2">
                    <a:lumMod val="75000"/>
                  </a:schemeClr>
                </a:solidFill>
                <a:effectLst>
                  <a:outerShdw blurRad="38100" dist="38100" dir="2700000" algn="tl">
                    <a:srgbClr val="000000">
                      <a:alpha val="43137"/>
                    </a:srgbClr>
                  </a:outerShdw>
                </a:effectLst>
              </a:rPr>
              <a:t>Education Arts</a:t>
            </a:r>
            <a:endParaRPr lang="en-AU" dirty="0">
              <a:solidFill>
                <a:schemeClr val="accent2">
                  <a:lumMod val="75000"/>
                </a:schemeClr>
              </a:solidFill>
              <a:effectLst>
                <a:outerShdw blurRad="38100" dist="38100" dir="2700000" algn="tl">
                  <a:srgbClr val="000000">
                    <a:alpha val="43137"/>
                  </a:srgbClr>
                </a:outerShdw>
              </a:effectLst>
            </a:endParaRPr>
          </a:p>
          <a:p>
            <a:pPr lvl="0" eaLnBrk="1" hangingPunct="1">
              <a:spcBef>
                <a:spcPct val="20000"/>
              </a:spcBef>
              <a:buClr>
                <a:srgbClr val="B80B4D"/>
              </a:buClr>
              <a:buSzPct val="80000"/>
              <a:defRPr/>
            </a:pPr>
            <a:endParaRPr lang="en-AU" kern="0" dirty="0">
              <a:solidFill>
                <a:srgbClr val="000000"/>
              </a:solidFill>
            </a:endParaRP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709175"/>
            <a:ext cx="7656632" cy="198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359624" cy="900113"/>
          </a:xfrm>
        </p:spPr>
        <p:txBody>
          <a:bodyPr/>
          <a:lstStyle/>
          <a:p>
            <a:r>
              <a:rPr lang="en-AU" sz="2800" dirty="0"/>
              <a:t>Importance of principals maintaining their well-being</a:t>
            </a:r>
          </a:p>
        </p:txBody>
      </p:sp>
      <p:sp>
        <p:nvSpPr>
          <p:cNvPr id="3" name="Content Placeholder 2"/>
          <p:cNvSpPr>
            <a:spLocks noGrp="1"/>
          </p:cNvSpPr>
          <p:nvPr>
            <p:ph idx="1"/>
          </p:nvPr>
        </p:nvSpPr>
        <p:spPr>
          <a:xfrm>
            <a:off x="539552" y="1268760"/>
            <a:ext cx="8424936" cy="4896544"/>
          </a:xfrm>
        </p:spPr>
        <p:txBody>
          <a:bodyPr/>
          <a:lstStyle/>
          <a:p>
            <a:r>
              <a:rPr lang="en-AU" sz="2800" dirty="0">
                <a:ea typeface="ＭＳ Ｐゴシック" pitchFamily="34" charset="-128"/>
              </a:rPr>
              <a:t>Individual  - </a:t>
            </a:r>
            <a:r>
              <a:rPr lang="en-AU" sz="2800" dirty="0" smtClean="0">
                <a:ea typeface="ＭＳ Ｐゴシック" pitchFamily="34" charset="-128"/>
              </a:rPr>
              <a:t>well being should </a:t>
            </a:r>
            <a:r>
              <a:rPr lang="en-AU" sz="2800" dirty="0">
                <a:ea typeface="ＭＳ Ｐゴシック" pitchFamily="34" charset="-128"/>
              </a:rPr>
              <a:t>be a core priority for </a:t>
            </a:r>
            <a:r>
              <a:rPr lang="en-AU" sz="2800" dirty="0" smtClean="0">
                <a:ea typeface="ＭＳ Ｐゴシック" pitchFamily="34" charset="-128"/>
              </a:rPr>
              <a:t>everyone </a:t>
            </a:r>
            <a:endParaRPr lang="en-AU" sz="1000" dirty="0" smtClean="0">
              <a:ea typeface="ＭＳ Ｐゴシック" pitchFamily="34" charset="-128"/>
            </a:endParaRPr>
          </a:p>
          <a:p>
            <a:pPr marL="0" indent="0" algn="r">
              <a:buNone/>
            </a:pPr>
            <a:r>
              <a:rPr lang="en-AU" sz="2000" dirty="0" smtClean="0">
                <a:ea typeface="ＭＳ Ｐゴシック" pitchFamily="34" charset="-128"/>
              </a:rPr>
              <a:t>(</a:t>
            </a:r>
            <a:r>
              <a:rPr lang="en-AU" sz="2000" dirty="0">
                <a:ea typeface="ＭＳ Ｐゴシック" pitchFamily="34" charset="-128"/>
              </a:rPr>
              <a:t>WHO, </a:t>
            </a:r>
            <a:r>
              <a:rPr lang="en-AU" sz="2000" dirty="0" smtClean="0">
                <a:ea typeface="ＭＳ Ｐゴシック" pitchFamily="34" charset="-128"/>
              </a:rPr>
              <a:t>2005)</a:t>
            </a:r>
            <a:endParaRPr lang="en-AU" sz="2000" dirty="0">
              <a:ea typeface="ＭＳ Ｐゴシック" pitchFamily="34" charset="-128"/>
            </a:endParaRPr>
          </a:p>
          <a:p>
            <a:endParaRPr lang="en-AU" sz="2800" dirty="0">
              <a:ea typeface="ＭＳ Ｐゴシック" pitchFamily="34" charset="-128"/>
            </a:endParaRPr>
          </a:p>
          <a:p>
            <a:r>
              <a:rPr lang="en-AU" sz="2800" dirty="0">
                <a:ea typeface="ＭＳ Ｐゴシック" pitchFamily="34" charset="-128"/>
              </a:rPr>
              <a:t>School </a:t>
            </a:r>
            <a:r>
              <a:rPr lang="en-US" sz="2800" dirty="0">
                <a:ea typeface="ＭＳ Ｐゴシック" pitchFamily="34" charset="-128"/>
              </a:rPr>
              <a:t>–</a:t>
            </a:r>
            <a:r>
              <a:rPr lang="en-AU" sz="2800" dirty="0">
                <a:ea typeface="ＭＳ Ｐゴシック" pitchFamily="34" charset="-128"/>
              </a:rPr>
              <a:t> students, </a:t>
            </a:r>
            <a:r>
              <a:rPr lang="en-AU" sz="2800" dirty="0" smtClean="0">
                <a:ea typeface="ＭＳ Ｐゴシック" pitchFamily="34" charset="-128"/>
              </a:rPr>
              <a:t>teachers, </a:t>
            </a:r>
            <a:r>
              <a:rPr lang="en-AU" sz="2800" dirty="0">
                <a:ea typeface="ＭＳ Ｐゴシック" pitchFamily="34" charset="-128"/>
              </a:rPr>
              <a:t>community </a:t>
            </a:r>
            <a:r>
              <a:rPr lang="en-AU" sz="2800" dirty="0" smtClean="0">
                <a:ea typeface="ＭＳ Ｐゴシック" pitchFamily="34" charset="-128"/>
              </a:rPr>
              <a:t>are affected by school principals </a:t>
            </a:r>
          </a:p>
          <a:p>
            <a:pPr marL="0" indent="0" algn="r">
              <a:buNone/>
            </a:pPr>
            <a:r>
              <a:rPr lang="en-AU" sz="2000" dirty="0" smtClean="0">
                <a:ea typeface="ＭＳ Ｐゴシック" pitchFamily="34" charset="-128"/>
              </a:rPr>
              <a:t>(</a:t>
            </a:r>
            <a:r>
              <a:rPr lang="en-AU" sz="2000" dirty="0" err="1" smtClean="0">
                <a:ea typeface="ＭＳ Ｐゴシック" pitchFamily="34" charset="-128"/>
              </a:rPr>
              <a:t>Devos</a:t>
            </a:r>
            <a:r>
              <a:rPr lang="en-AU" sz="2000" dirty="0">
                <a:ea typeface="ＭＳ Ｐゴシック" pitchFamily="34" charset="-128"/>
              </a:rPr>
              <a:t>, </a:t>
            </a:r>
            <a:r>
              <a:rPr lang="en-AU" sz="2000" dirty="0" err="1">
                <a:ea typeface="ＭＳ Ｐゴシック" pitchFamily="34" charset="-128"/>
              </a:rPr>
              <a:t>Bouckenooghe</a:t>
            </a:r>
            <a:r>
              <a:rPr lang="en-AU" sz="2000" dirty="0">
                <a:ea typeface="ＭＳ Ｐゴシック" pitchFamily="34" charset="-128"/>
              </a:rPr>
              <a:t>, Engels, </a:t>
            </a:r>
            <a:r>
              <a:rPr lang="en-AU" sz="2000" dirty="0" err="1">
                <a:ea typeface="ＭＳ Ｐゴシック" pitchFamily="34" charset="-128"/>
              </a:rPr>
              <a:t>Hotton</a:t>
            </a:r>
            <a:r>
              <a:rPr lang="en-AU" sz="2000" dirty="0">
                <a:ea typeface="ＭＳ Ｐゴシック" pitchFamily="34" charset="-128"/>
              </a:rPr>
              <a:t>, and </a:t>
            </a:r>
            <a:r>
              <a:rPr lang="en-AU" sz="2000" dirty="0" err="1" smtClean="0">
                <a:ea typeface="ＭＳ Ｐゴシック" pitchFamily="34" charset="-128"/>
              </a:rPr>
              <a:t>Aelterman</a:t>
            </a:r>
            <a:r>
              <a:rPr lang="en-AU" sz="2000" dirty="0">
                <a:ea typeface="ＭＳ Ｐゴシック" pitchFamily="34" charset="-128"/>
              </a:rPr>
              <a:t> </a:t>
            </a:r>
            <a:r>
              <a:rPr lang="en-AU" sz="2000" dirty="0" smtClean="0">
                <a:ea typeface="ＭＳ Ｐゴシック" pitchFamily="34" charset="-128"/>
              </a:rPr>
              <a:t>, </a:t>
            </a:r>
            <a:r>
              <a:rPr lang="en-AU" sz="2000" dirty="0" smtClean="0">
                <a:ea typeface="ＭＳ Ｐゴシック" pitchFamily="34" charset="-128"/>
              </a:rPr>
              <a:t>2007</a:t>
            </a:r>
            <a:r>
              <a:rPr lang="en-AU" sz="2000" dirty="0">
                <a:ea typeface="ＭＳ Ｐゴシック" pitchFamily="34" charset="-128"/>
              </a:rPr>
              <a:t>)</a:t>
            </a:r>
          </a:p>
          <a:p>
            <a:endParaRPr lang="en-AU" sz="2800" dirty="0">
              <a:ea typeface="ＭＳ Ｐゴシック" pitchFamily="34" charset="-128"/>
            </a:endParaRPr>
          </a:p>
          <a:p>
            <a:r>
              <a:rPr lang="en-AU" sz="2800" dirty="0">
                <a:ea typeface="ＭＳ Ｐゴシック" pitchFamily="34" charset="-128"/>
              </a:rPr>
              <a:t>System </a:t>
            </a:r>
            <a:r>
              <a:rPr lang="en-US" sz="2800" dirty="0">
                <a:ea typeface="ＭＳ Ｐゴシック" pitchFamily="34" charset="-128"/>
              </a:rPr>
              <a:t>–</a:t>
            </a:r>
            <a:r>
              <a:rPr lang="en-AU" sz="2800" dirty="0">
                <a:ea typeface="ＭＳ Ｐゴシック" pitchFamily="34" charset="-128"/>
              </a:rPr>
              <a:t> need </a:t>
            </a:r>
            <a:r>
              <a:rPr lang="en-AU" sz="2800" dirty="0" smtClean="0">
                <a:ea typeface="ＭＳ Ｐゴシック" pitchFamily="34" charset="-128"/>
              </a:rPr>
              <a:t>to </a:t>
            </a:r>
            <a:r>
              <a:rPr lang="en-AU" sz="2800" dirty="0">
                <a:ea typeface="ＭＳ Ｐゴシック" pitchFamily="34" charset="-128"/>
              </a:rPr>
              <a:t>retain Principals in the workforce</a:t>
            </a:r>
            <a:r>
              <a:rPr lang="en-AU" sz="2800" dirty="0" smtClean="0">
                <a:ea typeface="ＭＳ Ｐゴシック" pitchFamily="34" charset="-128"/>
              </a:rPr>
              <a:t>.</a:t>
            </a:r>
          </a:p>
          <a:p>
            <a:pPr marL="0" indent="0" algn="r">
              <a:buNone/>
            </a:pPr>
            <a:r>
              <a:rPr lang="en-AU" sz="2000" dirty="0" smtClean="0">
                <a:ea typeface="ＭＳ Ｐゴシック" pitchFamily="34" charset="-128"/>
              </a:rPr>
              <a:t>(</a:t>
            </a:r>
            <a:r>
              <a:rPr lang="en-AU" sz="2000" dirty="0" err="1" smtClean="0">
                <a:ea typeface="ＭＳ Ｐゴシック" pitchFamily="34" charset="-128"/>
              </a:rPr>
              <a:t>Lacey</a:t>
            </a:r>
            <a:r>
              <a:rPr lang="en-AU" sz="2000" dirty="0" smtClean="0">
                <a:ea typeface="ＭＳ Ｐゴシック" pitchFamily="34" charset="-128"/>
              </a:rPr>
              <a:t> , 2007</a:t>
            </a:r>
            <a:r>
              <a:rPr lang="en-AU" sz="2000" dirty="0">
                <a:ea typeface="ＭＳ Ｐゴシック" pitchFamily="34" charset="-128"/>
              </a:rPr>
              <a:t>)</a:t>
            </a:r>
            <a:endParaRPr lang="en-AU" sz="2000" dirty="0">
              <a:ea typeface="ＭＳ Ｐゴシック" pitchFamily="34" charset="-128"/>
            </a:endParaRPr>
          </a:p>
        </p:txBody>
      </p:sp>
    </p:spTree>
    <p:extLst>
      <p:ext uri="{BB962C8B-B14F-4D97-AF65-F5344CB8AC3E}">
        <p14:creationId xmlns:p14="http://schemas.microsoft.com/office/powerpoint/2010/main" val="3357351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 study</a:t>
            </a:r>
            <a:endParaRPr lang="en-AU" dirty="0"/>
          </a:p>
        </p:txBody>
      </p:sp>
      <p:sp>
        <p:nvSpPr>
          <p:cNvPr id="3" name="Content Placeholder 2"/>
          <p:cNvSpPr>
            <a:spLocks noGrp="1"/>
          </p:cNvSpPr>
          <p:nvPr>
            <p:ph idx="1"/>
          </p:nvPr>
        </p:nvSpPr>
        <p:spPr>
          <a:xfrm>
            <a:off x="467544" y="1340768"/>
            <a:ext cx="8352928" cy="4824536"/>
          </a:xfrm>
        </p:spPr>
        <p:txBody>
          <a:bodyPr/>
          <a:lstStyle/>
          <a:p>
            <a:r>
              <a:rPr lang="en-AU" dirty="0" smtClean="0"/>
              <a:t>Investigated: </a:t>
            </a:r>
            <a:r>
              <a:rPr lang="en-AU" dirty="0"/>
              <a:t>H</a:t>
            </a:r>
            <a:r>
              <a:rPr lang="en-AU" dirty="0" smtClean="0"/>
              <a:t>ow do school </a:t>
            </a:r>
            <a:r>
              <a:rPr lang="en-AU" dirty="0" smtClean="0"/>
              <a:t>principals </a:t>
            </a:r>
            <a:r>
              <a:rPr lang="en-AU" dirty="0" smtClean="0"/>
              <a:t>maintain </a:t>
            </a:r>
            <a:r>
              <a:rPr lang="en-AU" dirty="0" smtClean="0"/>
              <a:t>their Subjective </a:t>
            </a:r>
            <a:r>
              <a:rPr lang="en-AU" dirty="0" smtClean="0"/>
              <a:t>Well-Being?</a:t>
            </a:r>
            <a:endParaRPr lang="en-AU" dirty="0" smtClean="0"/>
          </a:p>
          <a:p>
            <a:endParaRPr lang="en-AU" dirty="0"/>
          </a:p>
          <a:p>
            <a:r>
              <a:rPr lang="en-AU" dirty="0" smtClean="0"/>
              <a:t>The study was conducted in Queensland Australia with 11 experienced principals as participants from 11 </a:t>
            </a:r>
            <a:r>
              <a:rPr lang="en-AU" dirty="0" smtClean="0"/>
              <a:t>schools.</a:t>
            </a:r>
          </a:p>
          <a:p>
            <a:pPr marL="0" indent="0">
              <a:buNone/>
            </a:pPr>
            <a:endParaRPr lang="en-AU" dirty="0" smtClean="0"/>
          </a:p>
          <a:p>
            <a:pPr marL="0" indent="0">
              <a:buNone/>
            </a:pPr>
            <a:r>
              <a:rPr lang="en-AU" sz="2800" dirty="0" smtClean="0">
                <a:solidFill>
                  <a:srgbClr val="FF0000"/>
                </a:solidFill>
              </a:rPr>
              <a:t>Note: There is research that shows principals are reticent to participate in research. (</a:t>
            </a:r>
            <a:r>
              <a:rPr lang="en-AU" sz="2800" dirty="0" err="1" smtClean="0">
                <a:solidFill>
                  <a:srgbClr val="FF0000"/>
                </a:solidFill>
              </a:rPr>
              <a:t>Lacey</a:t>
            </a:r>
            <a:r>
              <a:rPr lang="en-AU" sz="2800" dirty="0" smtClean="0">
                <a:solidFill>
                  <a:srgbClr val="FF0000"/>
                </a:solidFill>
              </a:rPr>
              <a:t>, 2007)</a:t>
            </a:r>
            <a:endParaRPr lang="en-AU" sz="2800" dirty="0">
              <a:solidFill>
                <a:srgbClr val="FF0000"/>
              </a:solidFill>
            </a:endParaRPr>
          </a:p>
        </p:txBody>
      </p:sp>
      <p:pic>
        <p:nvPicPr>
          <p:cNvPr id="4" name="Picture 8" descr="C:\Documents and Settings\x0107459\Local Settings\Temporary Internet Files\Content.IE5\EEI1LP22\MP900438746[1].jpg"/>
          <p:cNvPicPr>
            <a:picLocks noChangeAspect="1" noChangeArrowheads="1"/>
          </p:cNvPicPr>
          <p:nvPr/>
        </p:nvPicPr>
        <p:blipFill>
          <a:blip r:embed="rId3" cstate="print"/>
          <a:srcRect/>
          <a:stretch>
            <a:fillRect/>
          </a:stretch>
        </p:blipFill>
        <p:spPr bwMode="auto">
          <a:xfrm flipH="1">
            <a:off x="8100392" y="1700808"/>
            <a:ext cx="918102" cy="1224136"/>
          </a:xfrm>
          <a:prstGeom prst="rect">
            <a:avLst/>
          </a:prstGeom>
          <a:noFill/>
        </p:spPr>
      </p:pic>
    </p:spTree>
    <p:extLst>
      <p:ext uri="{BB962C8B-B14F-4D97-AF65-F5344CB8AC3E}">
        <p14:creationId xmlns:p14="http://schemas.microsoft.com/office/powerpoint/2010/main" val="1640490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collection</a:t>
            </a:r>
            <a:endParaRPr lang="en-AU" dirty="0"/>
          </a:p>
        </p:txBody>
      </p:sp>
      <p:sp>
        <p:nvSpPr>
          <p:cNvPr id="3" name="Content Placeholder 2"/>
          <p:cNvSpPr>
            <a:spLocks noGrp="1"/>
          </p:cNvSpPr>
          <p:nvPr>
            <p:ph idx="1"/>
          </p:nvPr>
        </p:nvSpPr>
        <p:spPr/>
        <p:txBody>
          <a:bodyPr/>
          <a:lstStyle/>
          <a:p>
            <a:pPr marL="0" indent="0">
              <a:buNone/>
            </a:pPr>
            <a:r>
              <a:rPr lang="en-AU" sz="2400" dirty="0"/>
              <a:t>Phase A </a:t>
            </a:r>
            <a:r>
              <a:rPr lang="en-AU" sz="2400" dirty="0" smtClean="0"/>
              <a:t> </a:t>
            </a:r>
          </a:p>
          <a:p>
            <a:r>
              <a:rPr lang="en-AU" sz="2400" dirty="0" smtClean="0"/>
              <a:t>Interviewed 11 principals participants </a:t>
            </a:r>
            <a:r>
              <a:rPr lang="en-AU" sz="2400" dirty="0"/>
              <a:t>from </a:t>
            </a:r>
            <a:r>
              <a:rPr lang="en-AU" sz="2400" dirty="0" smtClean="0"/>
              <a:t>11 schools. Each interview went for 60 – 90 minutes</a:t>
            </a:r>
          </a:p>
          <a:p>
            <a:endParaRPr lang="en-AU" sz="2400" dirty="0"/>
          </a:p>
          <a:p>
            <a:pPr marL="0" indent="0">
              <a:buNone/>
            </a:pPr>
            <a:r>
              <a:rPr lang="en-AU" sz="2400" dirty="0"/>
              <a:t>Phase B </a:t>
            </a:r>
            <a:r>
              <a:rPr lang="en-AU" sz="2400" dirty="0" smtClean="0"/>
              <a:t>– Interviews</a:t>
            </a:r>
          </a:p>
          <a:p>
            <a:r>
              <a:rPr lang="en-AU" sz="2400" dirty="0" smtClean="0"/>
              <a:t>Reinterviewed 9 participants. Each interview went for approximately 60 minutes.</a:t>
            </a:r>
          </a:p>
          <a:p>
            <a:r>
              <a:rPr lang="en-AU" sz="2400" dirty="0" smtClean="0"/>
              <a:t>Surveyed 11 principals</a:t>
            </a:r>
            <a:endParaRPr lang="en-AU" sz="2400" dirty="0"/>
          </a:p>
        </p:txBody>
      </p:sp>
    </p:spTree>
    <p:extLst>
      <p:ext uri="{BB962C8B-B14F-4D97-AF65-F5344CB8AC3E}">
        <p14:creationId xmlns:p14="http://schemas.microsoft.com/office/powerpoint/2010/main" val="98993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Findings:</a:t>
            </a:r>
            <a:endParaRPr lang="en-US" dirty="0"/>
          </a:p>
        </p:txBody>
      </p:sp>
      <p:sp>
        <p:nvSpPr>
          <p:cNvPr id="6" name="Vertical Text Placeholder 5"/>
          <p:cNvSpPr>
            <a:spLocks noGrp="1"/>
          </p:cNvSpPr>
          <p:nvPr>
            <p:ph sz="half" idx="1"/>
          </p:nvPr>
        </p:nvSpPr>
        <p:spPr>
          <a:xfrm>
            <a:off x="251520" y="1844823"/>
            <a:ext cx="5760640" cy="4127823"/>
          </a:xfrm>
        </p:spPr>
        <p:txBody>
          <a:bodyPr>
            <a:normAutofit/>
          </a:bodyPr>
          <a:lstStyle/>
          <a:p>
            <a:pPr marL="45720" indent="0">
              <a:buNone/>
            </a:pPr>
            <a:endParaRPr lang="en-AU" i="1" dirty="0" smtClean="0"/>
          </a:p>
          <a:p>
            <a:pPr marL="45720" indent="0">
              <a:buNone/>
            </a:pPr>
            <a:r>
              <a:rPr lang="en-AU" i="1" dirty="0" smtClean="0"/>
              <a:t>The </a:t>
            </a:r>
            <a:r>
              <a:rPr lang="en-AU" i="1" dirty="0"/>
              <a:t>findings suggest that </a:t>
            </a:r>
            <a:r>
              <a:rPr lang="en-AU" i="1" dirty="0" smtClean="0"/>
              <a:t>principals maintain their Subjective Well-Being </a:t>
            </a:r>
            <a:r>
              <a:rPr lang="en-AU" i="1" dirty="0" smtClean="0"/>
              <a:t>through </a:t>
            </a:r>
            <a:r>
              <a:rPr lang="en-AU" b="1" i="1" dirty="0" err="1" smtClean="0"/>
              <a:t>agentic</a:t>
            </a:r>
            <a:r>
              <a:rPr lang="en-AU" b="1" i="1" dirty="0" smtClean="0"/>
              <a:t> </a:t>
            </a:r>
          </a:p>
          <a:p>
            <a:pPr marL="45720" indent="0" algn="just">
              <a:buNone/>
            </a:pPr>
            <a:r>
              <a:rPr lang="en-AU" b="1" i="1" dirty="0" err="1" smtClean="0"/>
              <a:t>strategism</a:t>
            </a:r>
            <a:r>
              <a:rPr lang="en-AU" b="1" i="1" dirty="0" smtClean="0"/>
              <a:t>.</a:t>
            </a:r>
            <a:endParaRPr lang="en-US" b="1" dirty="0"/>
          </a:p>
        </p:txBody>
      </p:sp>
      <p:pic>
        <p:nvPicPr>
          <p:cNvPr id="1026" name="Picture 2" descr="C:\Users\Susan\AppData\Local\Microsoft\Windows\Temporary Internet Files\Content.IE5\MJTFX3WX\MP900448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002806"/>
            <a:ext cx="3131839" cy="21873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usan\AppData\Local\Microsoft\Windows\Temporary Internet Files\Content.IE5\O01JUSET\MP9004244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132" y="1220119"/>
            <a:ext cx="182776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98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t>
            </a:r>
            <a:r>
              <a:rPr lang="en-AU" dirty="0" err="1"/>
              <a:t>Agentic</a:t>
            </a:r>
            <a:r>
              <a:rPr lang="en-AU" dirty="0"/>
              <a:t> </a:t>
            </a:r>
            <a:r>
              <a:rPr lang="en-AU" dirty="0" err="1" smtClean="0"/>
              <a:t>Strategism</a:t>
            </a:r>
            <a:r>
              <a:rPr lang="en-AU" dirty="0" smtClean="0"/>
              <a:t> ?</a:t>
            </a:r>
            <a:endParaRPr lang="en-AU" dirty="0"/>
          </a:p>
        </p:txBody>
      </p:sp>
      <p:sp>
        <p:nvSpPr>
          <p:cNvPr id="3" name="Content Placeholder 2"/>
          <p:cNvSpPr>
            <a:spLocks noGrp="1"/>
          </p:cNvSpPr>
          <p:nvPr>
            <p:ph sz="half" idx="1"/>
          </p:nvPr>
        </p:nvSpPr>
        <p:spPr>
          <a:xfrm>
            <a:off x="685800" y="1484312"/>
            <a:ext cx="7774632" cy="4536975"/>
          </a:xfrm>
        </p:spPr>
        <p:txBody>
          <a:bodyPr/>
          <a:lstStyle/>
          <a:p>
            <a:pPr algn="just"/>
            <a:r>
              <a:rPr lang="en-AU" sz="2400" dirty="0" err="1" smtClean="0"/>
              <a:t>Agentic</a:t>
            </a:r>
            <a:r>
              <a:rPr lang="en-AU" sz="2400" dirty="0" smtClean="0"/>
              <a:t> </a:t>
            </a:r>
            <a:r>
              <a:rPr lang="en-AU" sz="2400" dirty="0" err="1"/>
              <a:t>S</a:t>
            </a:r>
            <a:r>
              <a:rPr lang="en-AU" sz="2400" dirty="0" err="1" smtClean="0"/>
              <a:t>trategism</a:t>
            </a:r>
            <a:r>
              <a:rPr lang="en-AU" sz="2400" dirty="0" smtClean="0"/>
              <a:t> is the capacity to exercise control over one’s own Subjective Well-Being. It is enacted by principals as a way of ensuring the homeostatic balance of their Subjective Well-Being. Like Bandura’s (2001) agency it is characterised by intentionality, forethought and self-reflectiveness. </a:t>
            </a:r>
            <a:r>
              <a:rPr lang="en-AU" sz="2400" dirty="0"/>
              <a:t>It is also characterised by </a:t>
            </a:r>
            <a:r>
              <a:rPr lang="en-AU" sz="2400" b="1" dirty="0"/>
              <a:t>deep</a:t>
            </a:r>
            <a:r>
              <a:rPr lang="en-AU" sz="2400" dirty="0"/>
              <a:t> self-knowledge based upon an informed understanding of personal strengths, weaknesses and capabilities; a knowledge that has been refined from deep </a:t>
            </a:r>
            <a:r>
              <a:rPr lang="en-AU" sz="2400" dirty="0" smtClean="0"/>
              <a:t>self-reflection </a:t>
            </a:r>
            <a:r>
              <a:rPr lang="en-AU" sz="2400" dirty="0"/>
              <a:t>based on experiential learning.</a:t>
            </a:r>
          </a:p>
          <a:p>
            <a:pPr algn="just"/>
            <a:endParaRPr lang="en-AU" sz="2400" dirty="0"/>
          </a:p>
        </p:txBody>
      </p:sp>
    </p:spTree>
    <p:extLst>
      <p:ext uri="{BB962C8B-B14F-4D97-AF65-F5344CB8AC3E}">
        <p14:creationId xmlns:p14="http://schemas.microsoft.com/office/powerpoint/2010/main" val="48398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Personal Attributes</a:t>
            </a:r>
            <a:endParaRPr lang="en-AU" dirty="0"/>
          </a:p>
        </p:txBody>
      </p:sp>
      <p:sp>
        <p:nvSpPr>
          <p:cNvPr id="3" name="Content Placeholder 2"/>
          <p:cNvSpPr>
            <a:spLocks noGrp="1"/>
          </p:cNvSpPr>
          <p:nvPr>
            <p:ph idx="1"/>
          </p:nvPr>
        </p:nvSpPr>
        <p:spPr>
          <a:xfrm>
            <a:off x="685800" y="1484312"/>
            <a:ext cx="7772400" cy="4680991"/>
          </a:xfrm>
        </p:spPr>
        <p:txBody>
          <a:bodyPr/>
          <a:lstStyle/>
          <a:p>
            <a:r>
              <a:rPr lang="en-AU" dirty="0" smtClean="0"/>
              <a:t>Wisdom based </a:t>
            </a:r>
            <a:r>
              <a:rPr lang="en-AU" sz="2000" dirty="0" smtClean="0"/>
              <a:t>on experiential learning</a:t>
            </a:r>
          </a:p>
          <a:p>
            <a:endParaRPr lang="en-AU" sz="2000" dirty="0"/>
          </a:p>
          <a:p>
            <a:r>
              <a:rPr lang="en-AU" dirty="0" smtClean="0"/>
              <a:t>Resilience </a:t>
            </a:r>
            <a:r>
              <a:rPr lang="en-AU" sz="2000" dirty="0" smtClean="0"/>
              <a:t>linked to positive thinking</a:t>
            </a:r>
          </a:p>
          <a:p>
            <a:pPr marL="0" indent="0">
              <a:buNone/>
            </a:pPr>
            <a:endParaRPr lang="en-AU" sz="2000" dirty="0"/>
          </a:p>
          <a:p>
            <a:r>
              <a:rPr lang="en-AU" dirty="0" smtClean="0"/>
              <a:t>Deep Self  Knowledge </a:t>
            </a:r>
            <a:r>
              <a:rPr lang="en-AU" sz="2000" dirty="0" smtClean="0"/>
              <a:t>based upon honest and deep self-reflection</a:t>
            </a:r>
          </a:p>
          <a:p>
            <a:pPr marL="0" indent="0" algn="ctr">
              <a:buNone/>
            </a:pPr>
            <a:r>
              <a:rPr lang="en-AU" sz="2000" i="1" dirty="0" smtClean="0"/>
              <a:t>and</a:t>
            </a:r>
            <a:endParaRPr lang="en-AU" sz="2000" i="1" dirty="0"/>
          </a:p>
          <a:p>
            <a:r>
              <a:rPr lang="en-AU" dirty="0" smtClean="0"/>
              <a:t>General Mental Ability - </a:t>
            </a:r>
            <a:r>
              <a:rPr lang="en-AU" sz="2000" dirty="0" smtClean="0"/>
              <a:t>Cognitive Capacity for Problem Solving</a:t>
            </a:r>
            <a:endParaRPr lang="en-AU" sz="2000" dirty="0"/>
          </a:p>
          <a:p>
            <a:endParaRPr lang="en-AU" dirty="0"/>
          </a:p>
        </p:txBody>
      </p:sp>
      <p:pic>
        <p:nvPicPr>
          <p:cNvPr id="4" name="Picture 3" descr="C:\Documents and Settings\x0107459\Local Settings\Temporary Internet Files\Content.IE5\Y85Z1V3G\MC900438727[1].jpg"/>
          <p:cNvPicPr>
            <a:picLocks noChangeAspect="1" noChangeArrowheads="1"/>
          </p:cNvPicPr>
          <p:nvPr/>
        </p:nvPicPr>
        <p:blipFill>
          <a:blip r:embed="rId3" cstate="print"/>
          <a:srcRect/>
          <a:stretch>
            <a:fillRect/>
          </a:stretch>
        </p:blipFill>
        <p:spPr bwMode="auto">
          <a:xfrm>
            <a:off x="7380312" y="1340768"/>
            <a:ext cx="1656184" cy="207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70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happened?</a:t>
            </a:r>
            <a:endParaRPr lang="en-AU" dirty="0"/>
          </a:p>
        </p:txBody>
      </p:sp>
      <p:sp>
        <p:nvSpPr>
          <p:cNvPr id="3" name="Content Placeholder 2"/>
          <p:cNvSpPr>
            <a:spLocks noGrp="1"/>
          </p:cNvSpPr>
          <p:nvPr>
            <p:ph idx="1"/>
          </p:nvPr>
        </p:nvSpPr>
        <p:spPr/>
        <p:txBody>
          <a:bodyPr/>
          <a:lstStyle/>
          <a:p>
            <a:pPr marL="0" indent="0">
              <a:buNone/>
            </a:pPr>
            <a:r>
              <a:rPr lang="en-AU" sz="3600" dirty="0"/>
              <a:t>All participants utilised a variety </a:t>
            </a:r>
            <a:r>
              <a:rPr lang="en-AU" sz="3600" dirty="0" smtClean="0"/>
              <a:t>of strategies and three definable processes emerged:</a:t>
            </a:r>
          </a:p>
          <a:p>
            <a:r>
              <a:rPr lang="en-AU" sz="3600" dirty="0" smtClean="0"/>
              <a:t>FIT </a:t>
            </a:r>
            <a:r>
              <a:rPr lang="en-AU" sz="3600" dirty="0" smtClean="0"/>
              <a:t>process</a:t>
            </a:r>
            <a:endParaRPr lang="en-AU" sz="3600" dirty="0" smtClean="0">
              <a:solidFill>
                <a:schemeClr val="bg1"/>
              </a:solidFill>
            </a:endParaRPr>
          </a:p>
          <a:p>
            <a:r>
              <a:rPr lang="en-AU" sz="3600" dirty="0" smtClean="0"/>
              <a:t>ATER process</a:t>
            </a:r>
          </a:p>
          <a:p>
            <a:r>
              <a:rPr lang="en-AU" sz="3600" dirty="0" err="1"/>
              <a:t>M</a:t>
            </a:r>
            <a:r>
              <a:rPr lang="en-AU" sz="3600" dirty="0" err="1" smtClean="0"/>
              <a:t>egapositioning</a:t>
            </a:r>
            <a:endParaRPr lang="en-AU" sz="3600" dirty="0"/>
          </a:p>
        </p:txBody>
      </p:sp>
    </p:spTree>
    <p:extLst>
      <p:ext uri="{BB962C8B-B14F-4D97-AF65-F5344CB8AC3E}">
        <p14:creationId xmlns:p14="http://schemas.microsoft.com/office/powerpoint/2010/main" val="888334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Findings  - a set of </a:t>
            </a:r>
            <a:r>
              <a:rPr lang="en-AU" dirty="0" smtClean="0"/>
              <a:t>enablers</a:t>
            </a:r>
            <a:endParaRPr lang="en-AU" dirty="0"/>
          </a:p>
        </p:txBody>
      </p:sp>
      <p:sp>
        <p:nvSpPr>
          <p:cNvPr id="3" name="Content Placeholder 2"/>
          <p:cNvSpPr>
            <a:spLocks noGrp="1"/>
          </p:cNvSpPr>
          <p:nvPr>
            <p:ph idx="1"/>
          </p:nvPr>
        </p:nvSpPr>
        <p:spPr>
          <a:xfrm>
            <a:off x="179512" y="1196752"/>
            <a:ext cx="8640960" cy="4968552"/>
          </a:xfrm>
        </p:spPr>
        <p:txBody>
          <a:bodyPr/>
          <a:lstStyle/>
          <a:p>
            <a:pPr>
              <a:buNone/>
            </a:pPr>
            <a:r>
              <a:rPr lang="en-AU" sz="2000" dirty="0" smtClean="0"/>
              <a:t>Ten </a:t>
            </a:r>
            <a:r>
              <a:rPr lang="en-AU" sz="2000" dirty="0"/>
              <a:t>key enablers were identified by participants as contributing to the maintenance of their SWB. </a:t>
            </a:r>
            <a:endParaRPr lang="en-AU" sz="2000" dirty="0" smtClean="0"/>
          </a:p>
          <a:p>
            <a:pPr>
              <a:buNone/>
            </a:pPr>
            <a:endParaRPr lang="en-AU" sz="2400" dirty="0" smtClean="0"/>
          </a:p>
          <a:p>
            <a:r>
              <a:rPr lang="en-AU" sz="1600" dirty="0" smtClean="0"/>
              <a:t>Positive action – take time out, go for a walk, create think time</a:t>
            </a:r>
          </a:p>
          <a:p>
            <a:r>
              <a:rPr lang="en-AU" sz="1600" dirty="0" smtClean="0"/>
              <a:t>Positive thinking – This is possible!  What do I need to do?</a:t>
            </a:r>
          </a:p>
          <a:p>
            <a:r>
              <a:rPr lang="en-AU" sz="1600" dirty="0" smtClean="0"/>
              <a:t>Brainstorming with trusted, informed  others on staff – linked to distributed leadership</a:t>
            </a:r>
          </a:p>
          <a:p>
            <a:r>
              <a:rPr lang="en-AU" sz="1600" dirty="0" smtClean="0"/>
              <a:t>Reaching out to a significant other </a:t>
            </a:r>
            <a:r>
              <a:rPr lang="en-AU" sz="1600" dirty="0"/>
              <a:t>to further dialogue a </a:t>
            </a:r>
            <a:r>
              <a:rPr lang="en-AU" sz="1600" dirty="0" smtClean="0"/>
              <a:t>concern – individuals or network</a:t>
            </a:r>
            <a:endParaRPr lang="en-AU" sz="1600" dirty="0"/>
          </a:p>
          <a:p>
            <a:r>
              <a:rPr lang="en-AU" sz="1600" dirty="0" smtClean="0"/>
              <a:t>Changing work hours to restore work life balance</a:t>
            </a:r>
          </a:p>
          <a:p>
            <a:r>
              <a:rPr lang="en-AU" sz="1600" dirty="0" smtClean="0"/>
              <a:t>Engaging socially with others e.g. on weekends</a:t>
            </a:r>
          </a:p>
          <a:p>
            <a:r>
              <a:rPr lang="en-AU" sz="1600" dirty="0" smtClean="0"/>
              <a:t>Self Reflection – What did I do well? What could I have done differently? Do I need to up-skill in an area or develop more skills?</a:t>
            </a:r>
          </a:p>
          <a:p>
            <a:r>
              <a:rPr lang="en-AU" sz="1600" dirty="0" smtClean="0"/>
              <a:t>Dialogical Self – to self talk through a scenario from multiple of perceived perspectives.</a:t>
            </a:r>
          </a:p>
          <a:p>
            <a:r>
              <a:rPr lang="en-AU" sz="1600" dirty="0" smtClean="0"/>
              <a:t>Visiting a positive place – walking to a classroom and visiting to engage with learners who enjoy learning</a:t>
            </a:r>
          </a:p>
          <a:p>
            <a:r>
              <a:rPr lang="en-AU" sz="1600" dirty="0" smtClean="0"/>
              <a:t>Saying no to some unreasonable timelines and re-establishing a more suitable timeline</a:t>
            </a:r>
            <a:endParaRPr lang="en-AU" sz="1600" dirty="0"/>
          </a:p>
          <a:p>
            <a:pPr>
              <a:buNone/>
            </a:pPr>
            <a:r>
              <a:rPr lang="en-AU" sz="1400" dirty="0" smtClean="0">
                <a:solidFill>
                  <a:srgbClr val="FF0000"/>
                </a:solidFill>
              </a:rPr>
              <a:t>These enablers are the prominent strategies utilised by principals in all three processes in </a:t>
            </a:r>
            <a:r>
              <a:rPr lang="en-AU" sz="1400" dirty="0" err="1">
                <a:solidFill>
                  <a:srgbClr val="FF0000"/>
                </a:solidFill>
              </a:rPr>
              <a:t>A</a:t>
            </a:r>
            <a:r>
              <a:rPr lang="en-AU" sz="1400" dirty="0" err="1" smtClean="0">
                <a:solidFill>
                  <a:srgbClr val="FF0000"/>
                </a:solidFill>
              </a:rPr>
              <a:t>gentic</a:t>
            </a:r>
            <a:r>
              <a:rPr lang="en-AU" sz="1400" dirty="0" smtClean="0">
                <a:solidFill>
                  <a:srgbClr val="FF0000"/>
                </a:solidFill>
              </a:rPr>
              <a:t> </a:t>
            </a:r>
            <a:r>
              <a:rPr lang="en-AU" sz="1400" dirty="0" err="1">
                <a:solidFill>
                  <a:srgbClr val="FF0000"/>
                </a:solidFill>
              </a:rPr>
              <a:t>S</a:t>
            </a:r>
            <a:r>
              <a:rPr lang="en-AU" sz="1400" dirty="0" err="1" smtClean="0">
                <a:solidFill>
                  <a:srgbClr val="FF0000"/>
                </a:solidFill>
              </a:rPr>
              <a:t>trategism</a:t>
            </a:r>
            <a:r>
              <a:rPr lang="en-AU" sz="1400" dirty="0" smtClean="0">
                <a:solidFill>
                  <a:srgbClr val="FF0000"/>
                </a:solidFill>
              </a:rPr>
              <a:t>.</a:t>
            </a:r>
            <a:endParaRPr lang="en-AU" sz="1400" dirty="0" smtClean="0">
              <a:solidFill>
                <a:srgbClr val="FF0000"/>
              </a:solidFill>
            </a:endParaRPr>
          </a:p>
          <a:p>
            <a:pPr>
              <a:buNone/>
            </a:pPr>
            <a:endParaRPr lang="en-AU" sz="2400" dirty="0"/>
          </a:p>
          <a:p>
            <a:pPr>
              <a:buNone/>
            </a:pPr>
            <a:endParaRPr lang="en-AU" sz="2400" dirty="0"/>
          </a:p>
          <a:p>
            <a:pPr>
              <a:buNone/>
            </a:pPr>
            <a:r>
              <a:rPr lang="en-AU" sz="2400" dirty="0" smtClean="0"/>
              <a:t> </a:t>
            </a:r>
          </a:p>
        </p:txBody>
      </p:sp>
    </p:spTree>
    <p:extLst>
      <p:ext uri="{BB962C8B-B14F-4D97-AF65-F5344CB8AC3E}">
        <p14:creationId xmlns:p14="http://schemas.microsoft.com/office/powerpoint/2010/main" val="302980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Leadership Capacity</a:t>
            </a:r>
            <a:endParaRPr lang="en-AU" dirty="0"/>
          </a:p>
        </p:txBody>
      </p:sp>
      <p:sp>
        <p:nvSpPr>
          <p:cNvPr id="3" name="Content Placeholder 2"/>
          <p:cNvSpPr>
            <a:spLocks noGrp="1"/>
          </p:cNvSpPr>
          <p:nvPr>
            <p:ph idx="1"/>
          </p:nvPr>
        </p:nvSpPr>
        <p:spPr>
          <a:xfrm>
            <a:off x="251520" y="1628800"/>
            <a:ext cx="8424935" cy="3163230"/>
          </a:xfrm>
        </p:spPr>
        <p:txBody>
          <a:bodyPr/>
          <a:lstStyle/>
          <a:p>
            <a:r>
              <a:rPr lang="en-AU" sz="3600" dirty="0" smtClean="0"/>
              <a:t>All participants </a:t>
            </a:r>
            <a:r>
              <a:rPr lang="en-AU" sz="3600" dirty="0"/>
              <a:t>also asserted that the maintenance of their SWB contributed to their increased leadership capacity</a:t>
            </a:r>
            <a:r>
              <a:rPr lang="en-AU" sz="3600" dirty="0" smtClean="0"/>
              <a:t>.</a:t>
            </a:r>
          </a:p>
          <a:p>
            <a:endParaRPr lang="en-AU" dirty="0"/>
          </a:p>
          <a:p>
            <a:endParaRPr lang="en-AU" dirty="0"/>
          </a:p>
          <a:p>
            <a:endParaRPr lang="en-AU" dirty="0"/>
          </a:p>
        </p:txBody>
      </p:sp>
      <p:pic>
        <p:nvPicPr>
          <p:cNvPr id="2051" name="Picture 3" descr="C:\Users\Susan\AppData\Local\Microsoft\Windows\Temporary Internet Files\Content.IE5\W3QMWAVS\MP9003415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821856"/>
            <a:ext cx="3125192" cy="222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4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a:t>
            </a:r>
            <a:endParaRPr lang="en-AU" dirty="0"/>
          </a:p>
        </p:txBody>
      </p:sp>
      <p:sp>
        <p:nvSpPr>
          <p:cNvPr id="3" name="Content Placeholder 2"/>
          <p:cNvSpPr>
            <a:spLocks noGrp="1"/>
          </p:cNvSpPr>
          <p:nvPr>
            <p:ph idx="1"/>
          </p:nvPr>
        </p:nvSpPr>
        <p:spPr>
          <a:xfrm>
            <a:off x="685800" y="1484313"/>
            <a:ext cx="5974432" cy="4114800"/>
          </a:xfrm>
        </p:spPr>
        <p:txBody>
          <a:bodyPr/>
          <a:lstStyle/>
          <a:p>
            <a:r>
              <a:rPr lang="en-AU" dirty="0"/>
              <a:t>Principals’ effectiveness is influenced by their Subjective Well-Being so enhancing enablers to Subjective Well-Being is a worthy cause. </a:t>
            </a:r>
          </a:p>
          <a:p>
            <a:endParaRPr lang="en-AU" dirty="0"/>
          </a:p>
        </p:txBody>
      </p:sp>
      <p:pic>
        <p:nvPicPr>
          <p:cNvPr id="3074" name="Picture 2" descr="C:\Users\Susan\AppData\Local\Microsoft\Windows\Temporary Internet Files\Content.IE5\O01JUSET\MP9004276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75" y="4025404"/>
            <a:ext cx="1930573"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usan\AppData\Local\Microsoft\Windows\Temporary Internet Files\Content.IE5\W3QMWAVS\MP9004265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508" y="1484784"/>
            <a:ext cx="198884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usan\AppData\Local\Microsoft\Windows\Temporary Internet Files\Content.IE5\MJTFX3WX\MP9004485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286052"/>
            <a:ext cx="259228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usan\AppData\Local\Microsoft\Windows\Temporary Internet Files\Content.IE5\OO51RUT5\MP90042259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5890" y="4286052"/>
            <a:ext cx="259330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4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the message?</a:t>
            </a:r>
            <a:endParaRPr lang="en-AU" dirty="0"/>
          </a:p>
        </p:txBody>
      </p:sp>
      <p:sp>
        <p:nvSpPr>
          <p:cNvPr id="3" name="Content Placeholder 2"/>
          <p:cNvSpPr>
            <a:spLocks noGrp="1"/>
          </p:cNvSpPr>
          <p:nvPr>
            <p:ph idx="1"/>
          </p:nvPr>
        </p:nvSpPr>
        <p:spPr/>
        <p:txBody>
          <a:bodyPr/>
          <a:lstStyle/>
          <a:p>
            <a:r>
              <a:rPr lang="en-AU" dirty="0"/>
              <a:t>"Should the cabin lose pressure, oxygen masks will drop from the overhead area. Please place the mask over your own mouth and nose before assisting children or other adults</a:t>
            </a:r>
            <a:r>
              <a:rPr lang="en-AU" dirty="0" smtClean="0"/>
              <a:t>”</a:t>
            </a:r>
          </a:p>
          <a:p>
            <a:endParaRPr lang="en-AU" dirty="0"/>
          </a:p>
          <a:p>
            <a:pPr marL="0" indent="0">
              <a:buNone/>
            </a:pPr>
            <a:r>
              <a:rPr lang="en-AU" sz="2000" dirty="0" smtClean="0"/>
              <a:t> </a:t>
            </a:r>
            <a:r>
              <a:rPr lang="en-AU" sz="2000" dirty="0"/>
              <a:t>(A typical Pre-flight Safety message).</a:t>
            </a:r>
          </a:p>
          <a:p>
            <a:endParaRPr lang="en-AU" dirty="0"/>
          </a:p>
        </p:txBody>
      </p:sp>
    </p:spTree>
    <p:extLst>
      <p:ext uri="{BB962C8B-B14F-4D97-AF65-F5344CB8AC3E}">
        <p14:creationId xmlns:p14="http://schemas.microsoft.com/office/powerpoint/2010/main" val="265054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a:t>
            </a:r>
            <a:endParaRPr lang="en-AU" dirty="0"/>
          </a:p>
        </p:txBody>
      </p:sp>
      <p:sp>
        <p:nvSpPr>
          <p:cNvPr id="3" name="Content Placeholder 2"/>
          <p:cNvSpPr>
            <a:spLocks noGrp="1"/>
          </p:cNvSpPr>
          <p:nvPr>
            <p:ph idx="1"/>
          </p:nvPr>
        </p:nvSpPr>
        <p:spPr>
          <a:xfrm>
            <a:off x="251520" y="1484313"/>
            <a:ext cx="4824536" cy="4114800"/>
          </a:xfrm>
        </p:spPr>
        <p:txBody>
          <a:bodyPr/>
          <a:lstStyle/>
          <a:p>
            <a:pPr marL="0" indent="0">
              <a:buNone/>
            </a:pPr>
            <a:r>
              <a:rPr lang="en-AU" sz="2800" dirty="0" smtClean="0"/>
              <a:t>Your Subjective </a:t>
            </a:r>
            <a:r>
              <a:rPr lang="en-AU" sz="2800" dirty="0" smtClean="0"/>
              <a:t>Well-Being</a:t>
            </a:r>
            <a:endParaRPr lang="en-AU" sz="2800" dirty="0" smtClean="0"/>
          </a:p>
          <a:p>
            <a:pPr marL="0" indent="0">
              <a:buNone/>
            </a:pPr>
            <a:r>
              <a:rPr lang="en-AU" sz="2800" dirty="0" smtClean="0"/>
              <a:t>It matters</a:t>
            </a:r>
            <a:r>
              <a:rPr lang="en-AU" sz="2800" dirty="0" smtClean="0"/>
              <a:t>…</a:t>
            </a:r>
          </a:p>
          <a:p>
            <a:pPr marL="0" indent="0">
              <a:buNone/>
            </a:pPr>
            <a:endParaRPr lang="en-AU" sz="2800" dirty="0" smtClean="0"/>
          </a:p>
          <a:p>
            <a:r>
              <a:rPr lang="en-AU" sz="2000" dirty="0">
                <a:solidFill>
                  <a:schemeClr val="bg2"/>
                </a:solidFill>
              </a:rPr>
              <a:t>Improved capacity for work</a:t>
            </a:r>
          </a:p>
          <a:p>
            <a:pPr marL="0" indent="0">
              <a:buNone/>
            </a:pPr>
            <a:endParaRPr lang="en-AU" sz="2000" dirty="0">
              <a:solidFill>
                <a:schemeClr val="bg2"/>
              </a:solidFill>
            </a:endParaRPr>
          </a:p>
          <a:p>
            <a:r>
              <a:rPr lang="en-AU" sz="2000" dirty="0">
                <a:solidFill>
                  <a:schemeClr val="bg2"/>
                </a:solidFill>
              </a:rPr>
              <a:t>Stay healthy and happy</a:t>
            </a:r>
          </a:p>
          <a:p>
            <a:pPr marL="0" indent="0">
              <a:buNone/>
            </a:pPr>
            <a:endParaRPr lang="en-AU" sz="2000" dirty="0">
              <a:solidFill>
                <a:schemeClr val="bg2"/>
              </a:solidFill>
            </a:endParaRPr>
          </a:p>
          <a:p>
            <a:r>
              <a:rPr lang="en-AU" sz="2000" dirty="0">
                <a:solidFill>
                  <a:schemeClr val="bg2"/>
                </a:solidFill>
              </a:rPr>
              <a:t>Manage proactively SWB</a:t>
            </a:r>
          </a:p>
          <a:p>
            <a:endParaRPr lang="en-AU" dirty="0"/>
          </a:p>
        </p:txBody>
      </p:sp>
      <p:pic>
        <p:nvPicPr>
          <p:cNvPr id="5" name="Picture 2" descr="C:\Users\x0107459\AppData\Local\Microsoft\Windows\Temporary Internet Files\Content.IE5\FR8FC7U9\MP900430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168322" y="1996120"/>
            <a:ext cx="4130639" cy="388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75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 details</a:t>
            </a:r>
            <a:endParaRPr lang="en-AU" dirty="0"/>
          </a:p>
        </p:txBody>
      </p:sp>
      <p:sp>
        <p:nvSpPr>
          <p:cNvPr id="3" name="Content Placeholder 2"/>
          <p:cNvSpPr>
            <a:spLocks noGrp="1"/>
          </p:cNvSpPr>
          <p:nvPr>
            <p:ph idx="1"/>
          </p:nvPr>
        </p:nvSpPr>
        <p:spPr>
          <a:xfrm>
            <a:off x="1547664" y="1484784"/>
            <a:ext cx="5328592" cy="4536504"/>
          </a:xfrm>
        </p:spPr>
        <p:txBody>
          <a:bodyPr/>
          <a:lstStyle/>
          <a:p>
            <a:pPr marL="0" indent="0">
              <a:buNone/>
            </a:pPr>
            <a:r>
              <a:rPr lang="en-AU" dirty="0"/>
              <a:t>Susan Carter</a:t>
            </a:r>
          </a:p>
          <a:p>
            <a:pPr marL="0" indent="0">
              <a:buNone/>
            </a:pPr>
            <a:r>
              <a:rPr lang="en-AU" sz="2400" dirty="0"/>
              <a:t>Lecturer </a:t>
            </a:r>
            <a:r>
              <a:rPr lang="en-AU" sz="2400" dirty="0" smtClean="0"/>
              <a:t>Specialist </a:t>
            </a:r>
            <a:r>
              <a:rPr lang="en-AU" sz="2400" dirty="0"/>
              <a:t>Education</a:t>
            </a:r>
            <a:br>
              <a:rPr lang="en-AU" sz="2400" dirty="0"/>
            </a:br>
            <a:endParaRPr lang="en-AU" sz="2400" dirty="0" smtClean="0"/>
          </a:p>
          <a:p>
            <a:pPr marL="0" indent="0">
              <a:buNone/>
            </a:pPr>
            <a:r>
              <a:rPr lang="en-AU" sz="2400" dirty="0" smtClean="0"/>
              <a:t>School </a:t>
            </a:r>
            <a:r>
              <a:rPr lang="en-AU" sz="2400" dirty="0"/>
              <a:t>of </a:t>
            </a:r>
            <a:r>
              <a:rPr lang="en-AU" sz="2400" dirty="0" smtClean="0"/>
              <a:t>Linguistics, </a:t>
            </a:r>
            <a:r>
              <a:rPr lang="en-AU" sz="2400" dirty="0"/>
              <a:t>Adult and Specialist Education </a:t>
            </a:r>
          </a:p>
          <a:p>
            <a:pPr marL="0" indent="0">
              <a:buNone/>
            </a:pPr>
            <a:r>
              <a:rPr lang="en-AU" sz="2400" dirty="0"/>
              <a:t>Faculty of Business, Education, Law and Arts</a:t>
            </a:r>
            <a:br>
              <a:rPr lang="en-AU" sz="2400" dirty="0"/>
            </a:br>
            <a:r>
              <a:rPr lang="en-AU" sz="2400" dirty="0"/>
              <a:t>University of Southern Queensland</a:t>
            </a:r>
            <a:br>
              <a:rPr lang="en-AU" sz="2400" dirty="0"/>
            </a:br>
            <a:endParaRPr lang="en-AU" sz="2400" dirty="0"/>
          </a:p>
          <a:p>
            <a:pPr marL="0" indent="0">
              <a:buNone/>
            </a:pPr>
            <a:r>
              <a:rPr lang="en-AU" sz="2400" dirty="0" err="1"/>
              <a:t>Ph</a:t>
            </a:r>
            <a:r>
              <a:rPr lang="en-AU" sz="2400" dirty="0"/>
              <a:t>: </a:t>
            </a:r>
            <a:r>
              <a:rPr lang="en-AU" sz="2400" dirty="0" smtClean="0"/>
              <a:t>07 </a:t>
            </a:r>
            <a:r>
              <a:rPr lang="en-AU" sz="2400" dirty="0"/>
              <a:t>4631 2347</a:t>
            </a:r>
          </a:p>
          <a:p>
            <a:pPr marL="0" indent="0">
              <a:buNone/>
            </a:pPr>
            <a:r>
              <a:rPr lang="en-AU" sz="2400" dirty="0"/>
              <a:t>Email: </a:t>
            </a:r>
            <a:r>
              <a:rPr lang="en-AU" sz="2400" b="1" u="sng" dirty="0">
                <a:solidFill>
                  <a:schemeClr val="bg1">
                    <a:lumMod val="75000"/>
                  </a:schemeClr>
                </a:solidFill>
                <a:hlinkClick r:id="rId3"/>
              </a:rPr>
              <a:t>susan.carter@usq.edu.au</a:t>
            </a:r>
            <a:endParaRPr lang="en-AU" sz="2400" b="1" dirty="0">
              <a:solidFill>
                <a:schemeClr val="bg1">
                  <a:lumMod val="75000"/>
                </a:schemeClr>
              </a:solidFill>
            </a:endParaRPr>
          </a:p>
        </p:txBody>
      </p:sp>
      <p:pic>
        <p:nvPicPr>
          <p:cNvPr id="4" name="Picture 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40277" y="4293096"/>
            <a:ext cx="192306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hewlett.org/uploads/images/deeper_learning.jpg"/>
          <p:cNvPicPr>
            <a:picLocks noChangeAspect="1" noChangeArrowheads="1"/>
          </p:cNvPicPr>
          <p:nvPr/>
        </p:nvPicPr>
        <p:blipFill>
          <a:blip r:embed="rId5" cstate="print"/>
          <a:srcRect/>
          <a:stretch>
            <a:fillRect/>
          </a:stretch>
        </p:blipFill>
        <p:spPr bwMode="auto">
          <a:xfrm>
            <a:off x="6660232" y="1244047"/>
            <a:ext cx="2301647" cy="1680897"/>
          </a:xfrm>
          <a:prstGeom prst="rect">
            <a:avLst/>
          </a:prstGeom>
          <a:noFill/>
        </p:spPr>
      </p:pic>
      <p:pic>
        <p:nvPicPr>
          <p:cNvPr id="6" name="Picture 2" descr="http://apps.usq.edu.au/StaffSearch/default.aspx?action=stafflookup&amp;staffsearchaction=image&amp;recordid=4311"/>
          <p:cNvPicPr>
            <a:picLocks noChangeAspect="1" noChangeArrowheads="1"/>
          </p:cNvPicPr>
          <p:nvPr/>
        </p:nvPicPr>
        <p:blipFill>
          <a:blip r:embed="rId6" cstate="print"/>
          <a:srcRect/>
          <a:stretch>
            <a:fillRect/>
          </a:stretch>
        </p:blipFill>
        <p:spPr bwMode="auto">
          <a:xfrm>
            <a:off x="179512" y="1219335"/>
            <a:ext cx="1032115" cy="1548172"/>
          </a:xfrm>
          <a:prstGeom prst="rect">
            <a:avLst/>
          </a:prstGeom>
          <a:noFill/>
        </p:spPr>
      </p:pic>
    </p:spTree>
    <p:extLst>
      <p:ext uri="{BB962C8B-B14F-4D97-AF65-F5344CB8AC3E}">
        <p14:creationId xmlns:p14="http://schemas.microsoft.com/office/powerpoint/2010/main" val="3099201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323528" y="1268760"/>
            <a:ext cx="8640960" cy="4608512"/>
          </a:xfrm>
        </p:spPr>
        <p:txBody>
          <a:bodyPr/>
          <a:lstStyle/>
          <a:p>
            <a:r>
              <a:rPr lang="en-AU" sz="1100" dirty="0" smtClean="0">
                <a:ea typeface="ＭＳ Ｐゴシック" pitchFamily="34" charset="-128"/>
              </a:rPr>
              <a:t>APPA </a:t>
            </a:r>
            <a:r>
              <a:rPr lang="en-AU" sz="1100" dirty="0">
                <a:ea typeface="ＭＳ Ｐゴシック" pitchFamily="34" charset="-128"/>
                <a:hlinkClick r:id="rId3"/>
              </a:rPr>
              <a:t>http://</a:t>
            </a:r>
            <a:r>
              <a:rPr lang="en-AU" sz="1100" dirty="0" smtClean="0">
                <a:ea typeface="ＭＳ Ｐゴシック" pitchFamily="34" charset="-128"/>
                <a:hlinkClick r:id="rId3"/>
              </a:rPr>
              <a:t>www.appa.asn.au/index.php/appa-business/reports/72-maintaining-sustaining-and-refueling-leaders-14-august-2007</a:t>
            </a:r>
            <a:endParaRPr lang="en-AU" sz="1100" dirty="0" smtClean="0">
              <a:ea typeface="ＭＳ Ｐゴシック" pitchFamily="34" charset="-128"/>
            </a:endParaRPr>
          </a:p>
          <a:p>
            <a:pPr marL="0" indent="0">
              <a:buNone/>
            </a:pPr>
            <a:endParaRPr lang="en-AU" sz="1100" dirty="0">
              <a:ea typeface="ＭＳ Ｐゴシック" pitchFamily="34" charset="-128"/>
            </a:endParaRPr>
          </a:p>
          <a:p>
            <a:r>
              <a:rPr lang="en-AU" sz="1100" dirty="0" smtClean="0">
                <a:ea typeface="ＭＳ Ｐゴシック" pitchFamily="34" charset="-128"/>
              </a:rPr>
              <a:t>Bandura, A. ( 2001) </a:t>
            </a:r>
            <a:r>
              <a:rPr lang="en-AU" sz="1100" dirty="0" err="1" smtClean="0">
                <a:ea typeface="ＭＳ Ｐゴシック" pitchFamily="34" charset="-128"/>
              </a:rPr>
              <a:t>Socail</a:t>
            </a:r>
            <a:r>
              <a:rPr lang="en-AU" sz="1100" dirty="0" smtClean="0">
                <a:ea typeface="ＭＳ Ｐゴシック" pitchFamily="34" charset="-128"/>
              </a:rPr>
              <a:t> Cognitive Theory: AN </a:t>
            </a:r>
            <a:r>
              <a:rPr lang="en-AU" sz="1100" dirty="0" err="1" smtClean="0">
                <a:ea typeface="ＭＳ Ｐゴシック" pitchFamily="34" charset="-128"/>
              </a:rPr>
              <a:t>Agentic</a:t>
            </a:r>
            <a:r>
              <a:rPr lang="en-AU" sz="1100" dirty="0" smtClean="0">
                <a:ea typeface="ＭＳ Ｐゴシック" pitchFamily="34" charset="-128"/>
              </a:rPr>
              <a:t> Perspective. </a:t>
            </a:r>
            <a:r>
              <a:rPr lang="en-AU" sz="1100" i="1" dirty="0" smtClean="0">
                <a:ea typeface="ＭＳ Ｐゴシック" pitchFamily="34" charset="-128"/>
              </a:rPr>
              <a:t>Annual  Review of Psychology</a:t>
            </a:r>
            <a:r>
              <a:rPr lang="en-AU" sz="1100" dirty="0" smtClean="0">
                <a:ea typeface="ＭＳ Ｐゴシック" pitchFamily="34" charset="-128"/>
              </a:rPr>
              <a:t>, 52: 1- 26.</a:t>
            </a:r>
          </a:p>
          <a:p>
            <a:endParaRPr lang="en-AU" sz="1100" dirty="0">
              <a:ea typeface="ＭＳ Ｐゴシック" pitchFamily="34" charset="-128"/>
            </a:endParaRPr>
          </a:p>
          <a:p>
            <a:r>
              <a:rPr lang="en-AU" sz="1100" dirty="0" err="1" smtClean="0">
                <a:ea typeface="ＭＳ Ｐゴシック" pitchFamily="34" charset="-128"/>
              </a:rPr>
              <a:t>Bouckenooghe</a:t>
            </a:r>
            <a:r>
              <a:rPr lang="en-AU" sz="1100" dirty="0">
                <a:ea typeface="ＭＳ Ｐゴシック" pitchFamily="34" charset="-128"/>
              </a:rPr>
              <a:t>, </a:t>
            </a:r>
            <a:r>
              <a:rPr lang="en-AU" sz="1100" dirty="0" err="1">
                <a:ea typeface="ＭＳ Ｐゴシック" pitchFamily="34" charset="-128"/>
              </a:rPr>
              <a:t>Hotton</a:t>
            </a:r>
            <a:r>
              <a:rPr lang="en-AU" sz="1100" dirty="0">
                <a:ea typeface="ＭＳ Ｐゴシック" pitchFamily="34" charset="-128"/>
              </a:rPr>
              <a:t>, </a:t>
            </a:r>
            <a:r>
              <a:rPr lang="en-AU" sz="1100" dirty="0" err="1">
                <a:ea typeface="ＭＳ Ｐゴシック" pitchFamily="34" charset="-128"/>
              </a:rPr>
              <a:t>Aelterman</a:t>
            </a:r>
            <a:r>
              <a:rPr lang="en-AU" sz="1100" dirty="0">
                <a:ea typeface="ＭＳ Ｐゴシック" pitchFamily="34" charset="-128"/>
              </a:rPr>
              <a:t>, (2007) An assessment of well-being of principals in Flemish primary schools, </a:t>
            </a:r>
            <a:r>
              <a:rPr lang="en-AU" sz="1100" i="1" dirty="0">
                <a:ea typeface="ＭＳ Ｐゴシック" pitchFamily="34" charset="-128"/>
              </a:rPr>
              <a:t>Journal of Educational Administration</a:t>
            </a:r>
            <a:r>
              <a:rPr lang="en-AU" sz="1100" dirty="0">
                <a:ea typeface="ＭＳ Ｐゴシック" pitchFamily="34" charset="-128"/>
              </a:rPr>
              <a:t>. Vol. 45. 1, 33-61. </a:t>
            </a:r>
          </a:p>
          <a:p>
            <a:endParaRPr lang="en-US" sz="1100" dirty="0">
              <a:ea typeface="ＭＳ Ｐゴシック" pitchFamily="34" charset="-128"/>
            </a:endParaRPr>
          </a:p>
          <a:p>
            <a:r>
              <a:rPr lang="en-AU" sz="1100" dirty="0" err="1"/>
              <a:t>Diener</a:t>
            </a:r>
            <a:r>
              <a:rPr lang="en-AU" sz="1100" dirty="0"/>
              <a:t>, E. (2006). Guidelines for national indicators of subjective well-being and ill-being. </a:t>
            </a:r>
            <a:r>
              <a:rPr lang="en-AU" sz="1100" i="1" dirty="0"/>
              <a:t>Applied Research in Quality of Life</a:t>
            </a:r>
            <a:r>
              <a:rPr lang="en-AU" sz="1100" dirty="0"/>
              <a:t>, 1, 151-157. Downloaded on the 8</a:t>
            </a:r>
            <a:r>
              <a:rPr lang="en-AU" sz="1100" baseline="30000" dirty="0"/>
              <a:t>th</a:t>
            </a:r>
            <a:r>
              <a:rPr lang="en-AU" sz="1100" dirty="0"/>
              <a:t> of December, 2012 from </a:t>
            </a:r>
            <a:r>
              <a:rPr lang="en-AU" sz="1100" u="sng" dirty="0">
                <a:hlinkClick r:id="rId4"/>
              </a:rPr>
              <a:t>http://dx.doi.org/10.1007/s11482-006-9007-x</a:t>
            </a:r>
            <a:r>
              <a:rPr lang="en-AU" sz="1100" dirty="0"/>
              <a:t> </a:t>
            </a:r>
          </a:p>
          <a:p>
            <a:endParaRPr lang="en-US" sz="1100" dirty="0" smtClean="0">
              <a:ea typeface="ＭＳ Ｐゴシック" pitchFamily="34" charset="-128"/>
            </a:endParaRPr>
          </a:p>
          <a:p>
            <a:r>
              <a:rPr lang="en-US" sz="1100" dirty="0" err="1" smtClean="0">
                <a:ea typeface="ＭＳ Ｐゴシック" pitchFamily="34" charset="-128"/>
              </a:rPr>
              <a:t>Diener</a:t>
            </a:r>
            <a:r>
              <a:rPr lang="en-US" sz="1100" dirty="0">
                <a:ea typeface="ＭＳ Ｐゴシック" pitchFamily="34" charset="-128"/>
              </a:rPr>
              <a:t>, E., </a:t>
            </a:r>
            <a:r>
              <a:rPr lang="en-US" sz="1100" dirty="0" err="1">
                <a:ea typeface="ＭＳ Ｐゴシック" pitchFamily="34" charset="-128"/>
              </a:rPr>
              <a:t>Shigehiro</a:t>
            </a:r>
            <a:r>
              <a:rPr lang="en-US" sz="1100" dirty="0">
                <a:ea typeface="ＭＳ Ｐゴシック" pitchFamily="34" charset="-128"/>
              </a:rPr>
              <a:t>, O., and Lucas, R. (2003). Personality, Culture, and Subjective Well-being: Emotional and Cognitive Evaluations of Life, Annual Review </a:t>
            </a:r>
            <a:r>
              <a:rPr lang="en-US" sz="1100" dirty="0" err="1">
                <a:ea typeface="ＭＳ Ｐゴシック" pitchFamily="34" charset="-128"/>
              </a:rPr>
              <a:t>Pscychology</a:t>
            </a:r>
            <a:r>
              <a:rPr lang="en-US" sz="1100" dirty="0">
                <a:ea typeface="ＭＳ Ｐゴシック" pitchFamily="34" charset="-128"/>
              </a:rPr>
              <a:t>, 54: </a:t>
            </a:r>
            <a:r>
              <a:rPr lang="en-US" sz="1100" dirty="0" smtClean="0">
                <a:ea typeface="ＭＳ Ｐゴシック" pitchFamily="34" charset="-128"/>
              </a:rPr>
              <a:t>403-425.</a:t>
            </a:r>
          </a:p>
          <a:p>
            <a:endParaRPr lang="en-US" sz="1100" dirty="0">
              <a:ea typeface="ＭＳ Ｐゴシック" pitchFamily="34" charset="-128"/>
            </a:endParaRPr>
          </a:p>
          <a:p>
            <a:r>
              <a:rPr lang="en-AU" sz="1100" dirty="0" err="1" smtClean="0">
                <a:ea typeface="ＭＳ Ｐゴシック" pitchFamily="34" charset="-128"/>
              </a:rPr>
              <a:t>Fraillon</a:t>
            </a:r>
            <a:r>
              <a:rPr lang="en-AU" sz="1100" dirty="0">
                <a:ea typeface="ＭＳ Ｐゴシック" pitchFamily="34" charset="-128"/>
              </a:rPr>
              <a:t>, J. (2005) </a:t>
            </a:r>
            <a:r>
              <a:rPr lang="en-AU" sz="1100" dirty="0" smtClean="0">
                <a:ea typeface="ＭＳ Ｐゴシック" pitchFamily="34" charset="-128"/>
              </a:rPr>
              <a:t>.Measuring </a:t>
            </a:r>
            <a:r>
              <a:rPr lang="en-AU" sz="1100" dirty="0">
                <a:ea typeface="ＭＳ Ｐゴシック" pitchFamily="34" charset="-128"/>
              </a:rPr>
              <a:t>Student Well-Being in the Context Of Australian Schooling: Discussion Paper. Australia:  Curriculum Corporation. Retrieved 1</a:t>
            </a:r>
            <a:r>
              <a:rPr lang="en-AU" sz="1100" baseline="30000" dirty="0">
                <a:ea typeface="ＭＳ Ｐゴシック" pitchFamily="34" charset="-128"/>
              </a:rPr>
              <a:t>st</a:t>
            </a:r>
            <a:r>
              <a:rPr lang="en-AU" sz="1100" dirty="0">
                <a:ea typeface="ＭＳ Ｐゴシック" pitchFamily="34" charset="-128"/>
              </a:rPr>
              <a:t> of December, 2011 from</a:t>
            </a:r>
          </a:p>
          <a:p>
            <a:r>
              <a:rPr lang="en-AU" sz="1100" u="sng" dirty="0">
                <a:ea typeface="ＭＳ Ｐゴシック" pitchFamily="34" charset="-128"/>
                <a:hlinkClick r:id="rId5"/>
              </a:rPr>
              <a:t>http://www.mceecdya.edu.au/verve/_resources/Measuring_Student_Well-Being_in_the_Context_of_Australian_Schooling.pdf</a:t>
            </a:r>
            <a:endParaRPr lang="en-AU" sz="1100" dirty="0">
              <a:ea typeface="ＭＳ Ｐゴシック" pitchFamily="34" charset="-128"/>
            </a:endParaRPr>
          </a:p>
          <a:p>
            <a:pPr marL="0" indent="0">
              <a:buNone/>
            </a:pPr>
            <a:endParaRPr lang="en-AU" sz="1100" dirty="0">
              <a:ea typeface="ＭＳ Ｐゴシック" pitchFamily="34" charset="-128"/>
            </a:endParaRPr>
          </a:p>
          <a:p>
            <a:r>
              <a:rPr lang="en-AU" sz="1100" dirty="0" err="1">
                <a:ea typeface="ＭＳ Ｐゴシック" pitchFamily="34" charset="-128"/>
              </a:rPr>
              <a:t>Lacey</a:t>
            </a:r>
            <a:r>
              <a:rPr lang="en-AU" sz="1100" dirty="0">
                <a:ea typeface="ＭＳ Ｐゴシック" pitchFamily="34" charset="-128"/>
              </a:rPr>
              <a:t>, K. (2007). </a:t>
            </a:r>
            <a:r>
              <a:rPr lang="en-AU" sz="1100" i="1" dirty="0">
                <a:ea typeface="ＭＳ Ｐゴシック" pitchFamily="34" charset="-128"/>
              </a:rPr>
              <a:t>Maintaining, Sustaining and </a:t>
            </a:r>
            <a:r>
              <a:rPr lang="en-AU" sz="1100" i="1" dirty="0" err="1">
                <a:ea typeface="ＭＳ Ｐゴシック" pitchFamily="34" charset="-128"/>
              </a:rPr>
              <a:t>Refueling</a:t>
            </a:r>
            <a:r>
              <a:rPr lang="en-AU" sz="1100" i="1" dirty="0">
                <a:ea typeface="ＭＳ Ｐゴシック" pitchFamily="34" charset="-128"/>
              </a:rPr>
              <a:t> Leaders – A national overview of services and resources for principal wellbeing in the primary sector</a:t>
            </a:r>
            <a:r>
              <a:rPr lang="en-AU" sz="1100" dirty="0">
                <a:ea typeface="ＭＳ Ｐゴシック" pitchFamily="34" charset="-128"/>
              </a:rPr>
              <a:t>. Australian Primary Principals Association, ACT</a:t>
            </a:r>
            <a:r>
              <a:rPr lang="en-AU" sz="1100" dirty="0" smtClean="0">
                <a:ea typeface="ＭＳ Ｐゴシック" pitchFamily="34" charset="-128"/>
              </a:rPr>
              <a:t>.</a:t>
            </a:r>
          </a:p>
          <a:p>
            <a:r>
              <a:rPr lang="en-AU" sz="1100" dirty="0"/>
              <a:t>Kirk, S., Gallagher, J. Coleman, M. R., and </a:t>
            </a:r>
            <a:r>
              <a:rPr lang="en-AU" sz="1100" dirty="0" err="1"/>
              <a:t>Anastasiow</a:t>
            </a:r>
            <a:r>
              <a:rPr lang="en-AU" sz="1100" dirty="0"/>
              <a:t>, N. (2012). </a:t>
            </a:r>
            <a:r>
              <a:rPr lang="en-AU" sz="1100" i="1" dirty="0"/>
              <a:t>Educating Exceptional Children</a:t>
            </a:r>
            <a:r>
              <a:rPr lang="en-AU" sz="1100" dirty="0"/>
              <a:t> 13</a:t>
            </a:r>
            <a:r>
              <a:rPr lang="en-AU" sz="1100" baseline="30000" dirty="0"/>
              <a:t>th</a:t>
            </a:r>
            <a:r>
              <a:rPr lang="en-AU" sz="1100" dirty="0"/>
              <a:t> Ed. Wadsworth, </a:t>
            </a:r>
            <a:r>
              <a:rPr lang="en-AU" sz="1100" dirty="0" err="1"/>
              <a:t>Cengage</a:t>
            </a:r>
            <a:r>
              <a:rPr lang="en-AU" sz="1100" dirty="0"/>
              <a:t> Learning. Canada. </a:t>
            </a:r>
            <a:endParaRPr lang="en-AU" sz="1100" dirty="0" smtClean="0"/>
          </a:p>
          <a:p>
            <a:pPr marL="0" indent="0">
              <a:buNone/>
            </a:pPr>
            <a:endParaRPr lang="en-AU" sz="1100" dirty="0" smtClean="0"/>
          </a:p>
          <a:p>
            <a:r>
              <a:rPr lang="en-AU" sz="1100" dirty="0" smtClean="0">
                <a:ea typeface="ＭＳ Ｐゴシック" pitchFamily="34" charset="-128"/>
              </a:rPr>
              <a:t>World Health Organisation (2005). Promoting Mental Health: Concepts, Emerging Evidence</a:t>
            </a:r>
            <a:r>
              <a:rPr lang="en-AU" sz="1100" dirty="0">
                <a:ea typeface="ＭＳ Ｐゴシック" pitchFamily="34" charset="-128"/>
              </a:rPr>
              <a:t>, </a:t>
            </a:r>
            <a:r>
              <a:rPr lang="en-AU" sz="1100" dirty="0" smtClean="0">
                <a:ea typeface="ＭＳ Ｐゴシック" pitchFamily="34" charset="-128"/>
              </a:rPr>
              <a:t>Practice. Downloaded 6</a:t>
            </a:r>
            <a:r>
              <a:rPr lang="en-AU" sz="1100" baseline="30000" dirty="0" smtClean="0">
                <a:ea typeface="ＭＳ Ｐゴシック" pitchFamily="34" charset="-128"/>
              </a:rPr>
              <a:t>th</a:t>
            </a:r>
            <a:r>
              <a:rPr lang="en-AU" sz="1100" dirty="0" smtClean="0">
                <a:ea typeface="ＭＳ Ｐゴシック" pitchFamily="34" charset="-128"/>
              </a:rPr>
              <a:t> August, 2013 from </a:t>
            </a:r>
            <a:r>
              <a:rPr lang="en-AU" sz="1100" dirty="0" smtClean="0">
                <a:ea typeface="ＭＳ Ｐゴシック" pitchFamily="34" charset="-128"/>
                <a:hlinkClick r:id="rId6"/>
              </a:rPr>
              <a:t>http</a:t>
            </a:r>
            <a:r>
              <a:rPr lang="en-AU" sz="1100" dirty="0">
                <a:ea typeface="ＭＳ Ｐゴシック" pitchFamily="34" charset="-128"/>
                <a:hlinkClick r:id="rId6"/>
              </a:rPr>
              <a:t>://</a:t>
            </a:r>
            <a:r>
              <a:rPr lang="en-AU" sz="1100" dirty="0" smtClean="0">
                <a:ea typeface="ＭＳ Ｐゴシック" pitchFamily="34" charset="-128"/>
                <a:hlinkClick r:id="rId6"/>
              </a:rPr>
              <a:t>www.who.int/mental_health/evidence/MH_Promotion_Book.pdf</a:t>
            </a:r>
            <a:endParaRPr lang="en-AU" sz="1100" dirty="0" smtClean="0">
              <a:ea typeface="ＭＳ Ｐゴシック" pitchFamily="34" charset="-128"/>
            </a:endParaRPr>
          </a:p>
          <a:p>
            <a:endParaRPr lang="en-AU" sz="1100" dirty="0">
              <a:ea typeface="ＭＳ Ｐゴシック" pitchFamily="34" charset="-128"/>
            </a:endParaRPr>
          </a:p>
          <a:p>
            <a:endParaRPr lang="en-AU" sz="2000" dirty="0"/>
          </a:p>
          <a:p>
            <a:endParaRPr lang="en-AU" dirty="0"/>
          </a:p>
        </p:txBody>
      </p:sp>
    </p:spTree>
    <p:extLst>
      <p:ext uri="{BB962C8B-B14F-4D97-AF65-F5344CB8AC3E}">
        <p14:creationId xmlns:p14="http://schemas.microsoft.com/office/powerpoint/2010/main" val="2600864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it mean?</a:t>
            </a:r>
            <a:endParaRPr lang="en-AU" dirty="0"/>
          </a:p>
        </p:txBody>
      </p:sp>
      <p:sp>
        <p:nvSpPr>
          <p:cNvPr id="3" name="Content Placeholder 2"/>
          <p:cNvSpPr>
            <a:spLocks noGrp="1"/>
          </p:cNvSpPr>
          <p:nvPr>
            <p:ph idx="1"/>
          </p:nvPr>
        </p:nvSpPr>
        <p:spPr>
          <a:xfrm>
            <a:off x="323528" y="2348879"/>
            <a:ext cx="5256584" cy="3250233"/>
          </a:xfrm>
        </p:spPr>
        <p:txBody>
          <a:bodyPr/>
          <a:lstStyle/>
          <a:p>
            <a:r>
              <a:rPr lang="en-AU" dirty="0"/>
              <a:t>Repositioning the importance of a principal’s SWB may lead to more effective leadership</a:t>
            </a:r>
          </a:p>
        </p:txBody>
      </p:sp>
      <p:pic>
        <p:nvPicPr>
          <p:cNvPr id="4" name="Picture 8" descr="C:\Documents and Settings\x0107459\Local Settings\Temporary Internet Files\Content.IE5\EEI1LP22\MP900438746[1].jpg"/>
          <p:cNvPicPr>
            <a:picLocks noChangeAspect="1" noChangeArrowheads="1"/>
          </p:cNvPicPr>
          <p:nvPr/>
        </p:nvPicPr>
        <p:blipFill>
          <a:blip r:embed="rId3" cstate="print"/>
          <a:srcRect/>
          <a:stretch>
            <a:fillRect/>
          </a:stretch>
        </p:blipFill>
        <p:spPr bwMode="auto">
          <a:xfrm>
            <a:off x="6156176" y="1988840"/>
            <a:ext cx="2659224" cy="3545632"/>
          </a:xfrm>
          <a:prstGeom prst="rect">
            <a:avLst/>
          </a:prstGeom>
          <a:noFill/>
        </p:spPr>
      </p:pic>
    </p:spTree>
    <p:extLst>
      <p:ext uri="{BB962C8B-B14F-4D97-AF65-F5344CB8AC3E}">
        <p14:creationId xmlns:p14="http://schemas.microsoft.com/office/powerpoint/2010/main" val="58436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Consider.....</a:t>
            </a:r>
            <a:endParaRPr lang="en-AU" dirty="0"/>
          </a:p>
        </p:txBody>
      </p:sp>
      <p:sp>
        <p:nvSpPr>
          <p:cNvPr id="3" name="Content Placeholder 2"/>
          <p:cNvSpPr>
            <a:spLocks noGrp="1"/>
          </p:cNvSpPr>
          <p:nvPr>
            <p:ph idx="1"/>
          </p:nvPr>
        </p:nvSpPr>
        <p:spPr>
          <a:xfrm>
            <a:off x="539552" y="1340768"/>
            <a:ext cx="7772400" cy="4114800"/>
          </a:xfrm>
        </p:spPr>
        <p:txBody>
          <a:bodyPr/>
          <a:lstStyle/>
          <a:p>
            <a:r>
              <a:rPr lang="en-AU" sz="3600" dirty="0" smtClean="0"/>
              <a:t>What is Subjective Well-Being?</a:t>
            </a:r>
          </a:p>
          <a:p>
            <a:endParaRPr lang="en-AU" sz="3600" dirty="0" smtClean="0"/>
          </a:p>
          <a:p>
            <a:endParaRPr lang="en-AU" sz="3600" dirty="0" smtClean="0"/>
          </a:p>
          <a:p>
            <a:endParaRPr lang="en-AU" sz="3600" dirty="0" smtClean="0"/>
          </a:p>
          <a:p>
            <a:endParaRPr lang="en-AU" sz="3600" dirty="0" smtClean="0"/>
          </a:p>
          <a:p>
            <a:endParaRPr lang="en-AU" sz="3600" dirty="0" smtClean="0"/>
          </a:p>
          <a:p>
            <a:r>
              <a:rPr lang="en-AU" sz="3600" dirty="0" smtClean="0"/>
              <a:t>Why does it matter?</a:t>
            </a:r>
          </a:p>
          <a:p>
            <a:endParaRPr lang="en-AU" dirty="0" smtClean="0"/>
          </a:p>
          <a:p>
            <a:pPr>
              <a:buNone/>
            </a:pPr>
            <a:endParaRPr lang="en-AU" dirty="0"/>
          </a:p>
        </p:txBody>
      </p:sp>
      <p:pic>
        <p:nvPicPr>
          <p:cNvPr id="5" name="Picture 4" descr="C:\Documents and Settings\x0107459\Local Settings\Temporary Internet Files\Content.IE5\Y85Z1V3G\MC900438727[1].jpg"/>
          <p:cNvPicPr>
            <a:picLocks noChangeAspect="1" noChangeArrowheads="1"/>
          </p:cNvPicPr>
          <p:nvPr/>
        </p:nvPicPr>
        <p:blipFill>
          <a:blip r:embed="rId3" cstate="print"/>
          <a:srcRect/>
          <a:stretch>
            <a:fillRect/>
          </a:stretch>
        </p:blipFill>
        <p:spPr bwMode="auto">
          <a:xfrm>
            <a:off x="683568" y="2060848"/>
            <a:ext cx="7632848" cy="307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23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Consider.....</a:t>
            </a:r>
            <a:endParaRPr lang="en-AU" dirty="0"/>
          </a:p>
        </p:txBody>
      </p:sp>
      <p:sp>
        <p:nvSpPr>
          <p:cNvPr id="3" name="Content Placeholder 2"/>
          <p:cNvSpPr>
            <a:spLocks noGrp="1"/>
          </p:cNvSpPr>
          <p:nvPr>
            <p:ph idx="1"/>
          </p:nvPr>
        </p:nvSpPr>
        <p:spPr>
          <a:xfrm>
            <a:off x="539552" y="1340768"/>
            <a:ext cx="8208912" cy="4752528"/>
          </a:xfrm>
        </p:spPr>
        <p:txBody>
          <a:bodyPr/>
          <a:lstStyle/>
          <a:p>
            <a:pPr marL="0" indent="0" algn="ctr">
              <a:buNone/>
            </a:pPr>
            <a:r>
              <a:rPr lang="en-AU" sz="3600" dirty="0" smtClean="0"/>
              <a:t>Subjective Well-</a:t>
            </a:r>
            <a:r>
              <a:rPr lang="en-AU" sz="3600" dirty="0" err="1" smtClean="0"/>
              <a:t>Being</a:t>
            </a:r>
            <a:r>
              <a:rPr lang="en-AU" sz="1200" kern="1200" dirty="0" err="1" smtClean="0">
                <a:solidFill>
                  <a:schemeClr val="tx1"/>
                </a:solidFill>
              </a:rPr>
              <a:t>D</a:t>
            </a:r>
            <a:endParaRPr lang="en-AU" sz="1200" kern="1200" dirty="0" smtClean="0">
              <a:solidFill>
                <a:schemeClr val="tx1"/>
              </a:solidFill>
            </a:endParaRPr>
          </a:p>
          <a:p>
            <a:pPr marL="0" indent="0">
              <a:buNone/>
            </a:pPr>
            <a:r>
              <a:rPr lang="en-AU" sz="2800" dirty="0" smtClean="0"/>
              <a:t>He </a:t>
            </a:r>
            <a:r>
              <a:rPr lang="en-AU" sz="2800" dirty="0"/>
              <a:t>conceptualised SWB as consisting of three components, all of which involve </a:t>
            </a:r>
            <a:r>
              <a:rPr lang="en-AU" sz="2800" i="1" dirty="0"/>
              <a:t>cognitive appraisal</a:t>
            </a:r>
            <a:r>
              <a:rPr lang="en-AU" sz="2800" dirty="0"/>
              <a:t>:</a:t>
            </a:r>
          </a:p>
          <a:p>
            <a:pPr lvl="0"/>
            <a:r>
              <a:rPr lang="en-AU" sz="2800" dirty="0"/>
              <a:t>life satisfaction – where one has cognitively appraised that one’s life was good;</a:t>
            </a:r>
          </a:p>
          <a:p>
            <a:pPr lvl="0"/>
            <a:r>
              <a:rPr lang="en-AU" sz="2800" dirty="0"/>
              <a:t>high levels of pleasant emotions and</a:t>
            </a:r>
          </a:p>
          <a:p>
            <a:r>
              <a:rPr lang="en-AU" sz="2800" dirty="0"/>
              <a:t>relatively low levels of negative moods </a:t>
            </a:r>
            <a:r>
              <a:rPr lang="en-AU" sz="2800" kern="1200" dirty="0" smtClean="0">
                <a:solidFill>
                  <a:schemeClr val="tx1"/>
                </a:solidFill>
              </a:rPr>
              <a:t>(</a:t>
            </a:r>
          </a:p>
          <a:p>
            <a:pPr marL="0" indent="0" algn="r">
              <a:buNone/>
            </a:pPr>
            <a:r>
              <a:rPr lang="en-AU" sz="1800" dirty="0" err="1" smtClean="0"/>
              <a:t>Diener’s</a:t>
            </a:r>
            <a:r>
              <a:rPr lang="en-AU" sz="1800" dirty="0" smtClean="0"/>
              <a:t> </a:t>
            </a:r>
            <a:r>
              <a:rPr lang="en-AU" sz="1800" dirty="0"/>
              <a:t>(2009) </a:t>
            </a:r>
            <a:endParaRPr lang="en-AU" sz="1800" kern="1200" dirty="0">
              <a:solidFill>
                <a:schemeClr val="tx1"/>
              </a:solidFill>
            </a:endParaRPr>
          </a:p>
          <a:p>
            <a:pPr marL="0" indent="0">
              <a:buNone/>
            </a:pPr>
            <a:r>
              <a:rPr lang="en-AU" sz="2800" kern="1200" dirty="0" smtClean="0">
                <a:solidFill>
                  <a:schemeClr val="tx1"/>
                </a:solidFill>
              </a:rPr>
              <a:t>2009</a:t>
            </a:r>
            <a:r>
              <a:rPr lang="en-AU" sz="2800" kern="1200" dirty="0">
                <a:solidFill>
                  <a:schemeClr val="tx1"/>
                </a:solidFill>
              </a:rPr>
              <a:t>) </a:t>
            </a:r>
            <a:r>
              <a:rPr lang="en-AU" sz="1200" kern="1200" dirty="0">
                <a:solidFill>
                  <a:schemeClr val="tx1"/>
                </a:solidFill>
              </a:rPr>
              <a:t>definition of SWB. He conceptualised SWB as consisting of three components, all of which involve </a:t>
            </a:r>
            <a:r>
              <a:rPr lang="en-AU" sz="1200" i="1" kern="1200" dirty="0">
                <a:solidFill>
                  <a:schemeClr val="tx1"/>
                </a:solidFill>
              </a:rPr>
              <a:t>cognitive appraisal</a:t>
            </a:r>
            <a:r>
              <a:rPr lang="en-AU" sz="1200" kern="1200" dirty="0">
                <a:solidFill>
                  <a:schemeClr val="tx1"/>
                </a:solidFill>
              </a:rPr>
              <a:t>:</a:t>
            </a:r>
          </a:p>
          <a:p>
            <a:endParaRPr lang="en-AU" sz="3600" dirty="0" smtClean="0"/>
          </a:p>
          <a:p>
            <a:endParaRPr lang="en-AU" sz="3600" dirty="0" smtClean="0"/>
          </a:p>
          <a:p>
            <a:endParaRPr lang="en-AU" sz="3600" dirty="0" smtClean="0"/>
          </a:p>
          <a:p>
            <a:endParaRPr lang="en-AU" sz="3600" dirty="0" smtClean="0"/>
          </a:p>
          <a:p>
            <a:endParaRPr lang="en-AU" sz="3600" dirty="0" smtClean="0"/>
          </a:p>
          <a:p>
            <a:endParaRPr lang="en-AU" sz="3600" dirty="0" smtClean="0"/>
          </a:p>
          <a:p>
            <a:endParaRPr lang="en-AU" dirty="0" smtClean="0"/>
          </a:p>
          <a:p>
            <a:pPr>
              <a:buNone/>
            </a:pPr>
            <a:endParaRPr lang="en-AU" dirty="0"/>
          </a:p>
        </p:txBody>
      </p:sp>
    </p:spTree>
    <p:extLst>
      <p:ext uri="{BB962C8B-B14F-4D97-AF65-F5344CB8AC3E}">
        <p14:creationId xmlns:p14="http://schemas.microsoft.com/office/powerpoint/2010/main" val="283201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Consider</a:t>
            </a:r>
            <a:endParaRPr lang="en-AU" dirty="0"/>
          </a:p>
        </p:txBody>
      </p:sp>
      <p:sp>
        <p:nvSpPr>
          <p:cNvPr id="3" name="Content Placeholder 2"/>
          <p:cNvSpPr>
            <a:spLocks noGrp="1"/>
          </p:cNvSpPr>
          <p:nvPr>
            <p:ph idx="1"/>
          </p:nvPr>
        </p:nvSpPr>
        <p:spPr/>
        <p:txBody>
          <a:bodyPr/>
          <a:lstStyle/>
          <a:p>
            <a:endParaRPr lang="en-AU" dirty="0" smtClean="0"/>
          </a:p>
          <a:p>
            <a:r>
              <a:rPr lang="en-AU" dirty="0" smtClean="0"/>
              <a:t>What </a:t>
            </a:r>
            <a:r>
              <a:rPr lang="en-AU" dirty="0" smtClean="0"/>
              <a:t>is leadership?</a:t>
            </a:r>
          </a:p>
          <a:p>
            <a:pPr marL="0" indent="0">
              <a:buNone/>
            </a:pPr>
            <a:endParaRPr lang="en-AU" dirty="0" smtClean="0"/>
          </a:p>
          <a:p>
            <a:r>
              <a:rPr lang="en-AU" dirty="0">
                <a:solidFill>
                  <a:schemeClr val="bg2"/>
                </a:solidFill>
              </a:rPr>
              <a:t>What is the work and role of a </a:t>
            </a:r>
            <a:r>
              <a:rPr lang="en-AU" dirty="0" smtClean="0">
                <a:solidFill>
                  <a:schemeClr val="bg2"/>
                </a:solidFill>
              </a:rPr>
              <a:t>principal?</a:t>
            </a:r>
          </a:p>
          <a:p>
            <a:pPr marL="0" indent="0">
              <a:buNone/>
            </a:pPr>
            <a:endParaRPr lang="en-AU" dirty="0" smtClean="0">
              <a:solidFill>
                <a:schemeClr val="bg2"/>
              </a:solidFill>
            </a:endParaRPr>
          </a:p>
          <a:p>
            <a:r>
              <a:rPr lang="en-AU" dirty="0" smtClean="0">
                <a:solidFill>
                  <a:schemeClr val="bg2"/>
                </a:solidFill>
              </a:rPr>
              <a:t>How </a:t>
            </a:r>
            <a:r>
              <a:rPr lang="en-AU" dirty="0">
                <a:solidFill>
                  <a:schemeClr val="bg2"/>
                </a:solidFill>
              </a:rPr>
              <a:t>does an educational leader’s Subjective Well-Being impact personal capacity?</a:t>
            </a:r>
          </a:p>
          <a:p>
            <a:endParaRPr lang="en-AU" dirty="0"/>
          </a:p>
        </p:txBody>
      </p:sp>
      <p:pic>
        <p:nvPicPr>
          <p:cNvPr id="4" name="Picture 2" descr="C:\Documents and Settings\x0107459\Local Settings\Temporary Internet Files\Content.IE5\K2AE7SRF\MP900399786[1].jpg"/>
          <p:cNvPicPr>
            <a:picLocks noChangeAspect="1" noChangeArrowheads="1"/>
          </p:cNvPicPr>
          <p:nvPr/>
        </p:nvPicPr>
        <p:blipFill>
          <a:blip r:embed="rId3" cstate="print"/>
          <a:srcRect/>
          <a:stretch>
            <a:fillRect/>
          </a:stretch>
        </p:blipFill>
        <p:spPr bwMode="auto">
          <a:xfrm>
            <a:off x="6445819" y="1268760"/>
            <a:ext cx="2625327" cy="16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25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Little Current Literature</a:t>
            </a:r>
            <a:endParaRPr lang="en-AU" dirty="0"/>
          </a:p>
        </p:txBody>
      </p:sp>
      <p:sp>
        <p:nvSpPr>
          <p:cNvPr id="3" name="Content Placeholder 2"/>
          <p:cNvSpPr>
            <a:spLocks noGrp="1"/>
          </p:cNvSpPr>
          <p:nvPr>
            <p:ph idx="1"/>
          </p:nvPr>
        </p:nvSpPr>
        <p:spPr>
          <a:xfrm>
            <a:off x="251520" y="1484312"/>
            <a:ext cx="8206680" cy="4536975"/>
          </a:xfrm>
        </p:spPr>
        <p:txBody>
          <a:bodyPr/>
          <a:lstStyle/>
          <a:p>
            <a:pPr marL="0" indent="0">
              <a:buNone/>
            </a:pPr>
            <a:r>
              <a:rPr lang="en-AU" sz="2800" dirty="0" smtClean="0">
                <a:ea typeface="ＭＳ Ｐゴシック" pitchFamily="34" charset="-128"/>
              </a:rPr>
              <a:t>Flemish study by  </a:t>
            </a:r>
            <a:r>
              <a:rPr lang="en-AU" sz="2800" dirty="0" err="1" smtClean="0">
                <a:ea typeface="ＭＳ Ｐゴシック" pitchFamily="34" charset="-128"/>
              </a:rPr>
              <a:t>Bouckenooghe</a:t>
            </a:r>
            <a:r>
              <a:rPr lang="en-AU" sz="2800" dirty="0" smtClean="0">
                <a:ea typeface="ＭＳ Ｐゴシック" pitchFamily="34" charset="-128"/>
              </a:rPr>
              <a:t> </a:t>
            </a:r>
            <a:r>
              <a:rPr lang="en-AU" sz="2800" dirty="0">
                <a:ea typeface="ＭＳ Ｐゴシック" pitchFamily="34" charset="-128"/>
              </a:rPr>
              <a:t>et al. (2007) </a:t>
            </a:r>
            <a:r>
              <a:rPr lang="en-AU" sz="2800" dirty="0" smtClean="0">
                <a:ea typeface="ＭＳ Ｐゴシック" pitchFamily="34" charset="-128"/>
              </a:rPr>
              <a:t>investigating the well-being </a:t>
            </a:r>
            <a:r>
              <a:rPr lang="en-AU" sz="2800" dirty="0">
                <a:ea typeface="ＭＳ Ｐゴシック" pitchFamily="34" charset="-128"/>
              </a:rPr>
              <a:t>of principals in Flemish primary </a:t>
            </a:r>
            <a:r>
              <a:rPr lang="en-AU" sz="2800" dirty="0" smtClean="0">
                <a:ea typeface="ＭＳ Ｐゴシック" pitchFamily="34" charset="-128"/>
              </a:rPr>
              <a:t>schools.</a:t>
            </a:r>
          </a:p>
          <a:p>
            <a:endParaRPr lang="en-AU" sz="2000" dirty="0">
              <a:ea typeface="ＭＳ Ｐゴシック" pitchFamily="34" charset="-128"/>
            </a:endParaRPr>
          </a:p>
          <a:p>
            <a:pPr marL="0" indent="0">
              <a:buNone/>
            </a:pPr>
            <a:r>
              <a:rPr lang="en-AU" sz="2000" dirty="0" smtClean="0">
                <a:ea typeface="ＭＳ Ｐゴシック" pitchFamily="34" charset="-128"/>
              </a:rPr>
              <a:t>Interestingly </a:t>
            </a:r>
            <a:r>
              <a:rPr lang="en-AU" sz="2000" dirty="0">
                <a:ea typeface="ＭＳ Ｐゴシック" pitchFamily="34" charset="-128"/>
              </a:rPr>
              <a:t>they linked all of their finding back to the systemic level of schooling. They determined that factors influencing wellbeing were</a:t>
            </a:r>
            <a:r>
              <a:rPr lang="en-AU" sz="2000" dirty="0" smtClean="0">
                <a:ea typeface="ＭＳ Ｐゴシック" pitchFamily="34" charset="-128"/>
              </a:rPr>
              <a:t>:</a:t>
            </a:r>
          </a:p>
          <a:p>
            <a:r>
              <a:rPr lang="en-AU" sz="2000" dirty="0" smtClean="0">
                <a:ea typeface="ＭＳ Ｐゴシック" pitchFamily="34" charset="-128"/>
              </a:rPr>
              <a:t> </a:t>
            </a:r>
            <a:r>
              <a:rPr lang="en-AU" sz="2000" dirty="0">
                <a:ea typeface="ＭＳ Ｐゴシック" pitchFamily="34" charset="-128"/>
              </a:rPr>
              <a:t>the role of the government increasing work demands that were not perceived to be related to the role of principal.</a:t>
            </a:r>
          </a:p>
          <a:p>
            <a:r>
              <a:rPr lang="en-AU" sz="2000" dirty="0">
                <a:ea typeface="ＭＳ Ｐゴシック" pitchFamily="34" charset="-128"/>
              </a:rPr>
              <a:t>the amount of support given to the principal by the board and the skill level of the voluntary members of the board.</a:t>
            </a:r>
          </a:p>
          <a:p>
            <a:r>
              <a:rPr lang="en-AU" sz="2000" dirty="0">
                <a:ea typeface="ＭＳ Ｐゴシック" pitchFamily="34" charset="-128"/>
              </a:rPr>
              <a:t>the personality traits of the principal.</a:t>
            </a:r>
          </a:p>
          <a:p>
            <a:endParaRPr lang="en-US" sz="2000" dirty="0">
              <a:ea typeface="ＭＳ Ｐゴシック" pitchFamily="34" charset="-128"/>
            </a:endParaRPr>
          </a:p>
          <a:p>
            <a:endParaRPr lang="en-AU" sz="1600" dirty="0"/>
          </a:p>
        </p:txBody>
      </p:sp>
    </p:spTree>
    <p:extLst>
      <p:ext uri="{BB962C8B-B14F-4D97-AF65-F5344CB8AC3E}">
        <p14:creationId xmlns:p14="http://schemas.microsoft.com/office/powerpoint/2010/main" val="326195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Principalship</a:t>
            </a:r>
            <a:r>
              <a:rPr lang="en-AU" dirty="0" smtClean="0"/>
              <a:t> Context</a:t>
            </a:r>
            <a:endParaRPr lang="en-AU" dirty="0"/>
          </a:p>
        </p:txBody>
      </p:sp>
      <p:sp>
        <p:nvSpPr>
          <p:cNvPr id="3" name="Content Placeholder 2"/>
          <p:cNvSpPr>
            <a:spLocks noGrp="1"/>
          </p:cNvSpPr>
          <p:nvPr>
            <p:ph idx="1"/>
          </p:nvPr>
        </p:nvSpPr>
        <p:spPr>
          <a:xfrm>
            <a:off x="251520" y="1196752"/>
            <a:ext cx="8712968" cy="4402361"/>
          </a:xfrm>
        </p:spPr>
        <p:txBody>
          <a:bodyPr/>
          <a:lstStyle/>
          <a:p>
            <a:pPr>
              <a:buFont typeface="Wingdings" charset="0"/>
              <a:buChar char=""/>
              <a:defRPr/>
            </a:pPr>
            <a:r>
              <a:rPr lang="en-AU" sz="2800" dirty="0"/>
              <a:t>There is a significant shortage both current and predicted of skilled principals  due to :</a:t>
            </a:r>
          </a:p>
          <a:p>
            <a:pPr>
              <a:buFontTx/>
              <a:buChar char="-"/>
              <a:defRPr/>
            </a:pPr>
            <a:r>
              <a:rPr lang="en-AU" sz="2800" dirty="0"/>
              <a:t>renitence of  principals to </a:t>
            </a:r>
            <a:r>
              <a:rPr lang="en-AU" sz="2800" dirty="0" smtClean="0"/>
              <a:t>self-promote </a:t>
            </a:r>
            <a:r>
              <a:rPr lang="en-AU" sz="2800" dirty="0"/>
              <a:t>into seemingly more complex roles</a:t>
            </a:r>
          </a:p>
          <a:p>
            <a:pPr>
              <a:buFontTx/>
              <a:buChar char="-"/>
              <a:defRPr/>
            </a:pPr>
            <a:r>
              <a:rPr lang="en-AU" sz="2800" dirty="0" smtClean="0"/>
              <a:t>retention</a:t>
            </a:r>
            <a:endParaRPr lang="en-AU" sz="2800" dirty="0"/>
          </a:p>
          <a:p>
            <a:pPr>
              <a:buFontTx/>
              <a:buChar char="-"/>
              <a:defRPr/>
            </a:pPr>
            <a:r>
              <a:rPr lang="en-AU" sz="2800" dirty="0" smtClean="0"/>
              <a:t>retirement</a:t>
            </a:r>
            <a:endParaRPr lang="en-AU" sz="2800" dirty="0"/>
          </a:p>
          <a:p>
            <a:pPr>
              <a:buFontTx/>
              <a:buChar char="-"/>
              <a:defRPr/>
            </a:pPr>
            <a:endParaRPr lang="en-AU" sz="2800" dirty="0"/>
          </a:p>
          <a:p>
            <a:pPr>
              <a:buFont typeface="Wingdings" charset="0"/>
              <a:buChar char=""/>
              <a:defRPr/>
            </a:pPr>
            <a:r>
              <a:rPr lang="en-AU" sz="2800" dirty="0"/>
              <a:t>The well-being of school principals is a significant issue impacting upon principals performing their work. </a:t>
            </a:r>
          </a:p>
          <a:p>
            <a:pPr marL="0" indent="0" algn="r">
              <a:buNone/>
              <a:defRPr/>
            </a:pPr>
            <a:r>
              <a:rPr lang="en-AU" sz="1400" dirty="0"/>
              <a:t>(</a:t>
            </a:r>
            <a:r>
              <a:rPr lang="en-AU" sz="1400" dirty="0" err="1"/>
              <a:t>Lacey</a:t>
            </a:r>
            <a:r>
              <a:rPr lang="en-AU" sz="1400" dirty="0"/>
              <a:t> 2007</a:t>
            </a:r>
            <a:r>
              <a:rPr lang="en-AU" sz="1600" dirty="0"/>
              <a:t>)</a:t>
            </a:r>
          </a:p>
          <a:p>
            <a:endParaRPr lang="en-AU" dirty="0"/>
          </a:p>
        </p:txBody>
      </p:sp>
    </p:spTree>
    <p:extLst>
      <p:ext uri="{BB962C8B-B14F-4D97-AF65-F5344CB8AC3E}">
        <p14:creationId xmlns:p14="http://schemas.microsoft.com/office/powerpoint/2010/main" val="3430147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Well-Being as an issue</a:t>
            </a:r>
            <a:endParaRPr lang="en-AU" dirty="0"/>
          </a:p>
        </p:txBody>
      </p:sp>
      <p:sp>
        <p:nvSpPr>
          <p:cNvPr id="3" name="Content Placeholder 2"/>
          <p:cNvSpPr>
            <a:spLocks noGrp="1"/>
          </p:cNvSpPr>
          <p:nvPr>
            <p:ph idx="1"/>
          </p:nvPr>
        </p:nvSpPr>
        <p:spPr>
          <a:xfrm>
            <a:off x="467544" y="1988840"/>
            <a:ext cx="8352928" cy="3960440"/>
          </a:xfrm>
        </p:spPr>
        <p:txBody>
          <a:bodyPr/>
          <a:lstStyle/>
          <a:p>
            <a:r>
              <a:rPr lang="en-AU" dirty="0">
                <a:ea typeface="ＭＳ Ｐゴシック" pitchFamily="34" charset="-128"/>
              </a:rPr>
              <a:t>The issue of principal health and wellbeing has been recognised at national and state levels in </a:t>
            </a:r>
            <a:r>
              <a:rPr lang="en-AU" dirty="0" smtClean="0">
                <a:ea typeface="ＭＳ Ｐゴシック" pitchFamily="34" charset="-128"/>
              </a:rPr>
              <a:t>Australia.</a:t>
            </a:r>
          </a:p>
          <a:p>
            <a:pPr marL="0" indent="0">
              <a:buNone/>
            </a:pPr>
            <a:endParaRPr lang="en-AU" dirty="0">
              <a:ea typeface="ＭＳ Ｐゴシック" pitchFamily="34" charset="-128"/>
            </a:endParaRPr>
          </a:p>
          <a:p>
            <a:r>
              <a:rPr lang="en-AU" dirty="0">
                <a:ea typeface="ＭＳ Ｐゴシック" pitchFamily="34" charset="-128"/>
              </a:rPr>
              <a:t>Issue of concern by the state, private, and independent school sectors. </a:t>
            </a:r>
          </a:p>
          <a:p>
            <a:pPr marL="0" indent="0" algn="r">
              <a:buNone/>
            </a:pPr>
            <a:r>
              <a:rPr lang="en-AU" sz="1600" dirty="0">
                <a:ea typeface="ＭＳ Ｐゴシック" pitchFamily="34" charset="-128"/>
              </a:rPr>
              <a:t>(</a:t>
            </a:r>
            <a:r>
              <a:rPr lang="en-AU" sz="1600" dirty="0" err="1">
                <a:ea typeface="ＭＳ Ｐゴシック" pitchFamily="34" charset="-128"/>
              </a:rPr>
              <a:t>Lacey</a:t>
            </a:r>
            <a:r>
              <a:rPr lang="en-AU" sz="1600" dirty="0">
                <a:ea typeface="ＭＳ Ｐゴシック" pitchFamily="34" charset="-128"/>
              </a:rPr>
              <a:t>, 2007).</a:t>
            </a:r>
            <a:endParaRPr lang="en-AU" sz="1600" dirty="0"/>
          </a:p>
        </p:txBody>
      </p:sp>
    </p:spTree>
    <p:extLst>
      <p:ext uri="{BB962C8B-B14F-4D97-AF65-F5344CB8AC3E}">
        <p14:creationId xmlns:p14="http://schemas.microsoft.com/office/powerpoint/2010/main" val="37974432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positioning the importance of a principal’s SWB may lead to more effective leadership&amp;#x0D;&amp;#x0A;&amp;quot;&quot;/&gt;&lt;property id=&quot;20307&quot; value=&quot;256&quot;/&gt;&lt;/object&gt;&lt;object type=&quot;3&quot; unique_id=&quot;10009&quot;&gt;&lt;property id=&quot;20148&quot; value=&quot;5&quot;/&gt;&lt;property id=&quot;20300&quot; value=&quot;Slide 12 - &amp;quot;The Findings:&amp;quot;&quot;/&gt;&lt;property id=&quot;20307&quot; value=&quot;290&quot;/&gt;&lt;/object&gt;&lt;object type=&quot;3&quot; unique_id=&quot;10028&quot;&gt;&lt;property id=&quot;20148&quot; value=&quot;5&quot;/&gt;&lt;property id=&quot;20300&quot; value=&quot;Slide 18 - &amp;quot;Contact details&amp;quot;&quot;/&gt;&lt;property id=&quot;20307&quot; value=&quot;301&quot;/&gt;&lt;/object&gt;&lt;object type=&quot;3&quot; unique_id=&quot;11130&quot;&gt;&lt;property id=&quot;20148&quot; value=&quot;5&quot;/&gt;&lt;property id=&quot;20300&quot; value=&quot;Slide 13 - &amp;quot;What happened?&amp;quot;&quot;/&gt;&lt;property id=&quot;20307&quot; value=&quot;326&quot;/&gt;&lt;/object&gt;&lt;object type=&quot;3&quot; unique_id=&quot;11140&quot;&gt;&lt;property id=&quot;20148&quot; value=&quot;5&quot;/&gt;&lt;property id=&quot;20300&quot; value=&quot;Slide 17 - &amp;quot;Reflect&amp;quot;&quot;/&gt;&lt;property id=&quot;20307&quot; value=&quot;322&quot;/&gt;&lt;/object&gt;&lt;object type=&quot;3&quot; unique_id=&quot;11141&quot;&gt;&lt;property id=&quot;20148&quot; value=&quot;5&quot;/&gt;&lt;property id=&quot;20300&quot; value=&quot;Slide 19 - &amp;quot;References&amp;quot;&quot;/&gt;&lt;property id=&quot;20307&quot; value=&quot;321&quot;/&gt;&lt;/object&gt;&lt;object type=&quot;3&quot; unique_id=&quot;11786&quot;&gt;&lt;property id=&quot;20148&quot; value=&quot;5&quot;/&gt;&lt;property id=&quot;20300&quot; value=&quot;Slide 6 - &amp;quot;The Principalship Context&amp;quot;&quot;/&gt;&lt;property id=&quot;20307&quot; value=&quot;335&quot;/&gt;&lt;/object&gt;&lt;object type=&quot;3&quot; unique_id=&quot;11787&quot;&gt;&lt;property id=&quot;20148&quot; value=&quot;5&quot;/&gt;&lt;property id=&quot;20300&quot; value=&quot;Slide 7 - &amp;quot;Well-Being as an issue&amp;quot;&quot;/&gt;&lt;property id=&quot;20307&quot; value=&quot;337&quot;/&gt;&lt;/object&gt;&lt;object type=&quot;3&quot; unique_id=&quot;11788&quot;&gt;&lt;property id=&quot;20148&quot; value=&quot;5&quot;/&gt;&lt;property id=&quot;20300&quot; value=&quot;Slide 8 - &amp;quot;Importance of principals maintaining their well-being&amp;quot;&quot;/&gt;&lt;property id=&quot;20307&quot; value=&quot;338&quot;/&gt;&lt;/object&gt;&lt;object type=&quot;3&quot; unique_id=&quot;11789&quot;&gt;&lt;property id=&quot;20148&quot; value=&quot;5&quot;/&gt;&lt;property id=&quot;20300&quot; value=&quot;Slide 9 - &amp;quot;This study&amp;quot;&quot;/&gt;&lt;property id=&quot;20307&quot; value=&quot;339&quot;/&gt;&lt;/object&gt;&lt;object type=&quot;3&quot; unique_id=&quot;11930&quot;&gt;&lt;property id=&quot;20148&quot; value=&quot;5&quot;/&gt;&lt;property id=&quot;20300&quot; value=&quot;Slide 4 - &amp;quot;Consider.....&amp;quot;&quot;/&gt;&lt;property id=&quot;20307&quot; value=&quot;340&quot;/&gt;&lt;/object&gt;&lt;object type=&quot;3&quot; unique_id=&quot;11931&quot;&gt;&lt;property id=&quot;20148&quot; value=&quot;5&quot;/&gt;&lt;property id=&quot;20300&quot; value=&quot;Slide 11 - &amp;quot;Subjective well-being and the principal&amp;quot;&quot;/&gt;&lt;property id=&quot;20307&quot; value=&quot;341&quot;/&gt;&lt;/object&gt;&lt;object type=&quot;3&quot; unique_id=&quot;11932&quot;&gt;&lt;property id=&quot;20148&quot; value=&quot;5&quot;/&gt;&lt;property id=&quot;20300&quot; value=&quot;Slide 14 - &amp;quot;Findings  - a set of enablers&amp;quot;&quot;/&gt;&lt;property id=&quot;20307&quot; value=&quot;342&quot;/&gt;&lt;/object&gt;&lt;object type=&quot;3&quot; unique_id=&quot;11933&quot;&gt;&lt;property id=&quot;20148&quot; value=&quot;5&quot;/&gt;&lt;property id=&quot;20300&quot; value=&quot;Slide 16 - &amp;quot;Benefits&amp;quot;&quot;/&gt;&lt;property id=&quot;20307&quot; value=&quot;343&quot;/&gt;&lt;/object&gt;&lt;object type=&quot;3&quot; unique_id=&quot;11998&quot;&gt;&lt;property id=&quot;20148&quot; value=&quot;5&quot;/&gt;&lt;property id=&quot;20300&quot; value=&quot;Slide 2 - &amp;quot;What’s the message?&amp;quot;&quot;/&gt;&lt;property id=&quot;20307&quot; value=&quot;345&quot;/&gt;&lt;/object&gt;&lt;object type=&quot;3&quot; unique_id=&quot;11999&quot;&gt;&lt;property id=&quot;20148&quot; value=&quot;5&quot;/&gt;&lt;property id=&quot;20300&quot; value=&quot;Slide 3 - &amp;quot;What does it mean?&amp;quot;&quot;/&gt;&lt;property id=&quot;20307&quot; value=&quot;346&quot;/&gt;&lt;/object&gt;&lt;object type=&quot;3&quot; unique_id=&quot;12000&quot;&gt;&lt;property id=&quot;20148&quot; value=&quot;5&quot;/&gt;&lt;property id=&quot;20300&quot; value=&quot;Slide 5 - &amp;quot;Consider&amp;quot;&quot;/&gt;&lt;property id=&quot;20307&quot; value=&quot;344&quot;/&gt;&lt;/object&gt;&lt;object type=&quot;3&quot; unique_id=&quot;12001&quot;&gt;&lt;property id=&quot;20148&quot; value=&quot;5&quot;/&gt;&lt;property id=&quot;20300&quot; value=&quot;Slide 15 - &amp;quot;The Enablers:&amp;quot;&quot;/&gt;&lt;property id=&quot;20307&quot; value=&quot;347&quot;/&gt;&lt;/object&gt;&lt;object type=&quot;3&quot; unique_id=&quot;12022&quot;&gt;&lt;property id=&quot;20148&quot; value=&quot;5&quot;/&gt;&lt;property id=&quot;20300&quot; value=&quot;Slide 10 - &amp;quot;Data collection&amp;quot;&quot;/&gt;&lt;property id=&quot;20307&quot; value=&quot;348&quot;/&gt;&lt;/object&gt;&lt;/object&gt;&lt;/object&gt;&lt;/database&gt;"/>
  <p:tag name="SECTOMILLISECCONVERTED" val="1"/>
</p:tagLst>
</file>

<file path=ppt/theme/theme1.xml><?xml version="1.0" encoding="utf-8"?>
<a:theme xmlns:a="http://schemas.openxmlformats.org/drawingml/2006/main" name="USQprimaryppt-1">
  <a:themeElements>
    <a:clrScheme name="">
      <a:dk1>
        <a:srgbClr val="000066"/>
      </a:dk1>
      <a:lt1>
        <a:srgbClr val="FFFFFF"/>
      </a:lt1>
      <a:dk2>
        <a:srgbClr val="0000CC"/>
      </a:dk2>
      <a:lt2>
        <a:srgbClr val="FFC400"/>
      </a:lt2>
      <a:accent1>
        <a:srgbClr val="FF6421"/>
      </a:accent1>
      <a:accent2>
        <a:srgbClr val="FFF580"/>
      </a:accent2>
      <a:accent3>
        <a:srgbClr val="AAAAE2"/>
      </a:accent3>
      <a:accent4>
        <a:srgbClr val="DADADA"/>
      </a:accent4>
      <a:accent5>
        <a:srgbClr val="FFB8AB"/>
      </a:accent5>
      <a:accent6>
        <a:srgbClr val="E7DE73"/>
      </a:accent6>
      <a:hlink>
        <a:srgbClr val="99CCFF"/>
      </a:hlink>
      <a:folHlink>
        <a:srgbClr val="0066FF"/>
      </a:folHlink>
    </a:clrScheme>
    <a:fontScheme name="usq_ppt_temp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lnDef>
  </a:objectDefaults>
  <a:extraClrSchemeLst>
    <a:extraClrScheme>
      <a:clrScheme name="usq_ppt_temp_white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usq_ppt_temp_white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usq_ppt_temp_white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USQprimaryppt-1</Template>
  <TotalTime>923</TotalTime>
  <Words>2580</Words>
  <Application>Microsoft Office PowerPoint</Application>
  <PresentationFormat>On-screen Show (4:3)</PresentationFormat>
  <Paragraphs>239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USQprimaryppt-1</vt:lpstr>
      <vt:lpstr>Repositioning the importance of a principal’s SWB may lead to more effective leadership </vt:lpstr>
      <vt:lpstr>What’s the message?</vt:lpstr>
      <vt:lpstr>What does it mean?</vt:lpstr>
      <vt:lpstr>Consider.....</vt:lpstr>
      <vt:lpstr>Consider.....</vt:lpstr>
      <vt:lpstr>Consider</vt:lpstr>
      <vt:lpstr>Little Current Literature</vt:lpstr>
      <vt:lpstr>The Principalship Context</vt:lpstr>
      <vt:lpstr>Well-Being as an issue</vt:lpstr>
      <vt:lpstr>Importance of principals maintaining their well-being</vt:lpstr>
      <vt:lpstr>This study</vt:lpstr>
      <vt:lpstr>Data collection</vt:lpstr>
      <vt:lpstr>The Findings:</vt:lpstr>
      <vt:lpstr>What is Agentic Strategism ?</vt:lpstr>
      <vt:lpstr>Key Personal Attributes</vt:lpstr>
      <vt:lpstr>What happened?</vt:lpstr>
      <vt:lpstr>Findings  - a set of enablers</vt:lpstr>
      <vt:lpstr>Leadership Capacity</vt:lpstr>
      <vt:lpstr>Future…..</vt:lpstr>
      <vt:lpstr>Reflect</vt:lpstr>
      <vt:lpstr>Contact details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Susan</cp:lastModifiedBy>
  <cp:revision>106</cp:revision>
  <dcterms:created xsi:type="dcterms:W3CDTF">2012-07-19T10:30:00Z</dcterms:created>
  <dcterms:modified xsi:type="dcterms:W3CDTF">2013-09-06T21:21:00Z</dcterms:modified>
</cp:coreProperties>
</file>