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9926638" cy="6669088"/>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p:scale>
          <a:sx n="33" d="100"/>
          <a:sy n="33" d="100"/>
        </p:scale>
        <p:origin x="8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3" y="7005158"/>
            <a:ext cx="25733931" cy="14902051"/>
          </a:xfrm>
        </p:spPr>
        <p:txBody>
          <a:bodyPr anchor="b"/>
          <a:lstStyle>
            <a:lvl1pPr algn="ctr">
              <a:defRPr sz="19860"/>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9"/>
            <a:ext cx="22706410" cy="10334331"/>
          </a:xfrm>
        </p:spPr>
        <p:txBody>
          <a:bodyPr/>
          <a:lstStyle>
            <a:lvl1pPr marL="0" indent="0" algn="ctr">
              <a:buNone/>
              <a:defRPr sz="7945"/>
            </a:lvl1pPr>
            <a:lvl2pPr marL="1513385" indent="0" algn="ctr">
              <a:buNone/>
              <a:defRPr sz="6621"/>
            </a:lvl2pPr>
            <a:lvl3pPr marL="3026771" indent="0" algn="ctr">
              <a:buNone/>
              <a:defRPr sz="5958"/>
            </a:lvl3pPr>
            <a:lvl4pPr marL="4540156" indent="0" algn="ctr">
              <a:buNone/>
              <a:defRPr sz="5296"/>
            </a:lvl4pPr>
            <a:lvl5pPr marL="6053544" indent="0" algn="ctr">
              <a:buNone/>
              <a:defRPr sz="5296"/>
            </a:lvl5pPr>
            <a:lvl6pPr marL="7566928" indent="0" algn="ctr">
              <a:buNone/>
              <a:defRPr sz="5296"/>
            </a:lvl6pPr>
            <a:lvl7pPr marL="9080313" indent="0" algn="ctr">
              <a:buNone/>
              <a:defRPr sz="5296"/>
            </a:lvl7pPr>
            <a:lvl8pPr marL="10593698" indent="0" algn="ctr">
              <a:buNone/>
              <a:defRPr sz="5296"/>
            </a:lvl8pPr>
            <a:lvl9pPr marL="12107083" indent="0" algn="ctr">
              <a:buNone/>
              <a:defRPr sz="529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23/09/2016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59160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23/09/2016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95136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3" y="2278907"/>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7"/>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23/09/2016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299423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AE5B-1B40-4849-BB44-9D9CD050A397}" type="datetimeFigureOut">
              <a:rPr lang="en-AU" smtClean="0"/>
              <a:t>23/09/2016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213198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37"/>
            <a:ext cx="26112371" cy="17805173"/>
          </a:xfrm>
        </p:spPr>
        <p:txBody>
          <a:bodyPr anchor="b"/>
          <a:lstStyle>
            <a:lvl1pPr>
              <a:defRPr sz="19860"/>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54"/>
            <a:ext cx="26112371" cy="9363319"/>
          </a:xfrm>
        </p:spPr>
        <p:txBody>
          <a:bodyPr/>
          <a:lstStyle>
            <a:lvl1pPr marL="0" indent="0">
              <a:buNone/>
              <a:defRPr sz="7945">
                <a:solidFill>
                  <a:schemeClr val="tx1"/>
                </a:solidFill>
              </a:defRPr>
            </a:lvl1pPr>
            <a:lvl2pPr marL="1513385" indent="0">
              <a:buNone/>
              <a:defRPr sz="6621">
                <a:solidFill>
                  <a:schemeClr val="tx1">
                    <a:tint val="75000"/>
                  </a:schemeClr>
                </a:solidFill>
              </a:defRPr>
            </a:lvl2pPr>
            <a:lvl3pPr marL="3026771" indent="0">
              <a:buNone/>
              <a:defRPr sz="5958">
                <a:solidFill>
                  <a:schemeClr val="tx1">
                    <a:tint val="75000"/>
                  </a:schemeClr>
                </a:solidFill>
              </a:defRPr>
            </a:lvl3pPr>
            <a:lvl4pPr marL="4540156" indent="0">
              <a:buNone/>
              <a:defRPr sz="5296">
                <a:solidFill>
                  <a:schemeClr val="tx1">
                    <a:tint val="75000"/>
                  </a:schemeClr>
                </a:solidFill>
              </a:defRPr>
            </a:lvl4pPr>
            <a:lvl5pPr marL="6053544" indent="0">
              <a:buNone/>
              <a:defRPr sz="5296">
                <a:solidFill>
                  <a:schemeClr val="tx1">
                    <a:tint val="75000"/>
                  </a:schemeClr>
                </a:solidFill>
              </a:defRPr>
            </a:lvl5pPr>
            <a:lvl6pPr marL="7566928" indent="0">
              <a:buNone/>
              <a:defRPr sz="5296">
                <a:solidFill>
                  <a:schemeClr val="tx1">
                    <a:tint val="75000"/>
                  </a:schemeClr>
                </a:solidFill>
              </a:defRPr>
            </a:lvl6pPr>
            <a:lvl7pPr marL="9080313" indent="0">
              <a:buNone/>
              <a:defRPr sz="5296">
                <a:solidFill>
                  <a:schemeClr val="tx1">
                    <a:tint val="75000"/>
                  </a:schemeClr>
                </a:solidFill>
              </a:defRPr>
            </a:lvl7pPr>
            <a:lvl8pPr marL="10593698" indent="0">
              <a:buNone/>
              <a:defRPr sz="5296">
                <a:solidFill>
                  <a:schemeClr val="tx1">
                    <a:tint val="75000"/>
                  </a:schemeClr>
                </a:solidFill>
              </a:defRPr>
            </a:lvl8pPr>
            <a:lvl9pPr marL="12107083" indent="0">
              <a:buNone/>
              <a:defRPr sz="529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AE5B-1B40-4849-BB44-9D9CD050A397}" type="datetimeFigureOut">
              <a:rPr lang="en-AU" smtClean="0"/>
              <a:t>23/09/2016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311549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2"/>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2"/>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BCAE5B-1B40-4849-BB44-9D9CD050A397}" type="datetimeFigureOut">
              <a:rPr lang="en-AU" smtClean="0"/>
              <a:t>23/09/2016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881267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6" y="2278915"/>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2"/>
            <a:ext cx="12807832" cy="5142393"/>
          </a:xfrm>
        </p:spPr>
        <p:txBody>
          <a:bodyPr anchor="b"/>
          <a:lstStyle>
            <a:lvl1pPr marL="0" indent="0">
              <a:buNone/>
              <a:defRPr sz="7945" b="1"/>
            </a:lvl1pPr>
            <a:lvl2pPr marL="1513385" indent="0">
              <a:buNone/>
              <a:defRPr sz="6621" b="1"/>
            </a:lvl2pPr>
            <a:lvl3pPr marL="3026771" indent="0">
              <a:buNone/>
              <a:defRPr sz="5958" b="1"/>
            </a:lvl3pPr>
            <a:lvl4pPr marL="4540156" indent="0">
              <a:buNone/>
              <a:defRPr sz="5296" b="1"/>
            </a:lvl4pPr>
            <a:lvl5pPr marL="6053544" indent="0">
              <a:buNone/>
              <a:defRPr sz="5296" b="1"/>
            </a:lvl5pPr>
            <a:lvl6pPr marL="7566928" indent="0">
              <a:buNone/>
              <a:defRPr sz="5296" b="1"/>
            </a:lvl6pPr>
            <a:lvl7pPr marL="9080313" indent="0">
              <a:buNone/>
              <a:defRPr sz="5296" b="1"/>
            </a:lvl7pPr>
            <a:lvl8pPr marL="10593698" indent="0">
              <a:buNone/>
              <a:defRPr sz="5296" b="1"/>
            </a:lvl8pPr>
            <a:lvl9pPr marL="12107083" indent="0">
              <a:buNone/>
              <a:defRPr sz="5296" b="1"/>
            </a:lvl9pPr>
          </a:lstStyle>
          <a:p>
            <a:pPr lvl="0"/>
            <a:r>
              <a:rPr lang="en-US" smtClean="0"/>
              <a:t>Click to edit Master text styles</a:t>
            </a:r>
          </a:p>
        </p:txBody>
      </p:sp>
      <p:sp>
        <p:nvSpPr>
          <p:cNvPr id="4" name="Content Placeholder 3"/>
          <p:cNvSpPr>
            <a:spLocks noGrp="1"/>
          </p:cNvSpPr>
          <p:nvPr>
            <p:ph sz="half" idx="2"/>
          </p:nvPr>
        </p:nvSpPr>
        <p:spPr>
          <a:xfrm>
            <a:off x="2085368" y="15635270"/>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2"/>
            <a:ext cx="12870909" cy="5142393"/>
          </a:xfrm>
        </p:spPr>
        <p:txBody>
          <a:bodyPr anchor="b"/>
          <a:lstStyle>
            <a:lvl1pPr marL="0" indent="0">
              <a:buNone/>
              <a:defRPr sz="7945" b="1"/>
            </a:lvl1pPr>
            <a:lvl2pPr marL="1513385" indent="0">
              <a:buNone/>
              <a:defRPr sz="6621" b="1"/>
            </a:lvl2pPr>
            <a:lvl3pPr marL="3026771" indent="0">
              <a:buNone/>
              <a:defRPr sz="5958" b="1"/>
            </a:lvl3pPr>
            <a:lvl4pPr marL="4540156" indent="0">
              <a:buNone/>
              <a:defRPr sz="5296" b="1"/>
            </a:lvl4pPr>
            <a:lvl5pPr marL="6053544" indent="0">
              <a:buNone/>
              <a:defRPr sz="5296" b="1"/>
            </a:lvl5pPr>
            <a:lvl6pPr marL="7566928" indent="0">
              <a:buNone/>
              <a:defRPr sz="5296" b="1"/>
            </a:lvl6pPr>
            <a:lvl7pPr marL="9080313" indent="0">
              <a:buNone/>
              <a:defRPr sz="5296" b="1"/>
            </a:lvl7pPr>
            <a:lvl8pPr marL="10593698" indent="0">
              <a:buNone/>
              <a:defRPr sz="5296" b="1"/>
            </a:lvl8pPr>
            <a:lvl9pPr marL="12107083" indent="0">
              <a:buNone/>
              <a:defRPr sz="5296" b="1"/>
            </a:lvl9pPr>
          </a:lstStyle>
          <a:p>
            <a:pPr lvl="0"/>
            <a:r>
              <a:rPr lang="en-US" smtClean="0"/>
              <a:t>Click to edit Master text styles</a:t>
            </a:r>
          </a:p>
        </p:txBody>
      </p:sp>
      <p:sp>
        <p:nvSpPr>
          <p:cNvPr id="6" name="Content Placeholder 5"/>
          <p:cNvSpPr>
            <a:spLocks noGrp="1"/>
          </p:cNvSpPr>
          <p:nvPr>
            <p:ph sz="quarter" idx="4"/>
          </p:nvPr>
        </p:nvSpPr>
        <p:spPr>
          <a:xfrm>
            <a:off x="15326828" y="15635270"/>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BCAE5B-1B40-4849-BB44-9D9CD050A397}" type="datetimeFigureOut">
              <a:rPr lang="en-AU" smtClean="0"/>
              <a:t>23/09/2016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354872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BCAE5B-1B40-4849-BB44-9D9CD050A397}" type="datetimeFigureOut">
              <a:rPr lang="en-AU" smtClean="0"/>
              <a:t>23/09/2016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61888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CAE5B-1B40-4849-BB44-9D9CD050A397}" type="datetimeFigureOut">
              <a:rPr lang="en-AU" smtClean="0"/>
              <a:t>23/09/2016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71758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3"/>
            </a:lvl1pPr>
          </a:lstStyle>
          <a:p>
            <a:r>
              <a:rPr lang="en-US" smtClean="0"/>
              <a:t>Click to edit Master title style</a:t>
            </a:r>
            <a:endParaRPr lang="en-US" dirty="0"/>
          </a:p>
        </p:txBody>
      </p:sp>
      <p:sp>
        <p:nvSpPr>
          <p:cNvPr id="3" name="Content Placeholder 2"/>
          <p:cNvSpPr>
            <a:spLocks noGrp="1"/>
          </p:cNvSpPr>
          <p:nvPr>
            <p:ph idx="1"/>
          </p:nvPr>
        </p:nvSpPr>
        <p:spPr>
          <a:xfrm>
            <a:off x="12870915" y="6162965"/>
            <a:ext cx="15326827" cy="30418415"/>
          </a:xfrm>
        </p:spPr>
        <p:txBody>
          <a:bodyPr/>
          <a:lstStyle>
            <a:lvl1pPr>
              <a:defRPr sz="10593"/>
            </a:lvl1pPr>
            <a:lvl2pPr>
              <a:defRPr sz="9269"/>
            </a:lvl2pPr>
            <a:lvl3pPr>
              <a:defRPr sz="7945"/>
            </a:lvl3pPr>
            <a:lvl4pPr>
              <a:defRPr sz="6621"/>
            </a:lvl4pPr>
            <a:lvl5pPr>
              <a:defRPr sz="6621"/>
            </a:lvl5pPr>
            <a:lvl6pPr>
              <a:defRPr sz="6621"/>
            </a:lvl6pPr>
            <a:lvl7pPr>
              <a:defRPr sz="6621"/>
            </a:lvl7pPr>
            <a:lvl8pPr>
              <a:defRPr sz="6621"/>
            </a:lvl8pPr>
            <a:lvl9pPr>
              <a:defRPr sz="66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6"/>
            </a:lvl1pPr>
            <a:lvl2pPr marL="1513385" indent="0">
              <a:buNone/>
              <a:defRPr sz="4635"/>
            </a:lvl2pPr>
            <a:lvl3pPr marL="3026771" indent="0">
              <a:buNone/>
              <a:defRPr sz="3972"/>
            </a:lvl3pPr>
            <a:lvl4pPr marL="4540156" indent="0">
              <a:buNone/>
              <a:defRPr sz="3311"/>
            </a:lvl4pPr>
            <a:lvl5pPr marL="6053544" indent="0">
              <a:buNone/>
              <a:defRPr sz="3311"/>
            </a:lvl5pPr>
            <a:lvl6pPr marL="7566928" indent="0">
              <a:buNone/>
              <a:defRPr sz="3311"/>
            </a:lvl6pPr>
            <a:lvl7pPr marL="9080313" indent="0">
              <a:buNone/>
              <a:defRPr sz="3311"/>
            </a:lvl7pPr>
            <a:lvl8pPr marL="10593698" indent="0">
              <a:buNone/>
              <a:defRPr sz="3311"/>
            </a:lvl8pPr>
            <a:lvl9pPr marL="12107083"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AE5B-1B40-4849-BB44-9D9CD050A397}" type="datetimeFigureOut">
              <a:rPr lang="en-AU" smtClean="0"/>
              <a:t>23/09/2016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11905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15" y="6162965"/>
            <a:ext cx="15326827" cy="30418415"/>
          </a:xfrm>
        </p:spPr>
        <p:txBody>
          <a:bodyPr anchor="t"/>
          <a:lstStyle>
            <a:lvl1pPr marL="0" indent="0">
              <a:buNone/>
              <a:defRPr sz="10593"/>
            </a:lvl1pPr>
            <a:lvl2pPr marL="1513385" indent="0">
              <a:buNone/>
              <a:defRPr sz="9269"/>
            </a:lvl2pPr>
            <a:lvl3pPr marL="3026771" indent="0">
              <a:buNone/>
              <a:defRPr sz="7945"/>
            </a:lvl3pPr>
            <a:lvl4pPr marL="4540156" indent="0">
              <a:buNone/>
              <a:defRPr sz="6621"/>
            </a:lvl4pPr>
            <a:lvl5pPr marL="6053544" indent="0">
              <a:buNone/>
              <a:defRPr sz="6621"/>
            </a:lvl5pPr>
            <a:lvl6pPr marL="7566928" indent="0">
              <a:buNone/>
              <a:defRPr sz="6621"/>
            </a:lvl6pPr>
            <a:lvl7pPr marL="9080313" indent="0">
              <a:buNone/>
              <a:defRPr sz="6621"/>
            </a:lvl7pPr>
            <a:lvl8pPr marL="10593698" indent="0">
              <a:buNone/>
              <a:defRPr sz="6621"/>
            </a:lvl8pPr>
            <a:lvl9pPr marL="12107083" indent="0">
              <a:buNone/>
              <a:defRPr sz="6621"/>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6"/>
            </a:lvl1pPr>
            <a:lvl2pPr marL="1513385" indent="0">
              <a:buNone/>
              <a:defRPr sz="4635"/>
            </a:lvl2pPr>
            <a:lvl3pPr marL="3026771" indent="0">
              <a:buNone/>
              <a:defRPr sz="3972"/>
            </a:lvl3pPr>
            <a:lvl4pPr marL="4540156" indent="0">
              <a:buNone/>
              <a:defRPr sz="3311"/>
            </a:lvl4pPr>
            <a:lvl5pPr marL="6053544" indent="0">
              <a:buNone/>
              <a:defRPr sz="3311"/>
            </a:lvl5pPr>
            <a:lvl6pPr marL="7566928" indent="0">
              <a:buNone/>
              <a:defRPr sz="3311"/>
            </a:lvl6pPr>
            <a:lvl7pPr marL="9080313" indent="0">
              <a:buNone/>
              <a:defRPr sz="3311"/>
            </a:lvl7pPr>
            <a:lvl8pPr marL="10593698" indent="0">
              <a:buNone/>
              <a:defRPr sz="3311"/>
            </a:lvl8pPr>
            <a:lvl9pPr marL="12107083"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AE5B-1B40-4849-BB44-9D9CD050A397}" type="datetimeFigureOut">
              <a:rPr lang="en-AU" smtClean="0"/>
              <a:t>23/09/2016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BF5A6E-A9C1-442F-B890-195BCF5ADC5B}" type="slidenum">
              <a:rPr lang="en-AU" smtClean="0"/>
              <a:t>‹#›</a:t>
            </a:fld>
            <a:endParaRPr lang="en-AU"/>
          </a:p>
        </p:txBody>
      </p:sp>
    </p:spTree>
    <p:extLst>
      <p:ext uri="{BB962C8B-B14F-4D97-AF65-F5344CB8AC3E}">
        <p14:creationId xmlns:p14="http://schemas.microsoft.com/office/powerpoint/2010/main" val="77613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3" y="2278915"/>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3" y="11394522"/>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8"/>
            <a:ext cx="6811923" cy="2278904"/>
          </a:xfrm>
          <a:prstGeom prst="rect">
            <a:avLst/>
          </a:prstGeom>
        </p:spPr>
        <p:txBody>
          <a:bodyPr vert="horz" lIns="91440" tIns="45720" rIns="91440" bIns="45720" rtlCol="0" anchor="ctr"/>
          <a:lstStyle>
            <a:lvl1pPr algn="l">
              <a:defRPr sz="3972">
                <a:solidFill>
                  <a:schemeClr val="tx1">
                    <a:tint val="75000"/>
                  </a:schemeClr>
                </a:solidFill>
              </a:defRPr>
            </a:lvl1pPr>
          </a:lstStyle>
          <a:p>
            <a:fld id="{F2BCAE5B-1B40-4849-BB44-9D9CD050A397}" type="datetimeFigureOut">
              <a:rPr lang="en-AU" smtClean="0"/>
              <a:t>23/09/2016</a:t>
            </a:fld>
            <a:endParaRPr lang="en-AU"/>
          </a:p>
        </p:txBody>
      </p:sp>
      <p:sp>
        <p:nvSpPr>
          <p:cNvPr id="5" name="Footer Placeholder 4"/>
          <p:cNvSpPr>
            <a:spLocks noGrp="1"/>
          </p:cNvSpPr>
          <p:nvPr>
            <p:ph type="ftr" sz="quarter" idx="3"/>
          </p:nvPr>
        </p:nvSpPr>
        <p:spPr>
          <a:xfrm>
            <a:off x="10028665" y="39672758"/>
            <a:ext cx="10217884" cy="2278904"/>
          </a:xfrm>
          <a:prstGeom prst="rect">
            <a:avLst/>
          </a:prstGeom>
        </p:spPr>
        <p:txBody>
          <a:bodyPr vert="horz" lIns="91440" tIns="45720" rIns="91440" bIns="45720" rtlCol="0" anchor="ctr"/>
          <a:lstStyle>
            <a:lvl1pPr algn="ctr">
              <a:defRPr sz="397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21381870" y="39672758"/>
            <a:ext cx="6811923" cy="2278904"/>
          </a:xfrm>
          <a:prstGeom prst="rect">
            <a:avLst/>
          </a:prstGeom>
        </p:spPr>
        <p:txBody>
          <a:bodyPr vert="horz" lIns="91440" tIns="45720" rIns="91440" bIns="45720" rtlCol="0" anchor="ctr"/>
          <a:lstStyle>
            <a:lvl1pPr algn="r">
              <a:defRPr sz="3972">
                <a:solidFill>
                  <a:schemeClr val="tx1">
                    <a:tint val="75000"/>
                  </a:schemeClr>
                </a:solidFill>
              </a:defRPr>
            </a:lvl1pPr>
          </a:lstStyle>
          <a:p>
            <a:fld id="{D3BF5A6E-A9C1-442F-B890-195BCF5ADC5B}" type="slidenum">
              <a:rPr lang="en-AU" smtClean="0"/>
              <a:t>‹#›</a:t>
            </a:fld>
            <a:endParaRPr lang="en-AU"/>
          </a:p>
        </p:txBody>
      </p:sp>
    </p:spTree>
    <p:extLst>
      <p:ext uri="{BB962C8B-B14F-4D97-AF65-F5344CB8AC3E}">
        <p14:creationId xmlns:p14="http://schemas.microsoft.com/office/powerpoint/2010/main" val="3974039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6771" rtl="0" eaLnBrk="1" latinLnBrk="0" hangingPunct="1">
        <a:lnSpc>
          <a:spcPct val="90000"/>
        </a:lnSpc>
        <a:spcBef>
          <a:spcPct val="0"/>
        </a:spcBef>
        <a:buNone/>
        <a:defRPr sz="14567" kern="1200">
          <a:solidFill>
            <a:schemeClr val="tx1"/>
          </a:solidFill>
          <a:latin typeface="+mj-lt"/>
          <a:ea typeface="+mj-ea"/>
          <a:cs typeface="+mj-cs"/>
        </a:defRPr>
      </a:lvl1pPr>
    </p:titleStyle>
    <p:bodyStyle>
      <a:lvl1pPr marL="756695" indent="-756695" algn="l" defTabSz="3026771" rtl="0" eaLnBrk="1" latinLnBrk="0" hangingPunct="1">
        <a:lnSpc>
          <a:spcPct val="90000"/>
        </a:lnSpc>
        <a:spcBef>
          <a:spcPts val="3311"/>
        </a:spcBef>
        <a:buFont typeface="Arial" panose="020B0604020202020204" pitchFamily="34" charset="0"/>
        <a:buChar char="•"/>
        <a:defRPr sz="9269" kern="1200">
          <a:solidFill>
            <a:schemeClr val="tx1"/>
          </a:solidFill>
          <a:latin typeface="+mn-lt"/>
          <a:ea typeface="+mn-ea"/>
          <a:cs typeface="+mn-cs"/>
        </a:defRPr>
      </a:lvl1pPr>
      <a:lvl2pPr marL="2270079" indent="-756695" algn="l" defTabSz="3026771" rtl="0" eaLnBrk="1" latinLnBrk="0" hangingPunct="1">
        <a:lnSpc>
          <a:spcPct val="90000"/>
        </a:lnSpc>
        <a:spcBef>
          <a:spcPts val="1656"/>
        </a:spcBef>
        <a:buFont typeface="Arial" panose="020B0604020202020204" pitchFamily="34" charset="0"/>
        <a:buChar char="•"/>
        <a:defRPr sz="7945" kern="1200">
          <a:solidFill>
            <a:schemeClr val="tx1"/>
          </a:solidFill>
          <a:latin typeface="+mn-lt"/>
          <a:ea typeface="+mn-ea"/>
          <a:cs typeface="+mn-cs"/>
        </a:defRPr>
      </a:lvl2pPr>
      <a:lvl3pPr marL="3783462" indent="-756695" algn="l" defTabSz="3026771" rtl="0" eaLnBrk="1" latinLnBrk="0" hangingPunct="1">
        <a:lnSpc>
          <a:spcPct val="90000"/>
        </a:lnSpc>
        <a:spcBef>
          <a:spcPts val="1656"/>
        </a:spcBef>
        <a:buFont typeface="Arial" panose="020B0604020202020204" pitchFamily="34" charset="0"/>
        <a:buChar char="•"/>
        <a:defRPr sz="6621" kern="1200">
          <a:solidFill>
            <a:schemeClr val="tx1"/>
          </a:solidFill>
          <a:latin typeface="+mn-lt"/>
          <a:ea typeface="+mn-ea"/>
          <a:cs typeface="+mn-cs"/>
        </a:defRPr>
      </a:lvl3pPr>
      <a:lvl4pPr marL="5296850"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4pPr>
      <a:lvl5pPr marL="6810236"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5pPr>
      <a:lvl6pPr marL="8323621"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6pPr>
      <a:lvl7pPr marL="9837007"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7pPr>
      <a:lvl8pPr marL="11350392"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8pPr>
      <a:lvl9pPr marL="12863778" indent="-756695" algn="l" defTabSz="3026771" rtl="0" eaLnBrk="1" latinLnBrk="0" hangingPunct="1">
        <a:lnSpc>
          <a:spcPct val="90000"/>
        </a:lnSpc>
        <a:spcBef>
          <a:spcPts val="1656"/>
        </a:spcBef>
        <a:buFont typeface="Arial" panose="020B0604020202020204" pitchFamily="34" charset="0"/>
        <a:buChar char="•"/>
        <a:defRPr sz="5958" kern="1200">
          <a:solidFill>
            <a:schemeClr val="tx1"/>
          </a:solidFill>
          <a:latin typeface="+mn-lt"/>
          <a:ea typeface="+mn-ea"/>
          <a:cs typeface="+mn-cs"/>
        </a:defRPr>
      </a:lvl9pPr>
    </p:bodyStyle>
    <p:otherStyle>
      <a:defPPr>
        <a:defRPr lang="en-US"/>
      </a:defPPr>
      <a:lvl1pPr marL="0" algn="l" defTabSz="3026771" rtl="0" eaLnBrk="1" latinLnBrk="0" hangingPunct="1">
        <a:defRPr sz="5958" kern="1200">
          <a:solidFill>
            <a:schemeClr val="tx1"/>
          </a:solidFill>
          <a:latin typeface="+mn-lt"/>
          <a:ea typeface="+mn-ea"/>
          <a:cs typeface="+mn-cs"/>
        </a:defRPr>
      </a:lvl1pPr>
      <a:lvl2pPr marL="1513385" algn="l" defTabSz="3026771" rtl="0" eaLnBrk="1" latinLnBrk="0" hangingPunct="1">
        <a:defRPr sz="5958" kern="1200">
          <a:solidFill>
            <a:schemeClr val="tx1"/>
          </a:solidFill>
          <a:latin typeface="+mn-lt"/>
          <a:ea typeface="+mn-ea"/>
          <a:cs typeface="+mn-cs"/>
        </a:defRPr>
      </a:lvl2pPr>
      <a:lvl3pPr marL="3026771" algn="l" defTabSz="3026771" rtl="0" eaLnBrk="1" latinLnBrk="0" hangingPunct="1">
        <a:defRPr sz="5958" kern="1200">
          <a:solidFill>
            <a:schemeClr val="tx1"/>
          </a:solidFill>
          <a:latin typeface="+mn-lt"/>
          <a:ea typeface="+mn-ea"/>
          <a:cs typeface="+mn-cs"/>
        </a:defRPr>
      </a:lvl3pPr>
      <a:lvl4pPr marL="4540156" algn="l" defTabSz="3026771" rtl="0" eaLnBrk="1" latinLnBrk="0" hangingPunct="1">
        <a:defRPr sz="5958" kern="1200">
          <a:solidFill>
            <a:schemeClr val="tx1"/>
          </a:solidFill>
          <a:latin typeface="+mn-lt"/>
          <a:ea typeface="+mn-ea"/>
          <a:cs typeface="+mn-cs"/>
        </a:defRPr>
      </a:lvl4pPr>
      <a:lvl5pPr marL="6053544" algn="l" defTabSz="3026771" rtl="0" eaLnBrk="1" latinLnBrk="0" hangingPunct="1">
        <a:defRPr sz="5958" kern="1200">
          <a:solidFill>
            <a:schemeClr val="tx1"/>
          </a:solidFill>
          <a:latin typeface="+mn-lt"/>
          <a:ea typeface="+mn-ea"/>
          <a:cs typeface="+mn-cs"/>
        </a:defRPr>
      </a:lvl5pPr>
      <a:lvl6pPr marL="7566928" algn="l" defTabSz="3026771" rtl="0" eaLnBrk="1" latinLnBrk="0" hangingPunct="1">
        <a:defRPr sz="5958" kern="1200">
          <a:solidFill>
            <a:schemeClr val="tx1"/>
          </a:solidFill>
          <a:latin typeface="+mn-lt"/>
          <a:ea typeface="+mn-ea"/>
          <a:cs typeface="+mn-cs"/>
        </a:defRPr>
      </a:lvl6pPr>
      <a:lvl7pPr marL="9080313" algn="l" defTabSz="3026771" rtl="0" eaLnBrk="1" latinLnBrk="0" hangingPunct="1">
        <a:defRPr sz="5958" kern="1200">
          <a:solidFill>
            <a:schemeClr val="tx1"/>
          </a:solidFill>
          <a:latin typeface="+mn-lt"/>
          <a:ea typeface="+mn-ea"/>
          <a:cs typeface="+mn-cs"/>
        </a:defRPr>
      </a:lvl7pPr>
      <a:lvl8pPr marL="10593698" algn="l" defTabSz="3026771" rtl="0" eaLnBrk="1" latinLnBrk="0" hangingPunct="1">
        <a:defRPr sz="5958" kern="1200">
          <a:solidFill>
            <a:schemeClr val="tx1"/>
          </a:solidFill>
          <a:latin typeface="+mn-lt"/>
          <a:ea typeface="+mn-ea"/>
          <a:cs typeface="+mn-cs"/>
        </a:defRPr>
      </a:lvl8pPr>
      <a:lvl9pPr marL="12107083" algn="l" defTabSz="3026771" rtl="0" eaLnBrk="1" latinLnBrk="0" hangingPunct="1">
        <a:defRPr sz="5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dul.Hafeez-Baig@usq.edu.au" TargetMode="External"/><Relationship Id="rId2" Type="http://schemas.openxmlformats.org/officeDocument/2006/relationships/hyperlink" Target="mailto:Vasundhara.Rani@usq.edu.au"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Raj.Gururajan@usq.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5834" y="228600"/>
            <a:ext cx="19293375" cy="2347310"/>
          </a:xfrm>
        </p:spPr>
        <p:txBody>
          <a:bodyPr>
            <a:noAutofit/>
          </a:bodyPr>
          <a:lstStyle/>
          <a:p>
            <a:pPr algn="just"/>
            <a:r>
              <a:rPr lang="en-AU" sz="4800" b="1" dirty="0">
                <a:latin typeface="Verdana" panose="020B0604030504040204" pitchFamily="34" charset="0"/>
                <a:ea typeface="Verdana" panose="020B0604030504040204" pitchFamily="34" charset="0"/>
                <a:cs typeface="Verdana" panose="020B0604030504040204" pitchFamily="34" charset="0"/>
              </a:rPr>
              <a:t>What factors determine healthcare professionals’ (HCPs) acceptance of mobile devices for </a:t>
            </a:r>
            <a:r>
              <a:rPr lang="en-AU" sz="4800" b="1" dirty="0" smtClean="0">
                <a:latin typeface="Verdana" panose="020B0604030504040204" pitchFamily="34" charset="0"/>
                <a:ea typeface="Verdana" panose="020B0604030504040204" pitchFamily="34" charset="0"/>
                <a:cs typeface="Verdana" panose="020B0604030504040204" pitchFamily="34" charset="0"/>
              </a:rPr>
              <a:t>telehealth: </a:t>
            </a:r>
            <a:r>
              <a:rPr lang="en-AU" sz="4800" b="1" dirty="0">
                <a:latin typeface="Verdana" panose="020B0604030504040204" pitchFamily="34" charset="0"/>
                <a:ea typeface="Verdana" panose="020B0604030504040204" pitchFamily="34" charset="0"/>
                <a:cs typeface="Verdana" panose="020B0604030504040204" pitchFamily="34" charset="0"/>
              </a:rPr>
              <a:t>A qualitative study conducted in Queensland, Australia</a:t>
            </a:r>
          </a:p>
        </p:txBody>
      </p:sp>
      <p:sp>
        <p:nvSpPr>
          <p:cNvPr id="3" name="Subtitle 2"/>
          <p:cNvSpPr>
            <a:spLocks noGrp="1"/>
          </p:cNvSpPr>
          <p:nvPr>
            <p:ph type="subTitle" idx="1"/>
          </p:nvPr>
        </p:nvSpPr>
        <p:spPr>
          <a:xfrm>
            <a:off x="444285" y="3388147"/>
            <a:ext cx="29830928" cy="2889498"/>
          </a:xfrm>
        </p:spPr>
        <p:txBody>
          <a:bodyPr>
            <a:normAutofit fontScale="70000" lnSpcReduction="20000"/>
          </a:bodyPr>
          <a:lstStyle/>
          <a:p>
            <a:pPr algn="just">
              <a:lnSpc>
                <a:spcPct val="115000"/>
              </a:lnSpc>
              <a:spcAft>
                <a:spcPts val="1199"/>
              </a:spcAft>
            </a:pPr>
            <a:r>
              <a:rPr lang="en-US" sz="5400" dirty="0">
                <a:latin typeface="Verdana" panose="020B0604030504040204" pitchFamily="34" charset="0"/>
                <a:ea typeface="Verdana" panose="020B0604030504040204" pitchFamily="34" charset="0"/>
                <a:cs typeface="Verdana" panose="020B0604030504040204" pitchFamily="34" charset="0"/>
              </a:rPr>
              <a:t>Vasundhara, Rani, Sood, University of Southern Queensland, Australia, </a:t>
            </a:r>
            <a:r>
              <a:rPr lang="en-US" sz="54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2"/>
              </a:rPr>
              <a:t>Vasundhara.Rani@usq.edu.au</a:t>
            </a:r>
            <a:r>
              <a:rPr lang="en-US" sz="5400" dirty="0">
                <a:latin typeface="Verdana" panose="020B0604030504040204" pitchFamily="34" charset="0"/>
                <a:ea typeface="Verdana" panose="020B0604030504040204" pitchFamily="34" charset="0"/>
                <a:cs typeface="Verdana" panose="020B0604030504040204" pitchFamily="34" charset="0"/>
              </a:rPr>
              <a:t> </a:t>
            </a:r>
            <a:endParaRPr lang="en-AU" sz="5400" dirty="0">
              <a:latin typeface="Verdana" panose="020B0604030504040204" pitchFamily="34" charset="0"/>
              <a:ea typeface="Verdana" panose="020B0604030504040204" pitchFamily="34" charset="0"/>
              <a:cs typeface="Verdana" panose="020B0604030504040204" pitchFamily="34" charset="0"/>
            </a:endParaRPr>
          </a:p>
          <a:p>
            <a:pPr algn="just">
              <a:lnSpc>
                <a:spcPct val="115000"/>
              </a:lnSpc>
              <a:spcAft>
                <a:spcPts val="1000"/>
              </a:spcAft>
            </a:pPr>
            <a:r>
              <a:rPr lang="en-US" sz="5400" dirty="0">
                <a:latin typeface="Verdana" panose="020B0604030504040204" pitchFamily="34" charset="0"/>
                <a:ea typeface="Verdana" panose="020B0604030504040204" pitchFamily="34" charset="0"/>
                <a:cs typeface="Verdana" panose="020B0604030504040204" pitchFamily="34" charset="0"/>
              </a:rPr>
              <a:t>Dr. Abdul Hafeez, Baig, University of Southern Queensland, Australia, </a:t>
            </a:r>
            <a:r>
              <a:rPr lang="en-US" sz="54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3"/>
              </a:rPr>
              <a:t>Abdul.Hafeez-Baig@usq.edu.au</a:t>
            </a:r>
            <a:endParaRPr lang="en-AU" sz="5400" dirty="0">
              <a:latin typeface="Verdana" panose="020B0604030504040204" pitchFamily="34" charset="0"/>
              <a:ea typeface="Verdana" panose="020B0604030504040204" pitchFamily="34" charset="0"/>
              <a:cs typeface="Verdana" panose="020B0604030504040204" pitchFamily="34" charset="0"/>
            </a:endParaRPr>
          </a:p>
          <a:p>
            <a:pPr algn="just">
              <a:lnSpc>
                <a:spcPct val="115000"/>
              </a:lnSpc>
              <a:spcAft>
                <a:spcPts val="1199"/>
              </a:spcAft>
            </a:pPr>
            <a:r>
              <a:rPr lang="en-US" sz="5400" dirty="0">
                <a:latin typeface="Verdana" panose="020B0604030504040204" pitchFamily="34" charset="0"/>
                <a:ea typeface="Verdana" panose="020B0604030504040204" pitchFamily="34" charset="0"/>
                <a:cs typeface="Verdana" panose="020B0604030504040204" pitchFamily="34" charset="0"/>
              </a:rPr>
              <a:t>Prof. Raj, Gururajan, University of Southern Queensland, Australia, </a:t>
            </a:r>
            <a:r>
              <a:rPr lang="en-US" sz="54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4"/>
              </a:rPr>
              <a:t>Raj.Gururajan@usq.edu.au</a:t>
            </a:r>
            <a:endParaRPr lang="en-AU" sz="540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247050" y="6659426"/>
            <a:ext cx="5574889" cy="1118768"/>
          </a:xfrm>
          <a:prstGeom prst="rect">
            <a:avLst/>
          </a:prstGeom>
          <a:noFill/>
        </p:spPr>
        <p:txBody>
          <a:bodyPr wrap="square" rtlCol="0">
            <a:spAutoFit/>
          </a:bodyPr>
          <a:lstStyle/>
          <a:p>
            <a:pPr algn="just">
              <a:lnSpc>
                <a:spcPct val="115000"/>
              </a:lnSpc>
              <a:spcBef>
                <a:spcPts val="1199"/>
              </a:spcBef>
              <a:spcAft>
                <a:spcPts val="1000"/>
              </a:spcAft>
            </a:pPr>
            <a:r>
              <a:rPr lang="en-AU" sz="5800" b="1" dirty="0">
                <a:latin typeface="Verdana" panose="020B0604030504040204" pitchFamily="34" charset="0"/>
                <a:ea typeface="Verdana" panose="020B0604030504040204" pitchFamily="34" charset="0"/>
                <a:cs typeface="Verdana" panose="020B0604030504040204" pitchFamily="34" charset="0"/>
              </a:rPr>
              <a:t>Objective</a:t>
            </a:r>
          </a:p>
        </p:txBody>
      </p:sp>
      <p:sp>
        <p:nvSpPr>
          <p:cNvPr id="7" name="TextBox 6"/>
          <p:cNvSpPr txBox="1"/>
          <p:nvPr/>
        </p:nvSpPr>
        <p:spPr>
          <a:xfrm>
            <a:off x="252783" y="7676972"/>
            <a:ext cx="29736426" cy="5543056"/>
          </a:xfrm>
          <a:prstGeom prst="rect">
            <a:avLst/>
          </a:prstGeom>
          <a:noFill/>
        </p:spPr>
        <p:txBody>
          <a:bodyPr wrap="square" rtlCol="0">
            <a:spAutoFit/>
          </a:bodyPr>
          <a:lstStyle/>
          <a:p>
            <a:pPr algn="just">
              <a:lnSpc>
                <a:spcPct val="115000"/>
              </a:lnSpc>
              <a:spcAft>
                <a:spcPts val="1000"/>
              </a:spcAft>
            </a:pPr>
            <a:r>
              <a:rPr lang="en-AU" sz="4400" dirty="0">
                <a:latin typeface="Verdana" panose="020B0604030504040204" pitchFamily="34" charset="0"/>
                <a:ea typeface="Verdana" panose="020B0604030504040204" pitchFamily="34" charset="0"/>
                <a:cs typeface="Verdana" panose="020B0604030504040204" pitchFamily="34" charset="0"/>
              </a:rPr>
              <a:t>Even though mobile device based telehealth has </a:t>
            </a:r>
            <a:r>
              <a:rPr lang="en-AU" sz="4400" dirty="0" smtClean="0">
                <a:latin typeface="Verdana" panose="020B0604030504040204" pitchFamily="34" charset="0"/>
                <a:ea typeface="Verdana" panose="020B0604030504040204" pitchFamily="34" charset="0"/>
                <a:cs typeface="Verdana" panose="020B0604030504040204" pitchFamily="34" charset="0"/>
              </a:rPr>
              <a:t>the potential </a:t>
            </a:r>
            <a:r>
              <a:rPr lang="en-AU" sz="4400" dirty="0">
                <a:latin typeface="Verdana" panose="020B0604030504040204" pitchFamily="34" charset="0"/>
                <a:ea typeface="Verdana" panose="020B0604030504040204" pitchFamily="34" charset="0"/>
                <a:cs typeface="Verdana" panose="020B0604030504040204" pitchFamily="34" charset="0"/>
              </a:rPr>
              <a:t>to monitor </a:t>
            </a:r>
            <a:r>
              <a:rPr lang="en-AU" sz="4400" dirty="0" smtClean="0">
                <a:latin typeface="Verdana" panose="020B0604030504040204" pitchFamily="34" charset="0"/>
                <a:ea typeface="Verdana" panose="020B0604030504040204" pitchFamily="34" charset="0"/>
                <a:cs typeface="Verdana" panose="020B0604030504040204" pitchFamily="34" charset="0"/>
              </a:rPr>
              <a:t>patients in the  home bed </a:t>
            </a:r>
            <a:r>
              <a:rPr lang="en-AU" sz="4400" dirty="0">
                <a:latin typeface="Verdana" panose="020B0604030504040204" pitchFamily="34" charset="0"/>
                <a:ea typeface="Verdana" panose="020B0604030504040204" pitchFamily="34" charset="0"/>
                <a:cs typeface="Verdana" panose="020B0604030504040204" pitchFamily="34" charset="0"/>
              </a:rPr>
              <a:t>side </a:t>
            </a:r>
            <a:r>
              <a:rPr lang="en-AU" sz="4400" dirty="0" smtClean="0">
                <a:latin typeface="Verdana" panose="020B0604030504040204" pitchFamily="34" charset="0"/>
                <a:ea typeface="Verdana" panose="020B0604030504040204" pitchFamily="34" charset="0"/>
                <a:cs typeface="Verdana" panose="020B0604030504040204" pitchFamily="34" charset="0"/>
              </a:rPr>
              <a:t>environment, </a:t>
            </a:r>
            <a:r>
              <a:rPr lang="en-AU" sz="4400" dirty="0">
                <a:latin typeface="Verdana" panose="020B0604030504040204" pitchFamily="34" charset="0"/>
                <a:ea typeface="Verdana" panose="020B0604030504040204" pitchFamily="34" charset="0"/>
                <a:cs typeface="Verdana" panose="020B0604030504040204" pitchFamily="34" charset="0"/>
              </a:rPr>
              <a:t>y</a:t>
            </a:r>
            <a:r>
              <a:rPr lang="en-AU" sz="4400" dirty="0" smtClean="0">
                <a:latin typeface="Verdana" panose="020B0604030504040204" pitchFamily="34" charset="0"/>
                <a:ea typeface="Verdana" panose="020B0604030504040204" pitchFamily="34" charset="0"/>
                <a:cs typeface="Verdana" panose="020B0604030504040204" pitchFamily="34" charset="0"/>
              </a:rPr>
              <a:t>et </a:t>
            </a:r>
            <a:r>
              <a:rPr lang="en-AU" sz="4400" dirty="0">
                <a:latin typeface="Verdana" panose="020B0604030504040204" pitchFamily="34" charset="0"/>
                <a:ea typeface="Verdana" panose="020B0604030504040204" pitchFamily="34" charset="0"/>
                <a:cs typeface="Verdana" panose="020B0604030504040204" pitchFamily="34" charset="0"/>
              </a:rPr>
              <a:t>the static model of telehealth is widely </a:t>
            </a:r>
            <a:r>
              <a:rPr lang="en-AU" sz="4400" dirty="0" smtClean="0">
                <a:latin typeface="Verdana" panose="020B0604030504040204" pitchFamily="34" charset="0"/>
                <a:ea typeface="Verdana" panose="020B0604030504040204" pitchFamily="34" charset="0"/>
                <a:cs typeface="Verdana" panose="020B0604030504040204" pitchFamily="34" charset="0"/>
              </a:rPr>
              <a:t>used.  </a:t>
            </a:r>
            <a:r>
              <a:rPr lang="en-AU" sz="4400" dirty="0" smtClean="0">
                <a:latin typeface="Verdana" panose="020B0604030504040204" pitchFamily="34" charset="0"/>
                <a:ea typeface="Verdana" panose="020B0604030504040204" pitchFamily="34" charset="0"/>
                <a:cs typeface="Verdana" panose="020B0604030504040204" pitchFamily="34" charset="0"/>
              </a:rPr>
              <a:t>For a telehealth session </a:t>
            </a:r>
            <a:r>
              <a:rPr lang="en-AU" sz="4400" dirty="0" smtClean="0">
                <a:latin typeface="Verdana" panose="020B0604030504040204" pitchFamily="34" charset="0"/>
                <a:ea typeface="Verdana" panose="020B0604030504040204" pitchFamily="34" charset="0"/>
                <a:cs typeface="Verdana" panose="020B0604030504040204" pitchFamily="34" charset="0"/>
              </a:rPr>
              <a:t>patients have to arrive </a:t>
            </a:r>
            <a:r>
              <a:rPr lang="en-AU" sz="4400" dirty="0">
                <a:latin typeface="Verdana" panose="020B0604030504040204" pitchFamily="34" charset="0"/>
                <a:ea typeface="Verdana" panose="020B0604030504040204" pitchFamily="34" charset="0"/>
                <a:cs typeface="Verdana" panose="020B0604030504040204" pitchFamily="34" charset="0"/>
              </a:rPr>
              <a:t>at the </a:t>
            </a:r>
            <a:r>
              <a:rPr lang="en-AU" sz="4400" dirty="0" smtClean="0">
                <a:latin typeface="Verdana" panose="020B0604030504040204" pitchFamily="34" charset="0"/>
                <a:ea typeface="Verdana" panose="020B0604030504040204" pitchFamily="34" charset="0"/>
                <a:cs typeface="Verdana" panose="020B0604030504040204" pitchFamily="34" charset="0"/>
              </a:rPr>
              <a:t>health facility for teleconsultation. </a:t>
            </a:r>
            <a:r>
              <a:rPr lang="en-AU" sz="4400" dirty="0" smtClean="0">
                <a:latin typeface="Verdana" panose="020B0604030504040204" pitchFamily="34" charset="0"/>
                <a:ea typeface="Verdana" panose="020B0604030504040204" pitchFamily="34" charset="0"/>
                <a:cs typeface="Verdana" panose="020B0604030504040204" pitchFamily="34" charset="0"/>
              </a:rPr>
              <a:t>The </a:t>
            </a:r>
            <a:r>
              <a:rPr lang="en-AU" sz="4400" dirty="0">
                <a:latin typeface="Verdana" panose="020B0604030504040204" pitchFamily="34" charset="0"/>
                <a:ea typeface="Verdana" panose="020B0604030504040204" pitchFamily="34" charset="0"/>
                <a:cs typeface="Verdana" panose="020B0604030504040204" pitchFamily="34" charset="0"/>
              </a:rPr>
              <a:t>use of mobile device based telehealth services in many health activities such as telemedicine, patients’ records, treatment and monitoring is slow</a:t>
            </a:r>
            <a:r>
              <a:rPr lang="en-AU" sz="4400" dirty="0">
                <a:latin typeface="Verdana" panose="020B0604030504040204" pitchFamily="34" charset="0"/>
                <a:ea typeface="Verdana" panose="020B0604030504040204" pitchFamily="34" charset="0"/>
                <a:cs typeface="Verdana" panose="020B0604030504040204" pitchFamily="34" charset="0"/>
              </a:rPr>
              <a:t>. Most of mobile device based telehealth services are used in text messaging and calling. </a:t>
            </a:r>
            <a:r>
              <a:rPr lang="en-AU" sz="4400" dirty="0">
                <a:latin typeface="Verdana" panose="020B0604030504040204" pitchFamily="34" charset="0"/>
                <a:ea typeface="Verdana" panose="020B0604030504040204" pitchFamily="34" charset="0"/>
                <a:cs typeface="Verdana" panose="020B0604030504040204" pitchFamily="34" charset="0"/>
              </a:rPr>
              <a:t>Therefore, the aim of this research is to explore the perceptions and experiences of the healthcare professionals for the use of mobile devices in telehealth. </a:t>
            </a:r>
          </a:p>
        </p:txBody>
      </p:sp>
      <p:sp>
        <p:nvSpPr>
          <p:cNvPr id="10" name="Rectangle 2"/>
          <p:cNvSpPr>
            <a:spLocks noChangeArrowheads="1"/>
          </p:cNvSpPr>
          <p:nvPr/>
        </p:nvSpPr>
        <p:spPr bwMode="auto">
          <a:xfrm>
            <a:off x="0" y="-379459"/>
            <a:ext cx="184731" cy="1216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p>
            <a:endParaRPr lang="en-AU" sz="6903"/>
          </a:p>
        </p:txBody>
      </p:sp>
      <p:sp>
        <p:nvSpPr>
          <p:cNvPr id="12" name="TextBox 11"/>
          <p:cNvSpPr txBox="1"/>
          <p:nvPr/>
        </p:nvSpPr>
        <p:spPr>
          <a:xfrm>
            <a:off x="377893" y="13500587"/>
            <a:ext cx="8996518" cy="1118768"/>
          </a:xfrm>
          <a:prstGeom prst="rect">
            <a:avLst/>
          </a:prstGeom>
          <a:noFill/>
        </p:spPr>
        <p:txBody>
          <a:bodyPr wrap="square" rtlCol="0">
            <a:spAutoFit/>
          </a:bodyPr>
          <a:lstStyle/>
          <a:p>
            <a:pPr algn="just">
              <a:lnSpc>
                <a:spcPct val="115000"/>
              </a:lnSpc>
              <a:spcBef>
                <a:spcPts val="1199"/>
              </a:spcBef>
              <a:spcAft>
                <a:spcPts val="1000"/>
              </a:spcAft>
            </a:pPr>
            <a:r>
              <a:rPr lang="en-AU" sz="5800" b="1" dirty="0">
                <a:latin typeface="Verdana" panose="020B0604030504040204" pitchFamily="34" charset="0"/>
                <a:ea typeface="Verdana" panose="020B0604030504040204" pitchFamily="34" charset="0"/>
                <a:cs typeface="Verdana" panose="020B0604030504040204" pitchFamily="34" charset="0"/>
              </a:rPr>
              <a:t>Proposed Model</a:t>
            </a:r>
          </a:p>
        </p:txBody>
      </p:sp>
      <p:sp>
        <p:nvSpPr>
          <p:cNvPr id="14" name="TextBox 13"/>
          <p:cNvSpPr txBox="1"/>
          <p:nvPr/>
        </p:nvSpPr>
        <p:spPr>
          <a:xfrm>
            <a:off x="288764" y="14494952"/>
            <a:ext cx="30022430" cy="4308872"/>
          </a:xfrm>
          <a:prstGeom prst="rect">
            <a:avLst/>
          </a:prstGeom>
          <a:noFill/>
        </p:spPr>
        <p:txBody>
          <a:bodyPr wrap="square" rtlCol="0">
            <a:spAutoFit/>
          </a:bodyPr>
          <a:lstStyle/>
          <a:p>
            <a:pPr algn="just"/>
            <a:r>
              <a:rPr lang="en-AU" sz="4400" dirty="0">
                <a:latin typeface="Verdana" panose="020B0604030504040204" pitchFamily="34" charset="0"/>
                <a:ea typeface="Verdana" panose="020B0604030504040204" pitchFamily="34" charset="0"/>
                <a:cs typeface="Verdana" panose="020B0604030504040204" pitchFamily="34" charset="0"/>
              </a:rPr>
              <a:t>The </a:t>
            </a:r>
            <a:r>
              <a:rPr lang="en-AU" sz="4400" dirty="0">
                <a:latin typeface="Verdana" panose="020B0604030504040204" pitchFamily="34" charset="0"/>
                <a:ea typeface="Verdana" panose="020B0604030504040204" pitchFamily="34" charset="0"/>
                <a:cs typeface="Verdana" panose="020B0604030504040204" pitchFamily="34" charset="0"/>
              </a:rPr>
              <a:t>factors influencing adoption of mobile devices in the Australian telehealth environment are investigated using </a:t>
            </a:r>
            <a:r>
              <a:rPr lang="en-AU" sz="4400" dirty="0">
                <a:latin typeface="Verdana" panose="020B0604030504040204" pitchFamily="34" charset="0"/>
                <a:ea typeface="Verdana" panose="020B0604030504040204" pitchFamily="34" charset="0"/>
                <a:cs typeface="Verdana" panose="020B0604030504040204" pitchFamily="34" charset="0"/>
              </a:rPr>
              <a:t>qualitative</a:t>
            </a:r>
            <a:r>
              <a:rPr lang="en-AU" sz="4400" dirty="0">
                <a:latin typeface="Verdana" panose="020B0604030504040204" pitchFamily="34" charset="0"/>
                <a:ea typeface="Verdana" panose="020B0604030504040204" pitchFamily="34" charset="0"/>
                <a:cs typeface="Verdana" panose="020B0604030504040204" pitchFamily="34" charset="0"/>
              </a:rPr>
              <a:t> approach. </a:t>
            </a:r>
            <a:r>
              <a:rPr lang="en-AU" sz="4400" dirty="0">
                <a:latin typeface="Verdana" panose="020B0604030504040204" pitchFamily="34" charset="0"/>
                <a:ea typeface="Verdana" panose="020B0604030504040204" pitchFamily="34" charset="0"/>
                <a:cs typeface="Verdana" panose="020B0604030504040204" pitchFamily="34" charset="0"/>
              </a:rPr>
              <a:t>Six focus group </a:t>
            </a:r>
            <a:r>
              <a:rPr lang="en-AU" sz="4400" dirty="0">
                <a:latin typeface="Verdana" panose="020B0604030504040204" pitchFamily="34" charset="0"/>
                <a:ea typeface="Verdana" panose="020B0604030504040204" pitchFamily="34" charset="0"/>
                <a:cs typeface="Verdana" panose="020B0604030504040204" pitchFamily="34" charset="0"/>
              </a:rPr>
              <a:t>discussions, each </a:t>
            </a:r>
            <a:r>
              <a:rPr lang="en-AU" sz="4400" dirty="0">
                <a:latin typeface="Verdana" panose="020B0604030504040204" pitchFamily="34" charset="0"/>
                <a:ea typeface="Verdana" panose="020B0604030504040204" pitchFamily="34" charset="0"/>
                <a:cs typeface="Verdana" panose="020B0604030504040204" pitchFamily="34" charset="0"/>
              </a:rPr>
              <a:t>group having 5-7 </a:t>
            </a:r>
            <a:r>
              <a:rPr lang="en-AU" sz="4400" dirty="0">
                <a:latin typeface="Verdana" panose="020B0604030504040204" pitchFamily="34" charset="0"/>
                <a:ea typeface="Verdana" panose="020B0604030504040204" pitchFamily="34" charset="0"/>
                <a:cs typeface="Verdana" panose="020B0604030504040204" pitchFamily="34" charset="0"/>
              </a:rPr>
              <a:t>members </a:t>
            </a:r>
            <a:r>
              <a:rPr lang="en-AU" sz="4400" dirty="0">
                <a:latin typeface="Verdana" panose="020B0604030504040204" pitchFamily="34" charset="0"/>
                <a:ea typeface="Verdana" panose="020B0604030504040204" pitchFamily="34" charset="0"/>
                <a:cs typeface="Verdana" panose="020B0604030504040204" pitchFamily="34" charset="0"/>
              </a:rPr>
              <a:t>and 2 </a:t>
            </a:r>
            <a:r>
              <a:rPr lang="en-AU" sz="4400" dirty="0">
                <a:latin typeface="Verdana" panose="020B0604030504040204" pitchFamily="34" charset="0"/>
                <a:ea typeface="Verdana" panose="020B0604030504040204" pitchFamily="34" charset="0"/>
                <a:cs typeface="Verdana" panose="020B0604030504040204" pitchFamily="34" charset="0"/>
              </a:rPr>
              <a:t>interviews </a:t>
            </a:r>
            <a:r>
              <a:rPr lang="en-AU" sz="4400" dirty="0">
                <a:latin typeface="Verdana" panose="020B0604030504040204" pitchFamily="34" charset="0"/>
                <a:ea typeface="Verdana" panose="020B0604030504040204" pitchFamily="34" charset="0"/>
                <a:cs typeface="Verdana" panose="020B0604030504040204" pitchFamily="34" charset="0"/>
              </a:rPr>
              <a:t>were used to collect qualitative data. </a:t>
            </a:r>
            <a:r>
              <a:rPr lang="en-AU" sz="4400" dirty="0">
                <a:latin typeface="Verdana" panose="020B0604030504040204" pitchFamily="34" charset="0"/>
                <a:ea typeface="Verdana" panose="020B0604030504040204" pitchFamily="34" charset="0"/>
                <a:cs typeface="Verdana" panose="020B0604030504040204" pitchFamily="34" charset="0"/>
              </a:rPr>
              <a:t>The target population was </a:t>
            </a:r>
            <a:r>
              <a:rPr lang="en-AU" sz="4400" dirty="0">
                <a:latin typeface="Verdana" panose="020B0604030504040204" pitchFamily="34" charset="0"/>
                <a:ea typeface="Verdana" panose="020B0604030504040204" pitchFamily="34" charset="0"/>
                <a:cs typeface="Verdana" panose="020B0604030504040204" pitchFamily="34" charset="0"/>
              </a:rPr>
              <a:t>healthcare professionals such </a:t>
            </a:r>
            <a:r>
              <a:rPr lang="en-AU" sz="4400" dirty="0">
                <a:latin typeface="Verdana" panose="020B0604030504040204" pitchFamily="34" charset="0"/>
                <a:ea typeface="Verdana" panose="020B0604030504040204" pitchFamily="34" charset="0"/>
                <a:cs typeface="Verdana" panose="020B0604030504040204" pitchFamily="34" charset="0"/>
              </a:rPr>
              <a:t>as occupational </a:t>
            </a:r>
            <a:r>
              <a:rPr lang="en-AU" sz="4400" dirty="0">
                <a:latin typeface="Verdana" panose="020B0604030504040204" pitchFamily="34" charset="0"/>
                <a:ea typeface="Verdana" panose="020B0604030504040204" pitchFamily="34" charset="0"/>
                <a:cs typeface="Verdana" panose="020B0604030504040204" pitchFamily="34" charset="0"/>
              </a:rPr>
              <a:t>therapists, physiotherapists</a:t>
            </a:r>
            <a:r>
              <a:rPr lang="en-AU" sz="4400" dirty="0">
                <a:latin typeface="Verdana" panose="020B0604030504040204" pitchFamily="34" charset="0"/>
                <a:ea typeface="Verdana" panose="020B0604030504040204" pitchFamily="34" charset="0"/>
                <a:cs typeface="Verdana" panose="020B0604030504040204" pitchFamily="34" charset="0"/>
              </a:rPr>
              <a:t>, </a:t>
            </a:r>
            <a:r>
              <a:rPr lang="en-AU" sz="4400" dirty="0" smtClean="0">
                <a:latin typeface="Verdana" panose="020B0604030504040204" pitchFamily="34" charset="0"/>
                <a:ea typeface="Verdana" panose="020B0604030504040204" pitchFamily="34" charset="0"/>
                <a:cs typeface="Verdana" panose="020B0604030504040204" pitchFamily="34" charset="0"/>
              </a:rPr>
              <a:t>dietitians and </a:t>
            </a:r>
            <a:r>
              <a:rPr lang="en-AU" sz="4400" dirty="0">
                <a:latin typeface="Verdana" panose="020B0604030504040204" pitchFamily="34" charset="0"/>
                <a:ea typeface="Verdana" panose="020B0604030504040204" pitchFamily="34" charset="0"/>
                <a:cs typeface="Verdana" panose="020B0604030504040204" pitchFamily="34" charset="0"/>
              </a:rPr>
              <a:t>oral health practioners involved with the provision of telehealth services</a:t>
            </a:r>
            <a:r>
              <a:rPr lang="en-AU" sz="4400" dirty="0">
                <a:latin typeface="Verdana" panose="020B0604030504040204" pitchFamily="34" charset="0"/>
                <a:ea typeface="Verdana" panose="020B0604030504040204" pitchFamily="34" charset="0"/>
                <a:cs typeface="Verdana" panose="020B0604030504040204" pitchFamily="34" charset="0"/>
              </a:rPr>
              <a:t>.</a:t>
            </a:r>
          </a:p>
          <a:p>
            <a:pPr algn="just"/>
            <a:endParaRPr lang="en-AU" sz="5400" dirty="0"/>
          </a:p>
        </p:txBody>
      </p:sp>
      <p:sp>
        <p:nvSpPr>
          <p:cNvPr id="9" name="TextBox 8"/>
          <p:cNvSpPr txBox="1"/>
          <p:nvPr/>
        </p:nvSpPr>
        <p:spPr>
          <a:xfrm>
            <a:off x="247050" y="18321090"/>
            <a:ext cx="4089614" cy="1118768"/>
          </a:xfrm>
          <a:prstGeom prst="rect">
            <a:avLst/>
          </a:prstGeom>
          <a:noFill/>
        </p:spPr>
        <p:txBody>
          <a:bodyPr wrap="square" rtlCol="0">
            <a:spAutoFit/>
          </a:bodyPr>
          <a:lstStyle/>
          <a:p>
            <a:pPr algn="just">
              <a:lnSpc>
                <a:spcPct val="115000"/>
              </a:lnSpc>
              <a:spcBef>
                <a:spcPts val="1199"/>
              </a:spcBef>
              <a:spcAft>
                <a:spcPts val="1000"/>
              </a:spcAft>
            </a:pPr>
            <a:r>
              <a:rPr lang="en-AU" sz="5800" b="1" dirty="0">
                <a:latin typeface="Verdana" panose="020B0604030504040204" pitchFamily="34" charset="0"/>
                <a:ea typeface="Verdana" panose="020B0604030504040204" pitchFamily="34" charset="0"/>
                <a:cs typeface="Verdana" panose="020B0604030504040204" pitchFamily="34" charset="0"/>
              </a:rPr>
              <a:t>Results</a:t>
            </a:r>
          </a:p>
        </p:txBody>
      </p:sp>
      <p:sp>
        <p:nvSpPr>
          <p:cNvPr id="11" name="TextBox 10"/>
          <p:cNvSpPr txBox="1"/>
          <p:nvPr/>
        </p:nvSpPr>
        <p:spPr>
          <a:xfrm>
            <a:off x="230835" y="19215488"/>
            <a:ext cx="6756314" cy="19051369"/>
          </a:xfrm>
          <a:prstGeom prst="rect">
            <a:avLst/>
          </a:prstGeom>
          <a:noFill/>
        </p:spPr>
        <p:txBody>
          <a:bodyPr wrap="square" rtlCol="0">
            <a:spAutoFit/>
          </a:bodyPr>
          <a:lstStyle/>
          <a:p>
            <a:pPr algn="just"/>
            <a:r>
              <a:rPr lang="en-AU" sz="4400" dirty="0" smtClean="0">
                <a:latin typeface="Verdana" panose="020B0604030504040204" pitchFamily="34" charset="0"/>
                <a:ea typeface="Verdana" panose="020B0604030504040204" pitchFamily="34" charset="0"/>
                <a:cs typeface="Verdana" panose="020B0604030504040204" pitchFamily="34" charset="0"/>
              </a:rPr>
              <a:t>As shown in figure 1, in Queensland, health care professionals’ intention</a:t>
            </a:r>
            <a:r>
              <a:rPr lang="en-AU" sz="4400" dirty="0">
                <a:latin typeface="Verdana" panose="020B0604030504040204" pitchFamily="34" charset="0"/>
                <a:ea typeface="Verdana" panose="020B0604030504040204" pitchFamily="34" charset="0"/>
                <a:cs typeface="Verdana" panose="020B0604030504040204" pitchFamily="34" charset="0"/>
              </a:rPr>
              <a:t>, </a:t>
            </a:r>
            <a:r>
              <a:rPr lang="en-AU" sz="4400" dirty="0" smtClean="0">
                <a:latin typeface="Verdana" panose="020B0604030504040204" pitchFamily="34" charset="0"/>
                <a:ea typeface="Verdana" panose="020B0604030504040204" pitchFamily="34" charset="0"/>
                <a:cs typeface="Verdana" panose="020B0604030504040204" pitchFamily="34" charset="0"/>
              </a:rPr>
              <a:t>self-efficacy</a:t>
            </a:r>
            <a:r>
              <a:rPr lang="en-AU" sz="4400" dirty="0">
                <a:latin typeface="Verdana" panose="020B0604030504040204" pitchFamily="34" charset="0"/>
                <a:ea typeface="Verdana" panose="020B0604030504040204" pitchFamily="34" charset="0"/>
                <a:cs typeface="Verdana" panose="020B0604030504040204" pitchFamily="34" charset="0"/>
              </a:rPr>
              <a:t>, compatibility, relative advantages, education and training, management support, network coverage, privacy and security,  resource issues, trialability, age and experience with technology use </a:t>
            </a:r>
            <a:r>
              <a:rPr lang="en-AU" sz="4400" dirty="0" smtClean="0">
                <a:latin typeface="Verdana" panose="020B0604030504040204" pitchFamily="34" charset="0"/>
                <a:ea typeface="Verdana" panose="020B0604030504040204" pitchFamily="34" charset="0"/>
                <a:cs typeface="Verdana" panose="020B0604030504040204" pitchFamily="34" charset="0"/>
              </a:rPr>
              <a:t>were </a:t>
            </a:r>
            <a:r>
              <a:rPr lang="en-AU" sz="4400" dirty="0">
                <a:latin typeface="Verdana" panose="020B0604030504040204" pitchFamily="34" charset="0"/>
                <a:ea typeface="Verdana" panose="020B0604030504040204" pitchFamily="34" charset="0"/>
                <a:cs typeface="Verdana" panose="020B0604030504040204" pitchFamily="34" charset="0"/>
              </a:rPr>
              <a:t>found to be important factors for the use of mobile devices whereas social influences, functional features of mobile devices and complexity were found to be conflicting factors among various HCPs for the use of mobile devices in the Australian telehealth environment.</a:t>
            </a:r>
            <a:endParaRPr lang="en-AU" sz="5800" dirty="0">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388704" y="38306191"/>
            <a:ext cx="6261313" cy="1118768"/>
          </a:xfrm>
          <a:prstGeom prst="rect">
            <a:avLst/>
          </a:prstGeom>
          <a:noFill/>
        </p:spPr>
        <p:txBody>
          <a:bodyPr wrap="square" rtlCol="0">
            <a:spAutoFit/>
          </a:bodyPr>
          <a:lstStyle/>
          <a:p>
            <a:pPr algn="just">
              <a:lnSpc>
                <a:spcPct val="115000"/>
              </a:lnSpc>
              <a:spcBef>
                <a:spcPts val="1199"/>
              </a:spcBef>
              <a:spcAft>
                <a:spcPts val="1000"/>
              </a:spcAft>
            </a:pPr>
            <a:r>
              <a:rPr lang="en-AU" sz="5800" b="1" dirty="0">
                <a:latin typeface="Verdana" panose="020B0604030504040204" pitchFamily="34" charset="0"/>
                <a:ea typeface="Verdana" panose="020B0604030504040204" pitchFamily="34" charset="0"/>
                <a:cs typeface="Verdana" panose="020B0604030504040204" pitchFamily="34" charset="0"/>
              </a:rPr>
              <a:t>Contributions</a:t>
            </a:r>
          </a:p>
        </p:txBody>
      </p:sp>
      <p:sp>
        <p:nvSpPr>
          <p:cNvPr id="16" name="Rectangle 15"/>
          <p:cNvSpPr/>
          <p:nvPr/>
        </p:nvSpPr>
        <p:spPr>
          <a:xfrm>
            <a:off x="230835" y="39402265"/>
            <a:ext cx="29960703" cy="2800767"/>
          </a:xfrm>
          <a:prstGeom prst="rect">
            <a:avLst/>
          </a:prstGeom>
        </p:spPr>
        <p:txBody>
          <a:bodyPr wrap="square">
            <a:spAutoFit/>
          </a:bodyPr>
          <a:lstStyle/>
          <a:p>
            <a:pPr algn="just"/>
            <a:r>
              <a:rPr lang="en-AU" sz="4400" dirty="0">
                <a:latin typeface="Verdana" panose="020B0604030504040204" pitchFamily="34" charset="0"/>
                <a:ea typeface="Verdana" panose="020B0604030504040204" pitchFamily="34" charset="0"/>
                <a:cs typeface="Verdana" panose="020B0604030504040204" pitchFamily="34" charset="0"/>
              </a:rPr>
              <a:t>Factors obtained in this research can serve as a guide to the policy makers and mangers to implement mobile devices in telehealth which can further increase the use of mobile devices in telehealth.  The increased use of mobile devices can reduce </a:t>
            </a:r>
            <a:r>
              <a:rPr lang="en-AU" sz="4400" dirty="0" smtClean="0">
                <a:latin typeface="Verdana" panose="020B0604030504040204" pitchFamily="34" charset="0"/>
                <a:ea typeface="Verdana" panose="020B0604030504040204" pitchFamily="34" charset="0"/>
                <a:cs typeface="Verdana" panose="020B0604030504040204" pitchFamily="34" charset="0"/>
              </a:rPr>
              <a:t>organisational costs, personalize </a:t>
            </a:r>
            <a:r>
              <a:rPr lang="en-AU" sz="4400" dirty="0">
                <a:latin typeface="Verdana" panose="020B0604030504040204" pitchFamily="34" charset="0"/>
                <a:ea typeface="Verdana" panose="020B0604030504040204" pitchFamily="34" charset="0"/>
                <a:cs typeface="Verdana" panose="020B0604030504040204" pitchFamily="34" charset="0"/>
              </a:rPr>
              <a:t>illness management, enhance </a:t>
            </a:r>
            <a:r>
              <a:rPr lang="en-AU" sz="4400" dirty="0" smtClean="0">
                <a:latin typeface="Verdana" panose="020B0604030504040204" pitchFamily="34" charset="0"/>
                <a:ea typeface="Verdana" panose="020B0604030504040204" pitchFamily="34" charset="0"/>
                <a:cs typeface="Verdana" panose="020B0604030504040204" pitchFamily="34" charset="0"/>
              </a:rPr>
              <a:t>convenience and </a:t>
            </a:r>
            <a:r>
              <a:rPr lang="en-AU" sz="4400" dirty="0">
                <a:latin typeface="Verdana" panose="020B0604030504040204" pitchFamily="34" charset="0"/>
                <a:ea typeface="Verdana" panose="020B0604030504040204" pitchFamily="34" charset="0"/>
                <a:cs typeface="Verdana" panose="020B0604030504040204" pitchFamily="34" charset="0"/>
              </a:rPr>
              <a:t>improve efficiency of </a:t>
            </a:r>
            <a:r>
              <a:rPr lang="en-AU" sz="4400" dirty="0" smtClean="0">
                <a:latin typeface="Verdana" panose="020B0604030504040204" pitchFamily="34" charset="0"/>
                <a:ea typeface="Verdana" panose="020B0604030504040204" pitchFamily="34" charset="0"/>
                <a:cs typeface="Verdana" panose="020B0604030504040204" pitchFamily="34" charset="0"/>
              </a:rPr>
              <a:t>the healthcare </a:t>
            </a:r>
            <a:r>
              <a:rPr lang="en-AU" sz="4400" dirty="0">
                <a:latin typeface="Verdana" panose="020B0604030504040204" pitchFamily="34" charset="0"/>
                <a:ea typeface="Verdana" panose="020B0604030504040204" pitchFamily="34" charset="0"/>
                <a:cs typeface="Verdana" panose="020B0604030504040204" pitchFamily="34" charset="0"/>
              </a:rPr>
              <a:t>system.</a:t>
            </a:r>
          </a:p>
        </p:txBody>
      </p:sp>
      <p:pic>
        <p:nvPicPr>
          <p:cNvPr id="17" name="Picture 16"/>
          <p:cNvPicPr>
            <a:picLocks noChangeAspect="1"/>
          </p:cNvPicPr>
          <p:nvPr/>
        </p:nvPicPr>
        <p:blipFill>
          <a:blip r:embed="rId5"/>
          <a:stretch>
            <a:fillRect/>
          </a:stretch>
        </p:blipFill>
        <p:spPr>
          <a:xfrm>
            <a:off x="288764" y="228600"/>
            <a:ext cx="10303037" cy="2829058"/>
          </a:xfrm>
          <a:prstGeom prst="rect">
            <a:avLst/>
          </a:prstGeom>
        </p:spPr>
      </p:pic>
      <p:pic>
        <p:nvPicPr>
          <p:cNvPr id="4" name="Picture 3"/>
          <p:cNvPicPr>
            <a:picLocks noChangeAspect="1"/>
          </p:cNvPicPr>
          <p:nvPr/>
        </p:nvPicPr>
        <p:blipFill>
          <a:blip r:embed="rId6"/>
          <a:stretch>
            <a:fillRect/>
          </a:stretch>
        </p:blipFill>
        <p:spPr>
          <a:xfrm>
            <a:off x="7875638" y="19149626"/>
            <a:ext cx="22113571" cy="18673450"/>
          </a:xfrm>
          <a:prstGeom prst="rect">
            <a:avLst/>
          </a:prstGeom>
        </p:spPr>
      </p:pic>
      <p:sp>
        <p:nvSpPr>
          <p:cNvPr id="5" name="TextBox 4"/>
          <p:cNvSpPr txBox="1"/>
          <p:nvPr/>
        </p:nvSpPr>
        <p:spPr>
          <a:xfrm>
            <a:off x="8580459" y="37832210"/>
            <a:ext cx="20703927" cy="584775"/>
          </a:xfrm>
          <a:prstGeom prst="rect">
            <a:avLst/>
          </a:prstGeom>
          <a:noFill/>
        </p:spPr>
        <p:txBody>
          <a:bodyPr wrap="square" rtlCol="0">
            <a:spAutoFit/>
          </a:bodyPr>
          <a:lstStyle/>
          <a:p>
            <a:r>
              <a:rPr lang="en-AU" sz="3200" dirty="0" smtClean="0">
                <a:latin typeface="Verdana" panose="020B0604030504040204" pitchFamily="34" charset="0"/>
                <a:ea typeface="Verdana" panose="020B0604030504040204" pitchFamily="34" charset="0"/>
                <a:cs typeface="Verdana" panose="020B0604030504040204" pitchFamily="34" charset="0"/>
              </a:rPr>
              <a:t>Figure1: Factors influencing adoption of mobile devices in the Queensland telehealth environment</a:t>
            </a:r>
            <a:endParaRPr lang="en-AU"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24400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411</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What factors determine healthcare professionals’ (HCPs) acceptance of mobile devices for telehealth: A qualitative study conducted in Queensland, Australia</vt:lpstr>
    </vt:vector>
  </TitlesOfParts>
  <Company>University of Southern Queensland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to investigate factors influencing adoption of mobile devices in the health care environment</dc:title>
  <dc:creator>Vasundhara Rani</dc:creator>
  <cp:lastModifiedBy>Vasundhara Rani</cp:lastModifiedBy>
  <cp:revision>39</cp:revision>
  <cp:lastPrinted>2016-09-23T05:43:06Z</cp:lastPrinted>
  <dcterms:created xsi:type="dcterms:W3CDTF">2016-05-30T02:29:08Z</dcterms:created>
  <dcterms:modified xsi:type="dcterms:W3CDTF">2016-09-23T06:03:54Z</dcterms:modified>
</cp:coreProperties>
</file>