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 id="2147485387" r:id="rId3"/>
  </p:sldMasterIdLst>
  <p:notesMasterIdLst>
    <p:notesMasterId r:id="rId39"/>
  </p:notesMasterIdLst>
  <p:handoutMasterIdLst>
    <p:handoutMasterId r:id="rId40"/>
  </p:handoutMasterIdLst>
  <p:sldIdLst>
    <p:sldId id="309" r:id="rId4"/>
    <p:sldId id="410" r:id="rId5"/>
    <p:sldId id="414" r:id="rId6"/>
    <p:sldId id="412" r:id="rId7"/>
    <p:sldId id="413" r:id="rId8"/>
    <p:sldId id="415" r:id="rId9"/>
    <p:sldId id="416" r:id="rId10"/>
    <p:sldId id="417" r:id="rId11"/>
    <p:sldId id="418" r:id="rId12"/>
    <p:sldId id="419" r:id="rId13"/>
    <p:sldId id="421" r:id="rId14"/>
    <p:sldId id="422" r:id="rId15"/>
    <p:sldId id="391" r:id="rId16"/>
    <p:sldId id="390" r:id="rId17"/>
    <p:sldId id="380" r:id="rId18"/>
    <p:sldId id="381" r:id="rId19"/>
    <p:sldId id="392" r:id="rId20"/>
    <p:sldId id="393" r:id="rId21"/>
    <p:sldId id="378" r:id="rId22"/>
    <p:sldId id="394" r:id="rId23"/>
    <p:sldId id="409" r:id="rId24"/>
    <p:sldId id="396" r:id="rId25"/>
    <p:sldId id="399" r:id="rId26"/>
    <p:sldId id="400" r:id="rId27"/>
    <p:sldId id="398" r:id="rId28"/>
    <p:sldId id="401" r:id="rId29"/>
    <p:sldId id="397" r:id="rId30"/>
    <p:sldId id="389" r:id="rId31"/>
    <p:sldId id="405" r:id="rId32"/>
    <p:sldId id="403" r:id="rId33"/>
    <p:sldId id="404" r:id="rId34"/>
    <p:sldId id="407" r:id="rId35"/>
    <p:sldId id="395" r:id="rId36"/>
    <p:sldId id="408" r:id="rId37"/>
    <p:sldId id="406" r:id="rId38"/>
  </p:sldIdLst>
  <p:sldSz cx="9144000" cy="6858000" type="screen4x3"/>
  <p:notesSz cx="6669088" cy="9926638"/>
  <p:custDataLst>
    <p:tags r:id="rId41"/>
  </p:custDataLst>
  <p:defaultTextStyle>
    <a:defPPr>
      <a:defRPr lang="en-US"/>
    </a:defPPr>
    <a:lvl1pPr algn="l" rtl="0" fontAlgn="base">
      <a:spcBef>
        <a:spcPct val="0"/>
      </a:spcBef>
      <a:spcAft>
        <a:spcPct val="0"/>
      </a:spcAft>
      <a:defRPr kern="1200">
        <a:solidFill>
          <a:schemeClr val="tx1"/>
        </a:solidFill>
        <a:latin typeface="VonnesTTBook"/>
        <a:ea typeface="+mn-ea"/>
        <a:cs typeface="Arial" pitchFamily="34" charset="0"/>
      </a:defRPr>
    </a:lvl1pPr>
    <a:lvl2pPr marL="457200" algn="l" rtl="0" fontAlgn="base">
      <a:spcBef>
        <a:spcPct val="0"/>
      </a:spcBef>
      <a:spcAft>
        <a:spcPct val="0"/>
      </a:spcAft>
      <a:defRPr kern="1200">
        <a:solidFill>
          <a:schemeClr val="tx1"/>
        </a:solidFill>
        <a:latin typeface="VonnesTTBook"/>
        <a:ea typeface="+mn-ea"/>
        <a:cs typeface="Arial" pitchFamily="34" charset="0"/>
      </a:defRPr>
    </a:lvl2pPr>
    <a:lvl3pPr marL="914400" algn="l" rtl="0" fontAlgn="base">
      <a:spcBef>
        <a:spcPct val="0"/>
      </a:spcBef>
      <a:spcAft>
        <a:spcPct val="0"/>
      </a:spcAft>
      <a:defRPr kern="1200">
        <a:solidFill>
          <a:schemeClr val="tx1"/>
        </a:solidFill>
        <a:latin typeface="VonnesTTBook"/>
        <a:ea typeface="+mn-ea"/>
        <a:cs typeface="Arial" pitchFamily="34" charset="0"/>
      </a:defRPr>
    </a:lvl3pPr>
    <a:lvl4pPr marL="1371600" algn="l" rtl="0" fontAlgn="base">
      <a:spcBef>
        <a:spcPct val="0"/>
      </a:spcBef>
      <a:spcAft>
        <a:spcPct val="0"/>
      </a:spcAft>
      <a:defRPr kern="1200">
        <a:solidFill>
          <a:schemeClr val="tx1"/>
        </a:solidFill>
        <a:latin typeface="VonnesTTBook"/>
        <a:ea typeface="+mn-ea"/>
        <a:cs typeface="Arial" pitchFamily="34" charset="0"/>
      </a:defRPr>
    </a:lvl4pPr>
    <a:lvl5pPr marL="1828800" algn="l" rtl="0" fontAlgn="base">
      <a:spcBef>
        <a:spcPct val="0"/>
      </a:spcBef>
      <a:spcAft>
        <a:spcPct val="0"/>
      </a:spcAft>
      <a:defRPr kern="1200">
        <a:solidFill>
          <a:schemeClr val="tx1"/>
        </a:solidFill>
        <a:latin typeface="VonnesTTBook"/>
        <a:ea typeface="+mn-ea"/>
        <a:cs typeface="Arial" pitchFamily="34" charset="0"/>
      </a:defRPr>
    </a:lvl5pPr>
    <a:lvl6pPr marL="2286000" algn="l" defTabSz="914400" rtl="0" eaLnBrk="1" latinLnBrk="0" hangingPunct="1">
      <a:defRPr kern="1200">
        <a:solidFill>
          <a:schemeClr val="tx1"/>
        </a:solidFill>
        <a:latin typeface="VonnesTTBook"/>
        <a:ea typeface="+mn-ea"/>
        <a:cs typeface="Arial" pitchFamily="34" charset="0"/>
      </a:defRPr>
    </a:lvl6pPr>
    <a:lvl7pPr marL="2743200" algn="l" defTabSz="914400" rtl="0" eaLnBrk="1" latinLnBrk="0" hangingPunct="1">
      <a:defRPr kern="1200">
        <a:solidFill>
          <a:schemeClr val="tx1"/>
        </a:solidFill>
        <a:latin typeface="VonnesTTBook"/>
        <a:ea typeface="+mn-ea"/>
        <a:cs typeface="Arial" pitchFamily="34" charset="0"/>
      </a:defRPr>
    </a:lvl7pPr>
    <a:lvl8pPr marL="3200400" algn="l" defTabSz="914400" rtl="0" eaLnBrk="1" latinLnBrk="0" hangingPunct="1">
      <a:defRPr kern="1200">
        <a:solidFill>
          <a:schemeClr val="tx1"/>
        </a:solidFill>
        <a:latin typeface="VonnesTTBook"/>
        <a:ea typeface="+mn-ea"/>
        <a:cs typeface="Arial" pitchFamily="34" charset="0"/>
      </a:defRPr>
    </a:lvl8pPr>
    <a:lvl9pPr marL="3657600" algn="l" defTabSz="914400" rtl="0" eaLnBrk="1" latinLnBrk="0" hangingPunct="1">
      <a:defRPr kern="1200">
        <a:solidFill>
          <a:schemeClr val="tx1"/>
        </a:solidFill>
        <a:latin typeface="VonnesTTBook"/>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DE9"/>
    <a:srgbClr val="E5DBFD"/>
    <a:srgbClr val="D92411"/>
    <a:srgbClr val="000000"/>
    <a:srgbClr val="E0DCCC"/>
    <a:srgbClr val="6F8B9F"/>
    <a:srgbClr val="DEDED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8" autoAdjust="0"/>
    <p:restoredTop sz="90226" autoAdjust="0"/>
  </p:normalViewPr>
  <p:slideViewPr>
    <p:cSldViewPr snapToGrid="0">
      <p:cViewPr>
        <p:scale>
          <a:sx n="80" d="100"/>
          <a:sy n="80" d="100"/>
        </p:scale>
        <p:origin x="-1098" y="-72"/>
      </p:cViewPr>
      <p:guideLst>
        <p:guide orient="horz" pos="713"/>
        <p:guide orient="horz" pos="2153"/>
        <p:guide pos="2144"/>
        <p:guide pos="4007"/>
      </p:guideLst>
    </p:cSldViewPr>
  </p:slideViewPr>
  <p:notesTextViewPr>
    <p:cViewPr>
      <p:scale>
        <a:sx n="100" d="100"/>
        <a:sy n="100" d="100"/>
      </p:scale>
      <p:origin x="0" y="0"/>
    </p:cViewPr>
  </p:notesTextViewPr>
  <p:sorterViewPr>
    <p:cViewPr>
      <p:scale>
        <a:sx n="100" d="100"/>
        <a:sy n="100" d="100"/>
      </p:scale>
      <p:origin x="0" y="3126"/>
    </p:cViewPr>
  </p:sorterViewPr>
  <p:notesViewPr>
    <p:cSldViewPr snapToGrid="0">
      <p:cViewPr varScale="1">
        <p:scale>
          <a:sx n="66" d="100"/>
          <a:sy n="66" d="100"/>
        </p:scale>
        <p:origin x="0" y="0"/>
      </p:cViewPr>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onnesTTBook" pitchFamily="2" charset="0"/>
                <a:cs typeface="+mn-cs"/>
              </a:defRPr>
            </a:lvl1pPr>
          </a:lstStyle>
          <a:p>
            <a:pPr>
              <a:defRPr/>
            </a:pPr>
            <a:endParaRPr lang="en-US"/>
          </a:p>
        </p:txBody>
      </p:sp>
      <p:sp>
        <p:nvSpPr>
          <p:cNvPr id="167939" name="Rectangle 3"/>
          <p:cNvSpPr>
            <a:spLocks noGrp="1" noChangeArrowheads="1"/>
          </p:cNvSpPr>
          <p:nvPr>
            <p:ph type="dt" sz="quarter"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onnesTTBook" pitchFamily="2" charset="0"/>
                <a:cs typeface="+mn-cs"/>
              </a:defRPr>
            </a:lvl1pPr>
          </a:lstStyle>
          <a:p>
            <a:pPr>
              <a:defRPr/>
            </a:pPr>
            <a:endParaRPr lang="en-US"/>
          </a:p>
        </p:txBody>
      </p:sp>
      <p:sp>
        <p:nvSpPr>
          <p:cNvPr id="167940" name="Rectangle 4"/>
          <p:cNvSpPr>
            <a:spLocks noGrp="1" noChangeArrowheads="1"/>
          </p:cNvSpPr>
          <p:nvPr>
            <p:ph type="ftr" sz="quarter" idx="2"/>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onnesTTBook" pitchFamily="2" charset="0"/>
                <a:cs typeface="+mn-cs"/>
              </a:defRPr>
            </a:lvl1pPr>
          </a:lstStyle>
          <a:p>
            <a:pPr>
              <a:defRPr/>
            </a:pPr>
            <a:endParaRPr lang="en-US"/>
          </a:p>
        </p:txBody>
      </p:sp>
      <p:sp>
        <p:nvSpPr>
          <p:cNvPr id="167941" name="Rectangle 5"/>
          <p:cNvSpPr>
            <a:spLocks noGrp="1" noChangeArrowheads="1"/>
          </p:cNvSpPr>
          <p:nvPr>
            <p:ph type="sldNum" sz="quarter" idx="3"/>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onnesTTBook" pitchFamily="2" charset="0"/>
                <a:cs typeface="+mn-cs"/>
              </a:defRPr>
            </a:lvl1pPr>
          </a:lstStyle>
          <a:p>
            <a:pPr>
              <a:defRPr/>
            </a:pPr>
            <a:fld id="{7EA8F659-72EB-493D-A185-C88D70EAE687}" type="slidenum">
              <a:rPr lang="en-US"/>
              <a:pPr>
                <a:defRPr/>
              </a:pPr>
              <a:t>‹#›</a:t>
            </a:fld>
            <a:endParaRPr lang="en-US"/>
          </a:p>
        </p:txBody>
      </p:sp>
    </p:spTree>
    <p:extLst>
      <p:ext uri="{BB962C8B-B14F-4D97-AF65-F5344CB8AC3E}">
        <p14:creationId xmlns:p14="http://schemas.microsoft.com/office/powerpoint/2010/main" val="130585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onnesTTBook" pitchFamily="2" charset="0"/>
                <a:cs typeface="+mn-cs"/>
              </a:defRPr>
            </a:lvl1pPr>
          </a:lstStyle>
          <a:p>
            <a:pPr>
              <a:defRPr/>
            </a:pPr>
            <a:endParaRPr lang="en-US"/>
          </a:p>
        </p:txBody>
      </p:sp>
      <p:sp>
        <p:nvSpPr>
          <p:cNvPr id="49155" name="Rectangle 3"/>
          <p:cNvSpPr>
            <a:spLocks noGrp="1" noChangeArrowheads="1"/>
          </p:cNvSpPr>
          <p:nvPr>
            <p:ph type="dt"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onnesTTBook" pitchFamily="2" charset="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435343" y="4715153"/>
            <a:ext cx="5891028"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49158" name="Rectangle 6"/>
          <p:cNvSpPr>
            <a:spLocks noGrp="1" noChangeArrowheads="1"/>
          </p:cNvSpPr>
          <p:nvPr>
            <p:ph type="ftr" sz="quarter" idx="4"/>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onnesTTBook" pitchFamily="2" charset="0"/>
                <a:cs typeface="+mn-cs"/>
              </a:defRPr>
            </a:lvl1pPr>
          </a:lstStyle>
          <a:p>
            <a:pPr>
              <a:defRPr/>
            </a:pPr>
            <a:endParaRPr lang="en-US"/>
          </a:p>
        </p:txBody>
      </p:sp>
      <p:sp>
        <p:nvSpPr>
          <p:cNvPr id="49159" name="Rectangle 7"/>
          <p:cNvSpPr>
            <a:spLocks noGrp="1" noChangeArrowheads="1"/>
          </p:cNvSpPr>
          <p:nvPr>
            <p:ph type="sldNum" sz="quarter" idx="5"/>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onnesTTBook" pitchFamily="2" charset="0"/>
                <a:cs typeface="+mn-cs"/>
              </a:defRPr>
            </a:lvl1pPr>
          </a:lstStyle>
          <a:p>
            <a:pPr>
              <a:defRPr/>
            </a:pPr>
            <a:fld id="{1E39A626-0F82-4344-AADC-9A67723F62AB}" type="slidenum">
              <a:rPr lang="en-US"/>
              <a:pPr>
                <a:defRPr/>
              </a:pPr>
              <a:t>‹#›</a:t>
            </a:fld>
            <a:endParaRPr lang="en-US"/>
          </a:p>
        </p:txBody>
      </p:sp>
    </p:spTree>
    <p:extLst>
      <p:ext uri="{BB962C8B-B14F-4D97-AF65-F5344CB8AC3E}">
        <p14:creationId xmlns:p14="http://schemas.microsoft.com/office/powerpoint/2010/main" val="2456497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onnesTTBook" pitchFamily="2"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VonnesTTBook" pitchFamily="2"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VonnesTTBook" pitchFamily="2"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VonnesTTBook" pitchFamily="2"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VonnesTTBook"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E3019BB-FABB-4335-A3ED-DEA9A2EFB5EF}" type="slidenum">
              <a:rPr lang="en-US" smtClean="0">
                <a:latin typeface="VonnesTTBook"/>
                <a:cs typeface="Arial" pitchFamily="34" charset="0"/>
              </a:rPr>
              <a:pPr/>
              <a:t>1</a:t>
            </a:fld>
            <a:endParaRPr lang="en-US" smtClean="0">
              <a:latin typeface="VonnesTTBook"/>
              <a:cs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407556" y="4715153"/>
            <a:ext cx="5992917" cy="4466987"/>
          </a:xfrm>
          <a:noFill/>
          <a:ln/>
        </p:spPr>
        <p:txBody>
          <a:bodyPr/>
          <a:lstStyle/>
          <a:p>
            <a:pPr eaLnBrk="1" hangingPunct="1"/>
            <a:endParaRPr lang="en-US" smtClean="0">
              <a:latin typeface="VonnesTTBook"/>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8553385-2D8F-46C0-86A3-8891F73849B5}" type="slidenum">
              <a:rPr lang="en-US" smtClean="0">
                <a:latin typeface="VonnesTTBook"/>
                <a:cs typeface="Arial" pitchFamily="34" charset="0"/>
              </a:rPr>
              <a:pPr/>
              <a:t>15</a:t>
            </a:fld>
            <a:endParaRPr lang="en-US" smtClean="0">
              <a:latin typeface="VonnesTTBook"/>
              <a:cs typeface="Arial" pitchFamily="34" charset="0"/>
            </a:endParaRPr>
          </a:p>
        </p:txBody>
      </p:sp>
      <p:sp>
        <p:nvSpPr>
          <p:cNvPr id="19459" name="Rectangle 2"/>
          <p:cNvSpPr>
            <a:spLocks noGrp="1" noRot="1" noChangeAspect="1" noChangeArrowheads="1" noTextEdit="1"/>
          </p:cNvSpPr>
          <p:nvPr>
            <p:ph type="sldImg"/>
          </p:nvPr>
        </p:nvSpPr>
        <p:spPr>
          <a:xfrm>
            <a:off x="855663" y="744538"/>
            <a:ext cx="4965700" cy="3724275"/>
          </a:xfrm>
          <a:ln/>
        </p:spPr>
      </p:sp>
      <p:sp>
        <p:nvSpPr>
          <p:cNvPr id="19460" name="Rectangle 3"/>
          <p:cNvSpPr>
            <a:spLocks noGrp="1" noChangeArrowheads="1"/>
          </p:cNvSpPr>
          <p:nvPr>
            <p:ph type="body" idx="1"/>
          </p:nvPr>
        </p:nvSpPr>
        <p:spPr>
          <a:xfrm>
            <a:off x="666909" y="4716877"/>
            <a:ext cx="5335270" cy="4465263"/>
          </a:xfrm>
          <a:noFill/>
          <a:ln/>
        </p:spPr>
        <p:txBody>
          <a:bodyPr/>
          <a:lstStyle/>
          <a:p>
            <a:pPr eaLnBrk="1" hangingPunct="1"/>
            <a:endParaRPr lang="en-US" smtClean="0">
              <a:latin typeface="VonnesTTBook"/>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C4A0134-16B7-4644-B59B-00A184931508}" type="slidenum">
              <a:rPr lang="en-US" smtClean="0">
                <a:latin typeface="VonnesTTBook"/>
                <a:cs typeface="Arial" pitchFamily="34" charset="0"/>
              </a:rPr>
              <a:pPr/>
              <a:t>16</a:t>
            </a:fld>
            <a:endParaRPr lang="en-US" smtClean="0">
              <a:latin typeface="VonnesTTBook"/>
              <a:cs typeface="Arial" pitchFamily="34" charset="0"/>
            </a:endParaRPr>
          </a:p>
        </p:txBody>
      </p:sp>
      <p:sp>
        <p:nvSpPr>
          <p:cNvPr id="20483" name="Rectangle 2"/>
          <p:cNvSpPr>
            <a:spLocks noGrp="1" noRot="1" noChangeAspect="1" noChangeArrowheads="1" noTextEdit="1"/>
          </p:cNvSpPr>
          <p:nvPr>
            <p:ph type="sldImg"/>
          </p:nvPr>
        </p:nvSpPr>
        <p:spPr>
          <a:xfrm>
            <a:off x="855663" y="744538"/>
            <a:ext cx="4965700" cy="3724275"/>
          </a:xfrm>
          <a:ln/>
        </p:spPr>
      </p:sp>
      <p:sp>
        <p:nvSpPr>
          <p:cNvPr id="20484" name="Rectangle 3"/>
          <p:cNvSpPr>
            <a:spLocks noGrp="1" noChangeArrowheads="1"/>
          </p:cNvSpPr>
          <p:nvPr>
            <p:ph type="body" idx="1"/>
          </p:nvPr>
        </p:nvSpPr>
        <p:spPr>
          <a:xfrm>
            <a:off x="666909" y="4716877"/>
            <a:ext cx="5335270" cy="4465263"/>
          </a:xfrm>
          <a:noFill/>
          <a:ln/>
        </p:spPr>
        <p:txBody>
          <a:bodyPr/>
          <a:lstStyle/>
          <a:p>
            <a:pPr eaLnBrk="1" hangingPunct="1"/>
            <a:endParaRPr lang="en-US" smtClean="0">
              <a:latin typeface="VonnesTTBook"/>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00693A4-44FE-4A26-AAFA-4A7D57C28FA0}" type="slidenum">
              <a:rPr lang="en-US" smtClean="0">
                <a:latin typeface="VonnesTTBook"/>
                <a:cs typeface="Arial" pitchFamily="34" charset="0"/>
              </a:rPr>
              <a:pPr/>
              <a:t>19</a:t>
            </a:fld>
            <a:endParaRPr lang="en-US" smtClean="0">
              <a:latin typeface="VonnesTTBook"/>
              <a:cs typeface="Arial" pitchFamily="34" charset="0"/>
            </a:endParaRPr>
          </a:p>
        </p:txBody>
      </p:sp>
      <p:sp>
        <p:nvSpPr>
          <p:cNvPr id="28675" name="Rectangle 2"/>
          <p:cNvSpPr>
            <a:spLocks noGrp="1" noRot="1" noChangeAspect="1" noChangeArrowheads="1" noTextEdit="1"/>
          </p:cNvSpPr>
          <p:nvPr>
            <p:ph type="sldImg"/>
          </p:nvPr>
        </p:nvSpPr>
        <p:spPr>
          <a:xfrm>
            <a:off x="865188" y="752475"/>
            <a:ext cx="4940300" cy="3705225"/>
          </a:xfrm>
          <a:ln/>
        </p:spPr>
      </p:sp>
      <p:sp>
        <p:nvSpPr>
          <p:cNvPr id="28676" name="Rectangle 3"/>
          <p:cNvSpPr>
            <a:spLocks noGrp="1" noChangeArrowheads="1"/>
          </p:cNvSpPr>
          <p:nvPr>
            <p:ph type="body" idx="1"/>
          </p:nvPr>
        </p:nvSpPr>
        <p:spPr>
          <a:xfrm>
            <a:off x="889212" y="4713430"/>
            <a:ext cx="4890665" cy="4466987"/>
          </a:xfrm>
          <a:noFill/>
          <a:ln/>
        </p:spPr>
        <p:txBody>
          <a:bodyPr/>
          <a:lstStyle/>
          <a:p>
            <a:pPr eaLnBrk="1" hangingPunct="1"/>
            <a:r>
              <a:rPr lang="en-US" dirty="0" smtClean="0">
                <a:latin typeface="VonnesTTBook"/>
              </a:rPr>
              <a:t>Australian curriculum</a:t>
            </a:r>
            <a:r>
              <a:rPr lang="en-US" baseline="0" dirty="0" smtClean="0">
                <a:latin typeface="VonnesTTBook"/>
              </a:rPr>
              <a:t> 0 rationale and aims.</a:t>
            </a:r>
            <a:endParaRPr lang="en-US" dirty="0" smtClean="0">
              <a:latin typeface="VonnesTTBook"/>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72DEDE5-40FC-44DF-959D-323F34661B40}" type="slidenum">
              <a:rPr lang="en-AU" smtClean="0"/>
              <a:pPr>
                <a:defRPr/>
              </a:pPr>
              <a:t>6</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latin typeface="VonnesTTBook"/>
            </a:endParaRPr>
          </a:p>
        </p:txBody>
      </p:sp>
      <p:sp>
        <p:nvSpPr>
          <p:cNvPr id="4" name="Slide Number Placeholder 3"/>
          <p:cNvSpPr>
            <a:spLocks noGrp="1"/>
          </p:cNvSpPr>
          <p:nvPr>
            <p:ph type="sldNum" sz="quarter" idx="5"/>
          </p:nvPr>
        </p:nvSpPr>
        <p:spPr/>
        <p:txBody>
          <a:bodyPr/>
          <a:lstStyle/>
          <a:p>
            <a:pPr>
              <a:defRPr/>
            </a:pPr>
            <a:fld id="{F2A9E29E-5C05-4B56-8D5E-1CC82E91CEC4}"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72DEDE5-40FC-44DF-959D-323F34661B40}" type="slidenum">
              <a:rPr lang="en-AU" smtClean="0"/>
              <a:pPr>
                <a:defRPr/>
              </a:pPr>
              <a:t>7</a:t>
            </a:fld>
            <a:endParaRPr lang="en-A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72DEDE5-40FC-44DF-959D-323F34661B40}" type="slidenum">
              <a:rPr lang="en-AU" smtClean="0"/>
              <a:pPr>
                <a:defRPr/>
              </a:pPr>
              <a:t>8</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72DEDE5-40FC-44DF-959D-323F34661B40}" type="slidenum">
              <a:rPr lang="en-AU" smtClean="0"/>
              <a:pPr>
                <a:defRPr/>
              </a:pPr>
              <a:t>9</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72DEDE5-40FC-44DF-959D-323F34661B40}" type="slidenum">
              <a:rPr lang="en-AU" smtClean="0"/>
              <a:pPr>
                <a:defRPr/>
              </a:pPr>
              <a:t>10</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72DEDE5-40FC-44DF-959D-323F34661B40}" type="slidenum">
              <a:rPr lang="en-AU" smtClean="0"/>
              <a:pPr>
                <a:defRPr/>
              </a:pPr>
              <a:t>11</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72DEDE5-40FC-44DF-959D-323F34661B40}" type="slidenum">
              <a:rPr lang="en-AU" smtClean="0"/>
              <a:pPr>
                <a:defRPr/>
              </a:pPr>
              <a:t>12</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E39A626-0F82-4344-AADC-9A67723F62AB}"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lgn="ctr">
              <a:defRPr/>
            </a:pPr>
            <a:endParaRPr lang="en-US">
              <a:latin typeface="Arial" pitchFamily="34" charset="0"/>
            </a:endParaRPr>
          </a:p>
        </p:txBody>
      </p:sp>
      <p:sp>
        <p:nvSpPr>
          <p:cNvPr id="5" name="Rectangle 5"/>
          <p:cNvSpPr>
            <a:spLocks noChangeArrowheads="1"/>
          </p:cNvSpPr>
          <p:nvPr/>
        </p:nvSpPr>
        <p:spPr bwMode="auto">
          <a:xfrm>
            <a:off x="371475" y="6688138"/>
            <a:ext cx="2271713" cy="107950"/>
          </a:xfrm>
          <a:prstGeom prst="rect">
            <a:avLst/>
          </a:prstGeom>
          <a:noFill/>
          <a:ln w="9525" algn="ctr">
            <a:noFill/>
            <a:miter lim="800000"/>
            <a:headEnd/>
            <a:tailEnd/>
          </a:ln>
          <a:effectLst/>
        </p:spPr>
        <p:txBody>
          <a:bodyPr wrap="none" lIns="0" tIns="0" rIns="0" bIns="0" anchor="b">
            <a:spAutoFit/>
          </a:bodyPr>
          <a:lstStyle/>
          <a:p>
            <a:pPr>
              <a:defRPr/>
            </a:pPr>
            <a:r>
              <a:rPr lang="en-US" sz="700" dirty="0">
                <a:latin typeface="Arial" pitchFamily="34" charset="0"/>
              </a:rPr>
              <a:t>2008 Adobe Systems Incorporated.  All Rights Reserved.</a:t>
            </a:r>
          </a:p>
        </p:txBody>
      </p:sp>
      <p:grpSp>
        <p:nvGrpSpPr>
          <p:cNvPr id="6" name="Group 6"/>
          <p:cNvGrpSpPr>
            <a:grpSpLocks noChangeAspect="1"/>
          </p:cNvGrpSpPr>
          <p:nvPr/>
        </p:nvGrpSpPr>
        <p:grpSpPr bwMode="auto">
          <a:xfrm>
            <a:off x="8710613" y="6386513"/>
            <a:ext cx="304800" cy="382587"/>
            <a:chOff x="2305" y="1438"/>
            <a:chExt cx="1150" cy="1444"/>
          </a:xfrm>
        </p:grpSpPr>
        <p:sp>
          <p:nvSpPr>
            <p:cNvPr id="7" name="AutoShape 7"/>
            <p:cNvSpPr>
              <a:spLocks noChangeAspect="1" noChangeArrowheads="1" noTextEdit="1"/>
            </p:cNvSpPr>
            <p:nvPr userDrawn="1"/>
          </p:nvSpPr>
          <p:spPr bwMode="auto">
            <a:xfrm>
              <a:off x="2305" y="1438"/>
              <a:ext cx="1150" cy="1444"/>
            </a:xfrm>
            <a:prstGeom prst="rect">
              <a:avLst/>
            </a:prstGeom>
            <a:noFill/>
            <a:ln w="9525">
              <a:noFill/>
              <a:miter lim="800000"/>
              <a:headEnd/>
              <a:tailEnd/>
            </a:ln>
          </p:spPr>
          <p:txBody>
            <a:bodyPr/>
            <a:lstStyle/>
            <a:p>
              <a:pPr algn="ctr">
                <a:defRPr/>
              </a:pPr>
              <a:endParaRPr lang="en-US">
                <a:latin typeface="Arial" pitchFamily="34" charset="0"/>
              </a:endParaRPr>
            </a:p>
          </p:txBody>
        </p:sp>
        <p:sp>
          <p:nvSpPr>
            <p:cNvPr id="8" name="Freeform 8"/>
            <p:cNvSpPr>
              <a:spLocks noEditPoints="1"/>
            </p:cNvSpPr>
            <p:nvPr userDrawn="1"/>
          </p:nvSpPr>
          <p:spPr bwMode="auto">
            <a:xfrm>
              <a:off x="2317" y="2540"/>
              <a:ext cx="210" cy="336"/>
            </a:xfrm>
            <a:custGeom>
              <a:avLst/>
              <a:gdLst/>
              <a:ahLst/>
              <a:cxnLst>
                <a:cxn ang="0">
                  <a:pos x="76" y="252"/>
                </a:cxn>
                <a:cxn ang="0">
                  <a:pos x="60" y="332"/>
                </a:cxn>
                <a:cxn ang="0">
                  <a:pos x="0" y="332"/>
                </a:cxn>
                <a:cxn ang="0">
                  <a:pos x="74" y="0"/>
                </a:cxn>
                <a:cxn ang="0">
                  <a:pos x="146" y="0"/>
                </a:cxn>
                <a:cxn ang="0">
                  <a:pos x="212" y="332"/>
                </a:cxn>
                <a:cxn ang="0">
                  <a:pos x="154" y="332"/>
                </a:cxn>
                <a:cxn ang="0">
                  <a:pos x="138" y="252"/>
                </a:cxn>
                <a:cxn ang="0">
                  <a:pos x="76" y="252"/>
                </a:cxn>
                <a:cxn ang="0">
                  <a:pos x="132" y="206"/>
                </a:cxn>
                <a:cxn ang="0">
                  <a:pos x="120" y="134"/>
                </a:cxn>
                <a:cxn ang="0">
                  <a:pos x="120" y="134"/>
                </a:cxn>
                <a:cxn ang="0">
                  <a:pos x="108" y="58"/>
                </a:cxn>
                <a:cxn ang="0">
                  <a:pos x="108" y="58"/>
                </a:cxn>
                <a:cxn ang="0">
                  <a:pos x="108" y="58"/>
                </a:cxn>
                <a:cxn ang="0">
                  <a:pos x="96" y="134"/>
                </a:cxn>
                <a:cxn ang="0">
                  <a:pos x="82" y="206"/>
                </a:cxn>
                <a:cxn ang="0">
                  <a:pos x="132" y="206"/>
                </a:cxn>
              </a:cxnLst>
              <a:rect l="0" t="0" r="r" b="b"/>
              <a:pathLst>
                <a:path w="212" h="332">
                  <a:moveTo>
                    <a:pt x="76" y="252"/>
                  </a:moveTo>
                  <a:lnTo>
                    <a:pt x="60" y="332"/>
                  </a:lnTo>
                  <a:lnTo>
                    <a:pt x="0" y="332"/>
                  </a:lnTo>
                  <a:lnTo>
                    <a:pt x="74" y="0"/>
                  </a:lnTo>
                  <a:lnTo>
                    <a:pt x="146" y="0"/>
                  </a:lnTo>
                  <a:lnTo>
                    <a:pt x="212" y="332"/>
                  </a:lnTo>
                  <a:lnTo>
                    <a:pt x="154" y="332"/>
                  </a:lnTo>
                  <a:lnTo>
                    <a:pt x="138" y="252"/>
                  </a:lnTo>
                  <a:lnTo>
                    <a:pt x="76" y="252"/>
                  </a:lnTo>
                  <a:close/>
                  <a:moveTo>
                    <a:pt x="132" y="206"/>
                  </a:moveTo>
                  <a:lnTo>
                    <a:pt x="120" y="134"/>
                  </a:lnTo>
                  <a:lnTo>
                    <a:pt x="120" y="134"/>
                  </a:lnTo>
                  <a:lnTo>
                    <a:pt x="108" y="58"/>
                  </a:lnTo>
                  <a:lnTo>
                    <a:pt x="108" y="58"/>
                  </a:lnTo>
                  <a:lnTo>
                    <a:pt x="108" y="58"/>
                  </a:lnTo>
                  <a:lnTo>
                    <a:pt x="96" y="134"/>
                  </a:lnTo>
                  <a:lnTo>
                    <a:pt x="82" y="206"/>
                  </a:lnTo>
                  <a:lnTo>
                    <a:pt x="132" y="206"/>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9" name="Freeform 9"/>
            <p:cNvSpPr>
              <a:spLocks noEditPoints="1"/>
            </p:cNvSpPr>
            <p:nvPr userDrawn="1"/>
          </p:nvSpPr>
          <p:spPr bwMode="auto">
            <a:xfrm>
              <a:off x="2545" y="2534"/>
              <a:ext cx="180" cy="342"/>
            </a:xfrm>
            <a:custGeom>
              <a:avLst/>
              <a:gdLst/>
              <a:ahLst/>
              <a:cxnLst>
                <a:cxn ang="0">
                  <a:pos x="180" y="274"/>
                </a:cxn>
                <a:cxn ang="0">
                  <a:pos x="182" y="342"/>
                </a:cxn>
                <a:cxn ang="0">
                  <a:pos x="126" y="314"/>
                </a:cxn>
                <a:cxn ang="0">
                  <a:pos x="126" y="314"/>
                </a:cxn>
                <a:cxn ang="0">
                  <a:pos x="106" y="338"/>
                </a:cxn>
                <a:cxn ang="0">
                  <a:pos x="84" y="346"/>
                </a:cxn>
                <a:cxn ang="0">
                  <a:pos x="76" y="346"/>
                </a:cxn>
                <a:cxn ang="0">
                  <a:pos x="58" y="344"/>
                </a:cxn>
                <a:cxn ang="0">
                  <a:pos x="42" y="338"/>
                </a:cxn>
                <a:cxn ang="0">
                  <a:pos x="20" y="310"/>
                </a:cxn>
                <a:cxn ang="0">
                  <a:pos x="6" y="272"/>
                </a:cxn>
                <a:cxn ang="0">
                  <a:pos x="0" y="222"/>
                </a:cxn>
                <a:cxn ang="0">
                  <a:pos x="2" y="192"/>
                </a:cxn>
                <a:cxn ang="0">
                  <a:pos x="14" y="146"/>
                </a:cxn>
                <a:cxn ang="0">
                  <a:pos x="36" y="114"/>
                </a:cxn>
                <a:cxn ang="0">
                  <a:pos x="62" y="100"/>
                </a:cxn>
                <a:cxn ang="0">
                  <a:pos x="78" y="98"/>
                </a:cxn>
                <a:cxn ang="0">
                  <a:pos x="104" y="104"/>
                </a:cxn>
                <a:cxn ang="0">
                  <a:pos x="118" y="122"/>
                </a:cxn>
                <a:cxn ang="0">
                  <a:pos x="120" y="0"/>
                </a:cxn>
                <a:cxn ang="0">
                  <a:pos x="120" y="194"/>
                </a:cxn>
                <a:cxn ang="0">
                  <a:pos x="120" y="180"/>
                </a:cxn>
                <a:cxn ang="0">
                  <a:pos x="116" y="168"/>
                </a:cxn>
                <a:cxn ang="0">
                  <a:pos x="104" y="150"/>
                </a:cxn>
                <a:cxn ang="0">
                  <a:pos x="94" y="148"/>
                </a:cxn>
                <a:cxn ang="0">
                  <a:pos x="86" y="150"/>
                </a:cxn>
                <a:cxn ang="0">
                  <a:pos x="72" y="162"/>
                </a:cxn>
                <a:cxn ang="0">
                  <a:pos x="64" y="182"/>
                </a:cxn>
                <a:cxn ang="0">
                  <a:pos x="60" y="224"/>
                </a:cxn>
                <a:cxn ang="0">
                  <a:pos x="62" y="240"/>
                </a:cxn>
                <a:cxn ang="0">
                  <a:pos x="66" y="268"/>
                </a:cxn>
                <a:cxn ang="0">
                  <a:pos x="74" y="286"/>
                </a:cxn>
                <a:cxn ang="0">
                  <a:pos x="86" y="296"/>
                </a:cxn>
                <a:cxn ang="0">
                  <a:pos x="92" y="298"/>
                </a:cxn>
                <a:cxn ang="0">
                  <a:pos x="106" y="292"/>
                </a:cxn>
                <a:cxn ang="0">
                  <a:pos x="118" y="272"/>
                </a:cxn>
                <a:cxn ang="0">
                  <a:pos x="120" y="266"/>
                </a:cxn>
                <a:cxn ang="0">
                  <a:pos x="120" y="194"/>
                </a:cxn>
              </a:cxnLst>
              <a:rect l="0" t="0" r="r" b="b"/>
              <a:pathLst>
                <a:path w="182" h="346">
                  <a:moveTo>
                    <a:pt x="180" y="0"/>
                  </a:moveTo>
                  <a:lnTo>
                    <a:pt x="180" y="274"/>
                  </a:lnTo>
                  <a:lnTo>
                    <a:pt x="180" y="274"/>
                  </a:lnTo>
                  <a:lnTo>
                    <a:pt x="182" y="342"/>
                  </a:lnTo>
                  <a:lnTo>
                    <a:pt x="130" y="342"/>
                  </a:lnTo>
                  <a:lnTo>
                    <a:pt x="126" y="314"/>
                  </a:lnTo>
                  <a:lnTo>
                    <a:pt x="126" y="314"/>
                  </a:lnTo>
                  <a:lnTo>
                    <a:pt x="126" y="314"/>
                  </a:lnTo>
                  <a:lnTo>
                    <a:pt x="118" y="328"/>
                  </a:lnTo>
                  <a:lnTo>
                    <a:pt x="106" y="338"/>
                  </a:lnTo>
                  <a:lnTo>
                    <a:pt x="92" y="344"/>
                  </a:lnTo>
                  <a:lnTo>
                    <a:pt x="84" y="346"/>
                  </a:lnTo>
                  <a:lnTo>
                    <a:pt x="76" y="346"/>
                  </a:lnTo>
                  <a:lnTo>
                    <a:pt x="76" y="346"/>
                  </a:lnTo>
                  <a:lnTo>
                    <a:pt x="66" y="346"/>
                  </a:lnTo>
                  <a:lnTo>
                    <a:pt x="58" y="344"/>
                  </a:lnTo>
                  <a:lnTo>
                    <a:pt x="50" y="342"/>
                  </a:lnTo>
                  <a:lnTo>
                    <a:pt x="42" y="338"/>
                  </a:lnTo>
                  <a:lnTo>
                    <a:pt x="30" y="326"/>
                  </a:lnTo>
                  <a:lnTo>
                    <a:pt x="20" y="310"/>
                  </a:lnTo>
                  <a:lnTo>
                    <a:pt x="12" y="292"/>
                  </a:lnTo>
                  <a:lnTo>
                    <a:pt x="6" y="272"/>
                  </a:lnTo>
                  <a:lnTo>
                    <a:pt x="2" y="248"/>
                  </a:lnTo>
                  <a:lnTo>
                    <a:pt x="0" y="222"/>
                  </a:lnTo>
                  <a:lnTo>
                    <a:pt x="0" y="222"/>
                  </a:lnTo>
                  <a:lnTo>
                    <a:pt x="2" y="192"/>
                  </a:lnTo>
                  <a:lnTo>
                    <a:pt x="6" y="168"/>
                  </a:lnTo>
                  <a:lnTo>
                    <a:pt x="14" y="146"/>
                  </a:lnTo>
                  <a:lnTo>
                    <a:pt x="24" y="128"/>
                  </a:lnTo>
                  <a:lnTo>
                    <a:pt x="36" y="114"/>
                  </a:lnTo>
                  <a:lnTo>
                    <a:pt x="48" y="106"/>
                  </a:lnTo>
                  <a:lnTo>
                    <a:pt x="62" y="100"/>
                  </a:lnTo>
                  <a:lnTo>
                    <a:pt x="78" y="98"/>
                  </a:lnTo>
                  <a:lnTo>
                    <a:pt x="78" y="98"/>
                  </a:lnTo>
                  <a:lnTo>
                    <a:pt x="92" y="100"/>
                  </a:lnTo>
                  <a:lnTo>
                    <a:pt x="104" y="104"/>
                  </a:lnTo>
                  <a:lnTo>
                    <a:pt x="112" y="112"/>
                  </a:lnTo>
                  <a:lnTo>
                    <a:pt x="118" y="122"/>
                  </a:lnTo>
                  <a:lnTo>
                    <a:pt x="120" y="122"/>
                  </a:lnTo>
                  <a:lnTo>
                    <a:pt x="120" y="0"/>
                  </a:lnTo>
                  <a:lnTo>
                    <a:pt x="180" y="0"/>
                  </a:lnTo>
                  <a:close/>
                  <a:moveTo>
                    <a:pt x="120" y="194"/>
                  </a:moveTo>
                  <a:lnTo>
                    <a:pt x="120" y="194"/>
                  </a:lnTo>
                  <a:lnTo>
                    <a:pt x="120" y="180"/>
                  </a:lnTo>
                  <a:lnTo>
                    <a:pt x="120" y="180"/>
                  </a:lnTo>
                  <a:lnTo>
                    <a:pt x="116" y="168"/>
                  </a:lnTo>
                  <a:lnTo>
                    <a:pt x="110" y="158"/>
                  </a:lnTo>
                  <a:lnTo>
                    <a:pt x="104" y="150"/>
                  </a:lnTo>
                  <a:lnTo>
                    <a:pt x="98" y="148"/>
                  </a:lnTo>
                  <a:lnTo>
                    <a:pt x="94" y="148"/>
                  </a:lnTo>
                  <a:lnTo>
                    <a:pt x="94" y="148"/>
                  </a:lnTo>
                  <a:lnTo>
                    <a:pt x="86" y="150"/>
                  </a:lnTo>
                  <a:lnTo>
                    <a:pt x="78" y="154"/>
                  </a:lnTo>
                  <a:lnTo>
                    <a:pt x="72" y="162"/>
                  </a:lnTo>
                  <a:lnTo>
                    <a:pt x="68" y="170"/>
                  </a:lnTo>
                  <a:lnTo>
                    <a:pt x="64" y="182"/>
                  </a:lnTo>
                  <a:lnTo>
                    <a:pt x="62" y="194"/>
                  </a:lnTo>
                  <a:lnTo>
                    <a:pt x="60" y="224"/>
                  </a:lnTo>
                  <a:lnTo>
                    <a:pt x="60" y="224"/>
                  </a:lnTo>
                  <a:lnTo>
                    <a:pt x="62" y="240"/>
                  </a:lnTo>
                  <a:lnTo>
                    <a:pt x="64" y="254"/>
                  </a:lnTo>
                  <a:lnTo>
                    <a:pt x="66" y="268"/>
                  </a:lnTo>
                  <a:lnTo>
                    <a:pt x="70" y="278"/>
                  </a:lnTo>
                  <a:lnTo>
                    <a:pt x="74" y="286"/>
                  </a:lnTo>
                  <a:lnTo>
                    <a:pt x="80" y="292"/>
                  </a:lnTo>
                  <a:lnTo>
                    <a:pt x="86" y="296"/>
                  </a:lnTo>
                  <a:lnTo>
                    <a:pt x="92" y="298"/>
                  </a:lnTo>
                  <a:lnTo>
                    <a:pt x="92" y="298"/>
                  </a:lnTo>
                  <a:lnTo>
                    <a:pt x="100" y="296"/>
                  </a:lnTo>
                  <a:lnTo>
                    <a:pt x="106" y="292"/>
                  </a:lnTo>
                  <a:lnTo>
                    <a:pt x="112" y="284"/>
                  </a:lnTo>
                  <a:lnTo>
                    <a:pt x="118" y="272"/>
                  </a:lnTo>
                  <a:lnTo>
                    <a:pt x="118" y="272"/>
                  </a:lnTo>
                  <a:lnTo>
                    <a:pt x="120" y="266"/>
                  </a:lnTo>
                  <a:lnTo>
                    <a:pt x="120" y="258"/>
                  </a:lnTo>
                  <a:lnTo>
                    <a:pt x="120" y="194"/>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0" name="Freeform 10"/>
            <p:cNvSpPr>
              <a:spLocks noEditPoints="1"/>
            </p:cNvSpPr>
            <p:nvPr userDrawn="1"/>
          </p:nvSpPr>
          <p:spPr bwMode="auto">
            <a:xfrm>
              <a:off x="2754" y="2630"/>
              <a:ext cx="186" cy="246"/>
            </a:xfrm>
            <a:custGeom>
              <a:avLst/>
              <a:gdLst/>
              <a:ahLst/>
              <a:cxnLst>
                <a:cxn ang="0">
                  <a:pos x="90" y="248"/>
                </a:cxn>
                <a:cxn ang="0">
                  <a:pos x="54" y="240"/>
                </a:cxn>
                <a:cxn ang="0">
                  <a:pos x="24" y="216"/>
                </a:cxn>
                <a:cxn ang="0">
                  <a:pos x="6" y="178"/>
                </a:cxn>
                <a:cxn ang="0">
                  <a:pos x="0" y="124"/>
                </a:cxn>
                <a:cxn ang="0">
                  <a:pos x="2" y="94"/>
                </a:cxn>
                <a:cxn ang="0">
                  <a:pos x="16" y="46"/>
                </a:cxn>
                <a:cxn ang="0">
                  <a:pos x="42" y="16"/>
                </a:cxn>
                <a:cxn ang="0">
                  <a:pos x="74" y="2"/>
                </a:cxn>
                <a:cxn ang="0">
                  <a:pos x="92" y="0"/>
                </a:cxn>
                <a:cxn ang="0">
                  <a:pos x="130" y="8"/>
                </a:cxn>
                <a:cxn ang="0">
                  <a:pos x="158" y="32"/>
                </a:cxn>
                <a:cxn ang="0">
                  <a:pos x="176" y="72"/>
                </a:cxn>
                <a:cxn ang="0">
                  <a:pos x="182" y="124"/>
                </a:cxn>
                <a:cxn ang="0">
                  <a:pos x="180" y="142"/>
                </a:cxn>
                <a:cxn ang="0">
                  <a:pos x="176" y="172"/>
                </a:cxn>
                <a:cxn ang="0">
                  <a:pos x="168" y="196"/>
                </a:cxn>
                <a:cxn ang="0">
                  <a:pos x="156" y="216"/>
                </a:cxn>
                <a:cxn ang="0">
                  <a:pos x="136" y="236"/>
                </a:cxn>
                <a:cxn ang="0">
                  <a:pos x="106" y="248"/>
                </a:cxn>
                <a:cxn ang="0">
                  <a:pos x="90" y="248"/>
                </a:cxn>
                <a:cxn ang="0">
                  <a:pos x="92" y="202"/>
                </a:cxn>
                <a:cxn ang="0">
                  <a:pos x="106" y="196"/>
                </a:cxn>
                <a:cxn ang="0">
                  <a:pos x="114" y="176"/>
                </a:cxn>
                <a:cxn ang="0">
                  <a:pos x="120" y="124"/>
                </a:cxn>
                <a:cxn ang="0">
                  <a:pos x="120" y="98"/>
                </a:cxn>
                <a:cxn ang="0">
                  <a:pos x="114" y="72"/>
                </a:cxn>
                <a:cxn ang="0">
                  <a:pos x="106" y="52"/>
                </a:cxn>
                <a:cxn ang="0">
                  <a:pos x="90" y="46"/>
                </a:cxn>
                <a:cxn ang="0">
                  <a:pos x="82" y="48"/>
                </a:cxn>
                <a:cxn ang="0">
                  <a:pos x="70" y="62"/>
                </a:cxn>
                <a:cxn ang="0">
                  <a:pos x="64" y="84"/>
                </a:cxn>
                <a:cxn ang="0">
                  <a:pos x="60" y="124"/>
                </a:cxn>
                <a:cxn ang="0">
                  <a:pos x="62" y="154"/>
                </a:cxn>
                <a:cxn ang="0">
                  <a:pos x="66" y="178"/>
                </a:cxn>
                <a:cxn ang="0">
                  <a:pos x="76" y="196"/>
                </a:cxn>
                <a:cxn ang="0">
                  <a:pos x="92" y="202"/>
                </a:cxn>
              </a:cxnLst>
              <a:rect l="0" t="0" r="r" b="b"/>
              <a:pathLst>
                <a:path w="182" h="248">
                  <a:moveTo>
                    <a:pt x="90" y="248"/>
                  </a:moveTo>
                  <a:lnTo>
                    <a:pt x="90" y="248"/>
                  </a:lnTo>
                  <a:lnTo>
                    <a:pt x="70" y="246"/>
                  </a:lnTo>
                  <a:lnTo>
                    <a:pt x="54" y="240"/>
                  </a:lnTo>
                  <a:lnTo>
                    <a:pt x="38" y="230"/>
                  </a:lnTo>
                  <a:lnTo>
                    <a:pt x="24" y="216"/>
                  </a:lnTo>
                  <a:lnTo>
                    <a:pt x="14" y="198"/>
                  </a:lnTo>
                  <a:lnTo>
                    <a:pt x="6" y="178"/>
                  </a:lnTo>
                  <a:lnTo>
                    <a:pt x="2" y="152"/>
                  </a:lnTo>
                  <a:lnTo>
                    <a:pt x="0" y="124"/>
                  </a:lnTo>
                  <a:lnTo>
                    <a:pt x="0" y="124"/>
                  </a:lnTo>
                  <a:lnTo>
                    <a:pt x="2" y="94"/>
                  </a:lnTo>
                  <a:lnTo>
                    <a:pt x="8" y="68"/>
                  </a:lnTo>
                  <a:lnTo>
                    <a:pt x="16" y="46"/>
                  </a:lnTo>
                  <a:lnTo>
                    <a:pt x="28" y="30"/>
                  </a:lnTo>
                  <a:lnTo>
                    <a:pt x="42" y="16"/>
                  </a:lnTo>
                  <a:lnTo>
                    <a:pt x="58" y="6"/>
                  </a:lnTo>
                  <a:lnTo>
                    <a:pt x="74" y="2"/>
                  </a:lnTo>
                  <a:lnTo>
                    <a:pt x="92" y="0"/>
                  </a:lnTo>
                  <a:lnTo>
                    <a:pt x="92" y="0"/>
                  </a:lnTo>
                  <a:lnTo>
                    <a:pt x="112" y="2"/>
                  </a:lnTo>
                  <a:lnTo>
                    <a:pt x="130" y="8"/>
                  </a:lnTo>
                  <a:lnTo>
                    <a:pt x="144" y="18"/>
                  </a:lnTo>
                  <a:lnTo>
                    <a:pt x="158" y="32"/>
                  </a:lnTo>
                  <a:lnTo>
                    <a:pt x="168" y="50"/>
                  </a:lnTo>
                  <a:lnTo>
                    <a:pt x="176" y="72"/>
                  </a:lnTo>
                  <a:lnTo>
                    <a:pt x="180" y="96"/>
                  </a:lnTo>
                  <a:lnTo>
                    <a:pt x="182" y="124"/>
                  </a:lnTo>
                  <a:lnTo>
                    <a:pt x="182" y="124"/>
                  </a:lnTo>
                  <a:lnTo>
                    <a:pt x="180" y="142"/>
                  </a:lnTo>
                  <a:lnTo>
                    <a:pt x="178" y="158"/>
                  </a:lnTo>
                  <a:lnTo>
                    <a:pt x="176" y="172"/>
                  </a:lnTo>
                  <a:lnTo>
                    <a:pt x="172" y="184"/>
                  </a:lnTo>
                  <a:lnTo>
                    <a:pt x="168" y="196"/>
                  </a:lnTo>
                  <a:lnTo>
                    <a:pt x="162" y="206"/>
                  </a:lnTo>
                  <a:lnTo>
                    <a:pt x="156" y="216"/>
                  </a:lnTo>
                  <a:lnTo>
                    <a:pt x="150" y="224"/>
                  </a:lnTo>
                  <a:lnTo>
                    <a:pt x="136" y="236"/>
                  </a:lnTo>
                  <a:lnTo>
                    <a:pt x="120" y="244"/>
                  </a:lnTo>
                  <a:lnTo>
                    <a:pt x="106" y="248"/>
                  </a:lnTo>
                  <a:lnTo>
                    <a:pt x="92" y="248"/>
                  </a:lnTo>
                  <a:lnTo>
                    <a:pt x="90" y="248"/>
                  </a:lnTo>
                  <a:close/>
                  <a:moveTo>
                    <a:pt x="92" y="202"/>
                  </a:moveTo>
                  <a:lnTo>
                    <a:pt x="92" y="202"/>
                  </a:lnTo>
                  <a:lnTo>
                    <a:pt x="100" y="200"/>
                  </a:lnTo>
                  <a:lnTo>
                    <a:pt x="106" y="196"/>
                  </a:lnTo>
                  <a:lnTo>
                    <a:pt x="112" y="188"/>
                  </a:lnTo>
                  <a:lnTo>
                    <a:pt x="114" y="176"/>
                  </a:lnTo>
                  <a:lnTo>
                    <a:pt x="120" y="152"/>
                  </a:lnTo>
                  <a:lnTo>
                    <a:pt x="120" y="124"/>
                  </a:lnTo>
                  <a:lnTo>
                    <a:pt x="120" y="124"/>
                  </a:lnTo>
                  <a:lnTo>
                    <a:pt x="120" y="98"/>
                  </a:lnTo>
                  <a:lnTo>
                    <a:pt x="118" y="84"/>
                  </a:lnTo>
                  <a:lnTo>
                    <a:pt x="114" y="72"/>
                  </a:lnTo>
                  <a:lnTo>
                    <a:pt x="110" y="62"/>
                  </a:lnTo>
                  <a:lnTo>
                    <a:pt x="106" y="52"/>
                  </a:lnTo>
                  <a:lnTo>
                    <a:pt x="100" y="48"/>
                  </a:lnTo>
                  <a:lnTo>
                    <a:pt x="90" y="46"/>
                  </a:lnTo>
                  <a:lnTo>
                    <a:pt x="90" y="46"/>
                  </a:lnTo>
                  <a:lnTo>
                    <a:pt x="82" y="48"/>
                  </a:lnTo>
                  <a:lnTo>
                    <a:pt x="76" y="52"/>
                  </a:lnTo>
                  <a:lnTo>
                    <a:pt x="70" y="62"/>
                  </a:lnTo>
                  <a:lnTo>
                    <a:pt x="66" y="72"/>
                  </a:lnTo>
                  <a:lnTo>
                    <a:pt x="64" y="84"/>
                  </a:lnTo>
                  <a:lnTo>
                    <a:pt x="62" y="98"/>
                  </a:lnTo>
                  <a:lnTo>
                    <a:pt x="60" y="124"/>
                  </a:lnTo>
                  <a:lnTo>
                    <a:pt x="60" y="124"/>
                  </a:lnTo>
                  <a:lnTo>
                    <a:pt x="62" y="154"/>
                  </a:lnTo>
                  <a:lnTo>
                    <a:pt x="64" y="166"/>
                  </a:lnTo>
                  <a:lnTo>
                    <a:pt x="66" y="178"/>
                  </a:lnTo>
                  <a:lnTo>
                    <a:pt x="70" y="188"/>
                  </a:lnTo>
                  <a:lnTo>
                    <a:pt x="76" y="196"/>
                  </a:lnTo>
                  <a:lnTo>
                    <a:pt x="82" y="200"/>
                  </a:lnTo>
                  <a:lnTo>
                    <a:pt x="92" y="202"/>
                  </a:lnTo>
                  <a:lnTo>
                    <a:pt x="92" y="202"/>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1" name="Freeform 11"/>
            <p:cNvSpPr>
              <a:spLocks noEditPoints="1"/>
            </p:cNvSpPr>
            <p:nvPr userDrawn="1"/>
          </p:nvSpPr>
          <p:spPr bwMode="auto">
            <a:xfrm>
              <a:off x="2970" y="2534"/>
              <a:ext cx="186" cy="342"/>
            </a:xfrm>
            <a:custGeom>
              <a:avLst/>
              <a:gdLst/>
              <a:ahLst/>
              <a:cxnLst>
                <a:cxn ang="0">
                  <a:pos x="62" y="0"/>
                </a:cxn>
                <a:cxn ang="0">
                  <a:pos x="62" y="126"/>
                </a:cxn>
                <a:cxn ang="0">
                  <a:pos x="72" y="114"/>
                </a:cxn>
                <a:cxn ang="0">
                  <a:pos x="96" y="100"/>
                </a:cxn>
                <a:cxn ang="0">
                  <a:pos x="112" y="98"/>
                </a:cxn>
                <a:cxn ang="0">
                  <a:pos x="128" y="100"/>
                </a:cxn>
                <a:cxn ang="0">
                  <a:pos x="154" y="118"/>
                </a:cxn>
                <a:cxn ang="0">
                  <a:pos x="172" y="148"/>
                </a:cxn>
                <a:cxn ang="0">
                  <a:pos x="180" y="192"/>
                </a:cxn>
                <a:cxn ang="0">
                  <a:pos x="182" y="216"/>
                </a:cxn>
                <a:cxn ang="0">
                  <a:pos x="176" y="272"/>
                </a:cxn>
                <a:cxn ang="0">
                  <a:pos x="158" y="314"/>
                </a:cxn>
                <a:cxn ang="0">
                  <a:pos x="134" y="338"/>
                </a:cxn>
                <a:cxn ang="0">
                  <a:pos x="104" y="346"/>
                </a:cxn>
                <a:cxn ang="0">
                  <a:pos x="88" y="344"/>
                </a:cxn>
                <a:cxn ang="0">
                  <a:pos x="66" y="328"/>
                </a:cxn>
                <a:cxn ang="0">
                  <a:pos x="54" y="314"/>
                </a:cxn>
                <a:cxn ang="0">
                  <a:pos x="0" y="342"/>
                </a:cxn>
                <a:cxn ang="0">
                  <a:pos x="2" y="274"/>
                </a:cxn>
                <a:cxn ang="0">
                  <a:pos x="62" y="256"/>
                </a:cxn>
                <a:cxn ang="0">
                  <a:pos x="62" y="266"/>
                </a:cxn>
                <a:cxn ang="0">
                  <a:pos x="64" y="272"/>
                </a:cxn>
                <a:cxn ang="0">
                  <a:pos x="76" y="292"/>
                </a:cxn>
                <a:cxn ang="0">
                  <a:pos x="88" y="298"/>
                </a:cxn>
                <a:cxn ang="0">
                  <a:pos x="96" y="296"/>
                </a:cxn>
                <a:cxn ang="0">
                  <a:pos x="108" y="286"/>
                </a:cxn>
                <a:cxn ang="0">
                  <a:pos x="116" y="266"/>
                </a:cxn>
                <a:cxn ang="0">
                  <a:pos x="120" y="220"/>
                </a:cxn>
                <a:cxn ang="0">
                  <a:pos x="120" y="192"/>
                </a:cxn>
                <a:cxn ang="0">
                  <a:pos x="114" y="168"/>
                </a:cxn>
                <a:cxn ang="0">
                  <a:pos x="102" y="154"/>
                </a:cxn>
                <a:cxn ang="0">
                  <a:pos x="88" y="148"/>
                </a:cxn>
                <a:cxn ang="0">
                  <a:pos x="80" y="150"/>
                </a:cxn>
                <a:cxn ang="0">
                  <a:pos x="68" y="164"/>
                </a:cxn>
                <a:cxn ang="0">
                  <a:pos x="64" y="174"/>
                </a:cxn>
                <a:cxn ang="0">
                  <a:pos x="62" y="256"/>
                </a:cxn>
              </a:cxnLst>
              <a:rect l="0" t="0" r="r" b="b"/>
              <a:pathLst>
                <a:path w="182" h="346">
                  <a:moveTo>
                    <a:pt x="2" y="0"/>
                  </a:moveTo>
                  <a:lnTo>
                    <a:pt x="62" y="0"/>
                  </a:lnTo>
                  <a:lnTo>
                    <a:pt x="62" y="126"/>
                  </a:lnTo>
                  <a:lnTo>
                    <a:pt x="62" y="126"/>
                  </a:lnTo>
                  <a:lnTo>
                    <a:pt x="62" y="126"/>
                  </a:lnTo>
                  <a:lnTo>
                    <a:pt x="72" y="114"/>
                  </a:lnTo>
                  <a:lnTo>
                    <a:pt x="84" y="104"/>
                  </a:lnTo>
                  <a:lnTo>
                    <a:pt x="96" y="100"/>
                  </a:lnTo>
                  <a:lnTo>
                    <a:pt x="112" y="98"/>
                  </a:lnTo>
                  <a:lnTo>
                    <a:pt x="112" y="98"/>
                  </a:lnTo>
                  <a:lnTo>
                    <a:pt x="122" y="98"/>
                  </a:lnTo>
                  <a:lnTo>
                    <a:pt x="128" y="100"/>
                  </a:lnTo>
                  <a:lnTo>
                    <a:pt x="142" y="106"/>
                  </a:lnTo>
                  <a:lnTo>
                    <a:pt x="154" y="118"/>
                  </a:lnTo>
                  <a:lnTo>
                    <a:pt x="164" y="132"/>
                  </a:lnTo>
                  <a:lnTo>
                    <a:pt x="172" y="148"/>
                  </a:lnTo>
                  <a:lnTo>
                    <a:pt x="176" y="170"/>
                  </a:lnTo>
                  <a:lnTo>
                    <a:pt x="180" y="192"/>
                  </a:lnTo>
                  <a:lnTo>
                    <a:pt x="182" y="216"/>
                  </a:lnTo>
                  <a:lnTo>
                    <a:pt x="182" y="216"/>
                  </a:lnTo>
                  <a:lnTo>
                    <a:pt x="180" y="246"/>
                  </a:lnTo>
                  <a:lnTo>
                    <a:pt x="176" y="272"/>
                  </a:lnTo>
                  <a:lnTo>
                    <a:pt x="168" y="294"/>
                  </a:lnTo>
                  <a:lnTo>
                    <a:pt x="158" y="314"/>
                  </a:lnTo>
                  <a:lnTo>
                    <a:pt x="148" y="328"/>
                  </a:lnTo>
                  <a:lnTo>
                    <a:pt x="134" y="338"/>
                  </a:lnTo>
                  <a:lnTo>
                    <a:pt x="120" y="344"/>
                  </a:lnTo>
                  <a:lnTo>
                    <a:pt x="104" y="346"/>
                  </a:lnTo>
                  <a:lnTo>
                    <a:pt x="104" y="346"/>
                  </a:lnTo>
                  <a:lnTo>
                    <a:pt x="88" y="344"/>
                  </a:lnTo>
                  <a:lnTo>
                    <a:pt x="76" y="340"/>
                  </a:lnTo>
                  <a:lnTo>
                    <a:pt x="66" y="328"/>
                  </a:lnTo>
                  <a:lnTo>
                    <a:pt x="56" y="314"/>
                  </a:lnTo>
                  <a:lnTo>
                    <a:pt x="54" y="314"/>
                  </a:lnTo>
                  <a:lnTo>
                    <a:pt x="50" y="342"/>
                  </a:lnTo>
                  <a:lnTo>
                    <a:pt x="0" y="342"/>
                  </a:lnTo>
                  <a:lnTo>
                    <a:pt x="0" y="342"/>
                  </a:lnTo>
                  <a:lnTo>
                    <a:pt x="2" y="274"/>
                  </a:lnTo>
                  <a:lnTo>
                    <a:pt x="2" y="0"/>
                  </a:lnTo>
                  <a:close/>
                  <a:moveTo>
                    <a:pt x="62" y="256"/>
                  </a:moveTo>
                  <a:lnTo>
                    <a:pt x="62" y="256"/>
                  </a:lnTo>
                  <a:lnTo>
                    <a:pt x="62" y="266"/>
                  </a:lnTo>
                  <a:lnTo>
                    <a:pt x="64" y="272"/>
                  </a:lnTo>
                  <a:lnTo>
                    <a:pt x="64" y="272"/>
                  </a:lnTo>
                  <a:lnTo>
                    <a:pt x="68" y="284"/>
                  </a:lnTo>
                  <a:lnTo>
                    <a:pt x="76" y="292"/>
                  </a:lnTo>
                  <a:lnTo>
                    <a:pt x="82" y="296"/>
                  </a:lnTo>
                  <a:lnTo>
                    <a:pt x="88" y="298"/>
                  </a:lnTo>
                  <a:lnTo>
                    <a:pt x="88" y="298"/>
                  </a:lnTo>
                  <a:lnTo>
                    <a:pt x="96" y="296"/>
                  </a:lnTo>
                  <a:lnTo>
                    <a:pt x="104" y="292"/>
                  </a:lnTo>
                  <a:lnTo>
                    <a:pt x="108" y="286"/>
                  </a:lnTo>
                  <a:lnTo>
                    <a:pt x="114" y="276"/>
                  </a:lnTo>
                  <a:lnTo>
                    <a:pt x="116" y="266"/>
                  </a:lnTo>
                  <a:lnTo>
                    <a:pt x="120" y="252"/>
                  </a:lnTo>
                  <a:lnTo>
                    <a:pt x="120" y="220"/>
                  </a:lnTo>
                  <a:lnTo>
                    <a:pt x="120" y="220"/>
                  </a:lnTo>
                  <a:lnTo>
                    <a:pt x="120" y="192"/>
                  </a:lnTo>
                  <a:lnTo>
                    <a:pt x="116" y="178"/>
                  </a:lnTo>
                  <a:lnTo>
                    <a:pt x="114" y="168"/>
                  </a:lnTo>
                  <a:lnTo>
                    <a:pt x="108" y="160"/>
                  </a:lnTo>
                  <a:lnTo>
                    <a:pt x="102" y="154"/>
                  </a:lnTo>
                  <a:lnTo>
                    <a:pt x="96" y="150"/>
                  </a:lnTo>
                  <a:lnTo>
                    <a:pt x="88" y="148"/>
                  </a:lnTo>
                  <a:lnTo>
                    <a:pt x="88" y="148"/>
                  </a:lnTo>
                  <a:lnTo>
                    <a:pt x="80" y="150"/>
                  </a:lnTo>
                  <a:lnTo>
                    <a:pt x="72" y="156"/>
                  </a:lnTo>
                  <a:lnTo>
                    <a:pt x="68" y="164"/>
                  </a:lnTo>
                  <a:lnTo>
                    <a:pt x="64" y="174"/>
                  </a:lnTo>
                  <a:lnTo>
                    <a:pt x="64" y="174"/>
                  </a:lnTo>
                  <a:lnTo>
                    <a:pt x="62" y="190"/>
                  </a:lnTo>
                  <a:lnTo>
                    <a:pt x="62" y="256"/>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 name="Freeform 12"/>
            <p:cNvSpPr>
              <a:spLocks noEditPoints="1"/>
            </p:cNvSpPr>
            <p:nvPr userDrawn="1"/>
          </p:nvSpPr>
          <p:spPr bwMode="auto">
            <a:xfrm>
              <a:off x="3179" y="2630"/>
              <a:ext cx="174" cy="246"/>
            </a:xfrm>
            <a:custGeom>
              <a:avLst/>
              <a:gdLst/>
              <a:ahLst/>
              <a:cxnLst>
                <a:cxn ang="0">
                  <a:pos x="58" y="146"/>
                </a:cxn>
                <a:cxn ang="0">
                  <a:pos x="64" y="172"/>
                </a:cxn>
                <a:cxn ang="0">
                  <a:pos x="74" y="190"/>
                </a:cxn>
                <a:cxn ang="0">
                  <a:pos x="90" y="200"/>
                </a:cxn>
                <a:cxn ang="0">
                  <a:pos x="112" y="204"/>
                </a:cxn>
                <a:cxn ang="0">
                  <a:pos x="124" y="202"/>
                </a:cxn>
                <a:cxn ang="0">
                  <a:pos x="156" y="194"/>
                </a:cxn>
                <a:cxn ang="0">
                  <a:pos x="164" y="238"/>
                </a:cxn>
                <a:cxn ang="0">
                  <a:pos x="136" y="246"/>
                </a:cxn>
                <a:cxn ang="0">
                  <a:pos x="100" y="250"/>
                </a:cxn>
                <a:cxn ang="0">
                  <a:pos x="78" y="248"/>
                </a:cxn>
                <a:cxn ang="0">
                  <a:pos x="40" y="232"/>
                </a:cxn>
                <a:cxn ang="0">
                  <a:pos x="14" y="200"/>
                </a:cxn>
                <a:cxn ang="0">
                  <a:pos x="2" y="156"/>
                </a:cxn>
                <a:cxn ang="0">
                  <a:pos x="0" y="130"/>
                </a:cxn>
                <a:cxn ang="0">
                  <a:pos x="8" y="76"/>
                </a:cxn>
                <a:cxn ang="0">
                  <a:pos x="28" y="36"/>
                </a:cxn>
                <a:cxn ang="0">
                  <a:pos x="58" y="10"/>
                </a:cxn>
                <a:cxn ang="0">
                  <a:pos x="94" y="0"/>
                </a:cxn>
                <a:cxn ang="0">
                  <a:pos x="112" y="2"/>
                </a:cxn>
                <a:cxn ang="0">
                  <a:pos x="142" y="18"/>
                </a:cxn>
                <a:cxn ang="0">
                  <a:pos x="164" y="48"/>
                </a:cxn>
                <a:cxn ang="0">
                  <a:pos x="174" y="88"/>
                </a:cxn>
                <a:cxn ang="0">
                  <a:pos x="176" y="114"/>
                </a:cxn>
                <a:cxn ang="0">
                  <a:pos x="174" y="146"/>
                </a:cxn>
                <a:cxn ang="0">
                  <a:pos x="120" y="104"/>
                </a:cxn>
                <a:cxn ang="0">
                  <a:pos x="118" y="80"/>
                </a:cxn>
                <a:cxn ang="0">
                  <a:pos x="112" y="62"/>
                </a:cxn>
                <a:cxn ang="0">
                  <a:pos x="104" y="50"/>
                </a:cxn>
                <a:cxn ang="0">
                  <a:pos x="90" y="46"/>
                </a:cxn>
                <a:cxn ang="0">
                  <a:pos x="84" y="46"/>
                </a:cxn>
                <a:cxn ang="0">
                  <a:pos x="72" y="56"/>
                </a:cxn>
                <a:cxn ang="0">
                  <a:pos x="62" y="84"/>
                </a:cxn>
                <a:cxn ang="0">
                  <a:pos x="120" y="104"/>
                </a:cxn>
              </a:cxnLst>
              <a:rect l="0" t="0" r="r" b="b"/>
              <a:pathLst>
                <a:path w="176" h="250">
                  <a:moveTo>
                    <a:pt x="58" y="146"/>
                  </a:moveTo>
                  <a:lnTo>
                    <a:pt x="58" y="146"/>
                  </a:lnTo>
                  <a:lnTo>
                    <a:pt x="60" y="160"/>
                  </a:lnTo>
                  <a:lnTo>
                    <a:pt x="64" y="172"/>
                  </a:lnTo>
                  <a:lnTo>
                    <a:pt x="68" y="182"/>
                  </a:lnTo>
                  <a:lnTo>
                    <a:pt x="74" y="190"/>
                  </a:lnTo>
                  <a:lnTo>
                    <a:pt x="82" y="196"/>
                  </a:lnTo>
                  <a:lnTo>
                    <a:pt x="90" y="200"/>
                  </a:lnTo>
                  <a:lnTo>
                    <a:pt x="100" y="202"/>
                  </a:lnTo>
                  <a:lnTo>
                    <a:pt x="112" y="204"/>
                  </a:lnTo>
                  <a:lnTo>
                    <a:pt x="112" y="204"/>
                  </a:lnTo>
                  <a:lnTo>
                    <a:pt x="124" y="202"/>
                  </a:lnTo>
                  <a:lnTo>
                    <a:pt x="136" y="200"/>
                  </a:lnTo>
                  <a:lnTo>
                    <a:pt x="156" y="194"/>
                  </a:lnTo>
                  <a:lnTo>
                    <a:pt x="164" y="238"/>
                  </a:lnTo>
                  <a:lnTo>
                    <a:pt x="164" y="238"/>
                  </a:lnTo>
                  <a:lnTo>
                    <a:pt x="152" y="242"/>
                  </a:lnTo>
                  <a:lnTo>
                    <a:pt x="136" y="246"/>
                  </a:lnTo>
                  <a:lnTo>
                    <a:pt x="118" y="248"/>
                  </a:lnTo>
                  <a:lnTo>
                    <a:pt x="100" y="250"/>
                  </a:lnTo>
                  <a:lnTo>
                    <a:pt x="100" y="250"/>
                  </a:lnTo>
                  <a:lnTo>
                    <a:pt x="78" y="248"/>
                  </a:lnTo>
                  <a:lnTo>
                    <a:pt x="58" y="242"/>
                  </a:lnTo>
                  <a:lnTo>
                    <a:pt x="40" y="232"/>
                  </a:lnTo>
                  <a:lnTo>
                    <a:pt x="26" y="218"/>
                  </a:lnTo>
                  <a:lnTo>
                    <a:pt x="14" y="200"/>
                  </a:lnTo>
                  <a:lnTo>
                    <a:pt x="6" y="180"/>
                  </a:lnTo>
                  <a:lnTo>
                    <a:pt x="2" y="156"/>
                  </a:lnTo>
                  <a:lnTo>
                    <a:pt x="0" y="130"/>
                  </a:lnTo>
                  <a:lnTo>
                    <a:pt x="0" y="130"/>
                  </a:lnTo>
                  <a:lnTo>
                    <a:pt x="2" y="102"/>
                  </a:lnTo>
                  <a:lnTo>
                    <a:pt x="8" y="76"/>
                  </a:lnTo>
                  <a:lnTo>
                    <a:pt x="16" y="54"/>
                  </a:lnTo>
                  <a:lnTo>
                    <a:pt x="28" y="36"/>
                  </a:lnTo>
                  <a:lnTo>
                    <a:pt x="42" y="20"/>
                  </a:lnTo>
                  <a:lnTo>
                    <a:pt x="58" y="10"/>
                  </a:lnTo>
                  <a:lnTo>
                    <a:pt x="76" y="4"/>
                  </a:lnTo>
                  <a:lnTo>
                    <a:pt x="94" y="0"/>
                  </a:lnTo>
                  <a:lnTo>
                    <a:pt x="94" y="0"/>
                  </a:lnTo>
                  <a:lnTo>
                    <a:pt x="112" y="2"/>
                  </a:lnTo>
                  <a:lnTo>
                    <a:pt x="130" y="8"/>
                  </a:lnTo>
                  <a:lnTo>
                    <a:pt x="142" y="18"/>
                  </a:lnTo>
                  <a:lnTo>
                    <a:pt x="154" y="32"/>
                  </a:lnTo>
                  <a:lnTo>
                    <a:pt x="164" y="48"/>
                  </a:lnTo>
                  <a:lnTo>
                    <a:pt x="170" y="66"/>
                  </a:lnTo>
                  <a:lnTo>
                    <a:pt x="174" y="88"/>
                  </a:lnTo>
                  <a:lnTo>
                    <a:pt x="176" y="114"/>
                  </a:lnTo>
                  <a:lnTo>
                    <a:pt x="176" y="114"/>
                  </a:lnTo>
                  <a:lnTo>
                    <a:pt x="174" y="134"/>
                  </a:lnTo>
                  <a:lnTo>
                    <a:pt x="174" y="146"/>
                  </a:lnTo>
                  <a:lnTo>
                    <a:pt x="58" y="146"/>
                  </a:lnTo>
                  <a:close/>
                  <a:moveTo>
                    <a:pt x="120" y="104"/>
                  </a:moveTo>
                  <a:lnTo>
                    <a:pt x="120" y="104"/>
                  </a:lnTo>
                  <a:lnTo>
                    <a:pt x="118" y="80"/>
                  </a:lnTo>
                  <a:lnTo>
                    <a:pt x="116" y="70"/>
                  </a:lnTo>
                  <a:lnTo>
                    <a:pt x="112" y="62"/>
                  </a:lnTo>
                  <a:lnTo>
                    <a:pt x="108" y="54"/>
                  </a:lnTo>
                  <a:lnTo>
                    <a:pt x="104" y="50"/>
                  </a:lnTo>
                  <a:lnTo>
                    <a:pt x="98" y="46"/>
                  </a:lnTo>
                  <a:lnTo>
                    <a:pt x="90" y="46"/>
                  </a:lnTo>
                  <a:lnTo>
                    <a:pt x="90" y="46"/>
                  </a:lnTo>
                  <a:lnTo>
                    <a:pt x="84" y="46"/>
                  </a:lnTo>
                  <a:lnTo>
                    <a:pt x="76" y="50"/>
                  </a:lnTo>
                  <a:lnTo>
                    <a:pt x="72" y="56"/>
                  </a:lnTo>
                  <a:lnTo>
                    <a:pt x="66" y="64"/>
                  </a:lnTo>
                  <a:lnTo>
                    <a:pt x="62" y="84"/>
                  </a:lnTo>
                  <a:lnTo>
                    <a:pt x="58" y="104"/>
                  </a:lnTo>
                  <a:lnTo>
                    <a:pt x="120" y="104"/>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3" name="Freeform 13"/>
            <p:cNvSpPr>
              <a:spLocks/>
            </p:cNvSpPr>
            <p:nvPr userDrawn="1"/>
          </p:nvSpPr>
          <p:spPr bwMode="auto">
            <a:xfrm>
              <a:off x="2970" y="1444"/>
              <a:ext cx="383" cy="923"/>
            </a:xfrm>
            <a:custGeom>
              <a:avLst/>
              <a:gdLst/>
              <a:ahLst/>
              <a:cxnLst>
                <a:cxn ang="0">
                  <a:pos x="0" y="0"/>
                </a:cxn>
                <a:cxn ang="0">
                  <a:pos x="386" y="0"/>
                </a:cxn>
                <a:cxn ang="0">
                  <a:pos x="386" y="920"/>
                </a:cxn>
                <a:cxn ang="0">
                  <a:pos x="0" y="0"/>
                </a:cxn>
              </a:cxnLst>
              <a:rect l="0" t="0" r="r" b="b"/>
              <a:pathLst>
                <a:path w="386" h="920">
                  <a:moveTo>
                    <a:pt x="0" y="0"/>
                  </a:moveTo>
                  <a:lnTo>
                    <a:pt x="386" y="0"/>
                  </a:lnTo>
                  <a:lnTo>
                    <a:pt x="386" y="920"/>
                  </a:lnTo>
                  <a:lnTo>
                    <a:pt x="0" y="0"/>
                  </a:lnTo>
                  <a:close/>
                </a:path>
              </a:pathLst>
            </a:custGeom>
            <a:solidFill>
              <a:srgbClr val="EE3338"/>
            </a:solidFill>
            <a:ln w="9525">
              <a:noFill/>
              <a:round/>
              <a:headEnd/>
              <a:tailEnd/>
            </a:ln>
          </p:spPr>
          <p:txBody>
            <a:bodyPr/>
            <a:lstStyle/>
            <a:p>
              <a:pPr algn="ctr">
                <a:defRPr/>
              </a:pPr>
              <a:endParaRPr lang="en-US">
                <a:latin typeface="Arial" pitchFamily="34" charset="0"/>
              </a:endParaRPr>
            </a:p>
          </p:txBody>
        </p:sp>
        <p:sp>
          <p:nvSpPr>
            <p:cNvPr id="14" name="Freeform 14"/>
            <p:cNvSpPr>
              <a:spLocks/>
            </p:cNvSpPr>
            <p:nvPr userDrawn="1"/>
          </p:nvSpPr>
          <p:spPr bwMode="auto">
            <a:xfrm>
              <a:off x="2311" y="1444"/>
              <a:ext cx="383" cy="923"/>
            </a:xfrm>
            <a:custGeom>
              <a:avLst/>
              <a:gdLst/>
              <a:ahLst/>
              <a:cxnLst>
                <a:cxn ang="0">
                  <a:pos x="386" y="0"/>
                </a:cxn>
                <a:cxn ang="0">
                  <a:pos x="0" y="0"/>
                </a:cxn>
                <a:cxn ang="0">
                  <a:pos x="0" y="920"/>
                </a:cxn>
                <a:cxn ang="0">
                  <a:pos x="386" y="0"/>
                </a:cxn>
              </a:cxnLst>
              <a:rect l="0" t="0" r="r" b="b"/>
              <a:pathLst>
                <a:path w="386" h="920">
                  <a:moveTo>
                    <a:pt x="386" y="0"/>
                  </a:moveTo>
                  <a:lnTo>
                    <a:pt x="0" y="0"/>
                  </a:lnTo>
                  <a:lnTo>
                    <a:pt x="0" y="920"/>
                  </a:lnTo>
                  <a:lnTo>
                    <a:pt x="386" y="0"/>
                  </a:lnTo>
                  <a:close/>
                </a:path>
              </a:pathLst>
            </a:custGeom>
            <a:solidFill>
              <a:srgbClr val="EE3338"/>
            </a:solidFill>
            <a:ln w="9525">
              <a:noFill/>
              <a:round/>
              <a:headEnd/>
              <a:tailEnd/>
            </a:ln>
          </p:spPr>
          <p:txBody>
            <a:bodyPr/>
            <a:lstStyle/>
            <a:p>
              <a:pPr algn="ctr">
                <a:defRPr/>
              </a:pPr>
              <a:endParaRPr lang="en-US">
                <a:latin typeface="Arial" pitchFamily="34" charset="0"/>
              </a:endParaRPr>
            </a:p>
          </p:txBody>
        </p:sp>
        <p:sp>
          <p:nvSpPr>
            <p:cNvPr id="15" name="Freeform 15"/>
            <p:cNvSpPr>
              <a:spLocks/>
            </p:cNvSpPr>
            <p:nvPr userDrawn="1"/>
          </p:nvSpPr>
          <p:spPr bwMode="auto">
            <a:xfrm>
              <a:off x="2658" y="1780"/>
              <a:ext cx="419" cy="587"/>
            </a:xfrm>
            <a:custGeom>
              <a:avLst/>
              <a:gdLst/>
              <a:ahLst/>
              <a:cxnLst>
                <a:cxn ang="0">
                  <a:pos x="170" y="0"/>
                </a:cxn>
                <a:cxn ang="0">
                  <a:pos x="416" y="582"/>
                </a:cxn>
                <a:cxn ang="0">
                  <a:pos x="254" y="582"/>
                </a:cxn>
                <a:cxn ang="0">
                  <a:pos x="180" y="396"/>
                </a:cxn>
                <a:cxn ang="0">
                  <a:pos x="0" y="396"/>
                </a:cxn>
                <a:cxn ang="0">
                  <a:pos x="170" y="0"/>
                </a:cxn>
              </a:cxnLst>
              <a:rect l="0" t="0" r="r" b="b"/>
              <a:pathLst>
                <a:path w="416" h="582">
                  <a:moveTo>
                    <a:pt x="170" y="0"/>
                  </a:moveTo>
                  <a:lnTo>
                    <a:pt x="416" y="582"/>
                  </a:lnTo>
                  <a:lnTo>
                    <a:pt x="254" y="582"/>
                  </a:lnTo>
                  <a:lnTo>
                    <a:pt x="180" y="396"/>
                  </a:lnTo>
                  <a:lnTo>
                    <a:pt x="0" y="396"/>
                  </a:lnTo>
                  <a:lnTo>
                    <a:pt x="170" y="0"/>
                  </a:lnTo>
                  <a:close/>
                </a:path>
              </a:pathLst>
            </a:custGeom>
            <a:solidFill>
              <a:srgbClr val="EE3338"/>
            </a:solidFill>
            <a:ln w="9525">
              <a:noFill/>
              <a:round/>
              <a:headEnd/>
              <a:tailEnd/>
            </a:ln>
          </p:spPr>
          <p:txBody>
            <a:bodyPr/>
            <a:lstStyle/>
            <a:p>
              <a:pPr algn="ctr">
                <a:defRPr/>
              </a:pPr>
              <a:endParaRPr lang="en-US">
                <a:latin typeface="Arial" pitchFamily="34" charset="0"/>
              </a:endParaRPr>
            </a:p>
          </p:txBody>
        </p:sp>
        <p:sp>
          <p:nvSpPr>
            <p:cNvPr id="16" name="Freeform 16"/>
            <p:cNvSpPr>
              <a:spLocks noEditPoints="1"/>
            </p:cNvSpPr>
            <p:nvPr userDrawn="1"/>
          </p:nvSpPr>
          <p:spPr bwMode="auto">
            <a:xfrm>
              <a:off x="3377" y="1444"/>
              <a:ext cx="72" cy="72"/>
            </a:xfrm>
            <a:custGeom>
              <a:avLst/>
              <a:gdLst/>
              <a:ahLst/>
              <a:cxnLst>
                <a:cxn ang="0">
                  <a:pos x="36" y="0"/>
                </a:cxn>
                <a:cxn ang="0">
                  <a:pos x="50" y="2"/>
                </a:cxn>
                <a:cxn ang="0">
                  <a:pos x="62" y="10"/>
                </a:cxn>
                <a:cxn ang="0">
                  <a:pos x="70" y="22"/>
                </a:cxn>
                <a:cxn ang="0">
                  <a:pos x="72" y="36"/>
                </a:cxn>
                <a:cxn ang="0">
                  <a:pos x="72" y="42"/>
                </a:cxn>
                <a:cxn ang="0">
                  <a:pos x="66" y="56"/>
                </a:cxn>
                <a:cxn ang="0">
                  <a:pos x="56" y="66"/>
                </a:cxn>
                <a:cxn ang="0">
                  <a:pos x="44" y="70"/>
                </a:cxn>
                <a:cxn ang="0">
                  <a:pos x="36" y="72"/>
                </a:cxn>
                <a:cxn ang="0">
                  <a:pos x="22" y="68"/>
                </a:cxn>
                <a:cxn ang="0">
                  <a:pos x="10" y="62"/>
                </a:cxn>
                <a:cxn ang="0">
                  <a:pos x="2" y="50"/>
                </a:cxn>
                <a:cxn ang="0">
                  <a:pos x="0" y="36"/>
                </a:cxn>
                <a:cxn ang="0">
                  <a:pos x="0" y="28"/>
                </a:cxn>
                <a:cxn ang="0">
                  <a:pos x="6" y="16"/>
                </a:cxn>
                <a:cxn ang="0">
                  <a:pos x="16" y="6"/>
                </a:cxn>
                <a:cxn ang="0">
                  <a:pos x="28" y="0"/>
                </a:cxn>
                <a:cxn ang="0">
                  <a:pos x="36" y="0"/>
                </a:cxn>
                <a:cxn ang="0">
                  <a:pos x="36" y="6"/>
                </a:cxn>
                <a:cxn ang="0">
                  <a:pos x="26" y="8"/>
                </a:cxn>
                <a:cxn ang="0">
                  <a:pos x="10" y="24"/>
                </a:cxn>
                <a:cxn ang="0">
                  <a:pos x="8" y="36"/>
                </a:cxn>
                <a:cxn ang="0">
                  <a:pos x="16" y="56"/>
                </a:cxn>
                <a:cxn ang="0">
                  <a:pos x="30" y="64"/>
                </a:cxn>
                <a:cxn ang="0">
                  <a:pos x="36" y="66"/>
                </a:cxn>
                <a:cxn ang="0">
                  <a:pos x="48" y="64"/>
                </a:cxn>
                <a:cxn ang="0">
                  <a:pos x="62" y="48"/>
                </a:cxn>
                <a:cxn ang="0">
                  <a:pos x="64" y="36"/>
                </a:cxn>
                <a:cxn ang="0">
                  <a:pos x="56" y="14"/>
                </a:cxn>
                <a:cxn ang="0">
                  <a:pos x="42" y="6"/>
                </a:cxn>
                <a:cxn ang="0">
                  <a:pos x="36" y="6"/>
                </a:cxn>
                <a:cxn ang="0">
                  <a:pos x="22" y="56"/>
                </a:cxn>
                <a:cxn ang="0">
                  <a:pos x="22" y="16"/>
                </a:cxn>
                <a:cxn ang="0">
                  <a:pos x="34" y="16"/>
                </a:cxn>
                <a:cxn ang="0">
                  <a:pos x="48" y="18"/>
                </a:cxn>
                <a:cxn ang="0">
                  <a:pos x="50" y="22"/>
                </a:cxn>
                <a:cxn ang="0">
                  <a:pos x="50" y="28"/>
                </a:cxn>
                <a:cxn ang="0">
                  <a:pos x="48" y="34"/>
                </a:cxn>
                <a:cxn ang="0">
                  <a:pos x="44" y="36"/>
                </a:cxn>
                <a:cxn ang="0">
                  <a:pos x="48" y="40"/>
                </a:cxn>
                <a:cxn ang="0">
                  <a:pos x="50" y="46"/>
                </a:cxn>
                <a:cxn ang="0">
                  <a:pos x="44" y="56"/>
                </a:cxn>
                <a:cxn ang="0">
                  <a:pos x="42" y="46"/>
                </a:cxn>
                <a:cxn ang="0">
                  <a:pos x="40" y="42"/>
                </a:cxn>
                <a:cxn ang="0">
                  <a:pos x="30" y="40"/>
                </a:cxn>
                <a:cxn ang="0">
                  <a:pos x="30" y="34"/>
                </a:cxn>
                <a:cxn ang="0">
                  <a:pos x="34" y="34"/>
                </a:cxn>
                <a:cxn ang="0">
                  <a:pos x="42" y="30"/>
                </a:cxn>
                <a:cxn ang="0">
                  <a:pos x="44" y="28"/>
                </a:cxn>
                <a:cxn ang="0">
                  <a:pos x="42" y="22"/>
                </a:cxn>
                <a:cxn ang="0">
                  <a:pos x="34" y="20"/>
                </a:cxn>
                <a:cxn ang="0">
                  <a:pos x="30" y="22"/>
                </a:cxn>
              </a:cxnLst>
              <a:rect l="0" t="0" r="r" b="b"/>
              <a:pathLst>
                <a:path w="72" h="72">
                  <a:moveTo>
                    <a:pt x="36" y="0"/>
                  </a:moveTo>
                  <a:lnTo>
                    <a:pt x="36" y="0"/>
                  </a:lnTo>
                  <a:lnTo>
                    <a:pt x="44" y="0"/>
                  </a:lnTo>
                  <a:lnTo>
                    <a:pt x="50" y="2"/>
                  </a:lnTo>
                  <a:lnTo>
                    <a:pt x="56" y="6"/>
                  </a:lnTo>
                  <a:lnTo>
                    <a:pt x="62" y="10"/>
                  </a:lnTo>
                  <a:lnTo>
                    <a:pt x="66" y="16"/>
                  </a:lnTo>
                  <a:lnTo>
                    <a:pt x="70" y="22"/>
                  </a:lnTo>
                  <a:lnTo>
                    <a:pt x="72" y="28"/>
                  </a:lnTo>
                  <a:lnTo>
                    <a:pt x="72" y="36"/>
                  </a:lnTo>
                  <a:lnTo>
                    <a:pt x="72" y="36"/>
                  </a:lnTo>
                  <a:lnTo>
                    <a:pt x="72" y="42"/>
                  </a:lnTo>
                  <a:lnTo>
                    <a:pt x="70" y="50"/>
                  </a:lnTo>
                  <a:lnTo>
                    <a:pt x="66" y="56"/>
                  </a:lnTo>
                  <a:lnTo>
                    <a:pt x="62" y="62"/>
                  </a:lnTo>
                  <a:lnTo>
                    <a:pt x="56" y="66"/>
                  </a:lnTo>
                  <a:lnTo>
                    <a:pt x="50" y="68"/>
                  </a:lnTo>
                  <a:lnTo>
                    <a:pt x="44" y="70"/>
                  </a:lnTo>
                  <a:lnTo>
                    <a:pt x="36" y="72"/>
                  </a:lnTo>
                  <a:lnTo>
                    <a:pt x="36" y="72"/>
                  </a:lnTo>
                  <a:lnTo>
                    <a:pt x="28" y="70"/>
                  </a:lnTo>
                  <a:lnTo>
                    <a:pt x="22" y="68"/>
                  </a:lnTo>
                  <a:lnTo>
                    <a:pt x="16" y="66"/>
                  </a:lnTo>
                  <a:lnTo>
                    <a:pt x="10" y="62"/>
                  </a:lnTo>
                  <a:lnTo>
                    <a:pt x="6" y="56"/>
                  </a:lnTo>
                  <a:lnTo>
                    <a:pt x="2" y="50"/>
                  </a:lnTo>
                  <a:lnTo>
                    <a:pt x="0" y="42"/>
                  </a:lnTo>
                  <a:lnTo>
                    <a:pt x="0" y="36"/>
                  </a:lnTo>
                  <a:lnTo>
                    <a:pt x="0" y="36"/>
                  </a:lnTo>
                  <a:lnTo>
                    <a:pt x="0" y="28"/>
                  </a:lnTo>
                  <a:lnTo>
                    <a:pt x="2" y="22"/>
                  </a:lnTo>
                  <a:lnTo>
                    <a:pt x="6" y="16"/>
                  </a:lnTo>
                  <a:lnTo>
                    <a:pt x="10" y="10"/>
                  </a:lnTo>
                  <a:lnTo>
                    <a:pt x="16" y="6"/>
                  </a:lnTo>
                  <a:lnTo>
                    <a:pt x="22" y="2"/>
                  </a:lnTo>
                  <a:lnTo>
                    <a:pt x="28" y="0"/>
                  </a:lnTo>
                  <a:lnTo>
                    <a:pt x="36" y="0"/>
                  </a:lnTo>
                  <a:lnTo>
                    <a:pt x="36" y="0"/>
                  </a:lnTo>
                  <a:close/>
                  <a:moveTo>
                    <a:pt x="36" y="6"/>
                  </a:moveTo>
                  <a:lnTo>
                    <a:pt x="36" y="6"/>
                  </a:lnTo>
                  <a:lnTo>
                    <a:pt x="30" y="6"/>
                  </a:lnTo>
                  <a:lnTo>
                    <a:pt x="26" y="8"/>
                  </a:lnTo>
                  <a:lnTo>
                    <a:pt x="16" y="14"/>
                  </a:lnTo>
                  <a:lnTo>
                    <a:pt x="10" y="24"/>
                  </a:lnTo>
                  <a:lnTo>
                    <a:pt x="8" y="36"/>
                  </a:lnTo>
                  <a:lnTo>
                    <a:pt x="8" y="36"/>
                  </a:lnTo>
                  <a:lnTo>
                    <a:pt x="10" y="48"/>
                  </a:lnTo>
                  <a:lnTo>
                    <a:pt x="16" y="56"/>
                  </a:lnTo>
                  <a:lnTo>
                    <a:pt x="26" y="64"/>
                  </a:lnTo>
                  <a:lnTo>
                    <a:pt x="30" y="64"/>
                  </a:lnTo>
                  <a:lnTo>
                    <a:pt x="36" y="66"/>
                  </a:lnTo>
                  <a:lnTo>
                    <a:pt x="36" y="66"/>
                  </a:lnTo>
                  <a:lnTo>
                    <a:pt x="42" y="66"/>
                  </a:lnTo>
                  <a:lnTo>
                    <a:pt x="48" y="64"/>
                  </a:lnTo>
                  <a:lnTo>
                    <a:pt x="56" y="56"/>
                  </a:lnTo>
                  <a:lnTo>
                    <a:pt x="62" y="48"/>
                  </a:lnTo>
                  <a:lnTo>
                    <a:pt x="64" y="36"/>
                  </a:lnTo>
                  <a:lnTo>
                    <a:pt x="64" y="36"/>
                  </a:lnTo>
                  <a:lnTo>
                    <a:pt x="62" y="24"/>
                  </a:lnTo>
                  <a:lnTo>
                    <a:pt x="56" y="14"/>
                  </a:lnTo>
                  <a:lnTo>
                    <a:pt x="48" y="8"/>
                  </a:lnTo>
                  <a:lnTo>
                    <a:pt x="42" y="6"/>
                  </a:lnTo>
                  <a:lnTo>
                    <a:pt x="36" y="6"/>
                  </a:lnTo>
                  <a:lnTo>
                    <a:pt x="36" y="6"/>
                  </a:lnTo>
                  <a:close/>
                  <a:moveTo>
                    <a:pt x="30" y="56"/>
                  </a:moveTo>
                  <a:lnTo>
                    <a:pt x="22" y="56"/>
                  </a:lnTo>
                  <a:lnTo>
                    <a:pt x="22" y="16"/>
                  </a:lnTo>
                  <a:lnTo>
                    <a:pt x="22" y="16"/>
                  </a:lnTo>
                  <a:lnTo>
                    <a:pt x="34" y="16"/>
                  </a:lnTo>
                  <a:lnTo>
                    <a:pt x="34" y="16"/>
                  </a:lnTo>
                  <a:lnTo>
                    <a:pt x="42" y="16"/>
                  </a:lnTo>
                  <a:lnTo>
                    <a:pt x="48" y="18"/>
                  </a:lnTo>
                  <a:lnTo>
                    <a:pt x="48" y="18"/>
                  </a:lnTo>
                  <a:lnTo>
                    <a:pt x="50" y="22"/>
                  </a:lnTo>
                  <a:lnTo>
                    <a:pt x="50" y="28"/>
                  </a:lnTo>
                  <a:lnTo>
                    <a:pt x="50" y="28"/>
                  </a:lnTo>
                  <a:lnTo>
                    <a:pt x="50" y="30"/>
                  </a:lnTo>
                  <a:lnTo>
                    <a:pt x="48" y="34"/>
                  </a:lnTo>
                  <a:lnTo>
                    <a:pt x="44" y="36"/>
                  </a:lnTo>
                  <a:lnTo>
                    <a:pt x="44" y="36"/>
                  </a:lnTo>
                  <a:lnTo>
                    <a:pt x="44" y="36"/>
                  </a:lnTo>
                  <a:lnTo>
                    <a:pt x="48" y="40"/>
                  </a:lnTo>
                  <a:lnTo>
                    <a:pt x="50" y="46"/>
                  </a:lnTo>
                  <a:lnTo>
                    <a:pt x="50" y="46"/>
                  </a:lnTo>
                  <a:lnTo>
                    <a:pt x="52" y="56"/>
                  </a:lnTo>
                  <a:lnTo>
                    <a:pt x="44" y="56"/>
                  </a:lnTo>
                  <a:lnTo>
                    <a:pt x="44" y="56"/>
                  </a:lnTo>
                  <a:lnTo>
                    <a:pt x="42" y="46"/>
                  </a:lnTo>
                  <a:lnTo>
                    <a:pt x="42" y="46"/>
                  </a:lnTo>
                  <a:lnTo>
                    <a:pt x="40" y="42"/>
                  </a:lnTo>
                  <a:lnTo>
                    <a:pt x="34" y="40"/>
                  </a:lnTo>
                  <a:lnTo>
                    <a:pt x="30" y="40"/>
                  </a:lnTo>
                  <a:lnTo>
                    <a:pt x="30" y="56"/>
                  </a:lnTo>
                  <a:close/>
                  <a:moveTo>
                    <a:pt x="30" y="34"/>
                  </a:moveTo>
                  <a:lnTo>
                    <a:pt x="34" y="34"/>
                  </a:lnTo>
                  <a:lnTo>
                    <a:pt x="34" y="34"/>
                  </a:lnTo>
                  <a:lnTo>
                    <a:pt x="40" y="32"/>
                  </a:lnTo>
                  <a:lnTo>
                    <a:pt x="42" y="30"/>
                  </a:lnTo>
                  <a:lnTo>
                    <a:pt x="44" y="28"/>
                  </a:lnTo>
                  <a:lnTo>
                    <a:pt x="44" y="28"/>
                  </a:lnTo>
                  <a:lnTo>
                    <a:pt x="44" y="26"/>
                  </a:lnTo>
                  <a:lnTo>
                    <a:pt x="42" y="22"/>
                  </a:lnTo>
                  <a:lnTo>
                    <a:pt x="38" y="22"/>
                  </a:lnTo>
                  <a:lnTo>
                    <a:pt x="34" y="20"/>
                  </a:lnTo>
                  <a:lnTo>
                    <a:pt x="34" y="20"/>
                  </a:lnTo>
                  <a:lnTo>
                    <a:pt x="30" y="22"/>
                  </a:lnTo>
                  <a:lnTo>
                    <a:pt x="30" y="34"/>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grpSp>
      <p:sp>
        <p:nvSpPr>
          <p:cNvPr id="1238019" name="Rectangle 3"/>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atin typeface="Arial" pitchFamily="34" charset="0"/>
                <a:cs typeface="Arial" pitchFamily="34" charset="0"/>
              </a:defRPr>
            </a:lvl1pPr>
          </a:lstStyle>
          <a:p>
            <a:r>
              <a:rPr lang="en-US" dirty="0"/>
              <a:t>Click to edit Master title style</a:t>
            </a:r>
          </a:p>
        </p:txBody>
      </p:sp>
      <p:sp>
        <p:nvSpPr>
          <p:cNvPr id="1238020" name="Rectangle 4"/>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atin typeface="Arial" pitchFamily="34" charset="0"/>
                <a:cs typeface="Arial" pitchFamily="34" charset="0"/>
              </a:defRPr>
            </a:lvl1pPr>
          </a:lstStyle>
          <a:p>
            <a:r>
              <a:rPr lang="en-US" dirty="0"/>
              <a:t>Click to edit Master subtitle style</a:t>
            </a:r>
          </a:p>
        </p:txBody>
      </p:sp>
      <p:sp>
        <p:nvSpPr>
          <p:cNvPr id="17" name="Rectangle 17"/>
          <p:cNvSpPr>
            <a:spLocks noGrp="1" noChangeArrowheads="1"/>
          </p:cNvSpPr>
          <p:nvPr>
            <p:ph type="sldNum" sz="quarter" idx="10"/>
          </p:nvPr>
        </p:nvSpPr>
        <p:spPr/>
        <p:txBody>
          <a:bodyPr/>
          <a:lstStyle>
            <a:lvl1pPr>
              <a:defRPr smtClean="0">
                <a:latin typeface="Arial" pitchFamily="34" charset="0"/>
                <a:cs typeface="Arial" pitchFamily="34" charset="0"/>
              </a:defRPr>
            </a:lvl1pPr>
          </a:lstStyle>
          <a:p>
            <a:pPr>
              <a:defRPr/>
            </a:pPr>
            <a:fld id="{F522CF75-3C31-4C01-9A90-764D2EDC8E34}" type="slidenum">
              <a:rPr lang="en-US"/>
              <a:pPr>
                <a:defRPr/>
              </a:pPr>
              <a:t>‹#›</a:t>
            </a:fld>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A18ED0-40F2-434C-A848-B92581875164}" type="datetime4">
              <a:rPr lang="en-US" smtClean="0"/>
              <a:pPr/>
              <a:t>November 28,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44782F6F-ADA3-45EF-A80D-C2CC033CE651}" type="slidenum">
              <a:rPr lang="en-US" smtClean="0"/>
              <a:pPr>
                <a:defRPr/>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55437F-F4F9-44A9-B4D3-9191CA04E889}" type="datetime4">
              <a:rPr lang="en-US" smtClean="0"/>
              <a:pPr/>
              <a:t>November 28,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4782F6F-ADA3-45EF-A80D-C2CC033CE651}" type="slidenum">
              <a:rPr lang="en-US" smtClean="0"/>
              <a:pPr>
                <a:defRPr/>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November 28,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782F6F-ADA3-45EF-A80D-C2CC033CE651}"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A2E49-18A1-40BC-BA5D-5A2EC8FDDF15}" type="datetime4">
              <a:rPr lang="en-US" smtClean="0"/>
              <a:pPr/>
              <a:t>November 28,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44782F6F-ADA3-45EF-A80D-C2CC033CE651}" type="slidenum">
              <a:rPr lang="en-US" smtClean="0"/>
              <a:pPr>
                <a:defRPr/>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83DA4-3B24-449B-95CA-514EB7E30A99}" type="datetime4">
              <a:rPr lang="en-US" smtClean="0"/>
              <a:pPr/>
              <a:t>November 28,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4782F6F-ADA3-45EF-A80D-C2CC033CE651}" type="slidenum">
              <a:rPr lang="en-US" smtClean="0"/>
              <a:pPr>
                <a:defRPr/>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November 28,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4782F6F-ADA3-45EF-A80D-C2CC033CE651}"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056348-D703-428C-A1C4-7D6796EF5F41}" type="datetime4">
              <a:rPr lang="en-US" smtClean="0"/>
              <a:pPr/>
              <a:t>November 28,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44782F6F-ADA3-45EF-A80D-C2CC033CE65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4123CA56-44B0-465C-8A71-5A35CBB193C6}" type="slidenum">
              <a:rPr lang="en-US"/>
              <a:pPr>
                <a:defRPr/>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FFAE4E63-7EB2-46FB-93A4-9FC266F33407}" type="slidenum">
              <a:rPr lang="en-US"/>
              <a:pPr>
                <a:defRPr/>
              </a:pPr>
              <a:t>‹#›</a:t>
            </a:fld>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1"/>
          <p:cNvSpPr>
            <a:spLocks noGrp="1" noChangeArrowheads="1"/>
          </p:cNvSpPr>
          <p:nvPr>
            <p:ph type="sldNum" sz="quarter" idx="10"/>
          </p:nvPr>
        </p:nvSpPr>
        <p:spPr>
          <a:ln/>
        </p:spPr>
        <p:txBody>
          <a:bodyPr/>
          <a:lstStyle>
            <a:lvl1pPr>
              <a:defRPr/>
            </a:lvl1pPr>
          </a:lstStyle>
          <a:p>
            <a:pPr>
              <a:defRPr/>
            </a:pPr>
            <a:fld id="{FA56336C-3A02-43B4-AD47-6014EE70C7DB}"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7616558A-8B22-4F94-A42C-59DA86396382}"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EB5ECD5-515E-4817-8A06-1D2ED2C83850}" type="datetime4">
              <a:rPr lang="en-US" smtClean="0"/>
              <a:pPr/>
              <a:t>November 28, 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F522CF75-3C31-4C01-9A90-764D2EDC8E34}" type="slidenum">
              <a:rPr lang="en-US" smtClean="0"/>
              <a:pPr>
                <a:defRPr/>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2D1919-1B5F-4141-B613-3E5C6008A186}" type="datetime4">
              <a:rPr lang="en-US" smtClean="0"/>
              <a:pPr/>
              <a:t>November 28,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123CA56-44B0-465C-8A71-5A35CBB193C6}" type="slidenum">
              <a:rPr lang="en-US" smtClean="0"/>
              <a:pPr>
                <a:defRPr/>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AD22427-B1DD-49E6-9F05-DE0F1467D7DC}" type="datetime4">
              <a:rPr lang="en-US" smtClean="0"/>
              <a:pPr/>
              <a:t>November 28, 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FFAE4E63-7EB2-46FB-93A4-9FC266F33407}" type="slidenum">
              <a:rPr lang="en-US" smtClean="0"/>
              <a:pPr>
                <a:defRPr/>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CCA7B5-8BC9-491C-A887-7C3E7ED947D8}" type="datetime4">
              <a:rPr lang="en-US" smtClean="0"/>
              <a:pPr/>
              <a:t>November 28,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4782F6F-ADA3-45EF-A80D-C2CC033CE651}" type="slidenum">
              <a:rPr lang="en-US" smtClean="0"/>
              <a:pPr>
                <a:defRPr/>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36994" name="Rectangle 2"/>
          <p:cNvSpPr>
            <a:spLocks noChangeArrowheads="1"/>
          </p:cNvSpPr>
          <p:nvPr/>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lgn="ctr">
              <a:defRPr/>
            </a:pPr>
            <a:endParaRPr lang="en-US">
              <a:latin typeface="Arial" pitchFamily="34" charset="0"/>
            </a:endParaRPr>
          </a:p>
        </p:txBody>
      </p:sp>
      <p:sp>
        <p:nvSpPr>
          <p:cNvPr id="1236995" name="AutoShape 3"/>
          <p:cNvSpPr>
            <a:spLocks noChangeArrowheads="1"/>
          </p:cNvSpPr>
          <p:nvPr/>
        </p:nvSpPr>
        <p:spPr bwMode="auto">
          <a:xfrm>
            <a:off x="161925" y="925513"/>
            <a:ext cx="8886825" cy="5210175"/>
          </a:xfrm>
          <a:prstGeom prst="roundRect">
            <a:avLst>
              <a:gd name="adj" fmla="val 1949"/>
            </a:avLst>
          </a:prstGeom>
          <a:solidFill>
            <a:srgbClr val="C0C0C0"/>
          </a:solidFill>
          <a:ln w="9525">
            <a:noFill/>
            <a:round/>
            <a:headEnd/>
            <a:tailEnd/>
          </a:ln>
          <a:effectLst/>
        </p:spPr>
        <p:txBody>
          <a:bodyPr wrap="none" anchor="ctr"/>
          <a:lstStyle/>
          <a:p>
            <a:pPr algn="ctr">
              <a:defRPr/>
            </a:pPr>
            <a:endParaRPr lang="en-US">
              <a:latin typeface="Arial" pitchFamily="34" charset="0"/>
            </a:endParaRPr>
          </a:p>
        </p:txBody>
      </p:sp>
      <p:sp>
        <p:nvSpPr>
          <p:cNvPr id="1236996" name="AutoShape 4"/>
          <p:cNvSpPr>
            <a:spLocks noChangeArrowheads="1"/>
          </p:cNvSpPr>
          <p:nvPr/>
        </p:nvSpPr>
        <p:spPr bwMode="auto">
          <a:xfrm>
            <a:off x="128588" y="885825"/>
            <a:ext cx="8886825" cy="5210175"/>
          </a:xfrm>
          <a:prstGeom prst="roundRect">
            <a:avLst>
              <a:gd name="adj" fmla="val 1949"/>
            </a:avLst>
          </a:prstGeom>
          <a:solidFill>
            <a:schemeClr val="bg1"/>
          </a:solidFill>
          <a:ln w="9525">
            <a:noFill/>
            <a:round/>
            <a:headEnd/>
            <a:tailEnd/>
          </a:ln>
          <a:effectLst/>
        </p:spPr>
        <p:txBody>
          <a:bodyPr wrap="none" anchor="ctr"/>
          <a:lstStyle/>
          <a:p>
            <a:pPr algn="ctr">
              <a:defRPr/>
            </a:pPr>
            <a:endParaRPr lang="en-US">
              <a:latin typeface="Arial" pitchFamily="34" charset="0"/>
            </a:endParaRPr>
          </a:p>
        </p:txBody>
      </p:sp>
      <p:sp>
        <p:nvSpPr>
          <p:cNvPr id="1029" name="Rectangle 5"/>
          <p:cNvSpPr>
            <a:spLocks noGrp="1" noChangeArrowheads="1"/>
          </p:cNvSpPr>
          <p:nvPr>
            <p:ph type="title"/>
          </p:nvPr>
        </p:nvSpPr>
        <p:spPr bwMode="auto">
          <a:xfrm>
            <a:off x="279400" y="177800"/>
            <a:ext cx="856456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279400" y="1044575"/>
            <a:ext cx="8561388"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1236999" name="Rectangle 7"/>
          <p:cNvSpPr>
            <a:spLocks noChangeArrowheads="1"/>
          </p:cNvSpPr>
          <p:nvPr/>
        </p:nvSpPr>
        <p:spPr bwMode="auto">
          <a:xfrm>
            <a:off x="371475" y="6688138"/>
            <a:ext cx="2271713" cy="107950"/>
          </a:xfrm>
          <a:prstGeom prst="rect">
            <a:avLst/>
          </a:prstGeom>
          <a:noFill/>
          <a:ln w="9525" algn="ctr">
            <a:noFill/>
            <a:miter lim="800000"/>
            <a:headEnd/>
            <a:tailEnd/>
          </a:ln>
          <a:effectLst/>
        </p:spPr>
        <p:txBody>
          <a:bodyPr wrap="none" lIns="0" tIns="0" rIns="0" bIns="0" anchor="b">
            <a:spAutoFit/>
          </a:bodyPr>
          <a:lstStyle/>
          <a:p>
            <a:pPr>
              <a:defRPr/>
            </a:pPr>
            <a:r>
              <a:rPr lang="en-US" sz="700" dirty="0">
                <a:latin typeface="Arial" pitchFamily="34" charset="0"/>
              </a:rPr>
              <a:t>2008 Adobe Systems Incorporated.  All Rights Reserved.</a:t>
            </a:r>
          </a:p>
        </p:txBody>
      </p:sp>
      <p:sp>
        <p:nvSpPr>
          <p:cNvPr id="1237000"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defRPr sz="700" smtClean="0">
                <a:latin typeface="Arial" pitchFamily="34" charset="0"/>
                <a:cs typeface="Arial" pitchFamily="34" charset="0"/>
              </a:defRPr>
            </a:lvl1pPr>
          </a:lstStyle>
          <a:p>
            <a:pPr>
              <a:defRPr/>
            </a:pPr>
            <a:fld id="{44782F6F-ADA3-45EF-A80D-C2CC033CE651}" type="slidenum">
              <a:rPr lang="en-US"/>
              <a:pPr>
                <a:defRPr/>
              </a:pPr>
              <a:t>‹#›</a:t>
            </a:fld>
            <a:endParaRPr lang="en-US" dirty="0"/>
          </a:p>
        </p:txBody>
      </p:sp>
      <p:grpSp>
        <p:nvGrpSpPr>
          <p:cNvPr id="1033" name="Group 9"/>
          <p:cNvGrpSpPr>
            <a:grpSpLocks noChangeAspect="1"/>
          </p:cNvGrpSpPr>
          <p:nvPr/>
        </p:nvGrpSpPr>
        <p:grpSpPr bwMode="auto">
          <a:xfrm>
            <a:off x="8710613" y="6386513"/>
            <a:ext cx="304800" cy="382587"/>
            <a:chOff x="2305" y="1438"/>
            <a:chExt cx="1150" cy="1444"/>
          </a:xfrm>
        </p:grpSpPr>
        <p:sp>
          <p:nvSpPr>
            <p:cNvPr id="1237002" name="AutoShape 10"/>
            <p:cNvSpPr>
              <a:spLocks noChangeAspect="1" noChangeArrowheads="1" noTextEdit="1"/>
            </p:cNvSpPr>
            <p:nvPr userDrawn="1"/>
          </p:nvSpPr>
          <p:spPr bwMode="auto">
            <a:xfrm>
              <a:off x="2305" y="1438"/>
              <a:ext cx="1150" cy="1444"/>
            </a:xfrm>
            <a:prstGeom prst="rect">
              <a:avLst/>
            </a:prstGeom>
            <a:noFill/>
            <a:ln w="9525">
              <a:noFill/>
              <a:miter lim="800000"/>
              <a:headEnd/>
              <a:tailEnd/>
            </a:ln>
          </p:spPr>
          <p:txBody>
            <a:bodyPr/>
            <a:lstStyle/>
            <a:p>
              <a:pPr algn="ctr">
                <a:defRPr/>
              </a:pPr>
              <a:endParaRPr lang="en-US">
                <a:latin typeface="Arial" pitchFamily="34" charset="0"/>
              </a:endParaRPr>
            </a:p>
          </p:txBody>
        </p:sp>
        <p:sp>
          <p:nvSpPr>
            <p:cNvPr id="1237003" name="Freeform 11"/>
            <p:cNvSpPr>
              <a:spLocks noEditPoints="1"/>
            </p:cNvSpPr>
            <p:nvPr userDrawn="1"/>
          </p:nvSpPr>
          <p:spPr bwMode="auto">
            <a:xfrm>
              <a:off x="2317" y="2540"/>
              <a:ext cx="210" cy="336"/>
            </a:xfrm>
            <a:custGeom>
              <a:avLst/>
              <a:gdLst/>
              <a:ahLst/>
              <a:cxnLst>
                <a:cxn ang="0">
                  <a:pos x="76" y="252"/>
                </a:cxn>
                <a:cxn ang="0">
                  <a:pos x="60" y="332"/>
                </a:cxn>
                <a:cxn ang="0">
                  <a:pos x="0" y="332"/>
                </a:cxn>
                <a:cxn ang="0">
                  <a:pos x="74" y="0"/>
                </a:cxn>
                <a:cxn ang="0">
                  <a:pos x="146" y="0"/>
                </a:cxn>
                <a:cxn ang="0">
                  <a:pos x="212" y="332"/>
                </a:cxn>
                <a:cxn ang="0">
                  <a:pos x="154" y="332"/>
                </a:cxn>
                <a:cxn ang="0">
                  <a:pos x="138" y="252"/>
                </a:cxn>
                <a:cxn ang="0">
                  <a:pos x="76" y="252"/>
                </a:cxn>
                <a:cxn ang="0">
                  <a:pos x="132" y="206"/>
                </a:cxn>
                <a:cxn ang="0">
                  <a:pos x="120" y="134"/>
                </a:cxn>
                <a:cxn ang="0">
                  <a:pos x="120" y="134"/>
                </a:cxn>
                <a:cxn ang="0">
                  <a:pos x="108" y="58"/>
                </a:cxn>
                <a:cxn ang="0">
                  <a:pos x="108" y="58"/>
                </a:cxn>
                <a:cxn ang="0">
                  <a:pos x="108" y="58"/>
                </a:cxn>
                <a:cxn ang="0">
                  <a:pos x="96" y="134"/>
                </a:cxn>
                <a:cxn ang="0">
                  <a:pos x="82" y="206"/>
                </a:cxn>
                <a:cxn ang="0">
                  <a:pos x="132" y="206"/>
                </a:cxn>
              </a:cxnLst>
              <a:rect l="0" t="0" r="r" b="b"/>
              <a:pathLst>
                <a:path w="212" h="332">
                  <a:moveTo>
                    <a:pt x="76" y="252"/>
                  </a:moveTo>
                  <a:lnTo>
                    <a:pt x="60" y="332"/>
                  </a:lnTo>
                  <a:lnTo>
                    <a:pt x="0" y="332"/>
                  </a:lnTo>
                  <a:lnTo>
                    <a:pt x="74" y="0"/>
                  </a:lnTo>
                  <a:lnTo>
                    <a:pt x="146" y="0"/>
                  </a:lnTo>
                  <a:lnTo>
                    <a:pt x="212" y="332"/>
                  </a:lnTo>
                  <a:lnTo>
                    <a:pt x="154" y="332"/>
                  </a:lnTo>
                  <a:lnTo>
                    <a:pt x="138" y="252"/>
                  </a:lnTo>
                  <a:lnTo>
                    <a:pt x="76" y="252"/>
                  </a:lnTo>
                  <a:close/>
                  <a:moveTo>
                    <a:pt x="132" y="206"/>
                  </a:moveTo>
                  <a:lnTo>
                    <a:pt x="120" y="134"/>
                  </a:lnTo>
                  <a:lnTo>
                    <a:pt x="120" y="134"/>
                  </a:lnTo>
                  <a:lnTo>
                    <a:pt x="108" y="58"/>
                  </a:lnTo>
                  <a:lnTo>
                    <a:pt x="108" y="58"/>
                  </a:lnTo>
                  <a:lnTo>
                    <a:pt x="108" y="58"/>
                  </a:lnTo>
                  <a:lnTo>
                    <a:pt x="96" y="134"/>
                  </a:lnTo>
                  <a:lnTo>
                    <a:pt x="82" y="206"/>
                  </a:lnTo>
                  <a:lnTo>
                    <a:pt x="132" y="206"/>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37004" name="Freeform 12"/>
            <p:cNvSpPr>
              <a:spLocks noEditPoints="1"/>
            </p:cNvSpPr>
            <p:nvPr userDrawn="1"/>
          </p:nvSpPr>
          <p:spPr bwMode="auto">
            <a:xfrm>
              <a:off x="2545" y="2534"/>
              <a:ext cx="180" cy="342"/>
            </a:xfrm>
            <a:custGeom>
              <a:avLst/>
              <a:gdLst/>
              <a:ahLst/>
              <a:cxnLst>
                <a:cxn ang="0">
                  <a:pos x="180" y="274"/>
                </a:cxn>
                <a:cxn ang="0">
                  <a:pos x="182" y="342"/>
                </a:cxn>
                <a:cxn ang="0">
                  <a:pos x="126" y="314"/>
                </a:cxn>
                <a:cxn ang="0">
                  <a:pos x="126" y="314"/>
                </a:cxn>
                <a:cxn ang="0">
                  <a:pos x="106" y="338"/>
                </a:cxn>
                <a:cxn ang="0">
                  <a:pos x="84" y="346"/>
                </a:cxn>
                <a:cxn ang="0">
                  <a:pos x="76" y="346"/>
                </a:cxn>
                <a:cxn ang="0">
                  <a:pos x="58" y="344"/>
                </a:cxn>
                <a:cxn ang="0">
                  <a:pos x="42" y="338"/>
                </a:cxn>
                <a:cxn ang="0">
                  <a:pos x="20" y="310"/>
                </a:cxn>
                <a:cxn ang="0">
                  <a:pos x="6" y="272"/>
                </a:cxn>
                <a:cxn ang="0">
                  <a:pos x="0" y="222"/>
                </a:cxn>
                <a:cxn ang="0">
                  <a:pos x="2" y="192"/>
                </a:cxn>
                <a:cxn ang="0">
                  <a:pos x="14" y="146"/>
                </a:cxn>
                <a:cxn ang="0">
                  <a:pos x="36" y="114"/>
                </a:cxn>
                <a:cxn ang="0">
                  <a:pos x="62" y="100"/>
                </a:cxn>
                <a:cxn ang="0">
                  <a:pos x="78" y="98"/>
                </a:cxn>
                <a:cxn ang="0">
                  <a:pos x="104" y="104"/>
                </a:cxn>
                <a:cxn ang="0">
                  <a:pos x="118" y="122"/>
                </a:cxn>
                <a:cxn ang="0">
                  <a:pos x="120" y="0"/>
                </a:cxn>
                <a:cxn ang="0">
                  <a:pos x="120" y="194"/>
                </a:cxn>
                <a:cxn ang="0">
                  <a:pos x="120" y="180"/>
                </a:cxn>
                <a:cxn ang="0">
                  <a:pos x="116" y="168"/>
                </a:cxn>
                <a:cxn ang="0">
                  <a:pos x="104" y="150"/>
                </a:cxn>
                <a:cxn ang="0">
                  <a:pos x="94" y="148"/>
                </a:cxn>
                <a:cxn ang="0">
                  <a:pos x="86" y="150"/>
                </a:cxn>
                <a:cxn ang="0">
                  <a:pos x="72" y="162"/>
                </a:cxn>
                <a:cxn ang="0">
                  <a:pos x="64" y="182"/>
                </a:cxn>
                <a:cxn ang="0">
                  <a:pos x="60" y="224"/>
                </a:cxn>
                <a:cxn ang="0">
                  <a:pos x="62" y="240"/>
                </a:cxn>
                <a:cxn ang="0">
                  <a:pos x="66" y="268"/>
                </a:cxn>
                <a:cxn ang="0">
                  <a:pos x="74" y="286"/>
                </a:cxn>
                <a:cxn ang="0">
                  <a:pos x="86" y="296"/>
                </a:cxn>
                <a:cxn ang="0">
                  <a:pos x="92" y="298"/>
                </a:cxn>
                <a:cxn ang="0">
                  <a:pos x="106" y="292"/>
                </a:cxn>
                <a:cxn ang="0">
                  <a:pos x="118" y="272"/>
                </a:cxn>
                <a:cxn ang="0">
                  <a:pos x="120" y="266"/>
                </a:cxn>
                <a:cxn ang="0">
                  <a:pos x="120" y="194"/>
                </a:cxn>
              </a:cxnLst>
              <a:rect l="0" t="0" r="r" b="b"/>
              <a:pathLst>
                <a:path w="182" h="346">
                  <a:moveTo>
                    <a:pt x="180" y="0"/>
                  </a:moveTo>
                  <a:lnTo>
                    <a:pt x="180" y="274"/>
                  </a:lnTo>
                  <a:lnTo>
                    <a:pt x="180" y="274"/>
                  </a:lnTo>
                  <a:lnTo>
                    <a:pt x="182" y="342"/>
                  </a:lnTo>
                  <a:lnTo>
                    <a:pt x="130" y="342"/>
                  </a:lnTo>
                  <a:lnTo>
                    <a:pt x="126" y="314"/>
                  </a:lnTo>
                  <a:lnTo>
                    <a:pt x="126" y="314"/>
                  </a:lnTo>
                  <a:lnTo>
                    <a:pt x="126" y="314"/>
                  </a:lnTo>
                  <a:lnTo>
                    <a:pt x="118" y="328"/>
                  </a:lnTo>
                  <a:lnTo>
                    <a:pt x="106" y="338"/>
                  </a:lnTo>
                  <a:lnTo>
                    <a:pt x="92" y="344"/>
                  </a:lnTo>
                  <a:lnTo>
                    <a:pt x="84" y="346"/>
                  </a:lnTo>
                  <a:lnTo>
                    <a:pt x="76" y="346"/>
                  </a:lnTo>
                  <a:lnTo>
                    <a:pt x="76" y="346"/>
                  </a:lnTo>
                  <a:lnTo>
                    <a:pt x="66" y="346"/>
                  </a:lnTo>
                  <a:lnTo>
                    <a:pt x="58" y="344"/>
                  </a:lnTo>
                  <a:lnTo>
                    <a:pt x="50" y="342"/>
                  </a:lnTo>
                  <a:lnTo>
                    <a:pt x="42" y="338"/>
                  </a:lnTo>
                  <a:lnTo>
                    <a:pt x="30" y="326"/>
                  </a:lnTo>
                  <a:lnTo>
                    <a:pt x="20" y="310"/>
                  </a:lnTo>
                  <a:lnTo>
                    <a:pt x="12" y="292"/>
                  </a:lnTo>
                  <a:lnTo>
                    <a:pt x="6" y="272"/>
                  </a:lnTo>
                  <a:lnTo>
                    <a:pt x="2" y="248"/>
                  </a:lnTo>
                  <a:lnTo>
                    <a:pt x="0" y="222"/>
                  </a:lnTo>
                  <a:lnTo>
                    <a:pt x="0" y="222"/>
                  </a:lnTo>
                  <a:lnTo>
                    <a:pt x="2" y="192"/>
                  </a:lnTo>
                  <a:lnTo>
                    <a:pt x="6" y="168"/>
                  </a:lnTo>
                  <a:lnTo>
                    <a:pt x="14" y="146"/>
                  </a:lnTo>
                  <a:lnTo>
                    <a:pt x="24" y="128"/>
                  </a:lnTo>
                  <a:lnTo>
                    <a:pt x="36" y="114"/>
                  </a:lnTo>
                  <a:lnTo>
                    <a:pt x="48" y="106"/>
                  </a:lnTo>
                  <a:lnTo>
                    <a:pt x="62" y="100"/>
                  </a:lnTo>
                  <a:lnTo>
                    <a:pt x="78" y="98"/>
                  </a:lnTo>
                  <a:lnTo>
                    <a:pt x="78" y="98"/>
                  </a:lnTo>
                  <a:lnTo>
                    <a:pt x="92" y="100"/>
                  </a:lnTo>
                  <a:lnTo>
                    <a:pt x="104" y="104"/>
                  </a:lnTo>
                  <a:lnTo>
                    <a:pt x="112" y="112"/>
                  </a:lnTo>
                  <a:lnTo>
                    <a:pt x="118" y="122"/>
                  </a:lnTo>
                  <a:lnTo>
                    <a:pt x="120" y="122"/>
                  </a:lnTo>
                  <a:lnTo>
                    <a:pt x="120" y="0"/>
                  </a:lnTo>
                  <a:lnTo>
                    <a:pt x="180" y="0"/>
                  </a:lnTo>
                  <a:close/>
                  <a:moveTo>
                    <a:pt x="120" y="194"/>
                  </a:moveTo>
                  <a:lnTo>
                    <a:pt x="120" y="194"/>
                  </a:lnTo>
                  <a:lnTo>
                    <a:pt x="120" y="180"/>
                  </a:lnTo>
                  <a:lnTo>
                    <a:pt x="120" y="180"/>
                  </a:lnTo>
                  <a:lnTo>
                    <a:pt x="116" y="168"/>
                  </a:lnTo>
                  <a:lnTo>
                    <a:pt x="110" y="158"/>
                  </a:lnTo>
                  <a:lnTo>
                    <a:pt x="104" y="150"/>
                  </a:lnTo>
                  <a:lnTo>
                    <a:pt x="98" y="148"/>
                  </a:lnTo>
                  <a:lnTo>
                    <a:pt x="94" y="148"/>
                  </a:lnTo>
                  <a:lnTo>
                    <a:pt x="94" y="148"/>
                  </a:lnTo>
                  <a:lnTo>
                    <a:pt x="86" y="150"/>
                  </a:lnTo>
                  <a:lnTo>
                    <a:pt x="78" y="154"/>
                  </a:lnTo>
                  <a:lnTo>
                    <a:pt x="72" y="162"/>
                  </a:lnTo>
                  <a:lnTo>
                    <a:pt x="68" y="170"/>
                  </a:lnTo>
                  <a:lnTo>
                    <a:pt x="64" y="182"/>
                  </a:lnTo>
                  <a:lnTo>
                    <a:pt x="62" y="194"/>
                  </a:lnTo>
                  <a:lnTo>
                    <a:pt x="60" y="224"/>
                  </a:lnTo>
                  <a:lnTo>
                    <a:pt x="60" y="224"/>
                  </a:lnTo>
                  <a:lnTo>
                    <a:pt x="62" y="240"/>
                  </a:lnTo>
                  <a:lnTo>
                    <a:pt x="64" y="254"/>
                  </a:lnTo>
                  <a:lnTo>
                    <a:pt x="66" y="268"/>
                  </a:lnTo>
                  <a:lnTo>
                    <a:pt x="70" y="278"/>
                  </a:lnTo>
                  <a:lnTo>
                    <a:pt x="74" y="286"/>
                  </a:lnTo>
                  <a:lnTo>
                    <a:pt x="80" y="292"/>
                  </a:lnTo>
                  <a:lnTo>
                    <a:pt x="86" y="296"/>
                  </a:lnTo>
                  <a:lnTo>
                    <a:pt x="92" y="298"/>
                  </a:lnTo>
                  <a:lnTo>
                    <a:pt x="92" y="298"/>
                  </a:lnTo>
                  <a:lnTo>
                    <a:pt x="100" y="296"/>
                  </a:lnTo>
                  <a:lnTo>
                    <a:pt x="106" y="292"/>
                  </a:lnTo>
                  <a:lnTo>
                    <a:pt x="112" y="284"/>
                  </a:lnTo>
                  <a:lnTo>
                    <a:pt x="118" y="272"/>
                  </a:lnTo>
                  <a:lnTo>
                    <a:pt x="118" y="272"/>
                  </a:lnTo>
                  <a:lnTo>
                    <a:pt x="120" y="266"/>
                  </a:lnTo>
                  <a:lnTo>
                    <a:pt x="120" y="258"/>
                  </a:lnTo>
                  <a:lnTo>
                    <a:pt x="120" y="194"/>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37005" name="Freeform 13"/>
            <p:cNvSpPr>
              <a:spLocks noEditPoints="1"/>
            </p:cNvSpPr>
            <p:nvPr userDrawn="1"/>
          </p:nvSpPr>
          <p:spPr bwMode="auto">
            <a:xfrm>
              <a:off x="2754" y="2630"/>
              <a:ext cx="186" cy="246"/>
            </a:xfrm>
            <a:custGeom>
              <a:avLst/>
              <a:gdLst/>
              <a:ahLst/>
              <a:cxnLst>
                <a:cxn ang="0">
                  <a:pos x="90" y="248"/>
                </a:cxn>
                <a:cxn ang="0">
                  <a:pos x="54" y="240"/>
                </a:cxn>
                <a:cxn ang="0">
                  <a:pos x="24" y="216"/>
                </a:cxn>
                <a:cxn ang="0">
                  <a:pos x="6" y="178"/>
                </a:cxn>
                <a:cxn ang="0">
                  <a:pos x="0" y="124"/>
                </a:cxn>
                <a:cxn ang="0">
                  <a:pos x="2" y="94"/>
                </a:cxn>
                <a:cxn ang="0">
                  <a:pos x="16" y="46"/>
                </a:cxn>
                <a:cxn ang="0">
                  <a:pos x="42" y="16"/>
                </a:cxn>
                <a:cxn ang="0">
                  <a:pos x="74" y="2"/>
                </a:cxn>
                <a:cxn ang="0">
                  <a:pos x="92" y="0"/>
                </a:cxn>
                <a:cxn ang="0">
                  <a:pos x="130" y="8"/>
                </a:cxn>
                <a:cxn ang="0">
                  <a:pos x="158" y="32"/>
                </a:cxn>
                <a:cxn ang="0">
                  <a:pos x="176" y="72"/>
                </a:cxn>
                <a:cxn ang="0">
                  <a:pos x="182" y="124"/>
                </a:cxn>
                <a:cxn ang="0">
                  <a:pos x="180" y="142"/>
                </a:cxn>
                <a:cxn ang="0">
                  <a:pos x="176" y="172"/>
                </a:cxn>
                <a:cxn ang="0">
                  <a:pos x="168" y="196"/>
                </a:cxn>
                <a:cxn ang="0">
                  <a:pos x="156" y="216"/>
                </a:cxn>
                <a:cxn ang="0">
                  <a:pos x="136" y="236"/>
                </a:cxn>
                <a:cxn ang="0">
                  <a:pos x="106" y="248"/>
                </a:cxn>
                <a:cxn ang="0">
                  <a:pos x="90" y="248"/>
                </a:cxn>
                <a:cxn ang="0">
                  <a:pos x="92" y="202"/>
                </a:cxn>
                <a:cxn ang="0">
                  <a:pos x="106" y="196"/>
                </a:cxn>
                <a:cxn ang="0">
                  <a:pos x="114" y="176"/>
                </a:cxn>
                <a:cxn ang="0">
                  <a:pos x="120" y="124"/>
                </a:cxn>
                <a:cxn ang="0">
                  <a:pos x="120" y="98"/>
                </a:cxn>
                <a:cxn ang="0">
                  <a:pos x="114" y="72"/>
                </a:cxn>
                <a:cxn ang="0">
                  <a:pos x="106" y="52"/>
                </a:cxn>
                <a:cxn ang="0">
                  <a:pos x="90" y="46"/>
                </a:cxn>
                <a:cxn ang="0">
                  <a:pos x="82" y="48"/>
                </a:cxn>
                <a:cxn ang="0">
                  <a:pos x="70" y="62"/>
                </a:cxn>
                <a:cxn ang="0">
                  <a:pos x="64" y="84"/>
                </a:cxn>
                <a:cxn ang="0">
                  <a:pos x="60" y="124"/>
                </a:cxn>
                <a:cxn ang="0">
                  <a:pos x="62" y="154"/>
                </a:cxn>
                <a:cxn ang="0">
                  <a:pos x="66" y="178"/>
                </a:cxn>
                <a:cxn ang="0">
                  <a:pos x="76" y="196"/>
                </a:cxn>
                <a:cxn ang="0">
                  <a:pos x="92" y="202"/>
                </a:cxn>
              </a:cxnLst>
              <a:rect l="0" t="0" r="r" b="b"/>
              <a:pathLst>
                <a:path w="182" h="248">
                  <a:moveTo>
                    <a:pt x="90" y="248"/>
                  </a:moveTo>
                  <a:lnTo>
                    <a:pt x="90" y="248"/>
                  </a:lnTo>
                  <a:lnTo>
                    <a:pt x="70" y="246"/>
                  </a:lnTo>
                  <a:lnTo>
                    <a:pt x="54" y="240"/>
                  </a:lnTo>
                  <a:lnTo>
                    <a:pt x="38" y="230"/>
                  </a:lnTo>
                  <a:lnTo>
                    <a:pt x="24" y="216"/>
                  </a:lnTo>
                  <a:lnTo>
                    <a:pt x="14" y="198"/>
                  </a:lnTo>
                  <a:lnTo>
                    <a:pt x="6" y="178"/>
                  </a:lnTo>
                  <a:lnTo>
                    <a:pt x="2" y="152"/>
                  </a:lnTo>
                  <a:lnTo>
                    <a:pt x="0" y="124"/>
                  </a:lnTo>
                  <a:lnTo>
                    <a:pt x="0" y="124"/>
                  </a:lnTo>
                  <a:lnTo>
                    <a:pt x="2" y="94"/>
                  </a:lnTo>
                  <a:lnTo>
                    <a:pt x="8" y="68"/>
                  </a:lnTo>
                  <a:lnTo>
                    <a:pt x="16" y="46"/>
                  </a:lnTo>
                  <a:lnTo>
                    <a:pt x="28" y="30"/>
                  </a:lnTo>
                  <a:lnTo>
                    <a:pt x="42" y="16"/>
                  </a:lnTo>
                  <a:lnTo>
                    <a:pt x="58" y="6"/>
                  </a:lnTo>
                  <a:lnTo>
                    <a:pt x="74" y="2"/>
                  </a:lnTo>
                  <a:lnTo>
                    <a:pt x="92" y="0"/>
                  </a:lnTo>
                  <a:lnTo>
                    <a:pt x="92" y="0"/>
                  </a:lnTo>
                  <a:lnTo>
                    <a:pt x="112" y="2"/>
                  </a:lnTo>
                  <a:lnTo>
                    <a:pt x="130" y="8"/>
                  </a:lnTo>
                  <a:lnTo>
                    <a:pt x="144" y="18"/>
                  </a:lnTo>
                  <a:lnTo>
                    <a:pt x="158" y="32"/>
                  </a:lnTo>
                  <a:lnTo>
                    <a:pt x="168" y="50"/>
                  </a:lnTo>
                  <a:lnTo>
                    <a:pt x="176" y="72"/>
                  </a:lnTo>
                  <a:lnTo>
                    <a:pt x="180" y="96"/>
                  </a:lnTo>
                  <a:lnTo>
                    <a:pt x="182" y="124"/>
                  </a:lnTo>
                  <a:lnTo>
                    <a:pt x="182" y="124"/>
                  </a:lnTo>
                  <a:lnTo>
                    <a:pt x="180" y="142"/>
                  </a:lnTo>
                  <a:lnTo>
                    <a:pt x="178" y="158"/>
                  </a:lnTo>
                  <a:lnTo>
                    <a:pt x="176" y="172"/>
                  </a:lnTo>
                  <a:lnTo>
                    <a:pt x="172" y="184"/>
                  </a:lnTo>
                  <a:lnTo>
                    <a:pt x="168" y="196"/>
                  </a:lnTo>
                  <a:lnTo>
                    <a:pt x="162" y="206"/>
                  </a:lnTo>
                  <a:lnTo>
                    <a:pt x="156" y="216"/>
                  </a:lnTo>
                  <a:lnTo>
                    <a:pt x="150" y="224"/>
                  </a:lnTo>
                  <a:lnTo>
                    <a:pt x="136" y="236"/>
                  </a:lnTo>
                  <a:lnTo>
                    <a:pt x="120" y="244"/>
                  </a:lnTo>
                  <a:lnTo>
                    <a:pt x="106" y="248"/>
                  </a:lnTo>
                  <a:lnTo>
                    <a:pt x="92" y="248"/>
                  </a:lnTo>
                  <a:lnTo>
                    <a:pt x="90" y="248"/>
                  </a:lnTo>
                  <a:close/>
                  <a:moveTo>
                    <a:pt x="92" y="202"/>
                  </a:moveTo>
                  <a:lnTo>
                    <a:pt x="92" y="202"/>
                  </a:lnTo>
                  <a:lnTo>
                    <a:pt x="100" y="200"/>
                  </a:lnTo>
                  <a:lnTo>
                    <a:pt x="106" y="196"/>
                  </a:lnTo>
                  <a:lnTo>
                    <a:pt x="112" y="188"/>
                  </a:lnTo>
                  <a:lnTo>
                    <a:pt x="114" y="176"/>
                  </a:lnTo>
                  <a:lnTo>
                    <a:pt x="120" y="152"/>
                  </a:lnTo>
                  <a:lnTo>
                    <a:pt x="120" y="124"/>
                  </a:lnTo>
                  <a:lnTo>
                    <a:pt x="120" y="124"/>
                  </a:lnTo>
                  <a:lnTo>
                    <a:pt x="120" y="98"/>
                  </a:lnTo>
                  <a:lnTo>
                    <a:pt x="118" y="84"/>
                  </a:lnTo>
                  <a:lnTo>
                    <a:pt x="114" y="72"/>
                  </a:lnTo>
                  <a:lnTo>
                    <a:pt x="110" y="62"/>
                  </a:lnTo>
                  <a:lnTo>
                    <a:pt x="106" y="52"/>
                  </a:lnTo>
                  <a:lnTo>
                    <a:pt x="100" y="48"/>
                  </a:lnTo>
                  <a:lnTo>
                    <a:pt x="90" y="46"/>
                  </a:lnTo>
                  <a:lnTo>
                    <a:pt x="90" y="46"/>
                  </a:lnTo>
                  <a:lnTo>
                    <a:pt x="82" y="48"/>
                  </a:lnTo>
                  <a:lnTo>
                    <a:pt x="76" y="52"/>
                  </a:lnTo>
                  <a:lnTo>
                    <a:pt x="70" y="62"/>
                  </a:lnTo>
                  <a:lnTo>
                    <a:pt x="66" y="72"/>
                  </a:lnTo>
                  <a:lnTo>
                    <a:pt x="64" y="84"/>
                  </a:lnTo>
                  <a:lnTo>
                    <a:pt x="62" y="98"/>
                  </a:lnTo>
                  <a:lnTo>
                    <a:pt x="60" y="124"/>
                  </a:lnTo>
                  <a:lnTo>
                    <a:pt x="60" y="124"/>
                  </a:lnTo>
                  <a:lnTo>
                    <a:pt x="62" y="154"/>
                  </a:lnTo>
                  <a:lnTo>
                    <a:pt x="64" y="166"/>
                  </a:lnTo>
                  <a:lnTo>
                    <a:pt x="66" y="178"/>
                  </a:lnTo>
                  <a:lnTo>
                    <a:pt x="70" y="188"/>
                  </a:lnTo>
                  <a:lnTo>
                    <a:pt x="76" y="196"/>
                  </a:lnTo>
                  <a:lnTo>
                    <a:pt x="82" y="200"/>
                  </a:lnTo>
                  <a:lnTo>
                    <a:pt x="92" y="202"/>
                  </a:lnTo>
                  <a:lnTo>
                    <a:pt x="92" y="202"/>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37006" name="Freeform 14"/>
            <p:cNvSpPr>
              <a:spLocks noEditPoints="1"/>
            </p:cNvSpPr>
            <p:nvPr userDrawn="1"/>
          </p:nvSpPr>
          <p:spPr bwMode="auto">
            <a:xfrm>
              <a:off x="2970" y="2534"/>
              <a:ext cx="186" cy="342"/>
            </a:xfrm>
            <a:custGeom>
              <a:avLst/>
              <a:gdLst/>
              <a:ahLst/>
              <a:cxnLst>
                <a:cxn ang="0">
                  <a:pos x="62" y="0"/>
                </a:cxn>
                <a:cxn ang="0">
                  <a:pos x="62" y="126"/>
                </a:cxn>
                <a:cxn ang="0">
                  <a:pos x="72" y="114"/>
                </a:cxn>
                <a:cxn ang="0">
                  <a:pos x="96" y="100"/>
                </a:cxn>
                <a:cxn ang="0">
                  <a:pos x="112" y="98"/>
                </a:cxn>
                <a:cxn ang="0">
                  <a:pos x="128" y="100"/>
                </a:cxn>
                <a:cxn ang="0">
                  <a:pos x="154" y="118"/>
                </a:cxn>
                <a:cxn ang="0">
                  <a:pos x="172" y="148"/>
                </a:cxn>
                <a:cxn ang="0">
                  <a:pos x="180" y="192"/>
                </a:cxn>
                <a:cxn ang="0">
                  <a:pos x="182" y="216"/>
                </a:cxn>
                <a:cxn ang="0">
                  <a:pos x="176" y="272"/>
                </a:cxn>
                <a:cxn ang="0">
                  <a:pos x="158" y="314"/>
                </a:cxn>
                <a:cxn ang="0">
                  <a:pos x="134" y="338"/>
                </a:cxn>
                <a:cxn ang="0">
                  <a:pos x="104" y="346"/>
                </a:cxn>
                <a:cxn ang="0">
                  <a:pos x="88" y="344"/>
                </a:cxn>
                <a:cxn ang="0">
                  <a:pos x="66" y="328"/>
                </a:cxn>
                <a:cxn ang="0">
                  <a:pos x="54" y="314"/>
                </a:cxn>
                <a:cxn ang="0">
                  <a:pos x="0" y="342"/>
                </a:cxn>
                <a:cxn ang="0">
                  <a:pos x="2" y="274"/>
                </a:cxn>
                <a:cxn ang="0">
                  <a:pos x="62" y="256"/>
                </a:cxn>
                <a:cxn ang="0">
                  <a:pos x="62" y="266"/>
                </a:cxn>
                <a:cxn ang="0">
                  <a:pos x="64" y="272"/>
                </a:cxn>
                <a:cxn ang="0">
                  <a:pos x="76" y="292"/>
                </a:cxn>
                <a:cxn ang="0">
                  <a:pos x="88" y="298"/>
                </a:cxn>
                <a:cxn ang="0">
                  <a:pos x="96" y="296"/>
                </a:cxn>
                <a:cxn ang="0">
                  <a:pos x="108" y="286"/>
                </a:cxn>
                <a:cxn ang="0">
                  <a:pos x="116" y="266"/>
                </a:cxn>
                <a:cxn ang="0">
                  <a:pos x="120" y="220"/>
                </a:cxn>
                <a:cxn ang="0">
                  <a:pos x="120" y="192"/>
                </a:cxn>
                <a:cxn ang="0">
                  <a:pos x="114" y="168"/>
                </a:cxn>
                <a:cxn ang="0">
                  <a:pos x="102" y="154"/>
                </a:cxn>
                <a:cxn ang="0">
                  <a:pos x="88" y="148"/>
                </a:cxn>
                <a:cxn ang="0">
                  <a:pos x="80" y="150"/>
                </a:cxn>
                <a:cxn ang="0">
                  <a:pos x="68" y="164"/>
                </a:cxn>
                <a:cxn ang="0">
                  <a:pos x="64" y="174"/>
                </a:cxn>
                <a:cxn ang="0">
                  <a:pos x="62" y="256"/>
                </a:cxn>
              </a:cxnLst>
              <a:rect l="0" t="0" r="r" b="b"/>
              <a:pathLst>
                <a:path w="182" h="346">
                  <a:moveTo>
                    <a:pt x="2" y="0"/>
                  </a:moveTo>
                  <a:lnTo>
                    <a:pt x="62" y="0"/>
                  </a:lnTo>
                  <a:lnTo>
                    <a:pt x="62" y="126"/>
                  </a:lnTo>
                  <a:lnTo>
                    <a:pt x="62" y="126"/>
                  </a:lnTo>
                  <a:lnTo>
                    <a:pt x="62" y="126"/>
                  </a:lnTo>
                  <a:lnTo>
                    <a:pt x="72" y="114"/>
                  </a:lnTo>
                  <a:lnTo>
                    <a:pt x="84" y="104"/>
                  </a:lnTo>
                  <a:lnTo>
                    <a:pt x="96" y="100"/>
                  </a:lnTo>
                  <a:lnTo>
                    <a:pt x="112" y="98"/>
                  </a:lnTo>
                  <a:lnTo>
                    <a:pt x="112" y="98"/>
                  </a:lnTo>
                  <a:lnTo>
                    <a:pt x="122" y="98"/>
                  </a:lnTo>
                  <a:lnTo>
                    <a:pt x="128" y="100"/>
                  </a:lnTo>
                  <a:lnTo>
                    <a:pt x="142" y="106"/>
                  </a:lnTo>
                  <a:lnTo>
                    <a:pt x="154" y="118"/>
                  </a:lnTo>
                  <a:lnTo>
                    <a:pt x="164" y="132"/>
                  </a:lnTo>
                  <a:lnTo>
                    <a:pt x="172" y="148"/>
                  </a:lnTo>
                  <a:lnTo>
                    <a:pt x="176" y="170"/>
                  </a:lnTo>
                  <a:lnTo>
                    <a:pt x="180" y="192"/>
                  </a:lnTo>
                  <a:lnTo>
                    <a:pt x="182" y="216"/>
                  </a:lnTo>
                  <a:lnTo>
                    <a:pt x="182" y="216"/>
                  </a:lnTo>
                  <a:lnTo>
                    <a:pt x="180" y="246"/>
                  </a:lnTo>
                  <a:lnTo>
                    <a:pt x="176" y="272"/>
                  </a:lnTo>
                  <a:lnTo>
                    <a:pt x="168" y="294"/>
                  </a:lnTo>
                  <a:lnTo>
                    <a:pt x="158" y="314"/>
                  </a:lnTo>
                  <a:lnTo>
                    <a:pt x="148" y="328"/>
                  </a:lnTo>
                  <a:lnTo>
                    <a:pt x="134" y="338"/>
                  </a:lnTo>
                  <a:lnTo>
                    <a:pt x="120" y="344"/>
                  </a:lnTo>
                  <a:lnTo>
                    <a:pt x="104" y="346"/>
                  </a:lnTo>
                  <a:lnTo>
                    <a:pt x="104" y="346"/>
                  </a:lnTo>
                  <a:lnTo>
                    <a:pt x="88" y="344"/>
                  </a:lnTo>
                  <a:lnTo>
                    <a:pt x="76" y="340"/>
                  </a:lnTo>
                  <a:lnTo>
                    <a:pt x="66" y="328"/>
                  </a:lnTo>
                  <a:lnTo>
                    <a:pt x="56" y="314"/>
                  </a:lnTo>
                  <a:lnTo>
                    <a:pt x="54" y="314"/>
                  </a:lnTo>
                  <a:lnTo>
                    <a:pt x="50" y="342"/>
                  </a:lnTo>
                  <a:lnTo>
                    <a:pt x="0" y="342"/>
                  </a:lnTo>
                  <a:lnTo>
                    <a:pt x="0" y="342"/>
                  </a:lnTo>
                  <a:lnTo>
                    <a:pt x="2" y="274"/>
                  </a:lnTo>
                  <a:lnTo>
                    <a:pt x="2" y="0"/>
                  </a:lnTo>
                  <a:close/>
                  <a:moveTo>
                    <a:pt x="62" y="256"/>
                  </a:moveTo>
                  <a:lnTo>
                    <a:pt x="62" y="256"/>
                  </a:lnTo>
                  <a:lnTo>
                    <a:pt x="62" y="266"/>
                  </a:lnTo>
                  <a:lnTo>
                    <a:pt x="64" y="272"/>
                  </a:lnTo>
                  <a:lnTo>
                    <a:pt x="64" y="272"/>
                  </a:lnTo>
                  <a:lnTo>
                    <a:pt x="68" y="284"/>
                  </a:lnTo>
                  <a:lnTo>
                    <a:pt x="76" y="292"/>
                  </a:lnTo>
                  <a:lnTo>
                    <a:pt x="82" y="296"/>
                  </a:lnTo>
                  <a:lnTo>
                    <a:pt x="88" y="298"/>
                  </a:lnTo>
                  <a:lnTo>
                    <a:pt x="88" y="298"/>
                  </a:lnTo>
                  <a:lnTo>
                    <a:pt x="96" y="296"/>
                  </a:lnTo>
                  <a:lnTo>
                    <a:pt x="104" y="292"/>
                  </a:lnTo>
                  <a:lnTo>
                    <a:pt x="108" y="286"/>
                  </a:lnTo>
                  <a:lnTo>
                    <a:pt x="114" y="276"/>
                  </a:lnTo>
                  <a:lnTo>
                    <a:pt x="116" y="266"/>
                  </a:lnTo>
                  <a:lnTo>
                    <a:pt x="120" y="252"/>
                  </a:lnTo>
                  <a:lnTo>
                    <a:pt x="120" y="220"/>
                  </a:lnTo>
                  <a:lnTo>
                    <a:pt x="120" y="220"/>
                  </a:lnTo>
                  <a:lnTo>
                    <a:pt x="120" y="192"/>
                  </a:lnTo>
                  <a:lnTo>
                    <a:pt x="116" y="178"/>
                  </a:lnTo>
                  <a:lnTo>
                    <a:pt x="114" y="168"/>
                  </a:lnTo>
                  <a:lnTo>
                    <a:pt x="108" y="160"/>
                  </a:lnTo>
                  <a:lnTo>
                    <a:pt x="102" y="154"/>
                  </a:lnTo>
                  <a:lnTo>
                    <a:pt x="96" y="150"/>
                  </a:lnTo>
                  <a:lnTo>
                    <a:pt x="88" y="148"/>
                  </a:lnTo>
                  <a:lnTo>
                    <a:pt x="88" y="148"/>
                  </a:lnTo>
                  <a:lnTo>
                    <a:pt x="80" y="150"/>
                  </a:lnTo>
                  <a:lnTo>
                    <a:pt x="72" y="156"/>
                  </a:lnTo>
                  <a:lnTo>
                    <a:pt x="68" y="164"/>
                  </a:lnTo>
                  <a:lnTo>
                    <a:pt x="64" y="174"/>
                  </a:lnTo>
                  <a:lnTo>
                    <a:pt x="64" y="174"/>
                  </a:lnTo>
                  <a:lnTo>
                    <a:pt x="62" y="190"/>
                  </a:lnTo>
                  <a:lnTo>
                    <a:pt x="62" y="256"/>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37007" name="Freeform 15"/>
            <p:cNvSpPr>
              <a:spLocks noEditPoints="1"/>
            </p:cNvSpPr>
            <p:nvPr userDrawn="1"/>
          </p:nvSpPr>
          <p:spPr bwMode="auto">
            <a:xfrm>
              <a:off x="3179" y="2630"/>
              <a:ext cx="174" cy="246"/>
            </a:xfrm>
            <a:custGeom>
              <a:avLst/>
              <a:gdLst/>
              <a:ahLst/>
              <a:cxnLst>
                <a:cxn ang="0">
                  <a:pos x="58" y="146"/>
                </a:cxn>
                <a:cxn ang="0">
                  <a:pos x="64" y="172"/>
                </a:cxn>
                <a:cxn ang="0">
                  <a:pos x="74" y="190"/>
                </a:cxn>
                <a:cxn ang="0">
                  <a:pos x="90" y="200"/>
                </a:cxn>
                <a:cxn ang="0">
                  <a:pos x="112" y="204"/>
                </a:cxn>
                <a:cxn ang="0">
                  <a:pos x="124" y="202"/>
                </a:cxn>
                <a:cxn ang="0">
                  <a:pos x="156" y="194"/>
                </a:cxn>
                <a:cxn ang="0">
                  <a:pos x="164" y="238"/>
                </a:cxn>
                <a:cxn ang="0">
                  <a:pos x="136" y="246"/>
                </a:cxn>
                <a:cxn ang="0">
                  <a:pos x="100" y="250"/>
                </a:cxn>
                <a:cxn ang="0">
                  <a:pos x="78" y="248"/>
                </a:cxn>
                <a:cxn ang="0">
                  <a:pos x="40" y="232"/>
                </a:cxn>
                <a:cxn ang="0">
                  <a:pos x="14" y="200"/>
                </a:cxn>
                <a:cxn ang="0">
                  <a:pos x="2" y="156"/>
                </a:cxn>
                <a:cxn ang="0">
                  <a:pos x="0" y="130"/>
                </a:cxn>
                <a:cxn ang="0">
                  <a:pos x="8" y="76"/>
                </a:cxn>
                <a:cxn ang="0">
                  <a:pos x="28" y="36"/>
                </a:cxn>
                <a:cxn ang="0">
                  <a:pos x="58" y="10"/>
                </a:cxn>
                <a:cxn ang="0">
                  <a:pos x="94" y="0"/>
                </a:cxn>
                <a:cxn ang="0">
                  <a:pos x="112" y="2"/>
                </a:cxn>
                <a:cxn ang="0">
                  <a:pos x="142" y="18"/>
                </a:cxn>
                <a:cxn ang="0">
                  <a:pos x="164" y="48"/>
                </a:cxn>
                <a:cxn ang="0">
                  <a:pos x="174" y="88"/>
                </a:cxn>
                <a:cxn ang="0">
                  <a:pos x="176" y="114"/>
                </a:cxn>
                <a:cxn ang="0">
                  <a:pos x="174" y="146"/>
                </a:cxn>
                <a:cxn ang="0">
                  <a:pos x="120" y="104"/>
                </a:cxn>
                <a:cxn ang="0">
                  <a:pos x="118" y="80"/>
                </a:cxn>
                <a:cxn ang="0">
                  <a:pos x="112" y="62"/>
                </a:cxn>
                <a:cxn ang="0">
                  <a:pos x="104" y="50"/>
                </a:cxn>
                <a:cxn ang="0">
                  <a:pos x="90" y="46"/>
                </a:cxn>
                <a:cxn ang="0">
                  <a:pos x="84" y="46"/>
                </a:cxn>
                <a:cxn ang="0">
                  <a:pos x="72" y="56"/>
                </a:cxn>
                <a:cxn ang="0">
                  <a:pos x="62" y="84"/>
                </a:cxn>
                <a:cxn ang="0">
                  <a:pos x="120" y="104"/>
                </a:cxn>
              </a:cxnLst>
              <a:rect l="0" t="0" r="r" b="b"/>
              <a:pathLst>
                <a:path w="176" h="250">
                  <a:moveTo>
                    <a:pt x="58" y="146"/>
                  </a:moveTo>
                  <a:lnTo>
                    <a:pt x="58" y="146"/>
                  </a:lnTo>
                  <a:lnTo>
                    <a:pt x="60" y="160"/>
                  </a:lnTo>
                  <a:lnTo>
                    <a:pt x="64" y="172"/>
                  </a:lnTo>
                  <a:lnTo>
                    <a:pt x="68" y="182"/>
                  </a:lnTo>
                  <a:lnTo>
                    <a:pt x="74" y="190"/>
                  </a:lnTo>
                  <a:lnTo>
                    <a:pt x="82" y="196"/>
                  </a:lnTo>
                  <a:lnTo>
                    <a:pt x="90" y="200"/>
                  </a:lnTo>
                  <a:lnTo>
                    <a:pt x="100" y="202"/>
                  </a:lnTo>
                  <a:lnTo>
                    <a:pt x="112" y="204"/>
                  </a:lnTo>
                  <a:lnTo>
                    <a:pt x="112" y="204"/>
                  </a:lnTo>
                  <a:lnTo>
                    <a:pt x="124" y="202"/>
                  </a:lnTo>
                  <a:lnTo>
                    <a:pt x="136" y="200"/>
                  </a:lnTo>
                  <a:lnTo>
                    <a:pt x="156" y="194"/>
                  </a:lnTo>
                  <a:lnTo>
                    <a:pt x="164" y="238"/>
                  </a:lnTo>
                  <a:lnTo>
                    <a:pt x="164" y="238"/>
                  </a:lnTo>
                  <a:lnTo>
                    <a:pt x="152" y="242"/>
                  </a:lnTo>
                  <a:lnTo>
                    <a:pt x="136" y="246"/>
                  </a:lnTo>
                  <a:lnTo>
                    <a:pt x="118" y="248"/>
                  </a:lnTo>
                  <a:lnTo>
                    <a:pt x="100" y="250"/>
                  </a:lnTo>
                  <a:lnTo>
                    <a:pt x="100" y="250"/>
                  </a:lnTo>
                  <a:lnTo>
                    <a:pt x="78" y="248"/>
                  </a:lnTo>
                  <a:lnTo>
                    <a:pt x="58" y="242"/>
                  </a:lnTo>
                  <a:lnTo>
                    <a:pt x="40" y="232"/>
                  </a:lnTo>
                  <a:lnTo>
                    <a:pt x="26" y="218"/>
                  </a:lnTo>
                  <a:lnTo>
                    <a:pt x="14" y="200"/>
                  </a:lnTo>
                  <a:lnTo>
                    <a:pt x="6" y="180"/>
                  </a:lnTo>
                  <a:lnTo>
                    <a:pt x="2" y="156"/>
                  </a:lnTo>
                  <a:lnTo>
                    <a:pt x="0" y="130"/>
                  </a:lnTo>
                  <a:lnTo>
                    <a:pt x="0" y="130"/>
                  </a:lnTo>
                  <a:lnTo>
                    <a:pt x="2" y="102"/>
                  </a:lnTo>
                  <a:lnTo>
                    <a:pt x="8" y="76"/>
                  </a:lnTo>
                  <a:lnTo>
                    <a:pt x="16" y="54"/>
                  </a:lnTo>
                  <a:lnTo>
                    <a:pt x="28" y="36"/>
                  </a:lnTo>
                  <a:lnTo>
                    <a:pt x="42" y="20"/>
                  </a:lnTo>
                  <a:lnTo>
                    <a:pt x="58" y="10"/>
                  </a:lnTo>
                  <a:lnTo>
                    <a:pt x="76" y="4"/>
                  </a:lnTo>
                  <a:lnTo>
                    <a:pt x="94" y="0"/>
                  </a:lnTo>
                  <a:lnTo>
                    <a:pt x="94" y="0"/>
                  </a:lnTo>
                  <a:lnTo>
                    <a:pt x="112" y="2"/>
                  </a:lnTo>
                  <a:lnTo>
                    <a:pt x="130" y="8"/>
                  </a:lnTo>
                  <a:lnTo>
                    <a:pt x="142" y="18"/>
                  </a:lnTo>
                  <a:lnTo>
                    <a:pt x="154" y="32"/>
                  </a:lnTo>
                  <a:lnTo>
                    <a:pt x="164" y="48"/>
                  </a:lnTo>
                  <a:lnTo>
                    <a:pt x="170" y="66"/>
                  </a:lnTo>
                  <a:lnTo>
                    <a:pt x="174" y="88"/>
                  </a:lnTo>
                  <a:lnTo>
                    <a:pt x="176" y="114"/>
                  </a:lnTo>
                  <a:lnTo>
                    <a:pt x="176" y="114"/>
                  </a:lnTo>
                  <a:lnTo>
                    <a:pt x="174" y="134"/>
                  </a:lnTo>
                  <a:lnTo>
                    <a:pt x="174" y="146"/>
                  </a:lnTo>
                  <a:lnTo>
                    <a:pt x="58" y="146"/>
                  </a:lnTo>
                  <a:close/>
                  <a:moveTo>
                    <a:pt x="120" y="104"/>
                  </a:moveTo>
                  <a:lnTo>
                    <a:pt x="120" y="104"/>
                  </a:lnTo>
                  <a:lnTo>
                    <a:pt x="118" y="80"/>
                  </a:lnTo>
                  <a:lnTo>
                    <a:pt x="116" y="70"/>
                  </a:lnTo>
                  <a:lnTo>
                    <a:pt x="112" y="62"/>
                  </a:lnTo>
                  <a:lnTo>
                    <a:pt x="108" y="54"/>
                  </a:lnTo>
                  <a:lnTo>
                    <a:pt x="104" y="50"/>
                  </a:lnTo>
                  <a:lnTo>
                    <a:pt x="98" y="46"/>
                  </a:lnTo>
                  <a:lnTo>
                    <a:pt x="90" y="46"/>
                  </a:lnTo>
                  <a:lnTo>
                    <a:pt x="90" y="46"/>
                  </a:lnTo>
                  <a:lnTo>
                    <a:pt x="84" y="46"/>
                  </a:lnTo>
                  <a:lnTo>
                    <a:pt x="76" y="50"/>
                  </a:lnTo>
                  <a:lnTo>
                    <a:pt x="72" y="56"/>
                  </a:lnTo>
                  <a:lnTo>
                    <a:pt x="66" y="64"/>
                  </a:lnTo>
                  <a:lnTo>
                    <a:pt x="62" y="84"/>
                  </a:lnTo>
                  <a:lnTo>
                    <a:pt x="58" y="104"/>
                  </a:lnTo>
                  <a:lnTo>
                    <a:pt x="120" y="104"/>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37008" name="Freeform 16"/>
            <p:cNvSpPr>
              <a:spLocks/>
            </p:cNvSpPr>
            <p:nvPr userDrawn="1"/>
          </p:nvSpPr>
          <p:spPr bwMode="auto">
            <a:xfrm>
              <a:off x="2970" y="1444"/>
              <a:ext cx="383" cy="923"/>
            </a:xfrm>
            <a:custGeom>
              <a:avLst/>
              <a:gdLst/>
              <a:ahLst/>
              <a:cxnLst>
                <a:cxn ang="0">
                  <a:pos x="0" y="0"/>
                </a:cxn>
                <a:cxn ang="0">
                  <a:pos x="386" y="0"/>
                </a:cxn>
                <a:cxn ang="0">
                  <a:pos x="386" y="920"/>
                </a:cxn>
                <a:cxn ang="0">
                  <a:pos x="0" y="0"/>
                </a:cxn>
              </a:cxnLst>
              <a:rect l="0" t="0" r="r" b="b"/>
              <a:pathLst>
                <a:path w="386" h="920">
                  <a:moveTo>
                    <a:pt x="0" y="0"/>
                  </a:moveTo>
                  <a:lnTo>
                    <a:pt x="386" y="0"/>
                  </a:lnTo>
                  <a:lnTo>
                    <a:pt x="386" y="920"/>
                  </a:lnTo>
                  <a:lnTo>
                    <a:pt x="0" y="0"/>
                  </a:lnTo>
                  <a:close/>
                </a:path>
              </a:pathLst>
            </a:custGeom>
            <a:solidFill>
              <a:srgbClr val="EE3338"/>
            </a:solidFill>
            <a:ln w="9525">
              <a:noFill/>
              <a:round/>
              <a:headEnd/>
              <a:tailEnd/>
            </a:ln>
          </p:spPr>
          <p:txBody>
            <a:bodyPr/>
            <a:lstStyle/>
            <a:p>
              <a:pPr algn="ctr">
                <a:defRPr/>
              </a:pPr>
              <a:endParaRPr lang="en-US">
                <a:latin typeface="Arial" pitchFamily="34" charset="0"/>
              </a:endParaRPr>
            </a:p>
          </p:txBody>
        </p:sp>
        <p:sp>
          <p:nvSpPr>
            <p:cNvPr id="1237009" name="Freeform 17"/>
            <p:cNvSpPr>
              <a:spLocks/>
            </p:cNvSpPr>
            <p:nvPr userDrawn="1"/>
          </p:nvSpPr>
          <p:spPr bwMode="auto">
            <a:xfrm>
              <a:off x="2311" y="1444"/>
              <a:ext cx="383" cy="923"/>
            </a:xfrm>
            <a:custGeom>
              <a:avLst/>
              <a:gdLst/>
              <a:ahLst/>
              <a:cxnLst>
                <a:cxn ang="0">
                  <a:pos x="386" y="0"/>
                </a:cxn>
                <a:cxn ang="0">
                  <a:pos x="0" y="0"/>
                </a:cxn>
                <a:cxn ang="0">
                  <a:pos x="0" y="920"/>
                </a:cxn>
                <a:cxn ang="0">
                  <a:pos x="386" y="0"/>
                </a:cxn>
              </a:cxnLst>
              <a:rect l="0" t="0" r="r" b="b"/>
              <a:pathLst>
                <a:path w="386" h="920">
                  <a:moveTo>
                    <a:pt x="386" y="0"/>
                  </a:moveTo>
                  <a:lnTo>
                    <a:pt x="0" y="0"/>
                  </a:lnTo>
                  <a:lnTo>
                    <a:pt x="0" y="920"/>
                  </a:lnTo>
                  <a:lnTo>
                    <a:pt x="386" y="0"/>
                  </a:lnTo>
                  <a:close/>
                </a:path>
              </a:pathLst>
            </a:custGeom>
            <a:solidFill>
              <a:srgbClr val="EE3338"/>
            </a:solidFill>
            <a:ln w="9525">
              <a:noFill/>
              <a:round/>
              <a:headEnd/>
              <a:tailEnd/>
            </a:ln>
          </p:spPr>
          <p:txBody>
            <a:bodyPr/>
            <a:lstStyle/>
            <a:p>
              <a:pPr algn="ctr">
                <a:defRPr/>
              </a:pPr>
              <a:endParaRPr lang="en-US">
                <a:latin typeface="Arial" pitchFamily="34" charset="0"/>
              </a:endParaRPr>
            </a:p>
          </p:txBody>
        </p:sp>
        <p:sp>
          <p:nvSpPr>
            <p:cNvPr id="1237010" name="Freeform 18"/>
            <p:cNvSpPr>
              <a:spLocks/>
            </p:cNvSpPr>
            <p:nvPr userDrawn="1"/>
          </p:nvSpPr>
          <p:spPr bwMode="auto">
            <a:xfrm>
              <a:off x="2658" y="1780"/>
              <a:ext cx="419" cy="587"/>
            </a:xfrm>
            <a:custGeom>
              <a:avLst/>
              <a:gdLst/>
              <a:ahLst/>
              <a:cxnLst>
                <a:cxn ang="0">
                  <a:pos x="170" y="0"/>
                </a:cxn>
                <a:cxn ang="0">
                  <a:pos x="416" y="582"/>
                </a:cxn>
                <a:cxn ang="0">
                  <a:pos x="254" y="582"/>
                </a:cxn>
                <a:cxn ang="0">
                  <a:pos x="180" y="396"/>
                </a:cxn>
                <a:cxn ang="0">
                  <a:pos x="0" y="396"/>
                </a:cxn>
                <a:cxn ang="0">
                  <a:pos x="170" y="0"/>
                </a:cxn>
              </a:cxnLst>
              <a:rect l="0" t="0" r="r" b="b"/>
              <a:pathLst>
                <a:path w="416" h="582">
                  <a:moveTo>
                    <a:pt x="170" y="0"/>
                  </a:moveTo>
                  <a:lnTo>
                    <a:pt x="416" y="582"/>
                  </a:lnTo>
                  <a:lnTo>
                    <a:pt x="254" y="582"/>
                  </a:lnTo>
                  <a:lnTo>
                    <a:pt x="180" y="396"/>
                  </a:lnTo>
                  <a:lnTo>
                    <a:pt x="0" y="396"/>
                  </a:lnTo>
                  <a:lnTo>
                    <a:pt x="170" y="0"/>
                  </a:lnTo>
                  <a:close/>
                </a:path>
              </a:pathLst>
            </a:custGeom>
            <a:solidFill>
              <a:srgbClr val="EE3338"/>
            </a:solidFill>
            <a:ln w="9525">
              <a:noFill/>
              <a:round/>
              <a:headEnd/>
              <a:tailEnd/>
            </a:ln>
          </p:spPr>
          <p:txBody>
            <a:bodyPr/>
            <a:lstStyle/>
            <a:p>
              <a:pPr algn="ctr">
                <a:defRPr/>
              </a:pPr>
              <a:endParaRPr lang="en-US">
                <a:latin typeface="Arial" pitchFamily="34" charset="0"/>
              </a:endParaRPr>
            </a:p>
          </p:txBody>
        </p:sp>
        <p:sp>
          <p:nvSpPr>
            <p:cNvPr id="1237011" name="Freeform 19"/>
            <p:cNvSpPr>
              <a:spLocks noEditPoints="1"/>
            </p:cNvSpPr>
            <p:nvPr userDrawn="1"/>
          </p:nvSpPr>
          <p:spPr bwMode="auto">
            <a:xfrm>
              <a:off x="3377" y="1444"/>
              <a:ext cx="72" cy="72"/>
            </a:xfrm>
            <a:custGeom>
              <a:avLst/>
              <a:gdLst/>
              <a:ahLst/>
              <a:cxnLst>
                <a:cxn ang="0">
                  <a:pos x="36" y="0"/>
                </a:cxn>
                <a:cxn ang="0">
                  <a:pos x="50" y="2"/>
                </a:cxn>
                <a:cxn ang="0">
                  <a:pos x="62" y="10"/>
                </a:cxn>
                <a:cxn ang="0">
                  <a:pos x="70" y="22"/>
                </a:cxn>
                <a:cxn ang="0">
                  <a:pos x="72" y="36"/>
                </a:cxn>
                <a:cxn ang="0">
                  <a:pos x="72" y="42"/>
                </a:cxn>
                <a:cxn ang="0">
                  <a:pos x="66" y="56"/>
                </a:cxn>
                <a:cxn ang="0">
                  <a:pos x="56" y="66"/>
                </a:cxn>
                <a:cxn ang="0">
                  <a:pos x="44" y="70"/>
                </a:cxn>
                <a:cxn ang="0">
                  <a:pos x="36" y="72"/>
                </a:cxn>
                <a:cxn ang="0">
                  <a:pos x="22" y="68"/>
                </a:cxn>
                <a:cxn ang="0">
                  <a:pos x="10" y="62"/>
                </a:cxn>
                <a:cxn ang="0">
                  <a:pos x="2" y="50"/>
                </a:cxn>
                <a:cxn ang="0">
                  <a:pos x="0" y="36"/>
                </a:cxn>
                <a:cxn ang="0">
                  <a:pos x="0" y="28"/>
                </a:cxn>
                <a:cxn ang="0">
                  <a:pos x="6" y="16"/>
                </a:cxn>
                <a:cxn ang="0">
                  <a:pos x="16" y="6"/>
                </a:cxn>
                <a:cxn ang="0">
                  <a:pos x="28" y="0"/>
                </a:cxn>
                <a:cxn ang="0">
                  <a:pos x="36" y="0"/>
                </a:cxn>
                <a:cxn ang="0">
                  <a:pos x="36" y="6"/>
                </a:cxn>
                <a:cxn ang="0">
                  <a:pos x="26" y="8"/>
                </a:cxn>
                <a:cxn ang="0">
                  <a:pos x="10" y="24"/>
                </a:cxn>
                <a:cxn ang="0">
                  <a:pos x="8" y="36"/>
                </a:cxn>
                <a:cxn ang="0">
                  <a:pos x="16" y="56"/>
                </a:cxn>
                <a:cxn ang="0">
                  <a:pos x="30" y="64"/>
                </a:cxn>
                <a:cxn ang="0">
                  <a:pos x="36" y="66"/>
                </a:cxn>
                <a:cxn ang="0">
                  <a:pos x="48" y="64"/>
                </a:cxn>
                <a:cxn ang="0">
                  <a:pos x="62" y="48"/>
                </a:cxn>
                <a:cxn ang="0">
                  <a:pos x="64" y="36"/>
                </a:cxn>
                <a:cxn ang="0">
                  <a:pos x="56" y="14"/>
                </a:cxn>
                <a:cxn ang="0">
                  <a:pos x="42" y="6"/>
                </a:cxn>
                <a:cxn ang="0">
                  <a:pos x="36" y="6"/>
                </a:cxn>
                <a:cxn ang="0">
                  <a:pos x="22" y="56"/>
                </a:cxn>
                <a:cxn ang="0">
                  <a:pos x="22" y="16"/>
                </a:cxn>
                <a:cxn ang="0">
                  <a:pos x="34" y="16"/>
                </a:cxn>
                <a:cxn ang="0">
                  <a:pos x="48" y="18"/>
                </a:cxn>
                <a:cxn ang="0">
                  <a:pos x="50" y="22"/>
                </a:cxn>
                <a:cxn ang="0">
                  <a:pos x="50" y="28"/>
                </a:cxn>
                <a:cxn ang="0">
                  <a:pos x="48" y="34"/>
                </a:cxn>
                <a:cxn ang="0">
                  <a:pos x="44" y="36"/>
                </a:cxn>
                <a:cxn ang="0">
                  <a:pos x="48" y="40"/>
                </a:cxn>
                <a:cxn ang="0">
                  <a:pos x="50" y="46"/>
                </a:cxn>
                <a:cxn ang="0">
                  <a:pos x="44" y="56"/>
                </a:cxn>
                <a:cxn ang="0">
                  <a:pos x="42" y="46"/>
                </a:cxn>
                <a:cxn ang="0">
                  <a:pos x="40" y="42"/>
                </a:cxn>
                <a:cxn ang="0">
                  <a:pos x="30" y="40"/>
                </a:cxn>
                <a:cxn ang="0">
                  <a:pos x="30" y="34"/>
                </a:cxn>
                <a:cxn ang="0">
                  <a:pos x="34" y="34"/>
                </a:cxn>
                <a:cxn ang="0">
                  <a:pos x="42" y="30"/>
                </a:cxn>
                <a:cxn ang="0">
                  <a:pos x="44" y="28"/>
                </a:cxn>
                <a:cxn ang="0">
                  <a:pos x="42" y="22"/>
                </a:cxn>
                <a:cxn ang="0">
                  <a:pos x="34" y="20"/>
                </a:cxn>
                <a:cxn ang="0">
                  <a:pos x="30" y="22"/>
                </a:cxn>
              </a:cxnLst>
              <a:rect l="0" t="0" r="r" b="b"/>
              <a:pathLst>
                <a:path w="72" h="72">
                  <a:moveTo>
                    <a:pt x="36" y="0"/>
                  </a:moveTo>
                  <a:lnTo>
                    <a:pt x="36" y="0"/>
                  </a:lnTo>
                  <a:lnTo>
                    <a:pt x="44" y="0"/>
                  </a:lnTo>
                  <a:lnTo>
                    <a:pt x="50" y="2"/>
                  </a:lnTo>
                  <a:lnTo>
                    <a:pt x="56" y="6"/>
                  </a:lnTo>
                  <a:lnTo>
                    <a:pt x="62" y="10"/>
                  </a:lnTo>
                  <a:lnTo>
                    <a:pt x="66" y="16"/>
                  </a:lnTo>
                  <a:lnTo>
                    <a:pt x="70" y="22"/>
                  </a:lnTo>
                  <a:lnTo>
                    <a:pt x="72" y="28"/>
                  </a:lnTo>
                  <a:lnTo>
                    <a:pt x="72" y="36"/>
                  </a:lnTo>
                  <a:lnTo>
                    <a:pt x="72" y="36"/>
                  </a:lnTo>
                  <a:lnTo>
                    <a:pt x="72" y="42"/>
                  </a:lnTo>
                  <a:lnTo>
                    <a:pt x="70" y="50"/>
                  </a:lnTo>
                  <a:lnTo>
                    <a:pt x="66" y="56"/>
                  </a:lnTo>
                  <a:lnTo>
                    <a:pt x="62" y="62"/>
                  </a:lnTo>
                  <a:lnTo>
                    <a:pt x="56" y="66"/>
                  </a:lnTo>
                  <a:lnTo>
                    <a:pt x="50" y="68"/>
                  </a:lnTo>
                  <a:lnTo>
                    <a:pt x="44" y="70"/>
                  </a:lnTo>
                  <a:lnTo>
                    <a:pt x="36" y="72"/>
                  </a:lnTo>
                  <a:lnTo>
                    <a:pt x="36" y="72"/>
                  </a:lnTo>
                  <a:lnTo>
                    <a:pt x="28" y="70"/>
                  </a:lnTo>
                  <a:lnTo>
                    <a:pt x="22" y="68"/>
                  </a:lnTo>
                  <a:lnTo>
                    <a:pt x="16" y="66"/>
                  </a:lnTo>
                  <a:lnTo>
                    <a:pt x="10" y="62"/>
                  </a:lnTo>
                  <a:lnTo>
                    <a:pt x="6" y="56"/>
                  </a:lnTo>
                  <a:lnTo>
                    <a:pt x="2" y="50"/>
                  </a:lnTo>
                  <a:lnTo>
                    <a:pt x="0" y="42"/>
                  </a:lnTo>
                  <a:lnTo>
                    <a:pt x="0" y="36"/>
                  </a:lnTo>
                  <a:lnTo>
                    <a:pt x="0" y="36"/>
                  </a:lnTo>
                  <a:lnTo>
                    <a:pt x="0" y="28"/>
                  </a:lnTo>
                  <a:lnTo>
                    <a:pt x="2" y="22"/>
                  </a:lnTo>
                  <a:lnTo>
                    <a:pt x="6" y="16"/>
                  </a:lnTo>
                  <a:lnTo>
                    <a:pt x="10" y="10"/>
                  </a:lnTo>
                  <a:lnTo>
                    <a:pt x="16" y="6"/>
                  </a:lnTo>
                  <a:lnTo>
                    <a:pt x="22" y="2"/>
                  </a:lnTo>
                  <a:lnTo>
                    <a:pt x="28" y="0"/>
                  </a:lnTo>
                  <a:lnTo>
                    <a:pt x="36" y="0"/>
                  </a:lnTo>
                  <a:lnTo>
                    <a:pt x="36" y="0"/>
                  </a:lnTo>
                  <a:close/>
                  <a:moveTo>
                    <a:pt x="36" y="6"/>
                  </a:moveTo>
                  <a:lnTo>
                    <a:pt x="36" y="6"/>
                  </a:lnTo>
                  <a:lnTo>
                    <a:pt x="30" y="6"/>
                  </a:lnTo>
                  <a:lnTo>
                    <a:pt x="26" y="8"/>
                  </a:lnTo>
                  <a:lnTo>
                    <a:pt x="16" y="14"/>
                  </a:lnTo>
                  <a:lnTo>
                    <a:pt x="10" y="24"/>
                  </a:lnTo>
                  <a:lnTo>
                    <a:pt x="8" y="36"/>
                  </a:lnTo>
                  <a:lnTo>
                    <a:pt x="8" y="36"/>
                  </a:lnTo>
                  <a:lnTo>
                    <a:pt x="10" y="48"/>
                  </a:lnTo>
                  <a:lnTo>
                    <a:pt x="16" y="56"/>
                  </a:lnTo>
                  <a:lnTo>
                    <a:pt x="26" y="64"/>
                  </a:lnTo>
                  <a:lnTo>
                    <a:pt x="30" y="64"/>
                  </a:lnTo>
                  <a:lnTo>
                    <a:pt x="36" y="66"/>
                  </a:lnTo>
                  <a:lnTo>
                    <a:pt x="36" y="66"/>
                  </a:lnTo>
                  <a:lnTo>
                    <a:pt x="42" y="66"/>
                  </a:lnTo>
                  <a:lnTo>
                    <a:pt x="48" y="64"/>
                  </a:lnTo>
                  <a:lnTo>
                    <a:pt x="56" y="56"/>
                  </a:lnTo>
                  <a:lnTo>
                    <a:pt x="62" y="48"/>
                  </a:lnTo>
                  <a:lnTo>
                    <a:pt x="64" y="36"/>
                  </a:lnTo>
                  <a:lnTo>
                    <a:pt x="64" y="36"/>
                  </a:lnTo>
                  <a:lnTo>
                    <a:pt x="62" y="24"/>
                  </a:lnTo>
                  <a:lnTo>
                    <a:pt x="56" y="14"/>
                  </a:lnTo>
                  <a:lnTo>
                    <a:pt x="48" y="8"/>
                  </a:lnTo>
                  <a:lnTo>
                    <a:pt x="42" y="6"/>
                  </a:lnTo>
                  <a:lnTo>
                    <a:pt x="36" y="6"/>
                  </a:lnTo>
                  <a:lnTo>
                    <a:pt x="36" y="6"/>
                  </a:lnTo>
                  <a:close/>
                  <a:moveTo>
                    <a:pt x="30" y="56"/>
                  </a:moveTo>
                  <a:lnTo>
                    <a:pt x="22" y="56"/>
                  </a:lnTo>
                  <a:lnTo>
                    <a:pt x="22" y="16"/>
                  </a:lnTo>
                  <a:lnTo>
                    <a:pt x="22" y="16"/>
                  </a:lnTo>
                  <a:lnTo>
                    <a:pt x="34" y="16"/>
                  </a:lnTo>
                  <a:lnTo>
                    <a:pt x="34" y="16"/>
                  </a:lnTo>
                  <a:lnTo>
                    <a:pt x="42" y="16"/>
                  </a:lnTo>
                  <a:lnTo>
                    <a:pt x="48" y="18"/>
                  </a:lnTo>
                  <a:lnTo>
                    <a:pt x="48" y="18"/>
                  </a:lnTo>
                  <a:lnTo>
                    <a:pt x="50" y="22"/>
                  </a:lnTo>
                  <a:lnTo>
                    <a:pt x="50" y="28"/>
                  </a:lnTo>
                  <a:lnTo>
                    <a:pt x="50" y="28"/>
                  </a:lnTo>
                  <a:lnTo>
                    <a:pt x="50" y="30"/>
                  </a:lnTo>
                  <a:lnTo>
                    <a:pt x="48" y="34"/>
                  </a:lnTo>
                  <a:lnTo>
                    <a:pt x="44" y="36"/>
                  </a:lnTo>
                  <a:lnTo>
                    <a:pt x="44" y="36"/>
                  </a:lnTo>
                  <a:lnTo>
                    <a:pt x="44" y="36"/>
                  </a:lnTo>
                  <a:lnTo>
                    <a:pt x="48" y="40"/>
                  </a:lnTo>
                  <a:lnTo>
                    <a:pt x="50" y="46"/>
                  </a:lnTo>
                  <a:lnTo>
                    <a:pt x="50" y="46"/>
                  </a:lnTo>
                  <a:lnTo>
                    <a:pt x="52" y="56"/>
                  </a:lnTo>
                  <a:lnTo>
                    <a:pt x="44" y="56"/>
                  </a:lnTo>
                  <a:lnTo>
                    <a:pt x="44" y="56"/>
                  </a:lnTo>
                  <a:lnTo>
                    <a:pt x="42" y="46"/>
                  </a:lnTo>
                  <a:lnTo>
                    <a:pt x="42" y="46"/>
                  </a:lnTo>
                  <a:lnTo>
                    <a:pt x="40" y="42"/>
                  </a:lnTo>
                  <a:lnTo>
                    <a:pt x="34" y="40"/>
                  </a:lnTo>
                  <a:lnTo>
                    <a:pt x="30" y="40"/>
                  </a:lnTo>
                  <a:lnTo>
                    <a:pt x="30" y="56"/>
                  </a:lnTo>
                  <a:close/>
                  <a:moveTo>
                    <a:pt x="30" y="34"/>
                  </a:moveTo>
                  <a:lnTo>
                    <a:pt x="34" y="34"/>
                  </a:lnTo>
                  <a:lnTo>
                    <a:pt x="34" y="34"/>
                  </a:lnTo>
                  <a:lnTo>
                    <a:pt x="40" y="32"/>
                  </a:lnTo>
                  <a:lnTo>
                    <a:pt x="42" y="30"/>
                  </a:lnTo>
                  <a:lnTo>
                    <a:pt x="44" y="28"/>
                  </a:lnTo>
                  <a:lnTo>
                    <a:pt x="44" y="28"/>
                  </a:lnTo>
                  <a:lnTo>
                    <a:pt x="44" y="26"/>
                  </a:lnTo>
                  <a:lnTo>
                    <a:pt x="42" y="22"/>
                  </a:lnTo>
                  <a:lnTo>
                    <a:pt x="38" y="22"/>
                  </a:lnTo>
                  <a:lnTo>
                    <a:pt x="34" y="20"/>
                  </a:lnTo>
                  <a:lnTo>
                    <a:pt x="34" y="20"/>
                  </a:lnTo>
                  <a:lnTo>
                    <a:pt x="30" y="22"/>
                  </a:lnTo>
                  <a:lnTo>
                    <a:pt x="30" y="34"/>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5278" r:id="rId1"/>
    <p:sldLayoutId id="2147485274" r:id="rId2"/>
    <p:sldLayoutId id="2147485275" r:id="rId3"/>
  </p:sldLayoutIdLst>
  <p:transition>
    <p:wipe dir="r"/>
  </p:transition>
  <p:timing>
    <p:tnLst>
      <p:par>
        <p:cTn id="1" dur="indefinite" restart="never" nodeType="tmRoot"/>
      </p:par>
    </p:tnLst>
  </p:timing>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rial" pitchFamily="34" charset="0"/>
          <a:ea typeface="+mj-ea"/>
          <a:cs typeface="Arial" pitchFamily="34" charset="0"/>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rial" pitchFamily="34" charset="0"/>
          <a:cs typeface="Arial"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rial" pitchFamily="34" charset="0"/>
          <a:cs typeface="Arial"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rial" pitchFamily="34" charset="0"/>
          <a:cs typeface="Arial"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rial" pitchFamily="34" charset="0"/>
          <a:cs typeface="Arial"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cs typeface="Arial"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cs typeface="Arial"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cs typeface="Arial"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cs typeface="Arial"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Arial" pitchFamily="34" charset="0"/>
          <a:ea typeface="+mn-ea"/>
          <a:cs typeface="Arial" pitchFamily="34" charset="0"/>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Arial" pitchFamily="34" charset="0"/>
          <a:cs typeface="Arial" pitchFamily="34" charset="0"/>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Arial" pitchFamily="34" charset="0"/>
          <a:cs typeface="Arial" pitchFamily="34" charset="0"/>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Arial" pitchFamily="34" charset="0"/>
          <a:cs typeface="Arial"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cs typeface="+mn-cs"/>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cs typeface="+mn-cs"/>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cs typeface="+mn-cs"/>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cs typeface="+mn-cs"/>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39042" name="Rectangle 2"/>
          <p:cNvSpPr>
            <a:spLocks noChangeArrowheads="1"/>
          </p:cNvSpPr>
          <p:nvPr/>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lgn="ctr">
              <a:defRPr/>
            </a:pPr>
            <a:endParaRPr lang="en-US">
              <a:latin typeface="Arial" pitchFamily="34" charset="0"/>
            </a:endParaRPr>
          </a:p>
        </p:txBody>
      </p:sp>
      <p:grpSp>
        <p:nvGrpSpPr>
          <p:cNvPr id="2051" name="Group 3"/>
          <p:cNvGrpSpPr>
            <a:grpSpLocks/>
          </p:cNvGrpSpPr>
          <p:nvPr/>
        </p:nvGrpSpPr>
        <p:grpSpPr bwMode="auto">
          <a:xfrm>
            <a:off x="163513" y="922338"/>
            <a:ext cx="8886825" cy="5210175"/>
            <a:chOff x="81" y="558"/>
            <a:chExt cx="5598" cy="3282"/>
          </a:xfrm>
        </p:grpSpPr>
        <p:sp>
          <p:nvSpPr>
            <p:cNvPr id="1239044" name="AutoShape 4"/>
            <p:cNvSpPr>
              <a:spLocks noChangeArrowheads="1"/>
            </p:cNvSpPr>
            <p:nvPr userDrawn="1"/>
          </p:nvSpPr>
          <p:spPr bwMode="auto">
            <a:xfrm>
              <a:off x="81" y="558"/>
              <a:ext cx="5598" cy="2128"/>
            </a:xfrm>
            <a:prstGeom prst="roundRect">
              <a:avLst>
                <a:gd name="adj" fmla="val 3009"/>
              </a:avLst>
            </a:prstGeom>
            <a:solidFill>
              <a:srgbClr val="C0C0C0"/>
            </a:solidFill>
            <a:ln w="9525" algn="ctr">
              <a:noFill/>
              <a:round/>
              <a:headEnd/>
              <a:tailEnd/>
            </a:ln>
            <a:effectLst/>
          </p:spPr>
          <p:txBody>
            <a:bodyPr wrap="none" anchor="ctr"/>
            <a:lstStyle/>
            <a:p>
              <a:pPr algn="ctr">
                <a:defRPr/>
              </a:pPr>
              <a:endParaRPr lang="en-US">
                <a:latin typeface="Arial" pitchFamily="34" charset="0"/>
              </a:endParaRPr>
            </a:p>
          </p:txBody>
        </p:sp>
        <p:sp>
          <p:nvSpPr>
            <p:cNvPr id="1239045" name="AutoShape 5"/>
            <p:cNvSpPr>
              <a:spLocks noChangeArrowheads="1"/>
            </p:cNvSpPr>
            <p:nvPr userDrawn="1"/>
          </p:nvSpPr>
          <p:spPr bwMode="auto">
            <a:xfrm>
              <a:off x="81" y="2751"/>
              <a:ext cx="5598" cy="1089"/>
            </a:xfrm>
            <a:prstGeom prst="roundRect">
              <a:avLst>
                <a:gd name="adj" fmla="val 5968"/>
              </a:avLst>
            </a:prstGeom>
            <a:solidFill>
              <a:srgbClr val="C0C0C0"/>
            </a:solidFill>
            <a:ln w="9525" algn="ctr">
              <a:noFill/>
              <a:round/>
              <a:headEnd/>
              <a:tailEnd/>
            </a:ln>
            <a:effectLst/>
          </p:spPr>
          <p:txBody>
            <a:bodyPr wrap="none" anchor="ctr"/>
            <a:lstStyle/>
            <a:p>
              <a:pPr algn="ctr">
                <a:defRPr/>
              </a:pPr>
              <a:endParaRPr lang="en-US">
                <a:latin typeface="Arial" pitchFamily="34" charset="0"/>
              </a:endParaRPr>
            </a:p>
          </p:txBody>
        </p:sp>
      </p:grpSp>
      <p:grpSp>
        <p:nvGrpSpPr>
          <p:cNvPr id="2052" name="Group 6"/>
          <p:cNvGrpSpPr>
            <a:grpSpLocks/>
          </p:cNvGrpSpPr>
          <p:nvPr/>
        </p:nvGrpSpPr>
        <p:grpSpPr bwMode="auto">
          <a:xfrm>
            <a:off x="128588" y="885825"/>
            <a:ext cx="8886825" cy="5210175"/>
            <a:chOff x="81" y="558"/>
            <a:chExt cx="5598" cy="3282"/>
          </a:xfrm>
        </p:grpSpPr>
        <p:sp>
          <p:nvSpPr>
            <p:cNvPr id="1239047" name="AutoShape 7"/>
            <p:cNvSpPr>
              <a:spLocks noChangeArrowheads="1"/>
            </p:cNvSpPr>
            <p:nvPr userDrawn="1"/>
          </p:nvSpPr>
          <p:spPr bwMode="auto">
            <a:xfrm>
              <a:off x="81" y="558"/>
              <a:ext cx="5598" cy="2128"/>
            </a:xfrm>
            <a:prstGeom prst="roundRect">
              <a:avLst>
                <a:gd name="adj" fmla="val 3009"/>
              </a:avLst>
            </a:prstGeom>
            <a:solidFill>
              <a:schemeClr val="bg1"/>
            </a:solidFill>
            <a:ln w="9525" algn="ctr">
              <a:noFill/>
              <a:round/>
              <a:headEnd/>
              <a:tailEnd/>
            </a:ln>
            <a:effectLst/>
          </p:spPr>
          <p:txBody>
            <a:bodyPr wrap="none" anchor="ctr"/>
            <a:lstStyle/>
            <a:p>
              <a:pPr algn="ctr">
                <a:defRPr/>
              </a:pPr>
              <a:endParaRPr lang="en-US">
                <a:latin typeface="Arial" pitchFamily="34" charset="0"/>
              </a:endParaRPr>
            </a:p>
          </p:txBody>
        </p:sp>
        <p:sp>
          <p:nvSpPr>
            <p:cNvPr id="1239048" name="AutoShape 8"/>
            <p:cNvSpPr>
              <a:spLocks noChangeArrowheads="1"/>
            </p:cNvSpPr>
            <p:nvPr userDrawn="1"/>
          </p:nvSpPr>
          <p:spPr bwMode="auto">
            <a:xfrm>
              <a:off x="81" y="2751"/>
              <a:ext cx="5598" cy="1089"/>
            </a:xfrm>
            <a:prstGeom prst="roundRect">
              <a:avLst>
                <a:gd name="adj" fmla="val 5968"/>
              </a:avLst>
            </a:prstGeom>
            <a:solidFill>
              <a:schemeClr val="bg1"/>
            </a:solidFill>
            <a:ln w="9525" algn="ctr">
              <a:noFill/>
              <a:round/>
              <a:headEnd/>
              <a:tailEnd/>
            </a:ln>
            <a:effectLst/>
          </p:spPr>
          <p:txBody>
            <a:bodyPr wrap="none" anchor="ctr"/>
            <a:lstStyle/>
            <a:p>
              <a:pPr algn="ctr">
                <a:defRPr/>
              </a:pPr>
              <a:endParaRPr lang="en-US">
                <a:latin typeface="Arial" pitchFamily="34" charset="0"/>
              </a:endParaRPr>
            </a:p>
          </p:txBody>
        </p:sp>
      </p:grpSp>
      <p:sp>
        <p:nvSpPr>
          <p:cNvPr id="2053" name="Rectangle 9"/>
          <p:cNvSpPr>
            <a:spLocks noGrp="1" noChangeArrowheads="1"/>
          </p:cNvSpPr>
          <p:nvPr>
            <p:ph type="title"/>
          </p:nvPr>
        </p:nvSpPr>
        <p:spPr bwMode="auto">
          <a:xfrm>
            <a:off x="282575" y="177800"/>
            <a:ext cx="856456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2054" name="Rectangle 10"/>
          <p:cNvSpPr>
            <a:spLocks noGrp="1" noChangeArrowheads="1"/>
          </p:cNvSpPr>
          <p:nvPr>
            <p:ph type="body" idx="1"/>
          </p:nvPr>
        </p:nvSpPr>
        <p:spPr bwMode="auto">
          <a:xfrm>
            <a:off x="279400" y="4549775"/>
            <a:ext cx="8550275" cy="13763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p:txBody>
      </p:sp>
      <p:sp>
        <p:nvSpPr>
          <p:cNvPr id="1239051" name="Rectangle 11"/>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defRPr sz="700" smtClean="0">
                <a:latin typeface="Arial" pitchFamily="34" charset="0"/>
                <a:cs typeface="Arial" pitchFamily="34" charset="0"/>
              </a:defRPr>
            </a:lvl1pPr>
          </a:lstStyle>
          <a:p>
            <a:pPr>
              <a:defRPr/>
            </a:pPr>
            <a:fld id="{4372E9A6-9E79-4257-A085-58257AE77E0D}" type="slidenum">
              <a:rPr lang="en-US"/>
              <a:pPr>
                <a:defRPr/>
              </a:pPr>
              <a:t>‹#›</a:t>
            </a:fld>
            <a:endParaRPr lang="en-US"/>
          </a:p>
        </p:txBody>
      </p:sp>
      <p:grpSp>
        <p:nvGrpSpPr>
          <p:cNvPr id="2056" name="Group 12"/>
          <p:cNvGrpSpPr>
            <a:grpSpLocks noChangeAspect="1"/>
          </p:cNvGrpSpPr>
          <p:nvPr/>
        </p:nvGrpSpPr>
        <p:grpSpPr bwMode="auto">
          <a:xfrm>
            <a:off x="8710613" y="6386513"/>
            <a:ext cx="304800" cy="382587"/>
            <a:chOff x="2305" y="1438"/>
            <a:chExt cx="1150" cy="1444"/>
          </a:xfrm>
        </p:grpSpPr>
        <p:sp>
          <p:nvSpPr>
            <p:cNvPr id="1239053" name="AutoShape 13"/>
            <p:cNvSpPr>
              <a:spLocks noChangeAspect="1" noChangeArrowheads="1" noTextEdit="1"/>
            </p:cNvSpPr>
            <p:nvPr userDrawn="1"/>
          </p:nvSpPr>
          <p:spPr bwMode="auto">
            <a:xfrm>
              <a:off x="2305" y="1438"/>
              <a:ext cx="1150" cy="1444"/>
            </a:xfrm>
            <a:prstGeom prst="rect">
              <a:avLst/>
            </a:prstGeom>
            <a:noFill/>
            <a:ln w="9525">
              <a:noFill/>
              <a:miter lim="800000"/>
              <a:headEnd/>
              <a:tailEnd/>
            </a:ln>
          </p:spPr>
          <p:txBody>
            <a:bodyPr/>
            <a:lstStyle/>
            <a:p>
              <a:pPr algn="ctr">
                <a:defRPr/>
              </a:pPr>
              <a:endParaRPr lang="en-US">
                <a:latin typeface="Arial" pitchFamily="34" charset="0"/>
              </a:endParaRPr>
            </a:p>
          </p:txBody>
        </p:sp>
        <p:sp>
          <p:nvSpPr>
            <p:cNvPr id="1239054" name="Freeform 14"/>
            <p:cNvSpPr>
              <a:spLocks noEditPoints="1"/>
            </p:cNvSpPr>
            <p:nvPr userDrawn="1"/>
          </p:nvSpPr>
          <p:spPr bwMode="auto">
            <a:xfrm>
              <a:off x="2317" y="2540"/>
              <a:ext cx="210" cy="336"/>
            </a:xfrm>
            <a:custGeom>
              <a:avLst/>
              <a:gdLst/>
              <a:ahLst/>
              <a:cxnLst>
                <a:cxn ang="0">
                  <a:pos x="76" y="252"/>
                </a:cxn>
                <a:cxn ang="0">
                  <a:pos x="60" y="332"/>
                </a:cxn>
                <a:cxn ang="0">
                  <a:pos x="0" y="332"/>
                </a:cxn>
                <a:cxn ang="0">
                  <a:pos x="74" y="0"/>
                </a:cxn>
                <a:cxn ang="0">
                  <a:pos x="146" y="0"/>
                </a:cxn>
                <a:cxn ang="0">
                  <a:pos x="212" y="332"/>
                </a:cxn>
                <a:cxn ang="0">
                  <a:pos x="154" y="332"/>
                </a:cxn>
                <a:cxn ang="0">
                  <a:pos x="138" y="252"/>
                </a:cxn>
                <a:cxn ang="0">
                  <a:pos x="76" y="252"/>
                </a:cxn>
                <a:cxn ang="0">
                  <a:pos x="132" y="206"/>
                </a:cxn>
                <a:cxn ang="0">
                  <a:pos x="120" y="134"/>
                </a:cxn>
                <a:cxn ang="0">
                  <a:pos x="120" y="134"/>
                </a:cxn>
                <a:cxn ang="0">
                  <a:pos x="108" y="58"/>
                </a:cxn>
                <a:cxn ang="0">
                  <a:pos x="108" y="58"/>
                </a:cxn>
                <a:cxn ang="0">
                  <a:pos x="108" y="58"/>
                </a:cxn>
                <a:cxn ang="0">
                  <a:pos x="96" y="134"/>
                </a:cxn>
                <a:cxn ang="0">
                  <a:pos x="82" y="206"/>
                </a:cxn>
                <a:cxn ang="0">
                  <a:pos x="132" y="206"/>
                </a:cxn>
              </a:cxnLst>
              <a:rect l="0" t="0" r="r" b="b"/>
              <a:pathLst>
                <a:path w="212" h="332">
                  <a:moveTo>
                    <a:pt x="76" y="252"/>
                  </a:moveTo>
                  <a:lnTo>
                    <a:pt x="60" y="332"/>
                  </a:lnTo>
                  <a:lnTo>
                    <a:pt x="0" y="332"/>
                  </a:lnTo>
                  <a:lnTo>
                    <a:pt x="74" y="0"/>
                  </a:lnTo>
                  <a:lnTo>
                    <a:pt x="146" y="0"/>
                  </a:lnTo>
                  <a:lnTo>
                    <a:pt x="212" y="332"/>
                  </a:lnTo>
                  <a:lnTo>
                    <a:pt x="154" y="332"/>
                  </a:lnTo>
                  <a:lnTo>
                    <a:pt x="138" y="252"/>
                  </a:lnTo>
                  <a:lnTo>
                    <a:pt x="76" y="252"/>
                  </a:lnTo>
                  <a:close/>
                  <a:moveTo>
                    <a:pt x="132" y="206"/>
                  </a:moveTo>
                  <a:lnTo>
                    <a:pt x="120" y="134"/>
                  </a:lnTo>
                  <a:lnTo>
                    <a:pt x="120" y="134"/>
                  </a:lnTo>
                  <a:lnTo>
                    <a:pt x="108" y="58"/>
                  </a:lnTo>
                  <a:lnTo>
                    <a:pt x="108" y="58"/>
                  </a:lnTo>
                  <a:lnTo>
                    <a:pt x="108" y="58"/>
                  </a:lnTo>
                  <a:lnTo>
                    <a:pt x="96" y="134"/>
                  </a:lnTo>
                  <a:lnTo>
                    <a:pt x="82" y="206"/>
                  </a:lnTo>
                  <a:lnTo>
                    <a:pt x="132" y="206"/>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39055" name="Freeform 15"/>
            <p:cNvSpPr>
              <a:spLocks noEditPoints="1"/>
            </p:cNvSpPr>
            <p:nvPr userDrawn="1"/>
          </p:nvSpPr>
          <p:spPr bwMode="auto">
            <a:xfrm>
              <a:off x="2545" y="2534"/>
              <a:ext cx="180" cy="342"/>
            </a:xfrm>
            <a:custGeom>
              <a:avLst/>
              <a:gdLst/>
              <a:ahLst/>
              <a:cxnLst>
                <a:cxn ang="0">
                  <a:pos x="180" y="274"/>
                </a:cxn>
                <a:cxn ang="0">
                  <a:pos x="182" y="342"/>
                </a:cxn>
                <a:cxn ang="0">
                  <a:pos x="126" y="314"/>
                </a:cxn>
                <a:cxn ang="0">
                  <a:pos x="126" y="314"/>
                </a:cxn>
                <a:cxn ang="0">
                  <a:pos x="106" y="338"/>
                </a:cxn>
                <a:cxn ang="0">
                  <a:pos x="84" y="346"/>
                </a:cxn>
                <a:cxn ang="0">
                  <a:pos x="76" y="346"/>
                </a:cxn>
                <a:cxn ang="0">
                  <a:pos x="58" y="344"/>
                </a:cxn>
                <a:cxn ang="0">
                  <a:pos x="42" y="338"/>
                </a:cxn>
                <a:cxn ang="0">
                  <a:pos x="20" y="310"/>
                </a:cxn>
                <a:cxn ang="0">
                  <a:pos x="6" y="272"/>
                </a:cxn>
                <a:cxn ang="0">
                  <a:pos x="0" y="222"/>
                </a:cxn>
                <a:cxn ang="0">
                  <a:pos x="2" y="192"/>
                </a:cxn>
                <a:cxn ang="0">
                  <a:pos x="14" y="146"/>
                </a:cxn>
                <a:cxn ang="0">
                  <a:pos x="36" y="114"/>
                </a:cxn>
                <a:cxn ang="0">
                  <a:pos x="62" y="100"/>
                </a:cxn>
                <a:cxn ang="0">
                  <a:pos x="78" y="98"/>
                </a:cxn>
                <a:cxn ang="0">
                  <a:pos x="104" y="104"/>
                </a:cxn>
                <a:cxn ang="0">
                  <a:pos x="118" y="122"/>
                </a:cxn>
                <a:cxn ang="0">
                  <a:pos x="120" y="0"/>
                </a:cxn>
                <a:cxn ang="0">
                  <a:pos x="120" y="194"/>
                </a:cxn>
                <a:cxn ang="0">
                  <a:pos x="120" y="180"/>
                </a:cxn>
                <a:cxn ang="0">
                  <a:pos x="116" y="168"/>
                </a:cxn>
                <a:cxn ang="0">
                  <a:pos x="104" y="150"/>
                </a:cxn>
                <a:cxn ang="0">
                  <a:pos x="94" y="148"/>
                </a:cxn>
                <a:cxn ang="0">
                  <a:pos x="86" y="150"/>
                </a:cxn>
                <a:cxn ang="0">
                  <a:pos x="72" y="162"/>
                </a:cxn>
                <a:cxn ang="0">
                  <a:pos x="64" y="182"/>
                </a:cxn>
                <a:cxn ang="0">
                  <a:pos x="60" y="224"/>
                </a:cxn>
                <a:cxn ang="0">
                  <a:pos x="62" y="240"/>
                </a:cxn>
                <a:cxn ang="0">
                  <a:pos x="66" y="268"/>
                </a:cxn>
                <a:cxn ang="0">
                  <a:pos x="74" y="286"/>
                </a:cxn>
                <a:cxn ang="0">
                  <a:pos x="86" y="296"/>
                </a:cxn>
                <a:cxn ang="0">
                  <a:pos x="92" y="298"/>
                </a:cxn>
                <a:cxn ang="0">
                  <a:pos x="106" y="292"/>
                </a:cxn>
                <a:cxn ang="0">
                  <a:pos x="118" y="272"/>
                </a:cxn>
                <a:cxn ang="0">
                  <a:pos x="120" y="266"/>
                </a:cxn>
                <a:cxn ang="0">
                  <a:pos x="120" y="194"/>
                </a:cxn>
              </a:cxnLst>
              <a:rect l="0" t="0" r="r" b="b"/>
              <a:pathLst>
                <a:path w="182" h="346">
                  <a:moveTo>
                    <a:pt x="180" y="0"/>
                  </a:moveTo>
                  <a:lnTo>
                    <a:pt x="180" y="274"/>
                  </a:lnTo>
                  <a:lnTo>
                    <a:pt x="180" y="274"/>
                  </a:lnTo>
                  <a:lnTo>
                    <a:pt x="182" y="342"/>
                  </a:lnTo>
                  <a:lnTo>
                    <a:pt x="130" y="342"/>
                  </a:lnTo>
                  <a:lnTo>
                    <a:pt x="126" y="314"/>
                  </a:lnTo>
                  <a:lnTo>
                    <a:pt x="126" y="314"/>
                  </a:lnTo>
                  <a:lnTo>
                    <a:pt x="126" y="314"/>
                  </a:lnTo>
                  <a:lnTo>
                    <a:pt x="118" y="328"/>
                  </a:lnTo>
                  <a:lnTo>
                    <a:pt x="106" y="338"/>
                  </a:lnTo>
                  <a:lnTo>
                    <a:pt x="92" y="344"/>
                  </a:lnTo>
                  <a:lnTo>
                    <a:pt x="84" y="346"/>
                  </a:lnTo>
                  <a:lnTo>
                    <a:pt x="76" y="346"/>
                  </a:lnTo>
                  <a:lnTo>
                    <a:pt x="76" y="346"/>
                  </a:lnTo>
                  <a:lnTo>
                    <a:pt x="66" y="346"/>
                  </a:lnTo>
                  <a:lnTo>
                    <a:pt x="58" y="344"/>
                  </a:lnTo>
                  <a:lnTo>
                    <a:pt x="50" y="342"/>
                  </a:lnTo>
                  <a:lnTo>
                    <a:pt x="42" y="338"/>
                  </a:lnTo>
                  <a:lnTo>
                    <a:pt x="30" y="326"/>
                  </a:lnTo>
                  <a:lnTo>
                    <a:pt x="20" y="310"/>
                  </a:lnTo>
                  <a:lnTo>
                    <a:pt x="12" y="292"/>
                  </a:lnTo>
                  <a:lnTo>
                    <a:pt x="6" y="272"/>
                  </a:lnTo>
                  <a:lnTo>
                    <a:pt x="2" y="248"/>
                  </a:lnTo>
                  <a:lnTo>
                    <a:pt x="0" y="222"/>
                  </a:lnTo>
                  <a:lnTo>
                    <a:pt x="0" y="222"/>
                  </a:lnTo>
                  <a:lnTo>
                    <a:pt x="2" y="192"/>
                  </a:lnTo>
                  <a:lnTo>
                    <a:pt x="6" y="168"/>
                  </a:lnTo>
                  <a:lnTo>
                    <a:pt x="14" y="146"/>
                  </a:lnTo>
                  <a:lnTo>
                    <a:pt x="24" y="128"/>
                  </a:lnTo>
                  <a:lnTo>
                    <a:pt x="36" y="114"/>
                  </a:lnTo>
                  <a:lnTo>
                    <a:pt x="48" y="106"/>
                  </a:lnTo>
                  <a:lnTo>
                    <a:pt x="62" y="100"/>
                  </a:lnTo>
                  <a:lnTo>
                    <a:pt x="78" y="98"/>
                  </a:lnTo>
                  <a:lnTo>
                    <a:pt x="78" y="98"/>
                  </a:lnTo>
                  <a:lnTo>
                    <a:pt x="92" y="100"/>
                  </a:lnTo>
                  <a:lnTo>
                    <a:pt x="104" y="104"/>
                  </a:lnTo>
                  <a:lnTo>
                    <a:pt x="112" y="112"/>
                  </a:lnTo>
                  <a:lnTo>
                    <a:pt x="118" y="122"/>
                  </a:lnTo>
                  <a:lnTo>
                    <a:pt x="120" y="122"/>
                  </a:lnTo>
                  <a:lnTo>
                    <a:pt x="120" y="0"/>
                  </a:lnTo>
                  <a:lnTo>
                    <a:pt x="180" y="0"/>
                  </a:lnTo>
                  <a:close/>
                  <a:moveTo>
                    <a:pt x="120" y="194"/>
                  </a:moveTo>
                  <a:lnTo>
                    <a:pt x="120" y="194"/>
                  </a:lnTo>
                  <a:lnTo>
                    <a:pt x="120" y="180"/>
                  </a:lnTo>
                  <a:lnTo>
                    <a:pt x="120" y="180"/>
                  </a:lnTo>
                  <a:lnTo>
                    <a:pt x="116" y="168"/>
                  </a:lnTo>
                  <a:lnTo>
                    <a:pt x="110" y="158"/>
                  </a:lnTo>
                  <a:lnTo>
                    <a:pt x="104" y="150"/>
                  </a:lnTo>
                  <a:lnTo>
                    <a:pt x="98" y="148"/>
                  </a:lnTo>
                  <a:lnTo>
                    <a:pt x="94" y="148"/>
                  </a:lnTo>
                  <a:lnTo>
                    <a:pt x="94" y="148"/>
                  </a:lnTo>
                  <a:lnTo>
                    <a:pt x="86" y="150"/>
                  </a:lnTo>
                  <a:lnTo>
                    <a:pt x="78" y="154"/>
                  </a:lnTo>
                  <a:lnTo>
                    <a:pt x="72" y="162"/>
                  </a:lnTo>
                  <a:lnTo>
                    <a:pt x="68" y="170"/>
                  </a:lnTo>
                  <a:lnTo>
                    <a:pt x="64" y="182"/>
                  </a:lnTo>
                  <a:lnTo>
                    <a:pt x="62" y="194"/>
                  </a:lnTo>
                  <a:lnTo>
                    <a:pt x="60" y="224"/>
                  </a:lnTo>
                  <a:lnTo>
                    <a:pt x="60" y="224"/>
                  </a:lnTo>
                  <a:lnTo>
                    <a:pt x="62" y="240"/>
                  </a:lnTo>
                  <a:lnTo>
                    <a:pt x="64" y="254"/>
                  </a:lnTo>
                  <a:lnTo>
                    <a:pt x="66" y="268"/>
                  </a:lnTo>
                  <a:lnTo>
                    <a:pt x="70" y="278"/>
                  </a:lnTo>
                  <a:lnTo>
                    <a:pt x="74" y="286"/>
                  </a:lnTo>
                  <a:lnTo>
                    <a:pt x="80" y="292"/>
                  </a:lnTo>
                  <a:lnTo>
                    <a:pt x="86" y="296"/>
                  </a:lnTo>
                  <a:lnTo>
                    <a:pt x="92" y="298"/>
                  </a:lnTo>
                  <a:lnTo>
                    <a:pt x="92" y="298"/>
                  </a:lnTo>
                  <a:lnTo>
                    <a:pt x="100" y="296"/>
                  </a:lnTo>
                  <a:lnTo>
                    <a:pt x="106" y="292"/>
                  </a:lnTo>
                  <a:lnTo>
                    <a:pt x="112" y="284"/>
                  </a:lnTo>
                  <a:lnTo>
                    <a:pt x="118" y="272"/>
                  </a:lnTo>
                  <a:lnTo>
                    <a:pt x="118" y="272"/>
                  </a:lnTo>
                  <a:lnTo>
                    <a:pt x="120" y="266"/>
                  </a:lnTo>
                  <a:lnTo>
                    <a:pt x="120" y="258"/>
                  </a:lnTo>
                  <a:lnTo>
                    <a:pt x="120" y="194"/>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39056" name="Freeform 16"/>
            <p:cNvSpPr>
              <a:spLocks noEditPoints="1"/>
            </p:cNvSpPr>
            <p:nvPr userDrawn="1"/>
          </p:nvSpPr>
          <p:spPr bwMode="auto">
            <a:xfrm>
              <a:off x="2754" y="2630"/>
              <a:ext cx="186" cy="246"/>
            </a:xfrm>
            <a:custGeom>
              <a:avLst/>
              <a:gdLst/>
              <a:ahLst/>
              <a:cxnLst>
                <a:cxn ang="0">
                  <a:pos x="90" y="248"/>
                </a:cxn>
                <a:cxn ang="0">
                  <a:pos x="54" y="240"/>
                </a:cxn>
                <a:cxn ang="0">
                  <a:pos x="24" y="216"/>
                </a:cxn>
                <a:cxn ang="0">
                  <a:pos x="6" y="178"/>
                </a:cxn>
                <a:cxn ang="0">
                  <a:pos x="0" y="124"/>
                </a:cxn>
                <a:cxn ang="0">
                  <a:pos x="2" y="94"/>
                </a:cxn>
                <a:cxn ang="0">
                  <a:pos x="16" y="46"/>
                </a:cxn>
                <a:cxn ang="0">
                  <a:pos x="42" y="16"/>
                </a:cxn>
                <a:cxn ang="0">
                  <a:pos x="74" y="2"/>
                </a:cxn>
                <a:cxn ang="0">
                  <a:pos x="92" y="0"/>
                </a:cxn>
                <a:cxn ang="0">
                  <a:pos x="130" y="8"/>
                </a:cxn>
                <a:cxn ang="0">
                  <a:pos x="158" y="32"/>
                </a:cxn>
                <a:cxn ang="0">
                  <a:pos x="176" y="72"/>
                </a:cxn>
                <a:cxn ang="0">
                  <a:pos x="182" y="124"/>
                </a:cxn>
                <a:cxn ang="0">
                  <a:pos x="180" y="142"/>
                </a:cxn>
                <a:cxn ang="0">
                  <a:pos x="176" y="172"/>
                </a:cxn>
                <a:cxn ang="0">
                  <a:pos x="168" y="196"/>
                </a:cxn>
                <a:cxn ang="0">
                  <a:pos x="156" y="216"/>
                </a:cxn>
                <a:cxn ang="0">
                  <a:pos x="136" y="236"/>
                </a:cxn>
                <a:cxn ang="0">
                  <a:pos x="106" y="248"/>
                </a:cxn>
                <a:cxn ang="0">
                  <a:pos x="90" y="248"/>
                </a:cxn>
                <a:cxn ang="0">
                  <a:pos x="92" y="202"/>
                </a:cxn>
                <a:cxn ang="0">
                  <a:pos x="106" y="196"/>
                </a:cxn>
                <a:cxn ang="0">
                  <a:pos x="114" y="176"/>
                </a:cxn>
                <a:cxn ang="0">
                  <a:pos x="120" y="124"/>
                </a:cxn>
                <a:cxn ang="0">
                  <a:pos x="120" y="98"/>
                </a:cxn>
                <a:cxn ang="0">
                  <a:pos x="114" y="72"/>
                </a:cxn>
                <a:cxn ang="0">
                  <a:pos x="106" y="52"/>
                </a:cxn>
                <a:cxn ang="0">
                  <a:pos x="90" y="46"/>
                </a:cxn>
                <a:cxn ang="0">
                  <a:pos x="82" y="48"/>
                </a:cxn>
                <a:cxn ang="0">
                  <a:pos x="70" y="62"/>
                </a:cxn>
                <a:cxn ang="0">
                  <a:pos x="64" y="84"/>
                </a:cxn>
                <a:cxn ang="0">
                  <a:pos x="60" y="124"/>
                </a:cxn>
                <a:cxn ang="0">
                  <a:pos x="62" y="154"/>
                </a:cxn>
                <a:cxn ang="0">
                  <a:pos x="66" y="178"/>
                </a:cxn>
                <a:cxn ang="0">
                  <a:pos x="76" y="196"/>
                </a:cxn>
                <a:cxn ang="0">
                  <a:pos x="92" y="202"/>
                </a:cxn>
              </a:cxnLst>
              <a:rect l="0" t="0" r="r" b="b"/>
              <a:pathLst>
                <a:path w="182" h="248">
                  <a:moveTo>
                    <a:pt x="90" y="248"/>
                  </a:moveTo>
                  <a:lnTo>
                    <a:pt x="90" y="248"/>
                  </a:lnTo>
                  <a:lnTo>
                    <a:pt x="70" y="246"/>
                  </a:lnTo>
                  <a:lnTo>
                    <a:pt x="54" y="240"/>
                  </a:lnTo>
                  <a:lnTo>
                    <a:pt x="38" y="230"/>
                  </a:lnTo>
                  <a:lnTo>
                    <a:pt x="24" y="216"/>
                  </a:lnTo>
                  <a:lnTo>
                    <a:pt x="14" y="198"/>
                  </a:lnTo>
                  <a:lnTo>
                    <a:pt x="6" y="178"/>
                  </a:lnTo>
                  <a:lnTo>
                    <a:pt x="2" y="152"/>
                  </a:lnTo>
                  <a:lnTo>
                    <a:pt x="0" y="124"/>
                  </a:lnTo>
                  <a:lnTo>
                    <a:pt x="0" y="124"/>
                  </a:lnTo>
                  <a:lnTo>
                    <a:pt x="2" y="94"/>
                  </a:lnTo>
                  <a:lnTo>
                    <a:pt x="8" y="68"/>
                  </a:lnTo>
                  <a:lnTo>
                    <a:pt x="16" y="46"/>
                  </a:lnTo>
                  <a:lnTo>
                    <a:pt x="28" y="30"/>
                  </a:lnTo>
                  <a:lnTo>
                    <a:pt x="42" y="16"/>
                  </a:lnTo>
                  <a:lnTo>
                    <a:pt x="58" y="6"/>
                  </a:lnTo>
                  <a:lnTo>
                    <a:pt x="74" y="2"/>
                  </a:lnTo>
                  <a:lnTo>
                    <a:pt x="92" y="0"/>
                  </a:lnTo>
                  <a:lnTo>
                    <a:pt x="92" y="0"/>
                  </a:lnTo>
                  <a:lnTo>
                    <a:pt x="112" y="2"/>
                  </a:lnTo>
                  <a:lnTo>
                    <a:pt x="130" y="8"/>
                  </a:lnTo>
                  <a:lnTo>
                    <a:pt x="144" y="18"/>
                  </a:lnTo>
                  <a:lnTo>
                    <a:pt x="158" y="32"/>
                  </a:lnTo>
                  <a:lnTo>
                    <a:pt x="168" y="50"/>
                  </a:lnTo>
                  <a:lnTo>
                    <a:pt x="176" y="72"/>
                  </a:lnTo>
                  <a:lnTo>
                    <a:pt x="180" y="96"/>
                  </a:lnTo>
                  <a:lnTo>
                    <a:pt x="182" y="124"/>
                  </a:lnTo>
                  <a:lnTo>
                    <a:pt x="182" y="124"/>
                  </a:lnTo>
                  <a:lnTo>
                    <a:pt x="180" y="142"/>
                  </a:lnTo>
                  <a:lnTo>
                    <a:pt x="178" y="158"/>
                  </a:lnTo>
                  <a:lnTo>
                    <a:pt x="176" y="172"/>
                  </a:lnTo>
                  <a:lnTo>
                    <a:pt x="172" y="184"/>
                  </a:lnTo>
                  <a:lnTo>
                    <a:pt x="168" y="196"/>
                  </a:lnTo>
                  <a:lnTo>
                    <a:pt x="162" y="206"/>
                  </a:lnTo>
                  <a:lnTo>
                    <a:pt x="156" y="216"/>
                  </a:lnTo>
                  <a:lnTo>
                    <a:pt x="150" y="224"/>
                  </a:lnTo>
                  <a:lnTo>
                    <a:pt x="136" y="236"/>
                  </a:lnTo>
                  <a:lnTo>
                    <a:pt x="120" y="244"/>
                  </a:lnTo>
                  <a:lnTo>
                    <a:pt x="106" y="248"/>
                  </a:lnTo>
                  <a:lnTo>
                    <a:pt x="92" y="248"/>
                  </a:lnTo>
                  <a:lnTo>
                    <a:pt x="90" y="248"/>
                  </a:lnTo>
                  <a:close/>
                  <a:moveTo>
                    <a:pt x="92" y="202"/>
                  </a:moveTo>
                  <a:lnTo>
                    <a:pt x="92" y="202"/>
                  </a:lnTo>
                  <a:lnTo>
                    <a:pt x="100" y="200"/>
                  </a:lnTo>
                  <a:lnTo>
                    <a:pt x="106" y="196"/>
                  </a:lnTo>
                  <a:lnTo>
                    <a:pt x="112" y="188"/>
                  </a:lnTo>
                  <a:lnTo>
                    <a:pt x="114" y="176"/>
                  </a:lnTo>
                  <a:lnTo>
                    <a:pt x="120" y="152"/>
                  </a:lnTo>
                  <a:lnTo>
                    <a:pt x="120" y="124"/>
                  </a:lnTo>
                  <a:lnTo>
                    <a:pt x="120" y="124"/>
                  </a:lnTo>
                  <a:lnTo>
                    <a:pt x="120" y="98"/>
                  </a:lnTo>
                  <a:lnTo>
                    <a:pt x="118" y="84"/>
                  </a:lnTo>
                  <a:lnTo>
                    <a:pt x="114" y="72"/>
                  </a:lnTo>
                  <a:lnTo>
                    <a:pt x="110" y="62"/>
                  </a:lnTo>
                  <a:lnTo>
                    <a:pt x="106" y="52"/>
                  </a:lnTo>
                  <a:lnTo>
                    <a:pt x="100" y="48"/>
                  </a:lnTo>
                  <a:lnTo>
                    <a:pt x="90" y="46"/>
                  </a:lnTo>
                  <a:lnTo>
                    <a:pt x="90" y="46"/>
                  </a:lnTo>
                  <a:lnTo>
                    <a:pt x="82" y="48"/>
                  </a:lnTo>
                  <a:lnTo>
                    <a:pt x="76" y="52"/>
                  </a:lnTo>
                  <a:lnTo>
                    <a:pt x="70" y="62"/>
                  </a:lnTo>
                  <a:lnTo>
                    <a:pt x="66" y="72"/>
                  </a:lnTo>
                  <a:lnTo>
                    <a:pt x="64" y="84"/>
                  </a:lnTo>
                  <a:lnTo>
                    <a:pt x="62" y="98"/>
                  </a:lnTo>
                  <a:lnTo>
                    <a:pt x="60" y="124"/>
                  </a:lnTo>
                  <a:lnTo>
                    <a:pt x="60" y="124"/>
                  </a:lnTo>
                  <a:lnTo>
                    <a:pt x="62" y="154"/>
                  </a:lnTo>
                  <a:lnTo>
                    <a:pt x="64" y="166"/>
                  </a:lnTo>
                  <a:lnTo>
                    <a:pt x="66" y="178"/>
                  </a:lnTo>
                  <a:lnTo>
                    <a:pt x="70" y="188"/>
                  </a:lnTo>
                  <a:lnTo>
                    <a:pt x="76" y="196"/>
                  </a:lnTo>
                  <a:lnTo>
                    <a:pt x="82" y="200"/>
                  </a:lnTo>
                  <a:lnTo>
                    <a:pt x="92" y="202"/>
                  </a:lnTo>
                  <a:lnTo>
                    <a:pt x="92" y="202"/>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39057" name="Freeform 17"/>
            <p:cNvSpPr>
              <a:spLocks noEditPoints="1"/>
            </p:cNvSpPr>
            <p:nvPr userDrawn="1"/>
          </p:nvSpPr>
          <p:spPr bwMode="auto">
            <a:xfrm>
              <a:off x="2970" y="2534"/>
              <a:ext cx="186" cy="342"/>
            </a:xfrm>
            <a:custGeom>
              <a:avLst/>
              <a:gdLst/>
              <a:ahLst/>
              <a:cxnLst>
                <a:cxn ang="0">
                  <a:pos x="62" y="0"/>
                </a:cxn>
                <a:cxn ang="0">
                  <a:pos x="62" y="126"/>
                </a:cxn>
                <a:cxn ang="0">
                  <a:pos x="72" y="114"/>
                </a:cxn>
                <a:cxn ang="0">
                  <a:pos x="96" y="100"/>
                </a:cxn>
                <a:cxn ang="0">
                  <a:pos x="112" y="98"/>
                </a:cxn>
                <a:cxn ang="0">
                  <a:pos x="128" y="100"/>
                </a:cxn>
                <a:cxn ang="0">
                  <a:pos x="154" y="118"/>
                </a:cxn>
                <a:cxn ang="0">
                  <a:pos x="172" y="148"/>
                </a:cxn>
                <a:cxn ang="0">
                  <a:pos x="180" y="192"/>
                </a:cxn>
                <a:cxn ang="0">
                  <a:pos x="182" y="216"/>
                </a:cxn>
                <a:cxn ang="0">
                  <a:pos x="176" y="272"/>
                </a:cxn>
                <a:cxn ang="0">
                  <a:pos x="158" y="314"/>
                </a:cxn>
                <a:cxn ang="0">
                  <a:pos x="134" y="338"/>
                </a:cxn>
                <a:cxn ang="0">
                  <a:pos x="104" y="346"/>
                </a:cxn>
                <a:cxn ang="0">
                  <a:pos x="88" y="344"/>
                </a:cxn>
                <a:cxn ang="0">
                  <a:pos x="66" y="328"/>
                </a:cxn>
                <a:cxn ang="0">
                  <a:pos x="54" y="314"/>
                </a:cxn>
                <a:cxn ang="0">
                  <a:pos x="0" y="342"/>
                </a:cxn>
                <a:cxn ang="0">
                  <a:pos x="2" y="274"/>
                </a:cxn>
                <a:cxn ang="0">
                  <a:pos x="62" y="256"/>
                </a:cxn>
                <a:cxn ang="0">
                  <a:pos x="62" y="266"/>
                </a:cxn>
                <a:cxn ang="0">
                  <a:pos x="64" y="272"/>
                </a:cxn>
                <a:cxn ang="0">
                  <a:pos x="76" y="292"/>
                </a:cxn>
                <a:cxn ang="0">
                  <a:pos x="88" y="298"/>
                </a:cxn>
                <a:cxn ang="0">
                  <a:pos x="96" y="296"/>
                </a:cxn>
                <a:cxn ang="0">
                  <a:pos x="108" y="286"/>
                </a:cxn>
                <a:cxn ang="0">
                  <a:pos x="116" y="266"/>
                </a:cxn>
                <a:cxn ang="0">
                  <a:pos x="120" y="220"/>
                </a:cxn>
                <a:cxn ang="0">
                  <a:pos x="120" y="192"/>
                </a:cxn>
                <a:cxn ang="0">
                  <a:pos x="114" y="168"/>
                </a:cxn>
                <a:cxn ang="0">
                  <a:pos x="102" y="154"/>
                </a:cxn>
                <a:cxn ang="0">
                  <a:pos x="88" y="148"/>
                </a:cxn>
                <a:cxn ang="0">
                  <a:pos x="80" y="150"/>
                </a:cxn>
                <a:cxn ang="0">
                  <a:pos x="68" y="164"/>
                </a:cxn>
                <a:cxn ang="0">
                  <a:pos x="64" y="174"/>
                </a:cxn>
                <a:cxn ang="0">
                  <a:pos x="62" y="256"/>
                </a:cxn>
              </a:cxnLst>
              <a:rect l="0" t="0" r="r" b="b"/>
              <a:pathLst>
                <a:path w="182" h="346">
                  <a:moveTo>
                    <a:pt x="2" y="0"/>
                  </a:moveTo>
                  <a:lnTo>
                    <a:pt x="62" y="0"/>
                  </a:lnTo>
                  <a:lnTo>
                    <a:pt x="62" y="126"/>
                  </a:lnTo>
                  <a:lnTo>
                    <a:pt x="62" y="126"/>
                  </a:lnTo>
                  <a:lnTo>
                    <a:pt x="62" y="126"/>
                  </a:lnTo>
                  <a:lnTo>
                    <a:pt x="72" y="114"/>
                  </a:lnTo>
                  <a:lnTo>
                    <a:pt x="84" y="104"/>
                  </a:lnTo>
                  <a:lnTo>
                    <a:pt x="96" y="100"/>
                  </a:lnTo>
                  <a:lnTo>
                    <a:pt x="112" y="98"/>
                  </a:lnTo>
                  <a:lnTo>
                    <a:pt x="112" y="98"/>
                  </a:lnTo>
                  <a:lnTo>
                    <a:pt x="122" y="98"/>
                  </a:lnTo>
                  <a:lnTo>
                    <a:pt x="128" y="100"/>
                  </a:lnTo>
                  <a:lnTo>
                    <a:pt x="142" y="106"/>
                  </a:lnTo>
                  <a:lnTo>
                    <a:pt x="154" y="118"/>
                  </a:lnTo>
                  <a:lnTo>
                    <a:pt x="164" y="132"/>
                  </a:lnTo>
                  <a:lnTo>
                    <a:pt x="172" y="148"/>
                  </a:lnTo>
                  <a:lnTo>
                    <a:pt x="176" y="170"/>
                  </a:lnTo>
                  <a:lnTo>
                    <a:pt x="180" y="192"/>
                  </a:lnTo>
                  <a:lnTo>
                    <a:pt x="182" y="216"/>
                  </a:lnTo>
                  <a:lnTo>
                    <a:pt x="182" y="216"/>
                  </a:lnTo>
                  <a:lnTo>
                    <a:pt x="180" y="246"/>
                  </a:lnTo>
                  <a:lnTo>
                    <a:pt x="176" y="272"/>
                  </a:lnTo>
                  <a:lnTo>
                    <a:pt x="168" y="294"/>
                  </a:lnTo>
                  <a:lnTo>
                    <a:pt x="158" y="314"/>
                  </a:lnTo>
                  <a:lnTo>
                    <a:pt x="148" y="328"/>
                  </a:lnTo>
                  <a:lnTo>
                    <a:pt x="134" y="338"/>
                  </a:lnTo>
                  <a:lnTo>
                    <a:pt x="120" y="344"/>
                  </a:lnTo>
                  <a:lnTo>
                    <a:pt x="104" y="346"/>
                  </a:lnTo>
                  <a:lnTo>
                    <a:pt x="104" y="346"/>
                  </a:lnTo>
                  <a:lnTo>
                    <a:pt x="88" y="344"/>
                  </a:lnTo>
                  <a:lnTo>
                    <a:pt x="76" y="340"/>
                  </a:lnTo>
                  <a:lnTo>
                    <a:pt x="66" y="328"/>
                  </a:lnTo>
                  <a:lnTo>
                    <a:pt x="56" y="314"/>
                  </a:lnTo>
                  <a:lnTo>
                    <a:pt x="54" y="314"/>
                  </a:lnTo>
                  <a:lnTo>
                    <a:pt x="50" y="342"/>
                  </a:lnTo>
                  <a:lnTo>
                    <a:pt x="0" y="342"/>
                  </a:lnTo>
                  <a:lnTo>
                    <a:pt x="0" y="342"/>
                  </a:lnTo>
                  <a:lnTo>
                    <a:pt x="2" y="274"/>
                  </a:lnTo>
                  <a:lnTo>
                    <a:pt x="2" y="0"/>
                  </a:lnTo>
                  <a:close/>
                  <a:moveTo>
                    <a:pt x="62" y="256"/>
                  </a:moveTo>
                  <a:lnTo>
                    <a:pt x="62" y="256"/>
                  </a:lnTo>
                  <a:lnTo>
                    <a:pt x="62" y="266"/>
                  </a:lnTo>
                  <a:lnTo>
                    <a:pt x="64" y="272"/>
                  </a:lnTo>
                  <a:lnTo>
                    <a:pt x="64" y="272"/>
                  </a:lnTo>
                  <a:lnTo>
                    <a:pt x="68" y="284"/>
                  </a:lnTo>
                  <a:lnTo>
                    <a:pt x="76" y="292"/>
                  </a:lnTo>
                  <a:lnTo>
                    <a:pt x="82" y="296"/>
                  </a:lnTo>
                  <a:lnTo>
                    <a:pt x="88" y="298"/>
                  </a:lnTo>
                  <a:lnTo>
                    <a:pt x="88" y="298"/>
                  </a:lnTo>
                  <a:lnTo>
                    <a:pt x="96" y="296"/>
                  </a:lnTo>
                  <a:lnTo>
                    <a:pt x="104" y="292"/>
                  </a:lnTo>
                  <a:lnTo>
                    <a:pt x="108" y="286"/>
                  </a:lnTo>
                  <a:lnTo>
                    <a:pt x="114" y="276"/>
                  </a:lnTo>
                  <a:lnTo>
                    <a:pt x="116" y="266"/>
                  </a:lnTo>
                  <a:lnTo>
                    <a:pt x="120" y="252"/>
                  </a:lnTo>
                  <a:lnTo>
                    <a:pt x="120" y="220"/>
                  </a:lnTo>
                  <a:lnTo>
                    <a:pt x="120" y="220"/>
                  </a:lnTo>
                  <a:lnTo>
                    <a:pt x="120" y="192"/>
                  </a:lnTo>
                  <a:lnTo>
                    <a:pt x="116" y="178"/>
                  </a:lnTo>
                  <a:lnTo>
                    <a:pt x="114" y="168"/>
                  </a:lnTo>
                  <a:lnTo>
                    <a:pt x="108" y="160"/>
                  </a:lnTo>
                  <a:lnTo>
                    <a:pt x="102" y="154"/>
                  </a:lnTo>
                  <a:lnTo>
                    <a:pt x="96" y="150"/>
                  </a:lnTo>
                  <a:lnTo>
                    <a:pt x="88" y="148"/>
                  </a:lnTo>
                  <a:lnTo>
                    <a:pt x="88" y="148"/>
                  </a:lnTo>
                  <a:lnTo>
                    <a:pt x="80" y="150"/>
                  </a:lnTo>
                  <a:lnTo>
                    <a:pt x="72" y="156"/>
                  </a:lnTo>
                  <a:lnTo>
                    <a:pt x="68" y="164"/>
                  </a:lnTo>
                  <a:lnTo>
                    <a:pt x="64" y="174"/>
                  </a:lnTo>
                  <a:lnTo>
                    <a:pt x="64" y="174"/>
                  </a:lnTo>
                  <a:lnTo>
                    <a:pt x="62" y="190"/>
                  </a:lnTo>
                  <a:lnTo>
                    <a:pt x="62" y="256"/>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39058" name="Freeform 18"/>
            <p:cNvSpPr>
              <a:spLocks noEditPoints="1"/>
            </p:cNvSpPr>
            <p:nvPr userDrawn="1"/>
          </p:nvSpPr>
          <p:spPr bwMode="auto">
            <a:xfrm>
              <a:off x="3179" y="2630"/>
              <a:ext cx="174" cy="246"/>
            </a:xfrm>
            <a:custGeom>
              <a:avLst/>
              <a:gdLst/>
              <a:ahLst/>
              <a:cxnLst>
                <a:cxn ang="0">
                  <a:pos x="58" y="146"/>
                </a:cxn>
                <a:cxn ang="0">
                  <a:pos x="64" y="172"/>
                </a:cxn>
                <a:cxn ang="0">
                  <a:pos x="74" y="190"/>
                </a:cxn>
                <a:cxn ang="0">
                  <a:pos x="90" y="200"/>
                </a:cxn>
                <a:cxn ang="0">
                  <a:pos x="112" y="204"/>
                </a:cxn>
                <a:cxn ang="0">
                  <a:pos x="124" y="202"/>
                </a:cxn>
                <a:cxn ang="0">
                  <a:pos x="156" y="194"/>
                </a:cxn>
                <a:cxn ang="0">
                  <a:pos x="164" y="238"/>
                </a:cxn>
                <a:cxn ang="0">
                  <a:pos x="136" y="246"/>
                </a:cxn>
                <a:cxn ang="0">
                  <a:pos x="100" y="250"/>
                </a:cxn>
                <a:cxn ang="0">
                  <a:pos x="78" y="248"/>
                </a:cxn>
                <a:cxn ang="0">
                  <a:pos x="40" y="232"/>
                </a:cxn>
                <a:cxn ang="0">
                  <a:pos x="14" y="200"/>
                </a:cxn>
                <a:cxn ang="0">
                  <a:pos x="2" y="156"/>
                </a:cxn>
                <a:cxn ang="0">
                  <a:pos x="0" y="130"/>
                </a:cxn>
                <a:cxn ang="0">
                  <a:pos x="8" y="76"/>
                </a:cxn>
                <a:cxn ang="0">
                  <a:pos x="28" y="36"/>
                </a:cxn>
                <a:cxn ang="0">
                  <a:pos x="58" y="10"/>
                </a:cxn>
                <a:cxn ang="0">
                  <a:pos x="94" y="0"/>
                </a:cxn>
                <a:cxn ang="0">
                  <a:pos x="112" y="2"/>
                </a:cxn>
                <a:cxn ang="0">
                  <a:pos x="142" y="18"/>
                </a:cxn>
                <a:cxn ang="0">
                  <a:pos x="164" y="48"/>
                </a:cxn>
                <a:cxn ang="0">
                  <a:pos x="174" y="88"/>
                </a:cxn>
                <a:cxn ang="0">
                  <a:pos x="176" y="114"/>
                </a:cxn>
                <a:cxn ang="0">
                  <a:pos x="174" y="146"/>
                </a:cxn>
                <a:cxn ang="0">
                  <a:pos x="120" y="104"/>
                </a:cxn>
                <a:cxn ang="0">
                  <a:pos x="118" y="80"/>
                </a:cxn>
                <a:cxn ang="0">
                  <a:pos x="112" y="62"/>
                </a:cxn>
                <a:cxn ang="0">
                  <a:pos x="104" y="50"/>
                </a:cxn>
                <a:cxn ang="0">
                  <a:pos x="90" y="46"/>
                </a:cxn>
                <a:cxn ang="0">
                  <a:pos x="84" y="46"/>
                </a:cxn>
                <a:cxn ang="0">
                  <a:pos x="72" y="56"/>
                </a:cxn>
                <a:cxn ang="0">
                  <a:pos x="62" y="84"/>
                </a:cxn>
                <a:cxn ang="0">
                  <a:pos x="120" y="104"/>
                </a:cxn>
              </a:cxnLst>
              <a:rect l="0" t="0" r="r" b="b"/>
              <a:pathLst>
                <a:path w="176" h="250">
                  <a:moveTo>
                    <a:pt x="58" y="146"/>
                  </a:moveTo>
                  <a:lnTo>
                    <a:pt x="58" y="146"/>
                  </a:lnTo>
                  <a:lnTo>
                    <a:pt x="60" y="160"/>
                  </a:lnTo>
                  <a:lnTo>
                    <a:pt x="64" y="172"/>
                  </a:lnTo>
                  <a:lnTo>
                    <a:pt x="68" y="182"/>
                  </a:lnTo>
                  <a:lnTo>
                    <a:pt x="74" y="190"/>
                  </a:lnTo>
                  <a:lnTo>
                    <a:pt x="82" y="196"/>
                  </a:lnTo>
                  <a:lnTo>
                    <a:pt x="90" y="200"/>
                  </a:lnTo>
                  <a:lnTo>
                    <a:pt x="100" y="202"/>
                  </a:lnTo>
                  <a:lnTo>
                    <a:pt x="112" y="204"/>
                  </a:lnTo>
                  <a:lnTo>
                    <a:pt x="112" y="204"/>
                  </a:lnTo>
                  <a:lnTo>
                    <a:pt x="124" y="202"/>
                  </a:lnTo>
                  <a:lnTo>
                    <a:pt x="136" y="200"/>
                  </a:lnTo>
                  <a:lnTo>
                    <a:pt x="156" y="194"/>
                  </a:lnTo>
                  <a:lnTo>
                    <a:pt x="164" y="238"/>
                  </a:lnTo>
                  <a:lnTo>
                    <a:pt x="164" y="238"/>
                  </a:lnTo>
                  <a:lnTo>
                    <a:pt x="152" y="242"/>
                  </a:lnTo>
                  <a:lnTo>
                    <a:pt x="136" y="246"/>
                  </a:lnTo>
                  <a:lnTo>
                    <a:pt x="118" y="248"/>
                  </a:lnTo>
                  <a:lnTo>
                    <a:pt x="100" y="250"/>
                  </a:lnTo>
                  <a:lnTo>
                    <a:pt x="100" y="250"/>
                  </a:lnTo>
                  <a:lnTo>
                    <a:pt x="78" y="248"/>
                  </a:lnTo>
                  <a:lnTo>
                    <a:pt x="58" y="242"/>
                  </a:lnTo>
                  <a:lnTo>
                    <a:pt x="40" y="232"/>
                  </a:lnTo>
                  <a:lnTo>
                    <a:pt x="26" y="218"/>
                  </a:lnTo>
                  <a:lnTo>
                    <a:pt x="14" y="200"/>
                  </a:lnTo>
                  <a:lnTo>
                    <a:pt x="6" y="180"/>
                  </a:lnTo>
                  <a:lnTo>
                    <a:pt x="2" y="156"/>
                  </a:lnTo>
                  <a:lnTo>
                    <a:pt x="0" y="130"/>
                  </a:lnTo>
                  <a:lnTo>
                    <a:pt x="0" y="130"/>
                  </a:lnTo>
                  <a:lnTo>
                    <a:pt x="2" y="102"/>
                  </a:lnTo>
                  <a:lnTo>
                    <a:pt x="8" y="76"/>
                  </a:lnTo>
                  <a:lnTo>
                    <a:pt x="16" y="54"/>
                  </a:lnTo>
                  <a:lnTo>
                    <a:pt x="28" y="36"/>
                  </a:lnTo>
                  <a:lnTo>
                    <a:pt x="42" y="20"/>
                  </a:lnTo>
                  <a:lnTo>
                    <a:pt x="58" y="10"/>
                  </a:lnTo>
                  <a:lnTo>
                    <a:pt x="76" y="4"/>
                  </a:lnTo>
                  <a:lnTo>
                    <a:pt x="94" y="0"/>
                  </a:lnTo>
                  <a:lnTo>
                    <a:pt x="94" y="0"/>
                  </a:lnTo>
                  <a:lnTo>
                    <a:pt x="112" y="2"/>
                  </a:lnTo>
                  <a:lnTo>
                    <a:pt x="130" y="8"/>
                  </a:lnTo>
                  <a:lnTo>
                    <a:pt x="142" y="18"/>
                  </a:lnTo>
                  <a:lnTo>
                    <a:pt x="154" y="32"/>
                  </a:lnTo>
                  <a:lnTo>
                    <a:pt x="164" y="48"/>
                  </a:lnTo>
                  <a:lnTo>
                    <a:pt x="170" y="66"/>
                  </a:lnTo>
                  <a:lnTo>
                    <a:pt x="174" y="88"/>
                  </a:lnTo>
                  <a:lnTo>
                    <a:pt x="176" y="114"/>
                  </a:lnTo>
                  <a:lnTo>
                    <a:pt x="176" y="114"/>
                  </a:lnTo>
                  <a:lnTo>
                    <a:pt x="174" y="134"/>
                  </a:lnTo>
                  <a:lnTo>
                    <a:pt x="174" y="146"/>
                  </a:lnTo>
                  <a:lnTo>
                    <a:pt x="58" y="146"/>
                  </a:lnTo>
                  <a:close/>
                  <a:moveTo>
                    <a:pt x="120" y="104"/>
                  </a:moveTo>
                  <a:lnTo>
                    <a:pt x="120" y="104"/>
                  </a:lnTo>
                  <a:lnTo>
                    <a:pt x="118" y="80"/>
                  </a:lnTo>
                  <a:lnTo>
                    <a:pt x="116" y="70"/>
                  </a:lnTo>
                  <a:lnTo>
                    <a:pt x="112" y="62"/>
                  </a:lnTo>
                  <a:lnTo>
                    <a:pt x="108" y="54"/>
                  </a:lnTo>
                  <a:lnTo>
                    <a:pt x="104" y="50"/>
                  </a:lnTo>
                  <a:lnTo>
                    <a:pt x="98" y="46"/>
                  </a:lnTo>
                  <a:lnTo>
                    <a:pt x="90" y="46"/>
                  </a:lnTo>
                  <a:lnTo>
                    <a:pt x="90" y="46"/>
                  </a:lnTo>
                  <a:lnTo>
                    <a:pt x="84" y="46"/>
                  </a:lnTo>
                  <a:lnTo>
                    <a:pt x="76" y="50"/>
                  </a:lnTo>
                  <a:lnTo>
                    <a:pt x="72" y="56"/>
                  </a:lnTo>
                  <a:lnTo>
                    <a:pt x="66" y="64"/>
                  </a:lnTo>
                  <a:lnTo>
                    <a:pt x="62" y="84"/>
                  </a:lnTo>
                  <a:lnTo>
                    <a:pt x="58" y="104"/>
                  </a:lnTo>
                  <a:lnTo>
                    <a:pt x="120" y="104"/>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sp>
          <p:nvSpPr>
            <p:cNvPr id="1239059" name="Freeform 19"/>
            <p:cNvSpPr>
              <a:spLocks/>
            </p:cNvSpPr>
            <p:nvPr userDrawn="1"/>
          </p:nvSpPr>
          <p:spPr bwMode="auto">
            <a:xfrm>
              <a:off x="2970" y="1444"/>
              <a:ext cx="383" cy="923"/>
            </a:xfrm>
            <a:custGeom>
              <a:avLst/>
              <a:gdLst/>
              <a:ahLst/>
              <a:cxnLst>
                <a:cxn ang="0">
                  <a:pos x="0" y="0"/>
                </a:cxn>
                <a:cxn ang="0">
                  <a:pos x="386" y="0"/>
                </a:cxn>
                <a:cxn ang="0">
                  <a:pos x="386" y="920"/>
                </a:cxn>
                <a:cxn ang="0">
                  <a:pos x="0" y="0"/>
                </a:cxn>
              </a:cxnLst>
              <a:rect l="0" t="0" r="r" b="b"/>
              <a:pathLst>
                <a:path w="386" h="920">
                  <a:moveTo>
                    <a:pt x="0" y="0"/>
                  </a:moveTo>
                  <a:lnTo>
                    <a:pt x="386" y="0"/>
                  </a:lnTo>
                  <a:lnTo>
                    <a:pt x="386" y="920"/>
                  </a:lnTo>
                  <a:lnTo>
                    <a:pt x="0" y="0"/>
                  </a:lnTo>
                  <a:close/>
                </a:path>
              </a:pathLst>
            </a:custGeom>
            <a:solidFill>
              <a:srgbClr val="EE3338"/>
            </a:solidFill>
            <a:ln w="9525">
              <a:noFill/>
              <a:round/>
              <a:headEnd/>
              <a:tailEnd/>
            </a:ln>
          </p:spPr>
          <p:txBody>
            <a:bodyPr/>
            <a:lstStyle/>
            <a:p>
              <a:pPr algn="ctr">
                <a:defRPr/>
              </a:pPr>
              <a:endParaRPr lang="en-US">
                <a:latin typeface="Arial" pitchFamily="34" charset="0"/>
              </a:endParaRPr>
            </a:p>
          </p:txBody>
        </p:sp>
        <p:sp>
          <p:nvSpPr>
            <p:cNvPr id="1239060" name="Freeform 20"/>
            <p:cNvSpPr>
              <a:spLocks/>
            </p:cNvSpPr>
            <p:nvPr userDrawn="1"/>
          </p:nvSpPr>
          <p:spPr bwMode="auto">
            <a:xfrm>
              <a:off x="2311" y="1444"/>
              <a:ext cx="383" cy="923"/>
            </a:xfrm>
            <a:custGeom>
              <a:avLst/>
              <a:gdLst/>
              <a:ahLst/>
              <a:cxnLst>
                <a:cxn ang="0">
                  <a:pos x="386" y="0"/>
                </a:cxn>
                <a:cxn ang="0">
                  <a:pos x="0" y="0"/>
                </a:cxn>
                <a:cxn ang="0">
                  <a:pos x="0" y="920"/>
                </a:cxn>
                <a:cxn ang="0">
                  <a:pos x="386" y="0"/>
                </a:cxn>
              </a:cxnLst>
              <a:rect l="0" t="0" r="r" b="b"/>
              <a:pathLst>
                <a:path w="386" h="920">
                  <a:moveTo>
                    <a:pt x="386" y="0"/>
                  </a:moveTo>
                  <a:lnTo>
                    <a:pt x="0" y="0"/>
                  </a:lnTo>
                  <a:lnTo>
                    <a:pt x="0" y="920"/>
                  </a:lnTo>
                  <a:lnTo>
                    <a:pt x="386" y="0"/>
                  </a:lnTo>
                  <a:close/>
                </a:path>
              </a:pathLst>
            </a:custGeom>
            <a:solidFill>
              <a:srgbClr val="EE3338"/>
            </a:solidFill>
            <a:ln w="9525">
              <a:noFill/>
              <a:round/>
              <a:headEnd/>
              <a:tailEnd/>
            </a:ln>
          </p:spPr>
          <p:txBody>
            <a:bodyPr/>
            <a:lstStyle/>
            <a:p>
              <a:pPr algn="ctr">
                <a:defRPr/>
              </a:pPr>
              <a:endParaRPr lang="en-US">
                <a:latin typeface="Arial" pitchFamily="34" charset="0"/>
              </a:endParaRPr>
            </a:p>
          </p:txBody>
        </p:sp>
        <p:sp>
          <p:nvSpPr>
            <p:cNvPr id="1239061" name="Freeform 21"/>
            <p:cNvSpPr>
              <a:spLocks/>
            </p:cNvSpPr>
            <p:nvPr userDrawn="1"/>
          </p:nvSpPr>
          <p:spPr bwMode="auto">
            <a:xfrm>
              <a:off x="2658" y="1780"/>
              <a:ext cx="419" cy="587"/>
            </a:xfrm>
            <a:custGeom>
              <a:avLst/>
              <a:gdLst/>
              <a:ahLst/>
              <a:cxnLst>
                <a:cxn ang="0">
                  <a:pos x="170" y="0"/>
                </a:cxn>
                <a:cxn ang="0">
                  <a:pos x="416" y="582"/>
                </a:cxn>
                <a:cxn ang="0">
                  <a:pos x="254" y="582"/>
                </a:cxn>
                <a:cxn ang="0">
                  <a:pos x="180" y="396"/>
                </a:cxn>
                <a:cxn ang="0">
                  <a:pos x="0" y="396"/>
                </a:cxn>
                <a:cxn ang="0">
                  <a:pos x="170" y="0"/>
                </a:cxn>
              </a:cxnLst>
              <a:rect l="0" t="0" r="r" b="b"/>
              <a:pathLst>
                <a:path w="416" h="582">
                  <a:moveTo>
                    <a:pt x="170" y="0"/>
                  </a:moveTo>
                  <a:lnTo>
                    <a:pt x="416" y="582"/>
                  </a:lnTo>
                  <a:lnTo>
                    <a:pt x="254" y="582"/>
                  </a:lnTo>
                  <a:lnTo>
                    <a:pt x="180" y="396"/>
                  </a:lnTo>
                  <a:lnTo>
                    <a:pt x="0" y="396"/>
                  </a:lnTo>
                  <a:lnTo>
                    <a:pt x="170" y="0"/>
                  </a:lnTo>
                  <a:close/>
                </a:path>
              </a:pathLst>
            </a:custGeom>
            <a:solidFill>
              <a:srgbClr val="EE3338"/>
            </a:solidFill>
            <a:ln w="9525">
              <a:noFill/>
              <a:round/>
              <a:headEnd/>
              <a:tailEnd/>
            </a:ln>
          </p:spPr>
          <p:txBody>
            <a:bodyPr/>
            <a:lstStyle/>
            <a:p>
              <a:pPr algn="ctr">
                <a:defRPr/>
              </a:pPr>
              <a:endParaRPr lang="en-US">
                <a:latin typeface="Arial" pitchFamily="34" charset="0"/>
              </a:endParaRPr>
            </a:p>
          </p:txBody>
        </p:sp>
        <p:sp>
          <p:nvSpPr>
            <p:cNvPr id="1239062" name="Freeform 22"/>
            <p:cNvSpPr>
              <a:spLocks noEditPoints="1"/>
            </p:cNvSpPr>
            <p:nvPr userDrawn="1"/>
          </p:nvSpPr>
          <p:spPr bwMode="auto">
            <a:xfrm>
              <a:off x="3377" y="1444"/>
              <a:ext cx="72" cy="72"/>
            </a:xfrm>
            <a:custGeom>
              <a:avLst/>
              <a:gdLst/>
              <a:ahLst/>
              <a:cxnLst>
                <a:cxn ang="0">
                  <a:pos x="36" y="0"/>
                </a:cxn>
                <a:cxn ang="0">
                  <a:pos x="50" y="2"/>
                </a:cxn>
                <a:cxn ang="0">
                  <a:pos x="62" y="10"/>
                </a:cxn>
                <a:cxn ang="0">
                  <a:pos x="70" y="22"/>
                </a:cxn>
                <a:cxn ang="0">
                  <a:pos x="72" y="36"/>
                </a:cxn>
                <a:cxn ang="0">
                  <a:pos x="72" y="42"/>
                </a:cxn>
                <a:cxn ang="0">
                  <a:pos x="66" y="56"/>
                </a:cxn>
                <a:cxn ang="0">
                  <a:pos x="56" y="66"/>
                </a:cxn>
                <a:cxn ang="0">
                  <a:pos x="44" y="70"/>
                </a:cxn>
                <a:cxn ang="0">
                  <a:pos x="36" y="72"/>
                </a:cxn>
                <a:cxn ang="0">
                  <a:pos x="22" y="68"/>
                </a:cxn>
                <a:cxn ang="0">
                  <a:pos x="10" y="62"/>
                </a:cxn>
                <a:cxn ang="0">
                  <a:pos x="2" y="50"/>
                </a:cxn>
                <a:cxn ang="0">
                  <a:pos x="0" y="36"/>
                </a:cxn>
                <a:cxn ang="0">
                  <a:pos x="0" y="28"/>
                </a:cxn>
                <a:cxn ang="0">
                  <a:pos x="6" y="16"/>
                </a:cxn>
                <a:cxn ang="0">
                  <a:pos x="16" y="6"/>
                </a:cxn>
                <a:cxn ang="0">
                  <a:pos x="28" y="0"/>
                </a:cxn>
                <a:cxn ang="0">
                  <a:pos x="36" y="0"/>
                </a:cxn>
                <a:cxn ang="0">
                  <a:pos x="36" y="6"/>
                </a:cxn>
                <a:cxn ang="0">
                  <a:pos x="26" y="8"/>
                </a:cxn>
                <a:cxn ang="0">
                  <a:pos x="10" y="24"/>
                </a:cxn>
                <a:cxn ang="0">
                  <a:pos x="8" y="36"/>
                </a:cxn>
                <a:cxn ang="0">
                  <a:pos x="16" y="56"/>
                </a:cxn>
                <a:cxn ang="0">
                  <a:pos x="30" y="64"/>
                </a:cxn>
                <a:cxn ang="0">
                  <a:pos x="36" y="66"/>
                </a:cxn>
                <a:cxn ang="0">
                  <a:pos x="48" y="64"/>
                </a:cxn>
                <a:cxn ang="0">
                  <a:pos x="62" y="48"/>
                </a:cxn>
                <a:cxn ang="0">
                  <a:pos x="64" y="36"/>
                </a:cxn>
                <a:cxn ang="0">
                  <a:pos x="56" y="14"/>
                </a:cxn>
                <a:cxn ang="0">
                  <a:pos x="42" y="6"/>
                </a:cxn>
                <a:cxn ang="0">
                  <a:pos x="36" y="6"/>
                </a:cxn>
                <a:cxn ang="0">
                  <a:pos x="22" y="56"/>
                </a:cxn>
                <a:cxn ang="0">
                  <a:pos x="22" y="16"/>
                </a:cxn>
                <a:cxn ang="0">
                  <a:pos x="34" y="16"/>
                </a:cxn>
                <a:cxn ang="0">
                  <a:pos x="48" y="18"/>
                </a:cxn>
                <a:cxn ang="0">
                  <a:pos x="50" y="22"/>
                </a:cxn>
                <a:cxn ang="0">
                  <a:pos x="50" y="28"/>
                </a:cxn>
                <a:cxn ang="0">
                  <a:pos x="48" y="34"/>
                </a:cxn>
                <a:cxn ang="0">
                  <a:pos x="44" y="36"/>
                </a:cxn>
                <a:cxn ang="0">
                  <a:pos x="48" y="40"/>
                </a:cxn>
                <a:cxn ang="0">
                  <a:pos x="50" y="46"/>
                </a:cxn>
                <a:cxn ang="0">
                  <a:pos x="44" y="56"/>
                </a:cxn>
                <a:cxn ang="0">
                  <a:pos x="42" y="46"/>
                </a:cxn>
                <a:cxn ang="0">
                  <a:pos x="40" y="42"/>
                </a:cxn>
                <a:cxn ang="0">
                  <a:pos x="30" y="40"/>
                </a:cxn>
                <a:cxn ang="0">
                  <a:pos x="30" y="34"/>
                </a:cxn>
                <a:cxn ang="0">
                  <a:pos x="34" y="34"/>
                </a:cxn>
                <a:cxn ang="0">
                  <a:pos x="42" y="30"/>
                </a:cxn>
                <a:cxn ang="0">
                  <a:pos x="44" y="28"/>
                </a:cxn>
                <a:cxn ang="0">
                  <a:pos x="42" y="22"/>
                </a:cxn>
                <a:cxn ang="0">
                  <a:pos x="34" y="20"/>
                </a:cxn>
                <a:cxn ang="0">
                  <a:pos x="30" y="22"/>
                </a:cxn>
              </a:cxnLst>
              <a:rect l="0" t="0" r="r" b="b"/>
              <a:pathLst>
                <a:path w="72" h="72">
                  <a:moveTo>
                    <a:pt x="36" y="0"/>
                  </a:moveTo>
                  <a:lnTo>
                    <a:pt x="36" y="0"/>
                  </a:lnTo>
                  <a:lnTo>
                    <a:pt x="44" y="0"/>
                  </a:lnTo>
                  <a:lnTo>
                    <a:pt x="50" y="2"/>
                  </a:lnTo>
                  <a:lnTo>
                    <a:pt x="56" y="6"/>
                  </a:lnTo>
                  <a:lnTo>
                    <a:pt x="62" y="10"/>
                  </a:lnTo>
                  <a:lnTo>
                    <a:pt x="66" y="16"/>
                  </a:lnTo>
                  <a:lnTo>
                    <a:pt x="70" y="22"/>
                  </a:lnTo>
                  <a:lnTo>
                    <a:pt x="72" y="28"/>
                  </a:lnTo>
                  <a:lnTo>
                    <a:pt x="72" y="36"/>
                  </a:lnTo>
                  <a:lnTo>
                    <a:pt x="72" y="36"/>
                  </a:lnTo>
                  <a:lnTo>
                    <a:pt x="72" y="42"/>
                  </a:lnTo>
                  <a:lnTo>
                    <a:pt x="70" y="50"/>
                  </a:lnTo>
                  <a:lnTo>
                    <a:pt x="66" y="56"/>
                  </a:lnTo>
                  <a:lnTo>
                    <a:pt x="62" y="62"/>
                  </a:lnTo>
                  <a:lnTo>
                    <a:pt x="56" y="66"/>
                  </a:lnTo>
                  <a:lnTo>
                    <a:pt x="50" y="68"/>
                  </a:lnTo>
                  <a:lnTo>
                    <a:pt x="44" y="70"/>
                  </a:lnTo>
                  <a:lnTo>
                    <a:pt x="36" y="72"/>
                  </a:lnTo>
                  <a:lnTo>
                    <a:pt x="36" y="72"/>
                  </a:lnTo>
                  <a:lnTo>
                    <a:pt x="28" y="70"/>
                  </a:lnTo>
                  <a:lnTo>
                    <a:pt x="22" y="68"/>
                  </a:lnTo>
                  <a:lnTo>
                    <a:pt x="16" y="66"/>
                  </a:lnTo>
                  <a:lnTo>
                    <a:pt x="10" y="62"/>
                  </a:lnTo>
                  <a:lnTo>
                    <a:pt x="6" y="56"/>
                  </a:lnTo>
                  <a:lnTo>
                    <a:pt x="2" y="50"/>
                  </a:lnTo>
                  <a:lnTo>
                    <a:pt x="0" y="42"/>
                  </a:lnTo>
                  <a:lnTo>
                    <a:pt x="0" y="36"/>
                  </a:lnTo>
                  <a:lnTo>
                    <a:pt x="0" y="36"/>
                  </a:lnTo>
                  <a:lnTo>
                    <a:pt x="0" y="28"/>
                  </a:lnTo>
                  <a:lnTo>
                    <a:pt x="2" y="22"/>
                  </a:lnTo>
                  <a:lnTo>
                    <a:pt x="6" y="16"/>
                  </a:lnTo>
                  <a:lnTo>
                    <a:pt x="10" y="10"/>
                  </a:lnTo>
                  <a:lnTo>
                    <a:pt x="16" y="6"/>
                  </a:lnTo>
                  <a:lnTo>
                    <a:pt x="22" y="2"/>
                  </a:lnTo>
                  <a:lnTo>
                    <a:pt x="28" y="0"/>
                  </a:lnTo>
                  <a:lnTo>
                    <a:pt x="36" y="0"/>
                  </a:lnTo>
                  <a:lnTo>
                    <a:pt x="36" y="0"/>
                  </a:lnTo>
                  <a:close/>
                  <a:moveTo>
                    <a:pt x="36" y="6"/>
                  </a:moveTo>
                  <a:lnTo>
                    <a:pt x="36" y="6"/>
                  </a:lnTo>
                  <a:lnTo>
                    <a:pt x="30" y="6"/>
                  </a:lnTo>
                  <a:lnTo>
                    <a:pt x="26" y="8"/>
                  </a:lnTo>
                  <a:lnTo>
                    <a:pt x="16" y="14"/>
                  </a:lnTo>
                  <a:lnTo>
                    <a:pt x="10" y="24"/>
                  </a:lnTo>
                  <a:lnTo>
                    <a:pt x="8" y="36"/>
                  </a:lnTo>
                  <a:lnTo>
                    <a:pt x="8" y="36"/>
                  </a:lnTo>
                  <a:lnTo>
                    <a:pt x="10" y="48"/>
                  </a:lnTo>
                  <a:lnTo>
                    <a:pt x="16" y="56"/>
                  </a:lnTo>
                  <a:lnTo>
                    <a:pt x="26" y="64"/>
                  </a:lnTo>
                  <a:lnTo>
                    <a:pt x="30" y="64"/>
                  </a:lnTo>
                  <a:lnTo>
                    <a:pt x="36" y="66"/>
                  </a:lnTo>
                  <a:lnTo>
                    <a:pt x="36" y="66"/>
                  </a:lnTo>
                  <a:lnTo>
                    <a:pt x="42" y="66"/>
                  </a:lnTo>
                  <a:lnTo>
                    <a:pt x="48" y="64"/>
                  </a:lnTo>
                  <a:lnTo>
                    <a:pt x="56" y="56"/>
                  </a:lnTo>
                  <a:lnTo>
                    <a:pt x="62" y="48"/>
                  </a:lnTo>
                  <a:lnTo>
                    <a:pt x="64" y="36"/>
                  </a:lnTo>
                  <a:lnTo>
                    <a:pt x="64" y="36"/>
                  </a:lnTo>
                  <a:lnTo>
                    <a:pt x="62" y="24"/>
                  </a:lnTo>
                  <a:lnTo>
                    <a:pt x="56" y="14"/>
                  </a:lnTo>
                  <a:lnTo>
                    <a:pt x="48" y="8"/>
                  </a:lnTo>
                  <a:lnTo>
                    <a:pt x="42" y="6"/>
                  </a:lnTo>
                  <a:lnTo>
                    <a:pt x="36" y="6"/>
                  </a:lnTo>
                  <a:lnTo>
                    <a:pt x="36" y="6"/>
                  </a:lnTo>
                  <a:close/>
                  <a:moveTo>
                    <a:pt x="30" y="56"/>
                  </a:moveTo>
                  <a:lnTo>
                    <a:pt x="22" y="56"/>
                  </a:lnTo>
                  <a:lnTo>
                    <a:pt x="22" y="16"/>
                  </a:lnTo>
                  <a:lnTo>
                    <a:pt x="22" y="16"/>
                  </a:lnTo>
                  <a:lnTo>
                    <a:pt x="34" y="16"/>
                  </a:lnTo>
                  <a:lnTo>
                    <a:pt x="34" y="16"/>
                  </a:lnTo>
                  <a:lnTo>
                    <a:pt x="42" y="16"/>
                  </a:lnTo>
                  <a:lnTo>
                    <a:pt x="48" y="18"/>
                  </a:lnTo>
                  <a:lnTo>
                    <a:pt x="48" y="18"/>
                  </a:lnTo>
                  <a:lnTo>
                    <a:pt x="50" y="22"/>
                  </a:lnTo>
                  <a:lnTo>
                    <a:pt x="50" y="28"/>
                  </a:lnTo>
                  <a:lnTo>
                    <a:pt x="50" y="28"/>
                  </a:lnTo>
                  <a:lnTo>
                    <a:pt x="50" y="30"/>
                  </a:lnTo>
                  <a:lnTo>
                    <a:pt x="48" y="34"/>
                  </a:lnTo>
                  <a:lnTo>
                    <a:pt x="44" y="36"/>
                  </a:lnTo>
                  <a:lnTo>
                    <a:pt x="44" y="36"/>
                  </a:lnTo>
                  <a:lnTo>
                    <a:pt x="44" y="36"/>
                  </a:lnTo>
                  <a:lnTo>
                    <a:pt x="48" y="40"/>
                  </a:lnTo>
                  <a:lnTo>
                    <a:pt x="50" y="46"/>
                  </a:lnTo>
                  <a:lnTo>
                    <a:pt x="50" y="46"/>
                  </a:lnTo>
                  <a:lnTo>
                    <a:pt x="52" y="56"/>
                  </a:lnTo>
                  <a:lnTo>
                    <a:pt x="44" y="56"/>
                  </a:lnTo>
                  <a:lnTo>
                    <a:pt x="44" y="56"/>
                  </a:lnTo>
                  <a:lnTo>
                    <a:pt x="42" y="46"/>
                  </a:lnTo>
                  <a:lnTo>
                    <a:pt x="42" y="46"/>
                  </a:lnTo>
                  <a:lnTo>
                    <a:pt x="40" y="42"/>
                  </a:lnTo>
                  <a:lnTo>
                    <a:pt x="34" y="40"/>
                  </a:lnTo>
                  <a:lnTo>
                    <a:pt x="30" y="40"/>
                  </a:lnTo>
                  <a:lnTo>
                    <a:pt x="30" y="56"/>
                  </a:lnTo>
                  <a:close/>
                  <a:moveTo>
                    <a:pt x="30" y="34"/>
                  </a:moveTo>
                  <a:lnTo>
                    <a:pt x="34" y="34"/>
                  </a:lnTo>
                  <a:lnTo>
                    <a:pt x="34" y="34"/>
                  </a:lnTo>
                  <a:lnTo>
                    <a:pt x="40" y="32"/>
                  </a:lnTo>
                  <a:lnTo>
                    <a:pt x="42" y="30"/>
                  </a:lnTo>
                  <a:lnTo>
                    <a:pt x="44" y="28"/>
                  </a:lnTo>
                  <a:lnTo>
                    <a:pt x="44" y="28"/>
                  </a:lnTo>
                  <a:lnTo>
                    <a:pt x="44" y="26"/>
                  </a:lnTo>
                  <a:lnTo>
                    <a:pt x="42" y="22"/>
                  </a:lnTo>
                  <a:lnTo>
                    <a:pt x="38" y="22"/>
                  </a:lnTo>
                  <a:lnTo>
                    <a:pt x="34" y="20"/>
                  </a:lnTo>
                  <a:lnTo>
                    <a:pt x="34" y="20"/>
                  </a:lnTo>
                  <a:lnTo>
                    <a:pt x="30" y="22"/>
                  </a:lnTo>
                  <a:lnTo>
                    <a:pt x="30" y="34"/>
                  </a:lnTo>
                  <a:close/>
                </a:path>
              </a:pathLst>
            </a:custGeom>
            <a:solidFill>
              <a:srgbClr val="000000"/>
            </a:solidFill>
            <a:ln w="9525">
              <a:noFill/>
              <a:round/>
              <a:headEnd/>
              <a:tailEnd/>
            </a:ln>
          </p:spPr>
          <p:txBody>
            <a:bodyPr/>
            <a:lstStyle/>
            <a:p>
              <a:pPr algn="ctr">
                <a:defRPr/>
              </a:pPr>
              <a:endParaRPr lang="en-US">
                <a:latin typeface="Arial" pitchFamily="34" charset="0"/>
              </a:endParaRPr>
            </a:p>
          </p:txBody>
        </p:sp>
      </p:grpSp>
      <p:sp>
        <p:nvSpPr>
          <p:cNvPr id="1239063" name="Rectangle 23"/>
          <p:cNvSpPr>
            <a:spLocks noChangeArrowheads="1"/>
          </p:cNvSpPr>
          <p:nvPr/>
        </p:nvSpPr>
        <p:spPr bwMode="auto">
          <a:xfrm>
            <a:off x="371475" y="6688138"/>
            <a:ext cx="2271713" cy="107950"/>
          </a:xfrm>
          <a:prstGeom prst="rect">
            <a:avLst/>
          </a:prstGeom>
          <a:noFill/>
          <a:ln w="9525" algn="ctr">
            <a:noFill/>
            <a:miter lim="800000"/>
            <a:headEnd/>
            <a:tailEnd/>
          </a:ln>
          <a:effectLst/>
        </p:spPr>
        <p:txBody>
          <a:bodyPr wrap="none" lIns="0" tIns="0" rIns="0" bIns="0" anchor="b">
            <a:spAutoFit/>
          </a:bodyPr>
          <a:lstStyle/>
          <a:p>
            <a:pPr>
              <a:defRPr/>
            </a:pPr>
            <a:r>
              <a:rPr lang="en-US" sz="700">
                <a:latin typeface="Arial" pitchFamily="34" charset="0"/>
              </a:rPr>
              <a:t>2005 Adobe Systems Incorporated.  All Rights Reserved.</a:t>
            </a:r>
          </a:p>
        </p:txBody>
      </p:sp>
    </p:spTree>
  </p:cSld>
  <p:clrMap bg1="lt1" tx1="dk1" bg2="lt2" tx2="dk2" accent1="accent1" accent2="accent2" accent3="accent3" accent4="accent4" accent5="accent5" accent6="accent6" hlink="hlink" folHlink="folHlink"/>
  <p:sldLayoutIdLst>
    <p:sldLayoutId id="2147485276" r:id="rId1"/>
    <p:sldLayoutId id="2147485277" r:id="rId2"/>
  </p:sldLayoutIdLst>
  <p:transition>
    <p:wipe dir="r"/>
  </p:transition>
  <p:timing>
    <p:tnLst>
      <p:par>
        <p:cTn id="1" dur="indefinite" restart="never" nodeType="tmRoot"/>
      </p:par>
    </p:tnLst>
  </p:timing>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rial" pitchFamily="34" charset="0"/>
          <a:ea typeface="+mj-ea"/>
          <a:cs typeface="Arial" pitchFamily="34" charset="0"/>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rial" pitchFamily="34" charset="0"/>
          <a:cs typeface="Arial"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rial" pitchFamily="34" charset="0"/>
          <a:cs typeface="Arial"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rial" pitchFamily="34" charset="0"/>
          <a:cs typeface="Arial"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rial" pitchFamily="34" charset="0"/>
          <a:cs typeface="Arial"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Arial" pitchFamily="34" charset="0"/>
          <a:ea typeface="+mn-ea"/>
          <a:cs typeface="Arial" pitchFamily="34" charset="0"/>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Arial" pitchFamily="34" charset="0"/>
          <a:cs typeface="Arial" pitchFamily="34" charset="0"/>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Arial" pitchFamily="34" charset="0"/>
          <a:cs typeface="Arial" pitchFamily="34" charset="0"/>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n-lt"/>
          <a:cs typeface="Arial"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cs typeface="Arial"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11/28/2013</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44782F6F-ADA3-45EF-A80D-C2CC033CE65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91" r:id="rId4"/>
    <p:sldLayoutId id="2147485392" r:id="rId5"/>
    <p:sldLayoutId id="2147485393" r:id="rId6"/>
    <p:sldLayoutId id="2147485394" r:id="rId7"/>
    <p:sldLayoutId id="2147485395" r:id="rId8"/>
    <p:sldLayoutId id="2147485396" r:id="rId9"/>
    <p:sldLayoutId id="2147485397" r:id="rId10"/>
    <p:sldLayoutId id="2147485398"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who.int/entity/sdhconference/background/en/index.html"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ChangeArrowheads="1"/>
          </p:cNvSpPr>
          <p:nvPr/>
        </p:nvSpPr>
        <p:spPr bwMode="auto">
          <a:xfrm>
            <a:off x="150813" y="1520043"/>
            <a:ext cx="6629997" cy="3087584"/>
          </a:xfrm>
          <a:prstGeom prst="rect">
            <a:avLst/>
          </a:prstGeom>
          <a:noFill/>
          <a:ln w="9525">
            <a:noFill/>
            <a:miter lim="800000"/>
            <a:headEnd/>
            <a:tailEnd/>
          </a:ln>
        </p:spPr>
        <p:txBody>
          <a:bodyPr tIns="0" bIns="0" anchor="ctr"/>
          <a:lstStyle/>
          <a:p>
            <a:r>
              <a:rPr lang="en-AU" sz="2800" dirty="0">
                <a:solidFill>
                  <a:schemeClr val="accent6">
                    <a:lumMod val="10000"/>
                  </a:schemeClr>
                </a:solidFill>
              </a:rPr>
              <a:t>Synthesising </a:t>
            </a:r>
            <a:r>
              <a:rPr lang="en-AU" sz="2800" dirty="0" err="1">
                <a:solidFill>
                  <a:schemeClr val="accent6">
                    <a:lumMod val="10000"/>
                  </a:schemeClr>
                </a:solidFill>
              </a:rPr>
              <a:t>socioecological</a:t>
            </a:r>
            <a:r>
              <a:rPr lang="en-AU" sz="2800" dirty="0">
                <a:solidFill>
                  <a:schemeClr val="accent6">
                    <a:lumMod val="10000"/>
                  </a:schemeClr>
                </a:solidFill>
              </a:rPr>
              <a:t> frameworks, impacts of social determinants and strengths-based paradigms - imperatives for efficacy in health education and health promotion</a:t>
            </a:r>
            <a:r>
              <a:rPr lang="en-AU" sz="2800" dirty="0">
                <a:solidFill>
                  <a:schemeClr val="accent2">
                    <a:lumMod val="75000"/>
                  </a:schemeClr>
                </a:solidFill>
              </a:rPr>
              <a:t>.</a:t>
            </a:r>
            <a:endParaRPr lang="en-AU" sz="2800" dirty="0">
              <a:solidFill>
                <a:srgbClr val="00B050"/>
              </a:solidFill>
            </a:endParaRPr>
          </a:p>
          <a:p>
            <a:endParaRPr lang="en-AU" sz="3600" dirty="0" smtClean="0">
              <a:solidFill>
                <a:srgbClr val="00B050"/>
              </a:solidFill>
            </a:endParaRPr>
          </a:p>
          <a:p>
            <a:r>
              <a:rPr lang="en-US" sz="2400" i="1" dirty="0">
                <a:solidFill>
                  <a:schemeClr val="bg1"/>
                </a:solidFill>
                <a:latin typeface="Segoe Print" pitchFamily="2" charset="0"/>
              </a:rPr>
              <a:t>Susan Wilson-Gahan</a:t>
            </a:r>
            <a:endParaRPr lang="en-AU" sz="2400" dirty="0">
              <a:solidFill>
                <a:schemeClr val="bg1"/>
              </a:solidFill>
            </a:endParaRPr>
          </a:p>
          <a:p>
            <a:endParaRPr lang="en-AU" sz="3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AU" sz="1600" dirty="0" smtClean="0"/>
              <a:t>Health promotion focuses on achieving equity in health. </a:t>
            </a:r>
            <a:endParaRPr lang="en-AU" sz="1600" dirty="0" smtClean="0"/>
          </a:p>
          <a:p>
            <a:endParaRPr lang="en-AU" sz="1600" dirty="0"/>
          </a:p>
          <a:p>
            <a:r>
              <a:rPr lang="en-AU" sz="1600" dirty="0" smtClean="0"/>
              <a:t>Health </a:t>
            </a:r>
            <a:r>
              <a:rPr lang="en-AU" sz="1600" dirty="0" smtClean="0"/>
              <a:t>promotion action aims at reducing differences in current health status and ensuring equal opportunities and resources to enable all people to achieve their fullest health potential. </a:t>
            </a:r>
            <a:endParaRPr lang="en-AU" sz="1600" dirty="0" smtClean="0"/>
          </a:p>
          <a:p>
            <a:endParaRPr lang="en-AU" sz="1600" dirty="0"/>
          </a:p>
          <a:p>
            <a:r>
              <a:rPr lang="en-AU" sz="1600" dirty="0" smtClean="0"/>
              <a:t>This </a:t>
            </a:r>
            <a:r>
              <a:rPr lang="en-AU" sz="1600" dirty="0" smtClean="0"/>
              <a:t>includes a secure foundation in a supportive environment, access to information, life skills and opportunities for making healthy choices. </a:t>
            </a:r>
            <a:endParaRPr lang="en-AU" sz="1600" dirty="0" smtClean="0"/>
          </a:p>
          <a:p>
            <a:endParaRPr lang="en-AU" sz="1600" dirty="0"/>
          </a:p>
          <a:p>
            <a:r>
              <a:rPr lang="en-AU" sz="1600" dirty="0" smtClean="0"/>
              <a:t>People </a:t>
            </a:r>
            <a:r>
              <a:rPr lang="en-AU" sz="1600" dirty="0" smtClean="0"/>
              <a:t>cannot achieve their fullest health potential unless they are able to take control of those things which determine their health. This must apply equally to women and men.</a:t>
            </a:r>
          </a:p>
          <a:p>
            <a:endParaRPr lang="en-AU" sz="1600" dirty="0"/>
          </a:p>
        </p:txBody>
      </p:sp>
      <p:sp>
        <p:nvSpPr>
          <p:cNvPr id="4" name="Date Placeholder 3"/>
          <p:cNvSpPr>
            <a:spLocks noGrp="1"/>
          </p:cNvSpPr>
          <p:nvPr>
            <p:ph type="dt" sz="half" idx="10"/>
          </p:nvPr>
        </p:nvSpPr>
        <p:spPr/>
        <p:txBody>
          <a:bodyPr/>
          <a:lstStyle/>
          <a:p>
            <a:pPr>
              <a:defRPr/>
            </a:pPr>
            <a:fld id="{B5BFB2F6-FFF3-464A-9C5B-DCA7F81628D0}" type="datetime1">
              <a:rPr lang="en-AU" smtClean="0"/>
              <a:pPr>
                <a:defRPr/>
              </a:pPr>
              <a:t>28/11/2013</a:t>
            </a:fld>
            <a:endParaRPr lang="en-AU"/>
          </a:p>
        </p:txBody>
      </p:sp>
      <p:sp>
        <p:nvSpPr>
          <p:cNvPr id="5" name="Footer Placeholder 4"/>
          <p:cNvSpPr>
            <a:spLocks noGrp="1"/>
          </p:cNvSpPr>
          <p:nvPr>
            <p:ph type="ftr" sz="quarter" idx="11"/>
          </p:nvPr>
        </p:nvSpPr>
        <p:spPr/>
        <p:txBody>
          <a:bodyPr/>
          <a:lstStyle/>
          <a:p>
            <a:pPr>
              <a:defRPr/>
            </a:pPr>
            <a:r>
              <a:rPr lang="en-AU" smtClean="0"/>
              <a:t>SVW Gahan</a:t>
            </a:r>
            <a:endParaRPr lang="en-AU"/>
          </a:p>
        </p:txBody>
      </p:sp>
      <p:sp>
        <p:nvSpPr>
          <p:cNvPr id="6" name="Slide Number Placeholder 5"/>
          <p:cNvSpPr>
            <a:spLocks noGrp="1"/>
          </p:cNvSpPr>
          <p:nvPr>
            <p:ph type="sldNum" sz="quarter" idx="12"/>
          </p:nvPr>
        </p:nvSpPr>
        <p:spPr/>
        <p:txBody>
          <a:bodyPr/>
          <a:lstStyle/>
          <a:p>
            <a:pPr>
              <a:defRPr/>
            </a:pPr>
            <a:fld id="{CB23CC33-932A-4AAA-8AC8-7B5BCB189EC3}" type="slidenum">
              <a:rPr lang="en-AU" smtClean="0"/>
              <a:pPr>
                <a:defRPr/>
              </a:pPr>
              <a:t>10</a:t>
            </a:fld>
            <a:endParaRPr lang="en-AU"/>
          </a:p>
        </p:txBody>
      </p:sp>
      <p:sp>
        <p:nvSpPr>
          <p:cNvPr id="2" name="Title 1"/>
          <p:cNvSpPr>
            <a:spLocks noGrp="1"/>
          </p:cNvSpPr>
          <p:nvPr>
            <p:ph type="title"/>
          </p:nvPr>
        </p:nvSpPr>
        <p:spPr/>
        <p:txBody>
          <a:bodyPr/>
          <a:lstStyle/>
          <a:p>
            <a:pPr algn="l"/>
            <a:r>
              <a:rPr lang="en-AU" sz="2000" b="1" cap="none" dirty="0" smtClean="0"/>
              <a:t>Enable</a:t>
            </a:r>
            <a:br>
              <a:rPr lang="en-AU" sz="2000" b="1" cap="none" dirty="0" smtClean="0"/>
            </a:br>
            <a:endParaRPr lang="en-AU" sz="2000" cap="none" dirty="0"/>
          </a:p>
        </p:txBody>
      </p:sp>
    </p:spTree>
    <p:extLst>
      <p:ext uri="{BB962C8B-B14F-4D97-AF65-F5344CB8AC3E}">
        <p14:creationId xmlns:p14="http://schemas.microsoft.com/office/powerpoint/2010/main" val="234693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0999" y="1719071"/>
            <a:ext cx="8407893" cy="4622352"/>
          </a:xfrm>
        </p:spPr>
        <p:txBody>
          <a:bodyPr>
            <a:normAutofit/>
          </a:bodyPr>
          <a:lstStyle/>
          <a:p>
            <a:r>
              <a:rPr lang="en-AU" sz="1600" dirty="0" smtClean="0"/>
              <a:t>The prerequisites and prospects for health cannot be ensured by the health sector alone. </a:t>
            </a:r>
            <a:endParaRPr lang="en-AU" sz="1600" dirty="0" smtClean="0"/>
          </a:p>
          <a:p>
            <a:r>
              <a:rPr lang="en-AU" sz="1600" dirty="0" smtClean="0"/>
              <a:t>More </a:t>
            </a:r>
            <a:r>
              <a:rPr lang="en-AU" sz="1600" dirty="0" smtClean="0"/>
              <a:t>importantly, health promotion demands coordinated action by all concerned: by governments, by health and other social and economic sectors, by nongovernmental and voluntary organization, by local authorities, by industry and by the media. </a:t>
            </a:r>
            <a:endParaRPr lang="en-AU" sz="1600" dirty="0" smtClean="0"/>
          </a:p>
          <a:p>
            <a:endParaRPr lang="en-AU" sz="1600" dirty="0" smtClean="0"/>
          </a:p>
          <a:p>
            <a:r>
              <a:rPr lang="en-AU" sz="1600" dirty="0" smtClean="0"/>
              <a:t>People </a:t>
            </a:r>
            <a:r>
              <a:rPr lang="en-AU" sz="1600" dirty="0" smtClean="0"/>
              <a:t>in all walks of life are involved as individuals, families and communities. Professional and social groups and health personnel have a major responsibility to mediate between differing interests in society for the pursuit of health.</a:t>
            </a:r>
          </a:p>
          <a:p>
            <a:endParaRPr lang="en-AU" sz="1600" dirty="0" smtClean="0"/>
          </a:p>
          <a:p>
            <a:r>
              <a:rPr lang="en-AU" sz="1800" dirty="0" smtClean="0">
                <a:solidFill>
                  <a:schemeClr val="accent1">
                    <a:lumMod val="50000"/>
                  </a:schemeClr>
                </a:solidFill>
              </a:rPr>
              <a:t>Sometimes it is necessary to </a:t>
            </a:r>
            <a:r>
              <a:rPr lang="en-AU" sz="1800" b="1" dirty="0" smtClean="0">
                <a:solidFill>
                  <a:schemeClr val="accent1">
                    <a:lumMod val="50000"/>
                  </a:schemeClr>
                </a:solidFill>
              </a:rPr>
              <a:t>mediate</a:t>
            </a:r>
            <a:r>
              <a:rPr lang="en-AU" sz="1800" dirty="0" smtClean="0">
                <a:solidFill>
                  <a:schemeClr val="accent1">
                    <a:lumMod val="50000"/>
                  </a:schemeClr>
                </a:solidFill>
              </a:rPr>
              <a:t> between two or more opposing views in health issues. For example – in the issue of smoking, smokers </a:t>
            </a:r>
            <a:r>
              <a:rPr lang="en-AU" sz="1800" dirty="0" err="1" smtClean="0">
                <a:solidFill>
                  <a:schemeClr val="accent1">
                    <a:lumMod val="50000"/>
                  </a:schemeClr>
                </a:solidFill>
              </a:rPr>
              <a:t>v’s</a:t>
            </a:r>
            <a:r>
              <a:rPr lang="en-AU" sz="1800" dirty="0" smtClean="0">
                <a:solidFill>
                  <a:schemeClr val="accent1">
                    <a:lumMod val="50000"/>
                  </a:schemeClr>
                </a:solidFill>
              </a:rPr>
              <a:t> non-smokers; health authorities </a:t>
            </a:r>
            <a:r>
              <a:rPr lang="en-AU" sz="1800" dirty="0" err="1" smtClean="0">
                <a:solidFill>
                  <a:schemeClr val="accent1">
                    <a:lumMod val="50000"/>
                  </a:schemeClr>
                </a:solidFill>
              </a:rPr>
              <a:t>v’s</a:t>
            </a:r>
            <a:r>
              <a:rPr lang="en-AU" sz="1800" dirty="0" smtClean="0">
                <a:solidFill>
                  <a:schemeClr val="accent1">
                    <a:lumMod val="50000"/>
                  </a:schemeClr>
                </a:solidFill>
              </a:rPr>
              <a:t> tobacco industry, plain packaging advocates </a:t>
            </a:r>
            <a:r>
              <a:rPr lang="en-AU" sz="1800" dirty="0" err="1" smtClean="0">
                <a:solidFill>
                  <a:schemeClr val="accent1">
                    <a:lumMod val="50000"/>
                  </a:schemeClr>
                </a:solidFill>
              </a:rPr>
              <a:t>v’s</a:t>
            </a:r>
            <a:r>
              <a:rPr lang="en-AU" sz="1800" dirty="0" smtClean="0">
                <a:solidFill>
                  <a:schemeClr val="accent1">
                    <a:lumMod val="50000"/>
                  </a:schemeClr>
                </a:solidFill>
              </a:rPr>
              <a:t> shop owners, etc</a:t>
            </a:r>
          </a:p>
          <a:p>
            <a:endParaRPr lang="en-AU" sz="1600" dirty="0"/>
          </a:p>
        </p:txBody>
      </p:sp>
      <p:sp>
        <p:nvSpPr>
          <p:cNvPr id="4" name="Date Placeholder 3"/>
          <p:cNvSpPr>
            <a:spLocks noGrp="1"/>
          </p:cNvSpPr>
          <p:nvPr>
            <p:ph type="dt" sz="half" idx="10"/>
          </p:nvPr>
        </p:nvSpPr>
        <p:spPr/>
        <p:txBody>
          <a:bodyPr/>
          <a:lstStyle/>
          <a:p>
            <a:pPr>
              <a:defRPr/>
            </a:pPr>
            <a:fld id="{B5BFB2F6-FFF3-464A-9C5B-DCA7F81628D0}" type="datetime1">
              <a:rPr lang="en-AU" smtClean="0"/>
              <a:pPr>
                <a:defRPr/>
              </a:pPr>
              <a:t>28/11/2013</a:t>
            </a:fld>
            <a:endParaRPr lang="en-AU"/>
          </a:p>
        </p:txBody>
      </p:sp>
      <p:sp>
        <p:nvSpPr>
          <p:cNvPr id="5" name="Footer Placeholder 4"/>
          <p:cNvSpPr>
            <a:spLocks noGrp="1"/>
          </p:cNvSpPr>
          <p:nvPr>
            <p:ph type="ftr" sz="quarter" idx="11"/>
          </p:nvPr>
        </p:nvSpPr>
        <p:spPr/>
        <p:txBody>
          <a:bodyPr/>
          <a:lstStyle/>
          <a:p>
            <a:pPr>
              <a:defRPr/>
            </a:pPr>
            <a:r>
              <a:rPr lang="en-AU" smtClean="0"/>
              <a:t>SVW Gahan</a:t>
            </a:r>
            <a:endParaRPr lang="en-AU"/>
          </a:p>
        </p:txBody>
      </p:sp>
      <p:sp>
        <p:nvSpPr>
          <p:cNvPr id="6" name="Slide Number Placeholder 5"/>
          <p:cNvSpPr>
            <a:spLocks noGrp="1"/>
          </p:cNvSpPr>
          <p:nvPr>
            <p:ph type="sldNum" sz="quarter" idx="12"/>
          </p:nvPr>
        </p:nvSpPr>
        <p:spPr/>
        <p:txBody>
          <a:bodyPr/>
          <a:lstStyle/>
          <a:p>
            <a:pPr>
              <a:defRPr/>
            </a:pPr>
            <a:fld id="{CB23CC33-932A-4AAA-8AC8-7B5BCB189EC3}" type="slidenum">
              <a:rPr lang="en-AU" smtClean="0"/>
              <a:pPr>
                <a:defRPr/>
              </a:pPr>
              <a:t>11</a:t>
            </a:fld>
            <a:endParaRPr lang="en-AU"/>
          </a:p>
        </p:txBody>
      </p:sp>
      <p:sp>
        <p:nvSpPr>
          <p:cNvPr id="2" name="Title 1"/>
          <p:cNvSpPr>
            <a:spLocks noGrp="1"/>
          </p:cNvSpPr>
          <p:nvPr>
            <p:ph type="title"/>
          </p:nvPr>
        </p:nvSpPr>
        <p:spPr/>
        <p:txBody>
          <a:bodyPr/>
          <a:lstStyle/>
          <a:p>
            <a:pPr algn="l"/>
            <a:r>
              <a:rPr lang="en-AU" sz="2400" b="1" cap="none" dirty="0" smtClean="0"/>
              <a:t>Mediate</a:t>
            </a:r>
            <a:r>
              <a:rPr lang="en-AU" sz="2000" b="1" dirty="0" smtClean="0"/>
              <a:t/>
            </a:r>
            <a:br>
              <a:rPr lang="en-AU" sz="2000" b="1" dirty="0" smtClean="0"/>
            </a:br>
            <a:endParaRPr lang="en-AU" sz="2000" dirty="0"/>
          </a:p>
        </p:txBody>
      </p:sp>
    </p:spTree>
    <p:extLst>
      <p:ext uri="{BB962C8B-B14F-4D97-AF65-F5344CB8AC3E}">
        <p14:creationId xmlns:p14="http://schemas.microsoft.com/office/powerpoint/2010/main" val="3102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p:txBody>
          <a:bodyPr/>
          <a:lstStyle/>
          <a:p>
            <a:pPr algn="l"/>
            <a:endParaRPr lang="en-AU" sz="1600" b="1" dirty="0" smtClean="0">
              <a:solidFill>
                <a:schemeClr val="accent6">
                  <a:lumMod val="25000"/>
                </a:schemeClr>
              </a:solidFill>
            </a:endParaRPr>
          </a:p>
          <a:p>
            <a:pPr algn="l"/>
            <a:r>
              <a:rPr lang="en-AU" sz="1600" b="1" dirty="0" smtClean="0">
                <a:solidFill>
                  <a:schemeClr val="accent6">
                    <a:lumMod val="25000"/>
                  </a:schemeClr>
                </a:solidFill>
              </a:rPr>
              <a:t>Health </a:t>
            </a:r>
            <a:r>
              <a:rPr lang="en-AU" sz="1600" b="1" dirty="0" smtClean="0">
                <a:solidFill>
                  <a:schemeClr val="accent6">
                    <a:lumMod val="25000"/>
                  </a:schemeClr>
                </a:solidFill>
              </a:rPr>
              <a:t>Promotion Action: </a:t>
            </a:r>
            <a:r>
              <a:rPr lang="en-AU" sz="1600" dirty="0" smtClean="0"/>
              <a:t>there are five areas where action can be taken in varying degrees to ensure the health promotion action has the most likelihood of success. </a:t>
            </a:r>
            <a:endParaRPr lang="en-AU" sz="1600" dirty="0" smtClean="0"/>
          </a:p>
          <a:p>
            <a:pPr algn="l"/>
            <a:endParaRPr lang="en-AU" sz="1600" dirty="0" smtClean="0"/>
          </a:p>
          <a:p>
            <a:r>
              <a:rPr lang="en-AU" sz="1600" b="1" dirty="0">
                <a:solidFill>
                  <a:srgbClr val="002060"/>
                </a:solidFill>
              </a:rPr>
              <a:t>Build Healthy Public </a:t>
            </a:r>
            <a:r>
              <a:rPr lang="en-AU" sz="1600" b="1" dirty="0" smtClean="0">
                <a:solidFill>
                  <a:srgbClr val="002060"/>
                </a:solidFill>
              </a:rPr>
              <a:t>Policy</a:t>
            </a:r>
          </a:p>
          <a:p>
            <a:r>
              <a:rPr lang="en-AU" sz="1600" b="1" dirty="0" smtClean="0">
                <a:solidFill>
                  <a:srgbClr val="002060"/>
                </a:solidFill>
              </a:rPr>
              <a:t>Create </a:t>
            </a:r>
            <a:r>
              <a:rPr lang="en-AU" sz="1600" b="1" dirty="0">
                <a:solidFill>
                  <a:srgbClr val="002060"/>
                </a:solidFill>
              </a:rPr>
              <a:t>Supportive </a:t>
            </a:r>
            <a:r>
              <a:rPr lang="en-AU" sz="1600" b="1" dirty="0" smtClean="0">
                <a:solidFill>
                  <a:srgbClr val="002060"/>
                </a:solidFill>
              </a:rPr>
              <a:t>Environments</a:t>
            </a:r>
          </a:p>
          <a:p>
            <a:r>
              <a:rPr lang="en-AU" sz="1600" b="1" dirty="0">
                <a:solidFill>
                  <a:srgbClr val="002060"/>
                </a:solidFill>
              </a:rPr>
              <a:t>Strengthen Community </a:t>
            </a:r>
            <a:r>
              <a:rPr lang="en-AU" sz="1600" b="1" dirty="0" smtClean="0">
                <a:solidFill>
                  <a:srgbClr val="002060"/>
                </a:solidFill>
              </a:rPr>
              <a:t>Actions</a:t>
            </a:r>
          </a:p>
          <a:p>
            <a:r>
              <a:rPr lang="en-AU" sz="1600" b="1" dirty="0">
                <a:solidFill>
                  <a:srgbClr val="002060"/>
                </a:solidFill>
              </a:rPr>
              <a:t>Develop Personal </a:t>
            </a:r>
            <a:r>
              <a:rPr lang="en-AU" sz="1600" b="1" dirty="0" smtClean="0">
                <a:solidFill>
                  <a:srgbClr val="002060"/>
                </a:solidFill>
              </a:rPr>
              <a:t>Skills</a:t>
            </a:r>
          </a:p>
          <a:p>
            <a:r>
              <a:rPr lang="en-AU" sz="1600" b="1" dirty="0" smtClean="0">
                <a:solidFill>
                  <a:srgbClr val="002060"/>
                </a:solidFill>
              </a:rPr>
              <a:t>Reorient Health Services</a:t>
            </a:r>
            <a:endParaRPr lang="en-AU" sz="1600" dirty="0" smtClean="0">
              <a:solidFill>
                <a:srgbClr val="002060"/>
              </a:solidFill>
            </a:endParaRPr>
          </a:p>
          <a:p>
            <a:pPr algn="l"/>
            <a:endParaRPr lang="en-AU" sz="1600" dirty="0" smtClean="0"/>
          </a:p>
          <a:p>
            <a:pPr algn="l"/>
            <a:r>
              <a:rPr lang="en-AU" sz="1600" dirty="0" smtClean="0"/>
              <a:t>Think about what actions were taken in Australia to address the increasing rates of smoking related diseases for both active and passive smokers in each action area below. Make a list – it will help.</a:t>
            </a:r>
          </a:p>
          <a:p>
            <a:endParaRPr lang="en-AU" sz="1600" dirty="0"/>
          </a:p>
        </p:txBody>
      </p:sp>
      <p:sp>
        <p:nvSpPr>
          <p:cNvPr id="3" name="Title 2"/>
          <p:cNvSpPr>
            <a:spLocks noGrp="1"/>
          </p:cNvSpPr>
          <p:nvPr>
            <p:ph type="title"/>
          </p:nvPr>
        </p:nvSpPr>
        <p:spPr>
          <a:xfrm>
            <a:off x="130630" y="166255"/>
            <a:ext cx="8573984" cy="1243986"/>
          </a:xfrm>
        </p:spPr>
        <p:txBody>
          <a:bodyPr/>
          <a:lstStyle/>
          <a:p>
            <a:pPr algn="l"/>
            <a:r>
              <a:rPr lang="en-AU" sz="2000" cap="none" dirty="0" smtClean="0">
                <a:latin typeface="Calibri" panose="020F0502020204030204" pitchFamily="34" charset="0"/>
              </a:rPr>
              <a:t>Health promotion strategies and programs should be adapted to the local needs and possibilities of individual countries and regions to take into account differing social, cultural and economic systems</a:t>
            </a:r>
            <a:endParaRPr lang="en-AU" sz="2000" cap="none" dirty="0">
              <a:latin typeface="Calibri" panose="020F0502020204030204" pitchFamily="34" charset="0"/>
            </a:endParaRPr>
          </a:p>
        </p:txBody>
      </p:sp>
    </p:spTree>
    <p:extLst>
      <p:ext uri="{BB962C8B-B14F-4D97-AF65-F5344CB8AC3E}">
        <p14:creationId xmlns:p14="http://schemas.microsoft.com/office/powerpoint/2010/main" val="255884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AU" sz="2400" dirty="0"/>
              <a:t>Efficacy of health education and health promotion can be increased through assuming the principles of social justice - diversity, equity and supportive environments and adopting approaches cased in positivity and strengths-based paradigms </a:t>
            </a:r>
            <a:endParaRPr lang="en-AU" sz="2400" dirty="0" smtClean="0"/>
          </a:p>
          <a:p>
            <a:pPr>
              <a:lnSpc>
                <a:spcPct val="150000"/>
              </a:lnSpc>
              <a:buFont typeface="Wingdings" pitchFamily="2" charset="2"/>
              <a:buChar char="§"/>
            </a:pPr>
            <a:endParaRPr lang="en-AU" sz="2400" dirty="0" smtClean="0"/>
          </a:p>
          <a:p>
            <a:pPr marL="45720" indent="0">
              <a:lnSpc>
                <a:spcPct val="150000"/>
              </a:lnSpc>
              <a:buNone/>
            </a:pPr>
            <a:r>
              <a:rPr lang="en-AU" sz="1800" dirty="0" smtClean="0"/>
              <a:t>Leger </a:t>
            </a:r>
            <a:r>
              <a:rPr lang="en-AU" sz="1800" dirty="0"/>
              <a:t>and </a:t>
            </a:r>
            <a:r>
              <a:rPr lang="en-AU" sz="1800" dirty="0" err="1"/>
              <a:t>Nutbeam</a:t>
            </a:r>
            <a:r>
              <a:rPr lang="en-AU" sz="1800" dirty="0"/>
              <a:t>, 2000; ACARA, </a:t>
            </a:r>
            <a:r>
              <a:rPr lang="en-AU" sz="1800" dirty="0" smtClean="0"/>
              <a:t>2012</a:t>
            </a:r>
            <a:r>
              <a:rPr lang="en-AU" sz="2400" dirty="0" smtClean="0"/>
              <a:t>.</a:t>
            </a:r>
            <a:endParaRPr lang="en-AU" sz="2400" dirty="0"/>
          </a:p>
        </p:txBody>
      </p:sp>
      <p:pic>
        <p:nvPicPr>
          <p:cNvPr id="4098" name="Picture 2" descr="C:\Users\susan wilson-gahan\AppData\Local\Microsoft\Windows\Temporary Internet Files\Content.IE5\2BAMWTNG\MP9004464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8311" y="138444"/>
            <a:ext cx="2057400" cy="137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313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nSpc>
                <a:spcPct val="150000"/>
              </a:lnSpc>
              <a:buNone/>
            </a:pPr>
            <a:r>
              <a:rPr lang="en-AU" sz="2800" dirty="0" smtClean="0"/>
              <a:t>Additionally, diverse </a:t>
            </a:r>
            <a:r>
              <a:rPr lang="en-AU" sz="2800" dirty="0"/>
              <a:t>cultural perspectives must be considered in the compilation and delivery of information and in the formulation of </a:t>
            </a:r>
            <a:r>
              <a:rPr lang="en-AU" sz="2800" dirty="0" smtClean="0"/>
              <a:t>strategies</a:t>
            </a:r>
          </a:p>
          <a:p>
            <a:pPr>
              <a:lnSpc>
                <a:spcPct val="150000"/>
              </a:lnSpc>
            </a:pPr>
            <a:endParaRPr lang="en-AU" dirty="0"/>
          </a:p>
          <a:p>
            <a:pPr marL="45720" indent="0">
              <a:lnSpc>
                <a:spcPct val="150000"/>
              </a:lnSpc>
              <a:buNone/>
            </a:pPr>
            <a:r>
              <a:rPr lang="en-AU" sz="1200" dirty="0" err="1" smtClean="0"/>
              <a:t>Ajzen</a:t>
            </a:r>
            <a:r>
              <a:rPr lang="en-AU" sz="1200" dirty="0" smtClean="0"/>
              <a:t> </a:t>
            </a:r>
            <a:r>
              <a:rPr lang="en-AU" sz="1200" dirty="0"/>
              <a:t>and </a:t>
            </a:r>
            <a:r>
              <a:rPr lang="en-AU" sz="1200" dirty="0" err="1"/>
              <a:t>Fishbein</a:t>
            </a:r>
            <a:r>
              <a:rPr lang="en-AU" sz="1200" dirty="0"/>
              <a:t>, </a:t>
            </a:r>
            <a:r>
              <a:rPr lang="en-AU" sz="1200" dirty="0" smtClean="0"/>
              <a:t>1980.</a:t>
            </a:r>
            <a:endParaRPr lang="en-AU" sz="1200" dirty="0"/>
          </a:p>
          <a:p>
            <a:pPr>
              <a:lnSpc>
                <a:spcPct val="150000"/>
              </a:lnSpc>
            </a:pPr>
            <a:endParaRPr lang="en-AU" sz="1200" dirty="0"/>
          </a:p>
        </p:txBody>
      </p:sp>
      <p:sp>
        <p:nvSpPr>
          <p:cNvPr id="3" name="Text Placeholder 2"/>
          <p:cNvSpPr>
            <a:spLocks noGrp="1"/>
          </p:cNvSpPr>
          <p:nvPr>
            <p:ph type="body" sz="half" idx="2"/>
          </p:nvPr>
        </p:nvSpPr>
        <p:spPr/>
        <p:txBody>
          <a:bodyPr/>
          <a:lstStyle/>
          <a:p>
            <a:endParaRPr lang="en-AU" dirty="0"/>
          </a:p>
        </p:txBody>
      </p:sp>
      <p:sp>
        <p:nvSpPr>
          <p:cNvPr id="4" name="Title 3"/>
          <p:cNvSpPr>
            <a:spLocks noGrp="1"/>
          </p:cNvSpPr>
          <p:nvPr>
            <p:ph type="title"/>
          </p:nvPr>
        </p:nvSpPr>
        <p:spPr/>
        <p:txBody>
          <a:bodyPr/>
          <a:lstStyle/>
          <a:p>
            <a:endParaRPr lang="en-AU" dirty="0"/>
          </a:p>
        </p:txBody>
      </p:sp>
      <p:pic>
        <p:nvPicPr>
          <p:cNvPr id="5" name="Picture 3" descr="C:\Users\susan wilson-gahan\AppData\Local\Microsoft\Windows\Temporary Internet Files\Content.IE5\2BAMWTNG\MP9004393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603" y="451381"/>
            <a:ext cx="1665513" cy="20482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usan wilson-gahan\AppData\Local\Microsoft\Windows\Temporary Internet Files\Content.IE5\02REJ3HU\MP9004117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799" y="4425696"/>
            <a:ext cx="2811485" cy="243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566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31309" y="2100819"/>
            <a:ext cx="8728075" cy="2779713"/>
          </a:xfrm>
        </p:spPr>
        <p:txBody>
          <a:bodyPr>
            <a:normAutofit fontScale="92500" lnSpcReduction="20000"/>
          </a:bodyPr>
          <a:lstStyle/>
          <a:p>
            <a:pPr marL="156845" lvl="1" indent="0">
              <a:lnSpc>
                <a:spcPct val="150000"/>
              </a:lnSpc>
              <a:buNone/>
            </a:pPr>
            <a:r>
              <a:rPr lang="en-AU" sz="2400" i="1" dirty="0" smtClean="0">
                <a:solidFill>
                  <a:srgbClr val="002060"/>
                </a:solidFill>
                <a:latin typeface="Segoe Print" pitchFamily="2" charset="0"/>
              </a:rPr>
              <a:t>Social </a:t>
            </a:r>
            <a:r>
              <a:rPr lang="en-AU" sz="2400" i="1" dirty="0">
                <a:solidFill>
                  <a:srgbClr val="002060"/>
                </a:solidFill>
                <a:latin typeface="Segoe Print" pitchFamily="2" charset="0"/>
              </a:rPr>
              <a:t>justice </a:t>
            </a:r>
            <a:r>
              <a:rPr lang="en-AU" sz="2400" i="1" dirty="0" smtClean="0">
                <a:solidFill>
                  <a:srgbClr val="002060"/>
                </a:solidFill>
                <a:latin typeface="Segoe Print" pitchFamily="2" charset="0"/>
              </a:rPr>
              <a:t>principles of Diversity</a:t>
            </a:r>
            <a:r>
              <a:rPr lang="en-AU" sz="2400" i="1" dirty="0">
                <a:solidFill>
                  <a:srgbClr val="002060"/>
                </a:solidFill>
                <a:latin typeface="Segoe Print" pitchFamily="2" charset="0"/>
              </a:rPr>
              <a:t>, Equity, Supportive Environments </a:t>
            </a:r>
            <a:r>
              <a:rPr lang="en-AU" sz="2400" i="1" dirty="0" smtClean="0">
                <a:solidFill>
                  <a:srgbClr val="002060"/>
                </a:solidFill>
                <a:latin typeface="Segoe Print" pitchFamily="2" charset="0"/>
              </a:rPr>
              <a:t>are underpinning imperatives </a:t>
            </a:r>
            <a:r>
              <a:rPr lang="en-AU" sz="2400" i="1" dirty="0">
                <a:solidFill>
                  <a:srgbClr val="002060"/>
                </a:solidFill>
                <a:latin typeface="Segoe Print" pitchFamily="2" charset="0"/>
              </a:rPr>
              <a:t>for achieving </a:t>
            </a:r>
            <a:r>
              <a:rPr lang="en-AU" sz="2400" i="1" dirty="0" smtClean="0">
                <a:solidFill>
                  <a:srgbClr val="002060"/>
                </a:solidFill>
                <a:latin typeface="Segoe Print" pitchFamily="2" charset="0"/>
              </a:rPr>
              <a:t>positive outcomes and intercultural understandings in </a:t>
            </a:r>
            <a:r>
              <a:rPr lang="en-AU" sz="2400" i="1" dirty="0">
                <a:solidFill>
                  <a:srgbClr val="002060"/>
                </a:solidFill>
                <a:latin typeface="Segoe Print" pitchFamily="2" charset="0"/>
              </a:rPr>
              <a:t>health education and health promotion.</a:t>
            </a:r>
            <a:r>
              <a:rPr lang="en-US" sz="2400" b="1" i="1" dirty="0">
                <a:solidFill>
                  <a:srgbClr val="002060"/>
                </a:solidFill>
                <a:latin typeface="Segoe Print" pitchFamily="2" charset="0"/>
              </a:rPr>
              <a:t/>
            </a:r>
            <a:br>
              <a:rPr lang="en-US" sz="2400" b="1" i="1" dirty="0">
                <a:solidFill>
                  <a:srgbClr val="002060"/>
                </a:solidFill>
                <a:latin typeface="Segoe Print" pitchFamily="2" charset="0"/>
              </a:rPr>
            </a:br>
            <a:endParaRPr lang="en-US" sz="2400" dirty="0"/>
          </a:p>
          <a:p>
            <a:pPr marL="339725" lvl="1" defTabSz="914400" eaLnBrk="1" hangingPunct="1">
              <a:lnSpc>
                <a:spcPct val="80000"/>
              </a:lnSpc>
            </a:pPr>
            <a:endParaRPr lang="en-US" dirty="0" smtClean="0"/>
          </a:p>
        </p:txBody>
      </p:sp>
      <p:sp>
        <p:nvSpPr>
          <p:cNvPr id="5122" name="Rectangle 2"/>
          <p:cNvSpPr>
            <a:spLocks noGrp="1" noChangeArrowheads="1"/>
          </p:cNvSpPr>
          <p:nvPr>
            <p:ph type="title"/>
          </p:nvPr>
        </p:nvSpPr>
        <p:spPr>
          <a:xfrm>
            <a:off x="381000" y="355846"/>
            <a:ext cx="8381260" cy="997941"/>
          </a:xfrm>
        </p:spPr>
        <p:txBody>
          <a:bodyPr>
            <a:normAutofit/>
          </a:bodyPr>
          <a:lstStyle/>
          <a:p>
            <a:pPr algn="l"/>
            <a:r>
              <a:rPr lang="en-AU" sz="2000" i="1" dirty="0">
                <a:latin typeface="Segoe Print" pitchFamily="2" charset="0"/>
              </a:rPr>
              <a:t>Social justice </a:t>
            </a:r>
            <a:r>
              <a:rPr lang="en-AU" sz="2000" i="1" dirty="0" smtClean="0">
                <a:latin typeface="Segoe Print" pitchFamily="2" charset="0"/>
              </a:rPr>
              <a:t>principles </a:t>
            </a:r>
            <a:endParaRPr lang="en-US" sz="2000" i="1" cap="none" dirty="0" smtClean="0">
              <a:latin typeface="Segoe Print" pitchFamily="2"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smtClean="0"/>
          </a:p>
          <a:p>
            <a:pPr marL="45720" indent="0">
              <a:lnSpc>
                <a:spcPct val="150000"/>
              </a:lnSpc>
              <a:buNone/>
            </a:pPr>
            <a:r>
              <a:rPr lang="en-AU" dirty="0" smtClean="0"/>
              <a:t>Health </a:t>
            </a:r>
            <a:r>
              <a:rPr lang="en-AU" dirty="0"/>
              <a:t>education and health promotion initiatives are more effective and more likely to result in adoption of beneficial health practices, attitudes and values if intercultural exchanges are an integral part of all </a:t>
            </a:r>
            <a:r>
              <a:rPr lang="en-AU" dirty="0" smtClean="0"/>
              <a:t>propositions</a:t>
            </a:r>
          </a:p>
          <a:p>
            <a:pPr marL="45720" indent="0">
              <a:buNone/>
            </a:pPr>
            <a:endParaRPr lang="en-AU" dirty="0"/>
          </a:p>
          <a:p>
            <a:pPr marL="45720" indent="0">
              <a:buNone/>
            </a:pPr>
            <a:r>
              <a:rPr lang="en-AU" dirty="0" smtClean="0"/>
              <a:t>(</a:t>
            </a:r>
            <a:r>
              <a:rPr lang="en-AU" dirty="0" err="1"/>
              <a:t>Glanz</a:t>
            </a:r>
            <a:r>
              <a:rPr lang="en-AU" dirty="0"/>
              <a:t>, Lewis and </a:t>
            </a:r>
            <a:r>
              <a:rPr lang="en-AU" dirty="0" err="1"/>
              <a:t>Rimer</a:t>
            </a:r>
            <a:r>
              <a:rPr lang="en-AU" dirty="0"/>
              <a:t>, 1997).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294" y="3820453"/>
            <a:ext cx="2114550" cy="2162175"/>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AU" sz="2400" dirty="0"/>
              <a:t>Evaluating the impact of these approaches on the knowledge, understandings and skills of population groups is challenging given that the uptake of health promoting behaviours is a long term proposition and health values are hard to quantify </a:t>
            </a:r>
            <a:endParaRPr lang="en-AU" dirty="0" smtClean="0"/>
          </a:p>
          <a:p>
            <a:pPr>
              <a:lnSpc>
                <a:spcPct val="150000"/>
              </a:lnSpc>
            </a:pPr>
            <a:endParaRPr lang="en-AU" dirty="0"/>
          </a:p>
          <a:p>
            <a:pPr>
              <a:lnSpc>
                <a:spcPct val="150000"/>
              </a:lnSpc>
            </a:pPr>
            <a:endParaRPr lang="en-AU" dirty="0" smtClean="0"/>
          </a:p>
          <a:p>
            <a:pPr marL="45720" indent="0">
              <a:lnSpc>
                <a:spcPct val="150000"/>
              </a:lnSpc>
              <a:buNone/>
            </a:pPr>
            <a:r>
              <a:rPr lang="en-AU" sz="1600" dirty="0" err="1" smtClean="0"/>
              <a:t>Glanz</a:t>
            </a:r>
            <a:r>
              <a:rPr lang="en-AU" sz="1600" dirty="0"/>
              <a:t>, Lewis and </a:t>
            </a:r>
            <a:r>
              <a:rPr lang="en-AU" sz="1600" dirty="0" err="1"/>
              <a:t>Rimer</a:t>
            </a:r>
            <a:r>
              <a:rPr lang="en-AU" sz="1600" dirty="0"/>
              <a:t>, 1997; </a:t>
            </a:r>
            <a:r>
              <a:rPr lang="en-AU" sz="1600" dirty="0" err="1"/>
              <a:t>Ajzen</a:t>
            </a:r>
            <a:r>
              <a:rPr lang="en-AU" sz="1600" dirty="0"/>
              <a:t> and </a:t>
            </a:r>
            <a:r>
              <a:rPr lang="en-AU" sz="1600" dirty="0" err="1"/>
              <a:t>Fishbein</a:t>
            </a:r>
            <a:r>
              <a:rPr lang="en-AU" sz="1600" dirty="0"/>
              <a:t>, </a:t>
            </a:r>
            <a:r>
              <a:rPr lang="en-AU" sz="1600" dirty="0" smtClean="0"/>
              <a:t>1980.</a:t>
            </a:r>
            <a:endParaRPr lang="en-AU" sz="1600" dirty="0"/>
          </a:p>
          <a:p>
            <a:endParaRPr lang="en-AU" dirty="0"/>
          </a:p>
        </p:txBody>
      </p:sp>
    </p:spTree>
    <p:extLst>
      <p:ext uri="{BB962C8B-B14F-4D97-AF65-F5344CB8AC3E}">
        <p14:creationId xmlns:p14="http://schemas.microsoft.com/office/powerpoint/2010/main" val="3185874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86726"/>
          </a:xfrm>
        </p:spPr>
        <p:txBody>
          <a:bodyPr>
            <a:normAutofit fontScale="40000" lnSpcReduction="20000"/>
          </a:bodyPr>
          <a:lstStyle/>
          <a:p>
            <a:pPr>
              <a:lnSpc>
                <a:spcPct val="150000"/>
              </a:lnSpc>
            </a:pPr>
            <a:r>
              <a:rPr lang="en-AU" sz="4500" dirty="0"/>
              <a:t>This research highlights the importance of whole of settings approaches and contends that </a:t>
            </a:r>
            <a:r>
              <a:rPr lang="en-AU" sz="4500" dirty="0" err="1"/>
              <a:t>interculturally</a:t>
            </a:r>
            <a:r>
              <a:rPr lang="en-AU" sz="4500" dirty="0"/>
              <a:t> inclusive and sensitive conversations are a </a:t>
            </a:r>
            <a:r>
              <a:rPr lang="en-AU" sz="4500" dirty="0" smtClean="0"/>
              <a:t>prerequisite </a:t>
            </a:r>
            <a:r>
              <a:rPr lang="en-AU" sz="4500" dirty="0"/>
              <a:t>to the </a:t>
            </a:r>
            <a:r>
              <a:rPr lang="en-AU" sz="4500" dirty="0" smtClean="0"/>
              <a:t>realisation </a:t>
            </a:r>
            <a:r>
              <a:rPr lang="en-AU" sz="4500" dirty="0"/>
              <a:t>to health education and health promotion initiatives </a:t>
            </a:r>
            <a:endParaRPr lang="en-AU" sz="4500" dirty="0" smtClean="0"/>
          </a:p>
          <a:p>
            <a:pPr>
              <a:lnSpc>
                <a:spcPct val="150000"/>
              </a:lnSpc>
            </a:pPr>
            <a:endParaRPr lang="en-AU" sz="4500" dirty="0" smtClean="0"/>
          </a:p>
          <a:p>
            <a:pPr>
              <a:lnSpc>
                <a:spcPct val="150000"/>
              </a:lnSpc>
            </a:pPr>
            <a:r>
              <a:rPr lang="en-AU" sz="4500" dirty="0" smtClean="0"/>
              <a:t>Look at sun safety, bullying, nutrition and physical activity... one context and one approach does not fit all</a:t>
            </a:r>
          </a:p>
          <a:p>
            <a:pPr>
              <a:lnSpc>
                <a:spcPct val="150000"/>
              </a:lnSpc>
            </a:pPr>
            <a:endParaRPr lang="en-AU" sz="4500" dirty="0" smtClean="0"/>
          </a:p>
          <a:p>
            <a:pPr>
              <a:lnSpc>
                <a:spcPct val="150000"/>
              </a:lnSpc>
            </a:pPr>
            <a:r>
              <a:rPr lang="en-AU" sz="4500" dirty="0" smtClean="0"/>
              <a:t>Consider that policies may be effective short term but do they establish behaviours for life – adolescents and sun safety. What happens to ‘no hat, no play’ when students turn 13?</a:t>
            </a:r>
          </a:p>
          <a:p>
            <a:pPr>
              <a:lnSpc>
                <a:spcPct val="150000"/>
              </a:lnSpc>
            </a:pPr>
            <a:endParaRPr lang="en-AU" sz="3300" dirty="0"/>
          </a:p>
          <a:p>
            <a:pPr>
              <a:lnSpc>
                <a:spcPct val="150000"/>
              </a:lnSpc>
              <a:buNone/>
            </a:pPr>
            <a:endParaRPr lang="en-AU" sz="3300" dirty="0"/>
          </a:p>
          <a:p>
            <a:pPr>
              <a:lnSpc>
                <a:spcPct val="150000"/>
              </a:lnSpc>
            </a:pPr>
            <a:endParaRPr lang="en-AU" dirty="0" smtClean="0"/>
          </a:p>
          <a:p>
            <a:pPr marL="45720" indent="0">
              <a:lnSpc>
                <a:spcPct val="150000"/>
              </a:lnSpc>
              <a:buNone/>
            </a:pPr>
            <a:endParaRPr lang="en-AU" sz="1800" dirty="0" smtClean="0"/>
          </a:p>
          <a:p>
            <a:pPr marL="45720" indent="0">
              <a:lnSpc>
                <a:spcPct val="150000"/>
              </a:lnSpc>
              <a:buNone/>
            </a:pPr>
            <a:endParaRPr lang="en-AU" sz="1800" dirty="0" smtClean="0"/>
          </a:p>
          <a:p>
            <a:pPr marL="45720" indent="0">
              <a:lnSpc>
                <a:spcPct val="150000"/>
              </a:lnSpc>
              <a:buNone/>
            </a:pPr>
            <a:endParaRPr lang="en-AU" sz="1800" dirty="0" smtClean="0"/>
          </a:p>
          <a:p>
            <a:pPr marL="45720" indent="0">
              <a:lnSpc>
                <a:spcPct val="150000"/>
              </a:lnSpc>
              <a:buNone/>
            </a:pPr>
            <a:endParaRPr lang="en-AU" sz="1800" dirty="0" smtClean="0"/>
          </a:p>
          <a:p>
            <a:pPr marL="45720" indent="0">
              <a:lnSpc>
                <a:spcPct val="150000"/>
              </a:lnSpc>
              <a:buNone/>
            </a:pPr>
            <a:endParaRPr lang="en-AU" sz="1800" dirty="0" smtClean="0"/>
          </a:p>
          <a:p>
            <a:pPr marL="45720" indent="0">
              <a:lnSpc>
                <a:spcPct val="150000"/>
              </a:lnSpc>
              <a:buNone/>
            </a:pPr>
            <a:endParaRPr lang="en-AU" sz="1800" dirty="0" smtClean="0"/>
          </a:p>
          <a:p>
            <a:pPr marL="45720" indent="0">
              <a:lnSpc>
                <a:spcPct val="150000"/>
              </a:lnSpc>
              <a:buNone/>
            </a:pPr>
            <a:endParaRPr lang="en-AU" sz="1800" dirty="0" smtClean="0"/>
          </a:p>
          <a:p>
            <a:pPr marL="45720" indent="0">
              <a:lnSpc>
                <a:spcPct val="150000"/>
              </a:lnSpc>
              <a:buNone/>
            </a:pPr>
            <a:endParaRPr lang="en-AU" sz="1800" dirty="0" smtClean="0"/>
          </a:p>
        </p:txBody>
      </p:sp>
      <p:sp>
        <p:nvSpPr>
          <p:cNvPr id="3" name="Title 2"/>
          <p:cNvSpPr>
            <a:spLocks noGrp="1"/>
          </p:cNvSpPr>
          <p:nvPr>
            <p:ph type="title"/>
          </p:nvPr>
        </p:nvSpPr>
        <p:spPr/>
        <p:txBody>
          <a:bodyPr/>
          <a:lstStyle/>
          <a:p>
            <a:pPr algn="r"/>
            <a:r>
              <a:rPr lang="en-AU" sz="1000" dirty="0" smtClean="0"/>
              <a:t/>
            </a:r>
            <a:br>
              <a:rPr lang="en-AU" sz="1000" dirty="0" smtClean="0"/>
            </a:br>
            <a:r>
              <a:rPr lang="en-AU" sz="1000" dirty="0" smtClean="0"/>
              <a:t/>
            </a:r>
            <a:br>
              <a:rPr lang="en-AU" sz="1000" dirty="0" smtClean="0"/>
            </a:br>
            <a:r>
              <a:rPr lang="en-AU" sz="1000" dirty="0" smtClean="0"/>
              <a:t/>
            </a:r>
            <a:br>
              <a:rPr lang="en-AU" sz="1000" dirty="0" smtClean="0"/>
            </a:br>
            <a:r>
              <a:rPr lang="en-AU" sz="1000" dirty="0" smtClean="0"/>
              <a:t/>
            </a:r>
            <a:br>
              <a:rPr lang="en-AU" sz="1000" dirty="0" smtClean="0"/>
            </a:br>
            <a:r>
              <a:rPr lang="en-AU" sz="1000" dirty="0" smtClean="0"/>
              <a:t/>
            </a:r>
            <a:br>
              <a:rPr lang="en-AU" sz="1000" dirty="0" smtClean="0"/>
            </a:br>
            <a:r>
              <a:rPr lang="en-AU" sz="1000" dirty="0" smtClean="0"/>
              <a:t>WHO,1986;  WHO, 1997; </a:t>
            </a:r>
            <a:r>
              <a:rPr lang="en-AU" sz="1000" dirty="0" err="1" smtClean="0"/>
              <a:t>Nutbeam</a:t>
            </a:r>
            <a:r>
              <a:rPr lang="en-AU" sz="1000" dirty="0" smtClean="0"/>
              <a:t>, 1996.</a:t>
            </a:r>
            <a:br>
              <a:rPr lang="en-AU" sz="1000" dirty="0" smtClean="0"/>
            </a:br>
            <a:endParaRPr lang="en-AU" sz="1000" dirty="0"/>
          </a:p>
        </p:txBody>
      </p:sp>
    </p:spTree>
    <p:extLst>
      <p:ext uri="{BB962C8B-B14F-4D97-AF65-F5344CB8AC3E}">
        <p14:creationId xmlns:p14="http://schemas.microsoft.com/office/powerpoint/2010/main" val="1359672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san wilson-gahan\AppData\Local\Microsoft\Windows\Temporary Internet Files\Content.IE5\W3MAL55K\MC900438742[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6104946" y="46419"/>
            <a:ext cx="2932176" cy="21976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1881" y="1720840"/>
            <a:ext cx="8716488" cy="5078313"/>
          </a:xfrm>
          <a:prstGeom prst="rect">
            <a:avLst/>
          </a:prstGeom>
        </p:spPr>
        <p:txBody>
          <a:bodyPr wrap="square">
            <a:spAutoFit/>
          </a:bodyPr>
          <a:lstStyle/>
          <a:p>
            <a:endParaRPr lang="en-AU" dirty="0" smtClean="0">
              <a:solidFill>
                <a:schemeClr val="accent2">
                  <a:lumMod val="75000"/>
                </a:schemeClr>
              </a:solidFill>
            </a:endParaRPr>
          </a:p>
          <a:p>
            <a:endParaRPr lang="en-AU" dirty="0" smtClean="0">
              <a:solidFill>
                <a:schemeClr val="accent2">
                  <a:lumMod val="75000"/>
                </a:schemeClr>
              </a:solidFill>
              <a:latin typeface="Segoe Print" panose="02000600000000000000" pitchFamily="2" charset="0"/>
            </a:endParaRPr>
          </a:p>
          <a:p>
            <a:r>
              <a:rPr lang="en-AU" b="1" i="1" dirty="0" smtClean="0">
                <a:solidFill>
                  <a:schemeClr val="accent2">
                    <a:lumMod val="75000"/>
                  </a:schemeClr>
                </a:solidFill>
                <a:latin typeface="Segoe Print" panose="02000600000000000000" pitchFamily="2" charset="0"/>
              </a:rPr>
              <a:t>Health </a:t>
            </a:r>
            <a:r>
              <a:rPr lang="en-AU" b="1" i="1" dirty="0">
                <a:solidFill>
                  <a:schemeClr val="accent2">
                    <a:lumMod val="75000"/>
                  </a:schemeClr>
                </a:solidFill>
                <a:latin typeface="Segoe Print" panose="02000600000000000000" pitchFamily="2" charset="0"/>
              </a:rPr>
              <a:t>literacy is a core component of </a:t>
            </a:r>
            <a:r>
              <a:rPr lang="en-AU" b="1" i="1" dirty="0" smtClean="0">
                <a:solidFill>
                  <a:schemeClr val="accent2">
                    <a:lumMod val="75000"/>
                  </a:schemeClr>
                </a:solidFill>
                <a:latin typeface="Segoe Print" panose="02000600000000000000" pitchFamily="2" charset="0"/>
              </a:rPr>
              <a:t>the  HPE curriculum </a:t>
            </a:r>
            <a:r>
              <a:rPr lang="en-AU" b="1" i="1" dirty="0">
                <a:solidFill>
                  <a:schemeClr val="accent2">
                    <a:lumMod val="75000"/>
                  </a:schemeClr>
                </a:solidFill>
                <a:latin typeface="Segoe Print" panose="02000600000000000000" pitchFamily="2" charset="0"/>
              </a:rPr>
              <a:t>at primary and secondary levels. </a:t>
            </a:r>
            <a:endParaRPr lang="en-AU" b="1" i="1" dirty="0" smtClean="0">
              <a:solidFill>
                <a:schemeClr val="accent2">
                  <a:lumMod val="75000"/>
                </a:schemeClr>
              </a:solidFill>
              <a:latin typeface="Segoe Print" panose="02000600000000000000" pitchFamily="2" charset="0"/>
            </a:endParaRPr>
          </a:p>
          <a:p>
            <a:endParaRPr lang="en-AU" i="1" dirty="0">
              <a:latin typeface="Segoe Print" panose="02000600000000000000" pitchFamily="2" charset="0"/>
            </a:endParaRPr>
          </a:p>
          <a:p>
            <a:r>
              <a:rPr lang="en-AU" i="1" dirty="0" smtClean="0">
                <a:solidFill>
                  <a:schemeClr val="accent1">
                    <a:lumMod val="50000"/>
                  </a:schemeClr>
                </a:solidFill>
                <a:latin typeface="Segoe Print" panose="02000600000000000000" pitchFamily="2" charset="0"/>
              </a:rPr>
              <a:t>Its </a:t>
            </a:r>
            <a:r>
              <a:rPr lang="en-AU" i="1" dirty="0">
                <a:solidFill>
                  <a:schemeClr val="accent1">
                    <a:lumMod val="50000"/>
                  </a:schemeClr>
                </a:solidFill>
                <a:latin typeface="Segoe Print" panose="02000600000000000000" pitchFamily="2" charset="0"/>
              </a:rPr>
              <a:t>importance is underscored by ongoing concerns over issues such as diabetes, dental decay, </a:t>
            </a:r>
            <a:r>
              <a:rPr lang="en-AU" i="1" dirty="0" smtClean="0">
                <a:solidFill>
                  <a:schemeClr val="accent1">
                    <a:lumMod val="50000"/>
                  </a:schemeClr>
                </a:solidFill>
                <a:latin typeface="Segoe Print" panose="02000600000000000000" pitchFamily="2" charset="0"/>
              </a:rPr>
              <a:t>unhealthy eating </a:t>
            </a:r>
            <a:r>
              <a:rPr lang="en-AU" i="1" dirty="0">
                <a:solidFill>
                  <a:schemeClr val="accent1">
                    <a:lumMod val="50000"/>
                  </a:schemeClr>
                </a:solidFill>
                <a:latin typeface="Segoe Print" panose="02000600000000000000" pitchFamily="2" charset="0"/>
              </a:rPr>
              <a:t>and young people's own concerns over drugs, body image, stress, depression and other health concerns. </a:t>
            </a:r>
            <a:endParaRPr lang="en-AU" i="1" dirty="0" smtClean="0">
              <a:solidFill>
                <a:schemeClr val="accent1">
                  <a:lumMod val="50000"/>
                </a:schemeClr>
              </a:solidFill>
              <a:latin typeface="Segoe Print" panose="02000600000000000000" pitchFamily="2" charset="0"/>
            </a:endParaRPr>
          </a:p>
          <a:p>
            <a:endParaRPr lang="en-AU" i="1" dirty="0">
              <a:solidFill>
                <a:schemeClr val="accent6">
                  <a:lumMod val="10000"/>
                </a:schemeClr>
              </a:solidFill>
              <a:latin typeface="Segoe Print" panose="02000600000000000000" pitchFamily="2" charset="0"/>
            </a:endParaRPr>
          </a:p>
          <a:p>
            <a:r>
              <a:rPr lang="en-AU" i="1" dirty="0" smtClean="0">
                <a:solidFill>
                  <a:schemeClr val="accent6">
                    <a:lumMod val="10000"/>
                  </a:schemeClr>
                </a:solidFill>
                <a:latin typeface="Segoe Print" panose="02000600000000000000" pitchFamily="2" charset="0"/>
              </a:rPr>
              <a:t>Health </a:t>
            </a:r>
            <a:r>
              <a:rPr lang="en-AU" i="1" dirty="0">
                <a:solidFill>
                  <a:schemeClr val="accent6">
                    <a:lumMod val="10000"/>
                  </a:schemeClr>
                </a:solidFill>
                <a:latin typeface="Segoe Print" panose="02000600000000000000" pitchFamily="2" charset="0"/>
              </a:rPr>
              <a:t>advocates warn of insufficient resources to address </a:t>
            </a:r>
            <a:r>
              <a:rPr lang="en-AU" i="1">
                <a:solidFill>
                  <a:schemeClr val="accent6">
                    <a:lumMod val="10000"/>
                  </a:schemeClr>
                </a:solidFill>
                <a:latin typeface="Segoe Print" panose="02000600000000000000" pitchFamily="2" charset="0"/>
              </a:rPr>
              <a:t>these </a:t>
            </a:r>
            <a:r>
              <a:rPr lang="en-AU" i="1" smtClean="0">
                <a:solidFill>
                  <a:schemeClr val="accent6">
                    <a:lumMod val="10000"/>
                  </a:schemeClr>
                </a:solidFill>
                <a:latin typeface="Segoe Print" panose="02000600000000000000" pitchFamily="2" charset="0"/>
              </a:rPr>
              <a:t>issues.</a:t>
            </a:r>
            <a:endParaRPr lang="en-AU" i="1" dirty="0" smtClean="0">
              <a:solidFill>
                <a:schemeClr val="accent6">
                  <a:lumMod val="10000"/>
                </a:schemeClr>
              </a:solidFill>
              <a:latin typeface="Segoe Print" panose="02000600000000000000" pitchFamily="2" charset="0"/>
            </a:endParaRPr>
          </a:p>
          <a:p>
            <a:endParaRPr lang="en-AU" i="1" dirty="0">
              <a:solidFill>
                <a:schemeClr val="accent1">
                  <a:lumMod val="50000"/>
                </a:schemeClr>
              </a:solidFill>
              <a:latin typeface="Segoe Print" panose="02000600000000000000" pitchFamily="2" charset="0"/>
            </a:endParaRPr>
          </a:p>
          <a:p>
            <a:r>
              <a:rPr lang="en-AU" i="1" dirty="0" smtClean="0">
                <a:solidFill>
                  <a:schemeClr val="accent1">
                    <a:lumMod val="50000"/>
                  </a:schemeClr>
                </a:solidFill>
                <a:latin typeface="Segoe Print" panose="02000600000000000000" pitchFamily="2" charset="0"/>
              </a:rPr>
              <a:t>PE </a:t>
            </a:r>
            <a:r>
              <a:rPr lang="en-AU" i="1" dirty="0">
                <a:solidFill>
                  <a:schemeClr val="accent1">
                    <a:lumMod val="50000"/>
                  </a:schemeClr>
                </a:solidFill>
                <a:latin typeface="Segoe Print" panose="02000600000000000000" pitchFamily="2" charset="0"/>
              </a:rPr>
              <a:t>and sports advocates cite children's poor fitness and motor </a:t>
            </a:r>
            <a:r>
              <a:rPr lang="en-AU" i="1" dirty="0" smtClean="0">
                <a:solidFill>
                  <a:schemeClr val="accent1">
                    <a:lumMod val="50000"/>
                  </a:schemeClr>
                </a:solidFill>
                <a:latin typeface="Segoe Print" panose="02000600000000000000" pitchFamily="2" charset="0"/>
              </a:rPr>
              <a:t>skills as priorities.</a:t>
            </a:r>
          </a:p>
          <a:p>
            <a:endParaRPr lang="en-AU" i="1" dirty="0">
              <a:solidFill>
                <a:schemeClr val="accent1">
                  <a:lumMod val="50000"/>
                </a:schemeClr>
              </a:solidFill>
              <a:latin typeface="Segoe Print" panose="02000600000000000000" pitchFamily="2" charset="0"/>
            </a:endParaRPr>
          </a:p>
          <a:p>
            <a:r>
              <a:rPr lang="en-AU" i="1" dirty="0" smtClean="0">
                <a:solidFill>
                  <a:schemeClr val="accent1">
                    <a:lumMod val="50000"/>
                  </a:schemeClr>
                </a:solidFill>
                <a:latin typeface="Segoe Print" panose="02000600000000000000" pitchFamily="2" charset="0"/>
              </a:rPr>
              <a:t>What is health education about and who is it for? </a:t>
            </a:r>
          </a:p>
          <a:p>
            <a:endParaRPr lang="en-AU" i="1" dirty="0">
              <a:solidFill>
                <a:schemeClr val="accent6">
                  <a:lumMod val="10000"/>
                </a:schemeClr>
              </a:solidFill>
              <a:latin typeface="Segoe Print" panose="02000600000000000000" pitchFamily="2" charset="0"/>
            </a:endParaRPr>
          </a:p>
          <a:p>
            <a:r>
              <a:rPr lang="en-AU" i="1" dirty="0" smtClean="0">
                <a:solidFill>
                  <a:schemeClr val="accent6">
                    <a:lumMod val="10000"/>
                  </a:schemeClr>
                </a:solidFill>
                <a:latin typeface="Segoe Print" panose="02000600000000000000" pitchFamily="2" charset="0"/>
              </a:rPr>
              <a:t>What should health education prioritise? </a:t>
            </a:r>
            <a:endParaRPr lang="en-AU" i="1" dirty="0">
              <a:solidFill>
                <a:schemeClr val="accent6">
                  <a:lumMod val="10000"/>
                </a:schemeClr>
              </a:solidFill>
              <a:latin typeface="Segoe Print" panose="02000600000000000000" pitchFamily="2" charset="0"/>
            </a:endParaRPr>
          </a:p>
        </p:txBody>
      </p:sp>
      <p:sp>
        <p:nvSpPr>
          <p:cNvPr id="4" name="TextBox 3"/>
          <p:cNvSpPr txBox="1"/>
          <p:nvPr/>
        </p:nvSpPr>
        <p:spPr>
          <a:xfrm>
            <a:off x="593766" y="463138"/>
            <a:ext cx="7992094" cy="584775"/>
          </a:xfrm>
          <a:prstGeom prst="rect">
            <a:avLst/>
          </a:prstGeom>
          <a:noFill/>
        </p:spPr>
        <p:txBody>
          <a:bodyPr wrap="square" rtlCol="0">
            <a:spAutoFit/>
          </a:bodyPr>
          <a:lstStyle/>
          <a:p>
            <a:r>
              <a:rPr lang="en-AU" sz="3200" dirty="0">
                <a:solidFill>
                  <a:schemeClr val="accent2">
                    <a:lumMod val="75000"/>
                  </a:schemeClr>
                </a:solidFill>
              </a:rPr>
              <a:t>Health literacy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719072"/>
            <a:ext cx="5254831" cy="386438"/>
          </a:xfrm>
        </p:spPr>
        <p:txBody>
          <a:bodyPr>
            <a:normAutofit lnSpcReduction="10000"/>
          </a:bodyPr>
          <a:lstStyle/>
          <a:p>
            <a:r>
              <a:rPr lang="en-AU" sz="2000" i="1" dirty="0" err="1">
                <a:solidFill>
                  <a:schemeClr val="accent6">
                    <a:lumMod val="10000"/>
                  </a:schemeClr>
                </a:solidFill>
                <a:latin typeface="Segoe Print" panose="02000600000000000000" pitchFamily="2" charset="0"/>
              </a:rPr>
              <a:t>socioecological</a:t>
            </a:r>
            <a:r>
              <a:rPr lang="en-AU" sz="2000" i="1" dirty="0">
                <a:solidFill>
                  <a:schemeClr val="accent6">
                    <a:lumMod val="10000"/>
                  </a:schemeClr>
                </a:solidFill>
                <a:latin typeface="Segoe Print" panose="02000600000000000000" pitchFamily="2" charset="0"/>
              </a:rPr>
              <a:t> </a:t>
            </a:r>
            <a:r>
              <a:rPr lang="en-AU" sz="2000" i="1" dirty="0" smtClean="0">
                <a:solidFill>
                  <a:schemeClr val="accent6">
                    <a:lumMod val="10000"/>
                  </a:schemeClr>
                </a:solidFill>
                <a:latin typeface="Segoe Print" panose="02000600000000000000" pitchFamily="2" charset="0"/>
              </a:rPr>
              <a:t>frameworks</a:t>
            </a:r>
          </a:p>
          <a:p>
            <a:endParaRPr lang="en-AU" sz="2000" i="1" dirty="0"/>
          </a:p>
        </p:txBody>
      </p:sp>
      <p:sp>
        <p:nvSpPr>
          <p:cNvPr id="4" name="Title 3"/>
          <p:cNvSpPr>
            <a:spLocks noGrp="1"/>
          </p:cNvSpPr>
          <p:nvPr>
            <p:ph type="title"/>
          </p:nvPr>
        </p:nvSpPr>
        <p:spPr/>
        <p:txBody>
          <a:bodyPr/>
          <a:lstStyle/>
          <a:p>
            <a:r>
              <a:rPr lang="en-AU" cap="none" dirty="0" smtClean="0">
                <a:latin typeface="Segoe Print" panose="02000600000000000000" pitchFamily="2" charset="0"/>
              </a:rPr>
              <a:t>Synthesising -  blending, combining, integrating</a:t>
            </a:r>
            <a:endParaRPr lang="en-AU" cap="none" dirty="0">
              <a:latin typeface="Segoe Print" panose="02000600000000000000" pitchFamily="2" charset="0"/>
            </a:endParaRPr>
          </a:p>
        </p:txBody>
      </p:sp>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215" y="2105510"/>
            <a:ext cx="4368800" cy="4318000"/>
          </a:xfrm>
          <a:prstGeom prst="rect">
            <a:avLst/>
          </a:prstGeom>
        </p:spPr>
      </p:pic>
    </p:spTree>
    <p:extLst>
      <p:ext uri="{BB962C8B-B14F-4D97-AF65-F5344CB8AC3E}">
        <p14:creationId xmlns:p14="http://schemas.microsoft.com/office/powerpoint/2010/main" val="35335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872" y="1671569"/>
            <a:ext cx="8407893" cy="5037989"/>
          </a:xfrm>
        </p:spPr>
        <p:txBody>
          <a:bodyPr>
            <a:normAutofit lnSpcReduction="10000"/>
          </a:bodyPr>
          <a:lstStyle/>
          <a:p>
            <a:r>
              <a:rPr lang="en-AU" dirty="0" smtClean="0">
                <a:solidFill>
                  <a:schemeClr val="accent1">
                    <a:lumMod val="50000"/>
                  </a:schemeClr>
                </a:solidFill>
              </a:rPr>
              <a:t>Health is mainly concerned with the body…</a:t>
            </a:r>
            <a:r>
              <a:rPr lang="en-AU" dirty="0" smtClean="0">
                <a:solidFill>
                  <a:srgbClr val="7030A0"/>
                </a:solidFill>
              </a:rPr>
              <a:t>false</a:t>
            </a:r>
          </a:p>
          <a:p>
            <a:pPr lvl="1"/>
            <a:r>
              <a:rPr lang="en-AU" dirty="0" smtClean="0"/>
              <a:t>Health is multidimensional and the dimensions included in the school curriculum are mental, emotional, social, physical and spiritual</a:t>
            </a:r>
          </a:p>
          <a:p>
            <a:pPr marL="365760" lvl="1" indent="0">
              <a:buNone/>
            </a:pPr>
            <a:endParaRPr lang="en-AU" dirty="0" smtClean="0"/>
          </a:p>
          <a:p>
            <a:pPr marL="434340" indent="-342900"/>
            <a:r>
              <a:rPr lang="en-AU" dirty="0" smtClean="0">
                <a:solidFill>
                  <a:schemeClr val="accent1">
                    <a:lumMod val="50000"/>
                  </a:schemeClr>
                </a:solidFill>
              </a:rPr>
              <a:t>The main health concerns in term of morbidity and mortality for children are obesity and inactivity</a:t>
            </a:r>
            <a:r>
              <a:rPr lang="en-AU" dirty="0" smtClean="0"/>
              <a:t>…</a:t>
            </a:r>
            <a:r>
              <a:rPr lang="en-AU" dirty="0" smtClean="0">
                <a:solidFill>
                  <a:srgbClr val="7030A0"/>
                </a:solidFill>
              </a:rPr>
              <a:t>false</a:t>
            </a:r>
          </a:p>
          <a:p>
            <a:pPr marL="708660" lvl="1" indent="-342900"/>
            <a:r>
              <a:rPr lang="en-AU" dirty="0" smtClean="0"/>
              <a:t>The main health concerns for Australian children and adolescents in terms of morbidity </a:t>
            </a:r>
            <a:r>
              <a:rPr lang="en-AU" dirty="0"/>
              <a:t>and mortality </a:t>
            </a:r>
            <a:r>
              <a:rPr lang="en-AU" dirty="0" smtClean="0"/>
              <a:t>are accidents and poisonings followed by cancers and mental health</a:t>
            </a:r>
          </a:p>
          <a:p>
            <a:pPr marL="708660" lvl="1" indent="-342900"/>
            <a:endParaRPr lang="en-AU" dirty="0">
              <a:solidFill>
                <a:schemeClr val="accent1">
                  <a:lumMod val="50000"/>
                </a:schemeClr>
              </a:solidFill>
            </a:endParaRPr>
          </a:p>
          <a:p>
            <a:pPr marL="434340" indent="-342900"/>
            <a:r>
              <a:rPr lang="en-AU" dirty="0" smtClean="0">
                <a:solidFill>
                  <a:schemeClr val="accent1">
                    <a:lumMod val="50000"/>
                  </a:schemeClr>
                </a:solidFill>
              </a:rPr>
              <a:t>Focus in health education and health promotion should be on these main health concerns…</a:t>
            </a:r>
            <a:r>
              <a:rPr lang="en-AU" dirty="0" smtClean="0">
                <a:solidFill>
                  <a:srgbClr val="7030A0"/>
                </a:solidFill>
              </a:rPr>
              <a:t>false</a:t>
            </a:r>
          </a:p>
          <a:p>
            <a:pPr marL="708660" lvl="1" indent="-342900"/>
            <a:r>
              <a:rPr lang="en-AU" dirty="0" smtClean="0"/>
              <a:t>Teachers are not qualified to ‘solve’ these concerns and the cancers referred to on the statistics are unsolvable through education </a:t>
            </a:r>
          </a:p>
          <a:p>
            <a:pPr marL="708660" lvl="1" indent="-342900"/>
            <a:r>
              <a:rPr lang="en-AU" dirty="0" smtClean="0"/>
              <a:t>Teachers can teach the information as required by the curriculum – the rest is for professionals and experts and starts earlier in life</a:t>
            </a:r>
            <a:endParaRPr lang="en-AU" dirty="0"/>
          </a:p>
        </p:txBody>
      </p:sp>
      <p:sp>
        <p:nvSpPr>
          <p:cNvPr id="3" name="Title 2"/>
          <p:cNvSpPr>
            <a:spLocks noGrp="1"/>
          </p:cNvSpPr>
          <p:nvPr>
            <p:ph type="title"/>
          </p:nvPr>
        </p:nvSpPr>
        <p:spPr/>
        <p:txBody>
          <a:bodyPr/>
          <a:lstStyle/>
          <a:p>
            <a:r>
              <a:rPr lang="en-AU" sz="2800" cap="none" dirty="0" smtClean="0">
                <a:latin typeface="Segoe Print" panose="02000600000000000000" pitchFamily="2" charset="0"/>
              </a:rPr>
              <a:t>Common misconceptions about health education and health promotion</a:t>
            </a:r>
            <a:endParaRPr lang="en-AU" sz="2800" cap="none" dirty="0">
              <a:latin typeface="Segoe Print" panose="02000600000000000000" pitchFamily="2" charset="0"/>
            </a:endParaRPr>
          </a:p>
        </p:txBody>
      </p:sp>
    </p:spTree>
    <p:extLst>
      <p:ext uri="{BB962C8B-B14F-4D97-AF65-F5344CB8AC3E}">
        <p14:creationId xmlns:p14="http://schemas.microsoft.com/office/powerpoint/2010/main" val="2459633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900" y="1072356"/>
            <a:ext cx="4368800" cy="4318000"/>
          </a:xfrm>
        </p:spPr>
      </p:pic>
      <p:sp>
        <p:nvSpPr>
          <p:cNvPr id="6" name="Text Placeholder 5"/>
          <p:cNvSpPr>
            <a:spLocks noGrp="1"/>
          </p:cNvSpPr>
          <p:nvPr>
            <p:ph type="body" sz="half" idx="2"/>
          </p:nvPr>
        </p:nvSpPr>
        <p:spPr>
          <a:xfrm>
            <a:off x="7006441" y="2130552"/>
            <a:ext cx="1983179" cy="2816352"/>
          </a:xfrm>
        </p:spPr>
        <p:txBody>
          <a:bodyPr>
            <a:normAutofit lnSpcReduction="10000"/>
          </a:bodyPr>
          <a:lstStyle/>
          <a:p>
            <a:endParaRPr lang="en-AU" dirty="0" smtClean="0">
              <a:solidFill>
                <a:schemeClr val="accent6">
                  <a:lumMod val="10000"/>
                </a:schemeClr>
              </a:solidFill>
            </a:endParaRPr>
          </a:p>
          <a:p>
            <a:endParaRPr lang="en-AU" dirty="0">
              <a:solidFill>
                <a:schemeClr val="accent6">
                  <a:lumMod val="10000"/>
                </a:schemeClr>
              </a:solidFill>
            </a:endParaRPr>
          </a:p>
          <a:p>
            <a:endParaRPr lang="en-AU" sz="1800" dirty="0" smtClean="0">
              <a:solidFill>
                <a:schemeClr val="accent6">
                  <a:lumMod val="10000"/>
                </a:schemeClr>
              </a:solidFill>
            </a:endParaRPr>
          </a:p>
          <a:p>
            <a:r>
              <a:rPr lang="en-AU" sz="1800" dirty="0" smtClean="0">
                <a:solidFill>
                  <a:schemeClr val="accent6">
                    <a:lumMod val="10000"/>
                  </a:schemeClr>
                </a:solidFill>
              </a:rPr>
              <a:t>Impact of </a:t>
            </a:r>
            <a:r>
              <a:rPr lang="en-AU" sz="1800" dirty="0" err="1" smtClean="0">
                <a:solidFill>
                  <a:schemeClr val="accent6">
                    <a:lumMod val="10000"/>
                  </a:schemeClr>
                </a:solidFill>
              </a:rPr>
              <a:t>socioecological</a:t>
            </a:r>
            <a:r>
              <a:rPr lang="en-AU" sz="1800" dirty="0" smtClean="0">
                <a:solidFill>
                  <a:schemeClr val="accent6">
                    <a:lumMod val="10000"/>
                  </a:schemeClr>
                </a:solidFill>
              </a:rPr>
              <a:t> systems on develop of health and health behaviours</a:t>
            </a:r>
            <a:endParaRPr lang="en-AU" sz="1800" dirty="0">
              <a:solidFill>
                <a:schemeClr val="accent6">
                  <a:lumMod val="10000"/>
                </a:schemeClr>
              </a:solidFill>
            </a:endParaRPr>
          </a:p>
        </p:txBody>
      </p:sp>
      <p:sp>
        <p:nvSpPr>
          <p:cNvPr id="4" name="Title 3"/>
          <p:cNvSpPr>
            <a:spLocks noGrp="1"/>
          </p:cNvSpPr>
          <p:nvPr>
            <p:ph type="title"/>
          </p:nvPr>
        </p:nvSpPr>
        <p:spPr/>
        <p:txBody>
          <a:bodyPr/>
          <a:lstStyle/>
          <a:p>
            <a:endParaRPr lang="en-AU" dirty="0"/>
          </a:p>
        </p:txBody>
      </p:sp>
    </p:spTree>
    <p:extLst>
      <p:ext uri="{BB962C8B-B14F-4D97-AF65-F5344CB8AC3E}">
        <p14:creationId xmlns:p14="http://schemas.microsoft.com/office/powerpoint/2010/main" val="329932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644248" cy="4407408"/>
          </a:xfrm>
        </p:spPr>
        <p:txBody>
          <a:bodyPr>
            <a:normAutofit/>
          </a:bodyPr>
          <a:lstStyle/>
          <a:p>
            <a:pPr marL="45720" indent="0">
              <a:buNone/>
            </a:pPr>
            <a:r>
              <a:rPr lang="en-AU" dirty="0">
                <a:solidFill>
                  <a:schemeClr val="accent1">
                    <a:lumMod val="75000"/>
                  </a:schemeClr>
                </a:solidFill>
              </a:rPr>
              <a:t>Foundations of Healthy </a:t>
            </a:r>
            <a:r>
              <a:rPr lang="en-AU" dirty="0" smtClean="0">
                <a:solidFill>
                  <a:schemeClr val="accent1">
                    <a:lumMod val="75000"/>
                  </a:schemeClr>
                </a:solidFill>
              </a:rPr>
              <a:t>Development</a:t>
            </a:r>
          </a:p>
          <a:p>
            <a:pPr marL="45720" indent="0">
              <a:buNone/>
            </a:pPr>
            <a:endParaRPr lang="en-AU" dirty="0" smtClean="0">
              <a:solidFill>
                <a:schemeClr val="accent1">
                  <a:lumMod val="75000"/>
                </a:schemeClr>
              </a:solidFill>
            </a:endParaRPr>
          </a:p>
          <a:p>
            <a:r>
              <a:rPr lang="en-AU" dirty="0" smtClean="0"/>
              <a:t>Creating </a:t>
            </a:r>
            <a:r>
              <a:rPr lang="en-AU" dirty="0"/>
              <a:t>a Stable and Responsive Environment of </a:t>
            </a:r>
            <a:r>
              <a:rPr lang="en-AU" dirty="0" smtClean="0"/>
              <a:t>Relationships</a:t>
            </a:r>
          </a:p>
          <a:p>
            <a:r>
              <a:rPr lang="en-AU" dirty="0" smtClean="0"/>
              <a:t>Safe </a:t>
            </a:r>
            <a:r>
              <a:rPr lang="en-AU" dirty="0"/>
              <a:t>and Supportive Chemical, Physical, and Built </a:t>
            </a:r>
            <a:r>
              <a:rPr lang="en-AU" dirty="0" smtClean="0"/>
              <a:t>Environments</a:t>
            </a:r>
            <a:endParaRPr lang="en-AU" dirty="0"/>
          </a:p>
          <a:p>
            <a:r>
              <a:rPr lang="en-AU" dirty="0" smtClean="0"/>
              <a:t>Sound </a:t>
            </a:r>
            <a:r>
              <a:rPr lang="en-AU" dirty="0"/>
              <a:t>and Appropriate </a:t>
            </a:r>
            <a:r>
              <a:rPr lang="en-AU" dirty="0" smtClean="0"/>
              <a:t>Nutrition</a:t>
            </a:r>
          </a:p>
          <a:p>
            <a:pPr marL="45720" indent="0">
              <a:buNone/>
            </a:pPr>
            <a:endParaRPr lang="en-AU" dirty="0" smtClean="0"/>
          </a:p>
          <a:p>
            <a:pPr marL="365760" lvl="1" indent="0">
              <a:lnSpc>
                <a:spcPct val="150000"/>
              </a:lnSpc>
              <a:spcBef>
                <a:spcPts val="0"/>
              </a:spcBef>
              <a:buNone/>
            </a:pPr>
            <a:r>
              <a:rPr lang="en-AU" dirty="0"/>
              <a:t>Health in the earliest years—actually beginning with the future 	mother’s health before she becomes pregnant—lays the </a:t>
            </a:r>
            <a:r>
              <a:rPr lang="en-AU" dirty="0" smtClean="0"/>
              <a:t>groundwork </a:t>
            </a:r>
            <a:r>
              <a:rPr lang="en-AU" dirty="0"/>
              <a:t>for a lifetime of well-being … health education and 	promotion are adjuncts, with the most ‘at risk ‘ being the least </a:t>
            </a:r>
            <a:r>
              <a:rPr lang="en-AU" dirty="0" smtClean="0"/>
              <a:t>enabled </a:t>
            </a:r>
            <a:r>
              <a:rPr lang="en-AU" dirty="0"/>
              <a:t>to act on health education and promotion information.</a:t>
            </a:r>
          </a:p>
        </p:txBody>
      </p:sp>
      <p:sp>
        <p:nvSpPr>
          <p:cNvPr id="3" name="Title 2"/>
          <p:cNvSpPr>
            <a:spLocks noGrp="1"/>
          </p:cNvSpPr>
          <p:nvPr>
            <p:ph type="title"/>
          </p:nvPr>
        </p:nvSpPr>
        <p:spPr/>
        <p:txBody>
          <a:bodyPr/>
          <a:lstStyle/>
          <a:p>
            <a:r>
              <a:rPr lang="en-AU" sz="2400" cap="none" dirty="0" smtClean="0">
                <a:solidFill>
                  <a:schemeClr val="accent1">
                    <a:lumMod val="20000"/>
                    <a:lumOff val="80000"/>
                  </a:schemeClr>
                </a:solidFill>
                <a:latin typeface="Segoe Print" panose="02000600000000000000" pitchFamily="2" charset="0"/>
              </a:rPr>
              <a:t>T</a:t>
            </a:r>
            <a:r>
              <a:rPr lang="en-AU" sz="2400" b="1" cap="none" dirty="0" smtClean="0">
                <a:solidFill>
                  <a:schemeClr val="accent1">
                    <a:lumMod val="20000"/>
                    <a:lumOff val="80000"/>
                  </a:schemeClr>
                </a:solidFill>
                <a:latin typeface="Segoe Print" panose="02000600000000000000" pitchFamily="2" charset="0"/>
              </a:rPr>
              <a:t>he </a:t>
            </a:r>
            <a:r>
              <a:rPr lang="en-AU" sz="2400" cap="none" dirty="0" smtClean="0">
                <a:solidFill>
                  <a:schemeClr val="accent1">
                    <a:lumMod val="20000"/>
                    <a:lumOff val="80000"/>
                  </a:schemeClr>
                </a:solidFill>
                <a:latin typeface="Segoe Print" panose="02000600000000000000" pitchFamily="2" charset="0"/>
              </a:rPr>
              <a:t>f</a:t>
            </a:r>
            <a:r>
              <a:rPr lang="en-AU" sz="2400" b="1" cap="none" dirty="0" smtClean="0">
                <a:solidFill>
                  <a:schemeClr val="accent1">
                    <a:lumMod val="20000"/>
                    <a:lumOff val="80000"/>
                  </a:schemeClr>
                </a:solidFill>
                <a:latin typeface="Segoe Print" panose="02000600000000000000" pitchFamily="2" charset="0"/>
              </a:rPr>
              <a:t>oundations of </a:t>
            </a:r>
            <a:r>
              <a:rPr lang="en-AU" sz="2400" cap="none" dirty="0" smtClean="0">
                <a:solidFill>
                  <a:schemeClr val="accent1">
                    <a:lumMod val="20000"/>
                    <a:lumOff val="80000"/>
                  </a:schemeClr>
                </a:solidFill>
                <a:latin typeface="Segoe Print" panose="02000600000000000000" pitchFamily="2" charset="0"/>
              </a:rPr>
              <a:t>l</a:t>
            </a:r>
            <a:r>
              <a:rPr lang="en-AU" sz="2400" b="1" cap="none" dirty="0" smtClean="0">
                <a:solidFill>
                  <a:schemeClr val="accent1">
                    <a:lumMod val="20000"/>
                    <a:lumOff val="80000"/>
                  </a:schemeClr>
                </a:solidFill>
                <a:latin typeface="Segoe Print" panose="02000600000000000000" pitchFamily="2" charset="0"/>
              </a:rPr>
              <a:t>ifelong </a:t>
            </a:r>
            <a:r>
              <a:rPr lang="en-AU" sz="2400" cap="none" dirty="0" smtClean="0">
                <a:solidFill>
                  <a:schemeClr val="accent1">
                    <a:lumMod val="20000"/>
                    <a:lumOff val="80000"/>
                  </a:schemeClr>
                </a:solidFill>
                <a:latin typeface="Segoe Print" panose="02000600000000000000" pitchFamily="2" charset="0"/>
              </a:rPr>
              <a:t>h</a:t>
            </a:r>
            <a:r>
              <a:rPr lang="en-AU" sz="2400" b="1" cap="none" dirty="0" smtClean="0">
                <a:solidFill>
                  <a:schemeClr val="accent1">
                    <a:lumMod val="20000"/>
                    <a:lumOff val="80000"/>
                  </a:schemeClr>
                </a:solidFill>
                <a:latin typeface="Segoe Print" panose="02000600000000000000" pitchFamily="2" charset="0"/>
              </a:rPr>
              <a:t>ealth </a:t>
            </a:r>
            <a:r>
              <a:rPr lang="en-AU" sz="2400" cap="none" dirty="0" smtClean="0">
                <a:solidFill>
                  <a:schemeClr val="accent1">
                    <a:lumMod val="20000"/>
                    <a:lumOff val="80000"/>
                  </a:schemeClr>
                </a:solidFill>
                <a:latin typeface="Segoe Print" panose="02000600000000000000" pitchFamily="2" charset="0"/>
              </a:rPr>
              <a:t>a</a:t>
            </a:r>
            <a:r>
              <a:rPr lang="en-AU" sz="2400" b="1" cap="none" dirty="0" smtClean="0">
                <a:solidFill>
                  <a:schemeClr val="accent1">
                    <a:lumMod val="20000"/>
                    <a:lumOff val="80000"/>
                  </a:schemeClr>
                </a:solidFill>
                <a:latin typeface="Segoe Print" panose="02000600000000000000" pitchFamily="2" charset="0"/>
              </a:rPr>
              <a:t>re built in </a:t>
            </a:r>
            <a:r>
              <a:rPr lang="en-AU" sz="2400" cap="none" dirty="0" smtClean="0">
                <a:solidFill>
                  <a:schemeClr val="accent1">
                    <a:lumMod val="20000"/>
                    <a:lumOff val="80000"/>
                  </a:schemeClr>
                </a:solidFill>
                <a:latin typeface="Segoe Print" panose="02000600000000000000" pitchFamily="2" charset="0"/>
              </a:rPr>
              <a:t>e</a:t>
            </a:r>
            <a:r>
              <a:rPr lang="en-AU" sz="2400" b="1" cap="none" dirty="0" smtClean="0">
                <a:solidFill>
                  <a:schemeClr val="accent1">
                    <a:lumMod val="20000"/>
                    <a:lumOff val="80000"/>
                  </a:schemeClr>
                </a:solidFill>
                <a:latin typeface="Segoe Print" panose="02000600000000000000" pitchFamily="2" charset="0"/>
              </a:rPr>
              <a:t>arly </a:t>
            </a:r>
            <a:r>
              <a:rPr lang="en-AU" sz="2400" cap="none" dirty="0" smtClean="0">
                <a:solidFill>
                  <a:schemeClr val="accent1">
                    <a:lumMod val="20000"/>
                    <a:lumOff val="80000"/>
                  </a:schemeClr>
                </a:solidFill>
                <a:latin typeface="Segoe Print" panose="02000600000000000000" pitchFamily="2" charset="0"/>
              </a:rPr>
              <a:t>c</a:t>
            </a:r>
            <a:r>
              <a:rPr lang="en-AU" sz="2400" b="1" cap="none" dirty="0" smtClean="0">
                <a:solidFill>
                  <a:schemeClr val="accent1">
                    <a:lumMod val="20000"/>
                    <a:lumOff val="80000"/>
                  </a:schemeClr>
                </a:solidFill>
                <a:latin typeface="Segoe Print" panose="02000600000000000000" pitchFamily="2" charset="0"/>
              </a:rPr>
              <a:t>hildhood</a:t>
            </a:r>
            <a:endParaRPr lang="en-AU" sz="2400" cap="none" dirty="0">
              <a:solidFill>
                <a:schemeClr val="accent1">
                  <a:lumMod val="20000"/>
                  <a:lumOff val="80000"/>
                </a:schemeClr>
              </a:solidFill>
              <a:latin typeface="Segoe Print" panose="02000600000000000000" pitchFamily="2" charset="0"/>
            </a:endParaRPr>
          </a:p>
        </p:txBody>
      </p:sp>
    </p:spTree>
    <p:extLst>
      <p:ext uri="{BB962C8B-B14F-4D97-AF65-F5344CB8AC3E}">
        <p14:creationId xmlns:p14="http://schemas.microsoft.com/office/powerpoint/2010/main" val="2380129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a:solidFill>
                  <a:schemeClr val="accent1">
                    <a:lumMod val="75000"/>
                  </a:schemeClr>
                </a:solidFill>
              </a:rPr>
              <a:t>P</a:t>
            </a:r>
            <a:r>
              <a:rPr lang="en-AU" dirty="0" smtClean="0">
                <a:solidFill>
                  <a:schemeClr val="accent1">
                    <a:lumMod val="75000"/>
                  </a:schemeClr>
                </a:solidFill>
              </a:rPr>
              <a:t>oor </a:t>
            </a:r>
            <a:r>
              <a:rPr lang="en-AU" dirty="0">
                <a:solidFill>
                  <a:schemeClr val="accent1">
                    <a:lumMod val="75000"/>
                  </a:schemeClr>
                </a:solidFill>
              </a:rPr>
              <a:t>health early in life also imposes significant societal costs that are borne by those who remain healthy. </a:t>
            </a:r>
            <a:r>
              <a:rPr lang="en-AU" i="1" dirty="0">
                <a:solidFill>
                  <a:srgbClr val="7030A0"/>
                </a:solidFill>
              </a:rPr>
              <a:t>For example, when large numbers of children become ill because they did not receive their </a:t>
            </a:r>
            <a:r>
              <a:rPr lang="en-AU" i="1" dirty="0" smtClean="0">
                <a:solidFill>
                  <a:srgbClr val="7030A0"/>
                </a:solidFill>
              </a:rPr>
              <a:t>immunisations</a:t>
            </a:r>
            <a:r>
              <a:rPr lang="en-AU" i="1" dirty="0">
                <a:solidFill>
                  <a:srgbClr val="7030A0"/>
                </a:solidFill>
              </a:rPr>
              <a:t>, the entire population becomes vulnerable to epidemics of infectious diseases. </a:t>
            </a:r>
            <a:endParaRPr lang="en-AU" i="1" dirty="0" smtClean="0">
              <a:solidFill>
                <a:srgbClr val="7030A0"/>
              </a:solidFill>
            </a:endParaRPr>
          </a:p>
          <a:p>
            <a:endParaRPr lang="en-AU" dirty="0">
              <a:solidFill>
                <a:schemeClr val="accent1">
                  <a:lumMod val="75000"/>
                </a:schemeClr>
              </a:solidFill>
            </a:endParaRPr>
          </a:p>
          <a:p>
            <a:r>
              <a:rPr lang="en-AU" b="1" dirty="0">
                <a:solidFill>
                  <a:schemeClr val="accent1">
                    <a:lumMod val="50000"/>
                  </a:schemeClr>
                </a:solidFill>
                <a:latin typeface="AdobeCorpID MyriadRg"/>
              </a:rPr>
              <a:t>T</a:t>
            </a:r>
            <a:r>
              <a:rPr lang="en-AU" b="1" dirty="0" smtClean="0">
                <a:solidFill>
                  <a:schemeClr val="accent1">
                    <a:lumMod val="50000"/>
                  </a:schemeClr>
                </a:solidFill>
                <a:latin typeface="AdobeCorpID MyriadRg"/>
              </a:rPr>
              <a:t>he </a:t>
            </a:r>
            <a:r>
              <a:rPr lang="en-AU" b="1" dirty="0">
                <a:solidFill>
                  <a:schemeClr val="accent1">
                    <a:lumMod val="50000"/>
                  </a:schemeClr>
                </a:solidFill>
                <a:latin typeface="AdobeCorpID MyriadRg"/>
              </a:rPr>
              <a:t>consequences of adversity and poor health in childhood</a:t>
            </a:r>
            <a:r>
              <a:rPr lang="en-AU" b="1" dirty="0">
                <a:latin typeface="AdobeCorpID MyriadRg"/>
              </a:rPr>
              <a:t> </a:t>
            </a:r>
            <a:r>
              <a:rPr lang="en-AU" dirty="0">
                <a:latin typeface="AdobeCorpID MyriadRg"/>
              </a:rPr>
              <a:t>can lead to higher rates of chronic diseases in adults, such as diabetes, hypertension, cardiovascular disease, and various forms of cancer, as well as depression, anxiety disorders, addictions, and other mental health impairments. </a:t>
            </a:r>
          </a:p>
        </p:txBody>
      </p:sp>
      <p:sp>
        <p:nvSpPr>
          <p:cNvPr id="3" name="Title 2"/>
          <p:cNvSpPr>
            <a:spLocks noGrp="1"/>
          </p:cNvSpPr>
          <p:nvPr>
            <p:ph type="title"/>
          </p:nvPr>
        </p:nvSpPr>
        <p:spPr>
          <a:xfrm>
            <a:off x="381000" y="154379"/>
            <a:ext cx="8381260" cy="1255862"/>
          </a:xfrm>
        </p:spPr>
        <p:txBody>
          <a:bodyPr/>
          <a:lstStyle/>
          <a:p>
            <a:pPr algn="l"/>
            <a:r>
              <a:rPr lang="en-AU" sz="2400" i="1" cap="none" dirty="0" smtClean="0">
                <a:solidFill>
                  <a:schemeClr val="accent1">
                    <a:lumMod val="20000"/>
                    <a:lumOff val="80000"/>
                  </a:schemeClr>
                </a:solidFill>
                <a:latin typeface="Segoe Print" pitchFamily="2" charset="0"/>
              </a:rPr>
              <a:t>The foundations of lifelong health are built in early childhood.</a:t>
            </a:r>
            <a:br>
              <a:rPr lang="en-AU" sz="2400" i="1" cap="none" dirty="0" smtClean="0">
                <a:solidFill>
                  <a:schemeClr val="accent1">
                    <a:lumMod val="20000"/>
                    <a:lumOff val="80000"/>
                  </a:schemeClr>
                </a:solidFill>
                <a:latin typeface="Segoe Print" pitchFamily="2" charset="0"/>
              </a:rPr>
            </a:br>
            <a:endParaRPr lang="en-AU" sz="2400" i="1" dirty="0">
              <a:solidFill>
                <a:schemeClr val="accent1">
                  <a:lumMod val="20000"/>
                  <a:lumOff val="80000"/>
                </a:schemeClr>
              </a:solidFill>
              <a:latin typeface="Segoe Print" pitchFamily="2" charset="0"/>
            </a:endParaRPr>
          </a:p>
        </p:txBody>
      </p:sp>
    </p:spTree>
    <p:extLst>
      <p:ext uri="{BB962C8B-B14F-4D97-AF65-F5344CB8AC3E}">
        <p14:creationId xmlns:p14="http://schemas.microsoft.com/office/powerpoint/2010/main" val="2604577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a:t>These conditions affect all of society by reducing the productivity of the workforce and increasing the incidence of disability, the demand on medical facilities, and the costs of medical care. </a:t>
            </a:r>
            <a:endParaRPr lang="en-AU" dirty="0" smtClean="0"/>
          </a:p>
          <a:p>
            <a:endParaRPr lang="en-AU" dirty="0"/>
          </a:p>
          <a:p>
            <a:r>
              <a:rPr lang="en-AU" dirty="0"/>
              <a:t>A</a:t>
            </a:r>
            <a:r>
              <a:rPr lang="en-AU" dirty="0" smtClean="0"/>
              <a:t> </a:t>
            </a:r>
            <a:r>
              <a:rPr lang="en-AU" dirty="0"/>
              <a:t>focus on health promotion in the early childhood </a:t>
            </a:r>
            <a:r>
              <a:rPr lang="en-AU" dirty="0">
                <a:solidFill>
                  <a:schemeClr val="accent2">
                    <a:lumMod val="50000"/>
                  </a:schemeClr>
                </a:solidFill>
              </a:rPr>
              <a:t>period—</a:t>
            </a:r>
            <a:r>
              <a:rPr lang="en-AU" dirty="0">
                <a:solidFill>
                  <a:srgbClr val="7030A0"/>
                </a:solidFill>
              </a:rPr>
              <a:t>where an extensive body of evidence supports the promise of effective prevention programs that can change the trajectory of children’s lives</a:t>
            </a:r>
            <a:r>
              <a:rPr lang="en-AU" dirty="0"/>
              <a:t>—can help reduce the social and economic burdens of illness, not only in childhood but also throughout the adult years. </a:t>
            </a:r>
          </a:p>
        </p:txBody>
      </p:sp>
    </p:spTree>
    <p:extLst>
      <p:ext uri="{BB962C8B-B14F-4D97-AF65-F5344CB8AC3E}">
        <p14:creationId xmlns:p14="http://schemas.microsoft.com/office/powerpoint/2010/main" val="1826672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608622" cy="4812358"/>
          </a:xfrm>
        </p:spPr>
        <p:txBody>
          <a:bodyPr>
            <a:normAutofit/>
          </a:bodyPr>
          <a:lstStyle/>
          <a:p>
            <a:r>
              <a:rPr lang="en-AU" sz="1800" b="1" dirty="0">
                <a:solidFill>
                  <a:schemeClr val="accent1">
                    <a:lumMod val="75000"/>
                  </a:schemeClr>
                </a:solidFill>
                <a:latin typeface="AdobeCorpID MyriadRg"/>
              </a:rPr>
              <a:t>C</a:t>
            </a:r>
            <a:r>
              <a:rPr lang="en-AU" sz="1800" b="1" dirty="0" smtClean="0">
                <a:solidFill>
                  <a:schemeClr val="accent1">
                    <a:lumMod val="75000"/>
                  </a:schemeClr>
                </a:solidFill>
                <a:latin typeface="AdobeCorpID MyriadRg"/>
              </a:rPr>
              <a:t>hildren’s </a:t>
            </a:r>
            <a:r>
              <a:rPr lang="en-AU" sz="1800" b="1" dirty="0">
                <a:solidFill>
                  <a:schemeClr val="accent1">
                    <a:lumMod val="75000"/>
                  </a:schemeClr>
                </a:solidFill>
                <a:latin typeface="AdobeCorpID MyriadRg"/>
              </a:rPr>
              <a:t>health is a nation’s wealth</a:t>
            </a:r>
            <a:r>
              <a:rPr lang="en-AU" sz="1800" dirty="0">
                <a:solidFill>
                  <a:schemeClr val="accent1">
                    <a:lumMod val="75000"/>
                  </a:schemeClr>
                </a:solidFill>
                <a:latin typeface="AdobeCorpID MyriadRg"/>
              </a:rPr>
              <a:t>, as a sound body and mind enhance the capacity of children to develop a wide range of competencies that are necessary to become contributing members of a successful society</a:t>
            </a:r>
            <a:r>
              <a:rPr lang="en-AU" sz="1800" dirty="0" smtClean="0">
                <a:solidFill>
                  <a:schemeClr val="accent1">
                    <a:lumMod val="75000"/>
                  </a:schemeClr>
                </a:solidFill>
                <a:latin typeface="AdobeCorpID MyriadRg"/>
              </a:rPr>
              <a:t>.</a:t>
            </a:r>
          </a:p>
          <a:p>
            <a:r>
              <a:rPr lang="en-AU" sz="1800" b="1" dirty="0" smtClean="0">
                <a:latin typeface="AdobeCorpID MyriadRg"/>
              </a:rPr>
              <a:t>Adverse </a:t>
            </a:r>
            <a:r>
              <a:rPr lang="en-AU" sz="1800" b="1" dirty="0">
                <a:latin typeface="AdobeCorpID MyriadRg"/>
              </a:rPr>
              <a:t>events or experiences </a:t>
            </a:r>
            <a:r>
              <a:rPr lang="en-AU" sz="1800" dirty="0">
                <a:latin typeface="AdobeCorpID MyriadRg"/>
              </a:rPr>
              <a:t>that occur early in childhood can </a:t>
            </a:r>
            <a:r>
              <a:rPr lang="en-AU" sz="1800" b="1" dirty="0">
                <a:latin typeface="AdobeCorpID MyriadRg"/>
              </a:rPr>
              <a:t>have lifelong consequences </a:t>
            </a:r>
            <a:r>
              <a:rPr lang="en-AU" sz="1800" dirty="0">
                <a:latin typeface="AdobeCorpID MyriadRg"/>
              </a:rPr>
              <a:t>for both physical and mental well-being. </a:t>
            </a:r>
            <a:endParaRPr lang="en-AU" sz="1800" dirty="0" smtClean="0">
              <a:latin typeface="AdobeCorpID MyriadRg"/>
            </a:endParaRPr>
          </a:p>
          <a:p>
            <a:r>
              <a:rPr lang="en-AU" sz="1800" b="1" dirty="0" smtClean="0">
                <a:solidFill>
                  <a:schemeClr val="accent1">
                    <a:lumMod val="75000"/>
                  </a:schemeClr>
                </a:solidFill>
                <a:latin typeface="AdobeCorpID MyriadRg"/>
              </a:rPr>
              <a:t>Developmental </a:t>
            </a:r>
            <a:r>
              <a:rPr lang="en-AU" sz="1800" b="1" dirty="0">
                <a:solidFill>
                  <a:schemeClr val="accent1">
                    <a:lumMod val="75000"/>
                  </a:schemeClr>
                </a:solidFill>
                <a:latin typeface="AdobeCorpID MyriadRg"/>
              </a:rPr>
              <a:t>and biological disruptions</a:t>
            </a:r>
            <a:r>
              <a:rPr lang="en-AU" sz="1800" dirty="0">
                <a:solidFill>
                  <a:schemeClr val="accent1">
                    <a:lumMod val="75000"/>
                  </a:schemeClr>
                </a:solidFill>
                <a:latin typeface="AdobeCorpID MyriadRg"/>
              </a:rPr>
              <a:t> during the prenatal period and earliest years of life may result in weakened physiological responses (e.g., in the immune system), vulnerabilities to later impairments in health (e.g., elevated blood pressure), and altered brain architecture (e.g., impaired neural circuits</a:t>
            </a:r>
            <a:r>
              <a:rPr lang="en-AU" sz="1800" dirty="0" smtClean="0">
                <a:solidFill>
                  <a:schemeClr val="accent1">
                    <a:lumMod val="75000"/>
                  </a:schemeClr>
                </a:solidFill>
                <a:latin typeface="AdobeCorpID MyriadRg"/>
              </a:rPr>
              <a:t>).</a:t>
            </a:r>
          </a:p>
          <a:p>
            <a:r>
              <a:rPr lang="en-AU" sz="1800" i="1" dirty="0" smtClean="0">
                <a:solidFill>
                  <a:schemeClr val="accent6">
                    <a:lumMod val="50000"/>
                  </a:schemeClr>
                </a:solidFill>
              </a:rPr>
              <a:t>Does this mean health education and promotion are a waste of time?</a:t>
            </a:r>
            <a:endParaRPr lang="en-AU" sz="1800" i="1" dirty="0">
              <a:solidFill>
                <a:schemeClr val="accent6">
                  <a:lumMod val="50000"/>
                </a:schemeClr>
              </a:solidFill>
            </a:endParaRPr>
          </a:p>
        </p:txBody>
      </p:sp>
      <p:sp>
        <p:nvSpPr>
          <p:cNvPr id="3" name="Title 2"/>
          <p:cNvSpPr>
            <a:spLocks noGrp="1"/>
          </p:cNvSpPr>
          <p:nvPr>
            <p:ph type="title"/>
          </p:nvPr>
        </p:nvSpPr>
        <p:spPr>
          <a:xfrm>
            <a:off x="404751" y="177717"/>
            <a:ext cx="8381260" cy="1223571"/>
          </a:xfrm>
        </p:spPr>
        <p:txBody>
          <a:bodyPr/>
          <a:lstStyle/>
          <a:p>
            <a:pPr algn="l"/>
            <a:r>
              <a:rPr lang="en-AU" sz="2000" cap="none" dirty="0" smtClean="0"/>
              <a:t>Nations with the most positive indicators of population health, such as longer life expectancy and lower infant mortality, typically have higher levels of wealth and lower levels of income inequality</a:t>
            </a:r>
            <a:endParaRPr lang="en-AU" sz="2000" dirty="0"/>
          </a:p>
        </p:txBody>
      </p:sp>
    </p:spTree>
    <p:extLst>
      <p:ext uri="{BB962C8B-B14F-4D97-AF65-F5344CB8AC3E}">
        <p14:creationId xmlns:p14="http://schemas.microsoft.com/office/powerpoint/2010/main" val="1505802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499" y="665018"/>
            <a:ext cx="6324600" cy="4928260"/>
          </a:xfrm>
        </p:spPr>
        <p:txBody>
          <a:bodyPr/>
          <a:lstStyle/>
          <a:p>
            <a:pPr algn="l">
              <a:lnSpc>
                <a:spcPct val="150000"/>
              </a:lnSpc>
            </a:pPr>
            <a:r>
              <a:rPr lang="en-AU" sz="2000" cap="none" dirty="0" smtClean="0">
                <a:latin typeface="AdobeCorpID MyriadRg"/>
              </a:rPr>
              <a:t/>
            </a:r>
            <a:br>
              <a:rPr lang="en-AU" sz="2000" cap="none" dirty="0" smtClean="0">
                <a:latin typeface="AdobeCorpID MyriadRg"/>
              </a:rPr>
            </a:br>
            <a:r>
              <a:rPr lang="en-AU" sz="2000" cap="none" dirty="0">
                <a:latin typeface="AdobeCorpID MyriadRg"/>
              </a:rPr>
              <a:t/>
            </a:r>
            <a:br>
              <a:rPr lang="en-AU" sz="2000" cap="none" dirty="0">
                <a:latin typeface="AdobeCorpID MyriadRg"/>
              </a:rPr>
            </a:br>
            <a:r>
              <a:rPr lang="en-AU" sz="2000" cap="none" dirty="0" smtClean="0">
                <a:latin typeface="AdobeCorpID MyriadRg"/>
              </a:rPr>
              <a:t/>
            </a:r>
            <a:br>
              <a:rPr lang="en-AU" sz="2000" cap="none" dirty="0" smtClean="0">
                <a:latin typeface="AdobeCorpID MyriadRg"/>
              </a:rPr>
            </a:br>
            <a:r>
              <a:rPr lang="en-AU" sz="2000" cap="none" dirty="0" smtClean="0">
                <a:latin typeface="AdobeCorpID MyriadRg"/>
              </a:rPr>
              <a:t>The connection between early life experiences and the health of a nation underscores the importance of strategic investments in the care and protection of pregnant women, infants, and young children. </a:t>
            </a:r>
            <a:br>
              <a:rPr lang="en-AU" sz="2000" cap="none" dirty="0" smtClean="0">
                <a:latin typeface="AdobeCorpID MyriadRg"/>
              </a:rPr>
            </a:br>
            <a:r>
              <a:rPr lang="en-AU" sz="2000" cap="none" dirty="0">
                <a:latin typeface="AdobeCorpID MyriadRg"/>
              </a:rPr>
              <a:t/>
            </a:r>
            <a:br>
              <a:rPr lang="en-AU" sz="2000" cap="none" dirty="0">
                <a:latin typeface="AdobeCorpID MyriadRg"/>
              </a:rPr>
            </a:br>
            <a:r>
              <a:rPr lang="en-AU" sz="2000" cap="none" dirty="0" smtClean="0">
                <a:latin typeface="AdobeCorpID MyriadRg"/>
              </a:rPr>
              <a:t>It suggests that most current attempts to prevent adult disease and create a healthier workforce may be starting too late.</a:t>
            </a:r>
            <a:r>
              <a:rPr lang="en-AU" dirty="0"/>
              <a:t/>
            </a:r>
            <a:br>
              <a:rPr lang="en-AU" dirty="0"/>
            </a:br>
            <a:endParaRPr lang="en-AU" dirty="0"/>
          </a:p>
        </p:txBody>
      </p:sp>
    </p:spTree>
    <p:extLst>
      <p:ext uri="{BB962C8B-B14F-4D97-AF65-F5344CB8AC3E}">
        <p14:creationId xmlns:p14="http://schemas.microsoft.com/office/powerpoint/2010/main" val="518603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solidFill>
                  <a:schemeClr val="accent1">
                    <a:lumMod val="50000"/>
                  </a:schemeClr>
                </a:solidFill>
              </a:rPr>
              <a:t>By the time children reach school age and are exposed to health education and promotion, their life health outcomes have been set in motion and for some, intervention is needed</a:t>
            </a:r>
          </a:p>
          <a:p>
            <a:pPr marL="45720" indent="0">
              <a:buNone/>
            </a:pPr>
            <a:endParaRPr lang="en-AU" dirty="0" smtClean="0">
              <a:solidFill>
                <a:schemeClr val="accent1">
                  <a:lumMod val="50000"/>
                </a:schemeClr>
              </a:solidFill>
            </a:endParaRPr>
          </a:p>
          <a:p>
            <a:r>
              <a:rPr lang="en-AU" dirty="0" smtClean="0">
                <a:solidFill>
                  <a:schemeClr val="accent1">
                    <a:lumMod val="50000"/>
                  </a:schemeClr>
                </a:solidFill>
              </a:rPr>
              <a:t>The importance of Early Childhood settings becomes obvious</a:t>
            </a:r>
          </a:p>
          <a:p>
            <a:pPr marL="45720" indent="0">
              <a:buNone/>
            </a:pPr>
            <a:endParaRPr lang="en-AU" dirty="0" smtClean="0">
              <a:solidFill>
                <a:schemeClr val="accent1">
                  <a:lumMod val="50000"/>
                </a:schemeClr>
              </a:solidFill>
            </a:endParaRPr>
          </a:p>
          <a:p>
            <a:r>
              <a:rPr lang="en-AU" dirty="0" smtClean="0">
                <a:solidFill>
                  <a:schemeClr val="accent1">
                    <a:lumMod val="50000"/>
                  </a:schemeClr>
                </a:solidFill>
              </a:rPr>
              <a:t>‘The National Early Years Learning Framework’ supports the importance of health education and health promotion </a:t>
            </a:r>
          </a:p>
          <a:p>
            <a:endParaRPr lang="en-AU" dirty="0" smtClean="0">
              <a:solidFill>
                <a:schemeClr val="accent1">
                  <a:lumMod val="50000"/>
                </a:schemeClr>
              </a:solidFill>
            </a:endParaRPr>
          </a:p>
          <a:p>
            <a:pPr marL="45720" indent="0">
              <a:buNone/>
            </a:pPr>
            <a:r>
              <a:rPr lang="en-AU" dirty="0" smtClean="0">
                <a:solidFill>
                  <a:schemeClr val="accent6">
                    <a:lumMod val="75000"/>
                  </a:schemeClr>
                </a:solidFill>
                <a:latin typeface="AdobeCorpID MyriadRg"/>
              </a:rPr>
              <a:t>	</a:t>
            </a:r>
            <a:r>
              <a:rPr lang="en-AU" i="1" dirty="0" smtClean="0">
                <a:solidFill>
                  <a:schemeClr val="accent6">
                    <a:lumMod val="75000"/>
                  </a:schemeClr>
                </a:solidFill>
                <a:latin typeface="AdobeCorpID MyriadRg"/>
              </a:rPr>
              <a:t>A child’s </a:t>
            </a:r>
            <a:r>
              <a:rPr lang="en-AU" i="1" dirty="0">
                <a:solidFill>
                  <a:schemeClr val="accent6">
                    <a:lumMod val="75000"/>
                  </a:schemeClr>
                </a:solidFill>
                <a:latin typeface="AdobeCorpID MyriadRg"/>
              </a:rPr>
              <a:t>environment of relationships can affect </a:t>
            </a:r>
            <a:r>
              <a:rPr lang="en-AU" i="1" dirty="0" smtClean="0">
                <a:solidFill>
                  <a:schemeClr val="accent6">
                    <a:lumMod val="75000"/>
                  </a:schemeClr>
                </a:solidFill>
                <a:latin typeface="AdobeCorpID MyriadRg"/>
              </a:rPr>
              <a:t>	lifelong </a:t>
            </a:r>
            <a:r>
              <a:rPr lang="en-AU" i="1" dirty="0">
                <a:solidFill>
                  <a:schemeClr val="accent6">
                    <a:lumMod val="75000"/>
                  </a:schemeClr>
                </a:solidFill>
                <a:latin typeface="AdobeCorpID MyriadRg"/>
              </a:rPr>
              <a:t>outcomes in emotional health, regulation of </a:t>
            </a:r>
            <a:r>
              <a:rPr lang="en-AU" i="1" dirty="0" smtClean="0">
                <a:solidFill>
                  <a:schemeClr val="accent6">
                    <a:lumMod val="75000"/>
                  </a:schemeClr>
                </a:solidFill>
                <a:latin typeface="AdobeCorpID MyriadRg"/>
              </a:rPr>
              <a:t>	stress </a:t>
            </a:r>
            <a:r>
              <a:rPr lang="en-AU" i="1" dirty="0">
                <a:solidFill>
                  <a:schemeClr val="accent6">
                    <a:lumMod val="75000"/>
                  </a:schemeClr>
                </a:solidFill>
                <a:latin typeface="AdobeCorpID MyriadRg"/>
              </a:rPr>
              <a:t>response systems, immune system competence, </a:t>
            </a:r>
            <a:r>
              <a:rPr lang="en-AU" i="1" dirty="0" smtClean="0">
                <a:solidFill>
                  <a:schemeClr val="accent6">
                    <a:lumMod val="75000"/>
                  </a:schemeClr>
                </a:solidFill>
                <a:latin typeface="AdobeCorpID MyriadRg"/>
              </a:rPr>
              <a:t>	and </a:t>
            </a:r>
            <a:r>
              <a:rPr lang="en-AU" i="1" dirty="0">
                <a:solidFill>
                  <a:schemeClr val="accent6">
                    <a:lumMod val="75000"/>
                  </a:schemeClr>
                </a:solidFill>
                <a:latin typeface="AdobeCorpID MyriadRg"/>
              </a:rPr>
              <a:t>the early establishment of health-related </a:t>
            </a:r>
            <a:r>
              <a:rPr lang="en-AU" i="1" dirty="0" smtClean="0">
                <a:solidFill>
                  <a:schemeClr val="accent6">
                    <a:lumMod val="75000"/>
                  </a:schemeClr>
                </a:solidFill>
                <a:latin typeface="AdobeCorpID MyriadRg"/>
              </a:rPr>
              <a:t>	behaviours.</a:t>
            </a:r>
            <a:endParaRPr lang="en-AU" i="1" dirty="0">
              <a:solidFill>
                <a:schemeClr val="accent6">
                  <a:lumMod val="75000"/>
                </a:schemeClr>
              </a:solidFill>
              <a:latin typeface="AdobeCorpID MyriadRg"/>
            </a:endParaRPr>
          </a:p>
        </p:txBody>
      </p:sp>
      <p:sp>
        <p:nvSpPr>
          <p:cNvPr id="3" name="Title 2"/>
          <p:cNvSpPr>
            <a:spLocks noGrp="1"/>
          </p:cNvSpPr>
          <p:nvPr>
            <p:ph type="title"/>
          </p:nvPr>
        </p:nvSpPr>
        <p:spPr/>
        <p:txBody>
          <a:bodyPr/>
          <a:lstStyle/>
          <a:p>
            <a:pPr algn="l"/>
            <a:r>
              <a:rPr lang="en-AU" cap="none" dirty="0" smtClean="0">
                <a:solidFill>
                  <a:schemeClr val="accent2"/>
                </a:solidFill>
                <a:latin typeface="Segoe Print" pitchFamily="2" charset="0"/>
              </a:rPr>
              <a:t>Let’s consider what this means…</a:t>
            </a:r>
            <a:endParaRPr lang="en-AU" cap="none" dirty="0">
              <a:solidFill>
                <a:schemeClr val="accent2"/>
              </a:solidFill>
              <a:latin typeface="Segoe Print" pitchFamily="2" charset="0"/>
            </a:endParaRPr>
          </a:p>
        </p:txBody>
      </p:sp>
    </p:spTree>
    <p:extLst>
      <p:ext uri="{BB962C8B-B14F-4D97-AF65-F5344CB8AC3E}">
        <p14:creationId xmlns:p14="http://schemas.microsoft.com/office/powerpoint/2010/main" val="3975539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18753" y="165841"/>
            <a:ext cx="8823366" cy="1330450"/>
          </a:xfrm>
        </p:spPr>
        <p:txBody>
          <a:bodyPr/>
          <a:lstStyle/>
          <a:p>
            <a:pPr algn="l"/>
            <a:r>
              <a:rPr lang="en-AU" sz="2000" cap="none" dirty="0" smtClean="0">
                <a:solidFill>
                  <a:schemeClr val="accent2"/>
                </a:solidFill>
                <a:latin typeface="Segoe Print" panose="02000600000000000000" pitchFamily="2" charset="0"/>
              </a:rPr>
              <a:t>School-based health education (SBHE), while 'littered with well-intentioned and thoroughly researched programs', has failed to gain sustained purchase within the core business of </a:t>
            </a:r>
            <a:r>
              <a:rPr lang="en-AU" sz="2000" cap="none" dirty="0">
                <a:solidFill>
                  <a:schemeClr val="accent2"/>
                </a:solidFill>
                <a:latin typeface="Segoe Print" panose="02000600000000000000" pitchFamily="2" charset="0"/>
              </a:rPr>
              <a:t>A</a:t>
            </a:r>
            <a:r>
              <a:rPr lang="en-AU" sz="2000" cap="none" dirty="0" smtClean="0">
                <a:solidFill>
                  <a:schemeClr val="accent2"/>
                </a:solidFill>
                <a:latin typeface="Segoe Print" panose="02000600000000000000" pitchFamily="2" charset="0"/>
              </a:rPr>
              <a:t>ustralian classrooms</a:t>
            </a:r>
            <a:endParaRPr lang="en-US" sz="2000" dirty="0" smtClean="0">
              <a:solidFill>
                <a:schemeClr val="accent2"/>
              </a:solidFill>
              <a:latin typeface="Segoe Print" panose="02000600000000000000" pitchFamily="2" charset="0"/>
            </a:endParaRPr>
          </a:p>
        </p:txBody>
      </p:sp>
      <p:sp>
        <p:nvSpPr>
          <p:cNvPr id="2" name="Content Placeholder 1"/>
          <p:cNvSpPr>
            <a:spLocks noGrp="1"/>
          </p:cNvSpPr>
          <p:nvPr>
            <p:ph idx="1"/>
          </p:nvPr>
        </p:nvSpPr>
        <p:spPr>
          <a:xfrm>
            <a:off x="213757" y="1719070"/>
            <a:ext cx="8775864" cy="4919235"/>
          </a:xfrm>
        </p:spPr>
        <p:txBody>
          <a:bodyPr>
            <a:normAutofit fontScale="62500" lnSpcReduction="20000"/>
          </a:bodyPr>
          <a:lstStyle/>
          <a:p>
            <a:pPr marL="45720" indent="0">
              <a:buNone/>
            </a:pPr>
            <a:endParaRPr lang="en-AU" dirty="0">
              <a:latin typeface="AdobeCorpID MyriadRg"/>
            </a:endParaRPr>
          </a:p>
          <a:p>
            <a:r>
              <a:rPr lang="en-AU" sz="2600" dirty="0" smtClean="0">
                <a:latin typeface="AdobeCorpID MyriadRg"/>
              </a:rPr>
              <a:t>The approach does not resonate with students or staff. </a:t>
            </a:r>
          </a:p>
          <a:p>
            <a:endParaRPr lang="en-AU" sz="2600" dirty="0">
              <a:latin typeface="AdobeCorpID MyriadRg"/>
            </a:endParaRPr>
          </a:p>
          <a:p>
            <a:r>
              <a:rPr lang="en-AU" sz="2600" dirty="0" smtClean="0">
                <a:latin typeface="AdobeCorpID MyriadRg"/>
              </a:rPr>
              <a:t>There </a:t>
            </a:r>
            <a:r>
              <a:rPr lang="en-AU" sz="2600" dirty="0">
                <a:latin typeface="AdobeCorpID MyriadRg"/>
              </a:rPr>
              <a:t>has been limited support and training to ensure the uptake of SBHE principles and pedagogical approaches. </a:t>
            </a:r>
            <a:endParaRPr lang="en-AU" sz="2600" dirty="0" smtClean="0">
              <a:latin typeface="AdobeCorpID MyriadRg"/>
            </a:endParaRPr>
          </a:p>
          <a:p>
            <a:endParaRPr lang="en-AU" sz="2600" dirty="0">
              <a:latin typeface="AdobeCorpID MyriadRg"/>
            </a:endParaRPr>
          </a:p>
          <a:p>
            <a:r>
              <a:rPr lang="en-AU" sz="2600" dirty="0" smtClean="0">
                <a:solidFill>
                  <a:schemeClr val="accent1">
                    <a:lumMod val="75000"/>
                  </a:schemeClr>
                </a:solidFill>
                <a:latin typeface="AdobeCorpID MyriadRg"/>
              </a:rPr>
              <a:t>As </a:t>
            </a:r>
            <a:r>
              <a:rPr lang="en-AU" sz="2600" dirty="0">
                <a:solidFill>
                  <a:schemeClr val="accent1">
                    <a:lumMod val="75000"/>
                  </a:schemeClr>
                </a:solidFill>
                <a:latin typeface="AdobeCorpID MyriadRg"/>
              </a:rPr>
              <a:t>a result, schools have tended to rely on externally based health promotion professionals and agencies, sometimes via one-off presentations, to deliver health messages. </a:t>
            </a:r>
            <a:endParaRPr lang="en-AU" sz="2600" dirty="0" smtClean="0">
              <a:solidFill>
                <a:schemeClr val="accent1">
                  <a:lumMod val="75000"/>
                </a:schemeClr>
              </a:solidFill>
              <a:latin typeface="AdobeCorpID MyriadRg"/>
            </a:endParaRPr>
          </a:p>
          <a:p>
            <a:endParaRPr lang="en-AU" sz="2600" dirty="0">
              <a:latin typeface="AdobeCorpID MyriadRg"/>
            </a:endParaRPr>
          </a:p>
          <a:p>
            <a:r>
              <a:rPr lang="en-AU" sz="2600" dirty="0" smtClean="0">
                <a:latin typeface="AdobeCorpID MyriadRg"/>
              </a:rPr>
              <a:t>By </a:t>
            </a:r>
            <a:r>
              <a:rPr lang="en-AU" sz="2600" dirty="0">
                <a:latin typeface="AdobeCorpID MyriadRg"/>
              </a:rPr>
              <a:t>contrast, the </a:t>
            </a:r>
            <a:r>
              <a:rPr lang="en-AU" sz="2600" b="1" dirty="0">
                <a:solidFill>
                  <a:srgbClr val="7030A0"/>
                </a:solidFill>
                <a:latin typeface="AdobeCorpID MyriadRg"/>
              </a:rPr>
              <a:t>'health literacy' </a:t>
            </a:r>
            <a:r>
              <a:rPr lang="en-AU" sz="2600" dirty="0">
                <a:latin typeface="AdobeCorpID MyriadRg"/>
              </a:rPr>
              <a:t>approach </a:t>
            </a:r>
            <a:r>
              <a:rPr lang="en-AU" sz="2600" dirty="0" smtClean="0">
                <a:latin typeface="AdobeCorpID MyriadRg"/>
              </a:rPr>
              <a:t>offers </a:t>
            </a:r>
            <a:r>
              <a:rPr lang="en-AU" sz="2600" dirty="0">
                <a:latin typeface="AdobeCorpID MyriadRg"/>
              </a:rPr>
              <a:t>a chance to improve health education in </a:t>
            </a:r>
            <a:r>
              <a:rPr lang="en-AU" sz="2600" dirty="0" smtClean="0">
                <a:latin typeface="AdobeCorpID MyriadRg"/>
              </a:rPr>
              <a:t>schools – it is inquiry based rather than knowledge based</a:t>
            </a:r>
            <a:r>
              <a:rPr lang="en-AU" sz="2600" dirty="0" smtClean="0">
                <a:solidFill>
                  <a:srgbClr val="C00000"/>
                </a:solidFill>
                <a:latin typeface="AdobeCorpID MyriadRg"/>
              </a:rPr>
              <a:t>. Let’s use alcohol as an example…</a:t>
            </a:r>
          </a:p>
          <a:p>
            <a:endParaRPr lang="en-AU" sz="2600" dirty="0">
              <a:latin typeface="AdobeCorpID MyriadRg"/>
            </a:endParaRPr>
          </a:p>
          <a:p>
            <a:r>
              <a:rPr lang="en-AU" sz="2600" dirty="0" smtClean="0">
                <a:solidFill>
                  <a:schemeClr val="accent1">
                    <a:lumMod val="75000"/>
                  </a:schemeClr>
                </a:solidFill>
                <a:latin typeface="AdobeCorpID MyriadRg"/>
              </a:rPr>
              <a:t>Health </a:t>
            </a:r>
            <a:r>
              <a:rPr lang="en-AU" sz="2600" dirty="0">
                <a:solidFill>
                  <a:schemeClr val="accent1">
                    <a:lumMod val="75000"/>
                  </a:schemeClr>
                </a:solidFill>
                <a:latin typeface="AdobeCorpID MyriadRg"/>
              </a:rPr>
              <a:t>literacy replaces a 'downstream', pathogenic, illness-solving approach to health with a '</a:t>
            </a:r>
            <a:r>
              <a:rPr lang="en-AU" sz="2600" dirty="0" err="1">
                <a:solidFill>
                  <a:schemeClr val="accent1">
                    <a:lumMod val="75000"/>
                  </a:schemeClr>
                </a:solidFill>
                <a:latin typeface="AdobeCorpID MyriadRg"/>
              </a:rPr>
              <a:t>salutogenic</a:t>
            </a:r>
            <a:r>
              <a:rPr lang="en-AU" sz="2600" dirty="0">
                <a:solidFill>
                  <a:schemeClr val="accent1">
                    <a:lumMod val="75000"/>
                  </a:schemeClr>
                </a:solidFill>
                <a:latin typeface="AdobeCorpID MyriadRg"/>
              </a:rPr>
              <a:t>' model that emphasises an individual's access to and use of resources to create and maintain healthy living conditions. </a:t>
            </a:r>
            <a:endParaRPr lang="en-AU" sz="2600" dirty="0" smtClean="0">
              <a:solidFill>
                <a:schemeClr val="accent1">
                  <a:lumMod val="75000"/>
                </a:schemeClr>
              </a:solidFill>
              <a:latin typeface="AdobeCorpID MyriadRg"/>
            </a:endParaRPr>
          </a:p>
          <a:p>
            <a:endParaRPr lang="en-AU" sz="2600" dirty="0">
              <a:solidFill>
                <a:schemeClr val="accent1">
                  <a:lumMod val="75000"/>
                </a:schemeClr>
              </a:solidFill>
              <a:latin typeface="AdobeCorpID MyriadRg"/>
            </a:endParaRPr>
          </a:p>
          <a:p>
            <a:r>
              <a:rPr lang="en-AU" sz="2600" dirty="0" smtClean="0">
                <a:latin typeface="AdobeCorpID MyriadRg"/>
              </a:rPr>
              <a:t>It </a:t>
            </a:r>
            <a:r>
              <a:rPr lang="en-AU" sz="2600" dirty="0">
                <a:latin typeface="AdobeCorpID MyriadRg"/>
              </a:rPr>
              <a:t>includes critical elements that help individuals address barriers to good </a:t>
            </a:r>
            <a:r>
              <a:rPr lang="en-AU" sz="2600" dirty="0" smtClean="0">
                <a:latin typeface="AdobeCorpID MyriadRg"/>
              </a:rPr>
              <a:t>health and involves </a:t>
            </a:r>
            <a:r>
              <a:rPr lang="en-AU" sz="2600" dirty="0">
                <a:latin typeface="AdobeCorpID MyriadRg"/>
              </a:rPr>
              <a:t>awareness of the multimodal forms in which health messages are delivered. </a:t>
            </a:r>
            <a:endParaRPr lang="en-AU" sz="2600" dirty="0" smtClean="0">
              <a:latin typeface="AdobeCorpID MyriadRg"/>
            </a:endParaRPr>
          </a:p>
          <a:p>
            <a:endParaRPr lang="en-A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AU" dirty="0"/>
          </a:p>
        </p:txBody>
      </p:sp>
      <p:sp>
        <p:nvSpPr>
          <p:cNvPr id="4" name="Title 3"/>
          <p:cNvSpPr>
            <a:spLocks noGrp="1"/>
          </p:cNvSpPr>
          <p:nvPr>
            <p:ph type="title"/>
          </p:nvPr>
        </p:nvSpPr>
        <p:spPr>
          <a:xfrm>
            <a:off x="457200" y="201881"/>
            <a:ext cx="6324600" cy="6198919"/>
          </a:xfrm>
        </p:spPr>
        <p:txBody>
          <a:bodyPr/>
          <a:lstStyle/>
          <a:p>
            <a:pPr algn="l"/>
            <a:r>
              <a:rPr lang="en-AU" sz="2000" cap="none" dirty="0" smtClean="0"/>
              <a:t>Personal habits of children and adolescents related to health are influenced by various determinants in the micro and </a:t>
            </a:r>
            <a:r>
              <a:rPr lang="en-AU" sz="2000" cap="none" dirty="0" err="1" smtClean="0"/>
              <a:t>macroenvironment</a:t>
            </a:r>
            <a:r>
              <a:rPr lang="en-AU" sz="2000" cap="none" dirty="0" smtClean="0"/>
              <a:t>.</a:t>
            </a:r>
            <a:br>
              <a:rPr lang="en-AU" sz="2000" cap="none" dirty="0" smtClean="0"/>
            </a:br>
            <a:r>
              <a:rPr lang="en-AU" sz="2000" cap="none" dirty="0" smtClean="0"/>
              <a:t/>
            </a:r>
            <a:br>
              <a:rPr lang="en-AU" sz="2000" cap="none" dirty="0" smtClean="0"/>
            </a:br>
            <a:r>
              <a:rPr lang="en-AU" sz="2000" cap="none" dirty="0" smtClean="0"/>
              <a:t>These include attitudes and behaviours about eating; exercise and physical appearance modelled by parents, teachers, and peers; as well as opportunities to learn new habits and social praise for healthy choices. </a:t>
            </a:r>
            <a:br>
              <a:rPr lang="en-AU" sz="2000" cap="none" dirty="0" smtClean="0"/>
            </a:br>
            <a:r>
              <a:rPr lang="en-AU" sz="2000" cap="none" dirty="0" smtClean="0"/>
              <a:t/>
            </a:r>
            <a:br>
              <a:rPr lang="en-AU" sz="2000" cap="none" dirty="0" smtClean="0"/>
            </a:br>
            <a:r>
              <a:rPr lang="en-AU" sz="2000" cap="none" dirty="0" smtClean="0"/>
              <a:t>The coordinated school health program</a:t>
            </a:r>
            <a:r>
              <a:rPr lang="en-AU" sz="2000" cap="none" dirty="0"/>
              <a:t> </a:t>
            </a:r>
            <a:r>
              <a:rPr lang="en-AU" sz="2000" cap="none" dirty="0" smtClean="0"/>
              <a:t>is compatible with an ecological approach to developing new health behaviours.</a:t>
            </a:r>
            <a:br>
              <a:rPr lang="en-AU" sz="2000" cap="none" dirty="0" smtClean="0"/>
            </a:br>
            <a:r>
              <a:rPr lang="en-AU" sz="2000" cap="none" dirty="0"/>
              <a:t/>
            </a:r>
            <a:br>
              <a:rPr lang="en-AU" sz="2000" cap="none" dirty="0"/>
            </a:br>
            <a:r>
              <a:rPr lang="en-AU" sz="2000" cap="none" dirty="0" smtClean="0"/>
              <a:t/>
            </a:r>
            <a:br>
              <a:rPr lang="en-AU" sz="2000" cap="none" dirty="0" smtClean="0"/>
            </a:br>
            <a:r>
              <a:rPr lang="en-AU" sz="1400" cap="none" dirty="0" smtClean="0">
                <a:latin typeface="Angsana New" pitchFamily="18" charset="-34"/>
                <a:cs typeface="Angsana New" pitchFamily="18" charset="-34"/>
              </a:rPr>
              <a:t>Evans RR, Roy J, Geiger BF, Werner KA, Burnett D. Ecological Strategies To Promote Healthy Body Image Among Children. J </a:t>
            </a:r>
            <a:r>
              <a:rPr lang="en-AU" sz="1400" cap="none" dirty="0" err="1" smtClean="0">
                <a:latin typeface="Angsana New" pitchFamily="18" charset="-34"/>
                <a:cs typeface="Angsana New" pitchFamily="18" charset="-34"/>
              </a:rPr>
              <a:t>Sch</a:t>
            </a:r>
            <a:r>
              <a:rPr lang="en-AU" sz="1400" cap="none" dirty="0" smtClean="0">
                <a:latin typeface="Angsana New" pitchFamily="18" charset="-34"/>
                <a:cs typeface="Angsana New" pitchFamily="18" charset="-34"/>
              </a:rPr>
              <a:t> Health. 2008; 78: 359-367</a:t>
            </a:r>
            <a:r>
              <a:rPr lang="en-AU" sz="1400" dirty="0" smtClean="0">
                <a:latin typeface="Angsana New" pitchFamily="18" charset="-34"/>
                <a:cs typeface="Angsana New" pitchFamily="18" charset="-34"/>
              </a:rPr>
              <a:t>.</a:t>
            </a:r>
            <a:endParaRPr lang="en-AU" sz="2000" cap="none" dirty="0">
              <a:latin typeface="AdobeCorpID MyriadRg"/>
            </a:endParaRPr>
          </a:p>
        </p:txBody>
      </p:sp>
    </p:spTree>
    <p:extLst>
      <p:ext uri="{BB962C8B-B14F-4D97-AF65-F5344CB8AC3E}">
        <p14:creationId xmlns:p14="http://schemas.microsoft.com/office/powerpoint/2010/main" val="1599096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en-US" dirty="0" smtClean="0"/>
              <a:t>The </a:t>
            </a:r>
            <a:r>
              <a:rPr lang="en-US" dirty="0"/>
              <a:t>primary factors that shape the health of an individual are largely determined by their living conditions (</a:t>
            </a:r>
            <a:r>
              <a:rPr lang="en-US" dirty="0" err="1">
                <a:hlinkClick r:id="" tooltip="Mikkonen, 2010 #1650"/>
              </a:rPr>
              <a:t>Mikkonen</a:t>
            </a:r>
            <a:r>
              <a:rPr lang="en-US" dirty="0">
                <a:hlinkClick r:id="" tooltip="Mikkonen, 2010 #1650"/>
              </a:rPr>
              <a:t> &amp; Raphael, 2010</a:t>
            </a:r>
            <a:r>
              <a:rPr lang="en-US" dirty="0"/>
              <a:t>).  </a:t>
            </a:r>
          </a:p>
          <a:p>
            <a:endParaRPr lang="en-US" dirty="0"/>
          </a:p>
          <a:p>
            <a:r>
              <a:rPr lang="en-US" dirty="0">
                <a:solidFill>
                  <a:schemeClr val="accent6">
                    <a:lumMod val="10000"/>
                  </a:schemeClr>
                </a:solidFill>
              </a:rPr>
              <a:t>This includes the amount of income, housing, employment, resources to obtain food and social support</a:t>
            </a:r>
          </a:p>
          <a:p>
            <a:endParaRPr lang="en-US" dirty="0"/>
          </a:p>
          <a:p>
            <a:r>
              <a:rPr lang="en-US" dirty="0"/>
              <a:t>“A far greater determinant is the sometimes toxic relationship between how we live our lives and the economic, social and physical environments that surround us. </a:t>
            </a:r>
          </a:p>
          <a:p>
            <a:endParaRPr lang="en-US" dirty="0"/>
          </a:p>
          <a:p>
            <a:r>
              <a:rPr lang="en-US" dirty="0">
                <a:solidFill>
                  <a:schemeClr val="accent6">
                    <a:lumMod val="10000"/>
                  </a:schemeClr>
                </a:solidFill>
              </a:rPr>
              <a:t>Some of the factors affecting our health we certainly can influence on our own; many of the factors, however, are outside our individual control” </a:t>
            </a:r>
            <a:r>
              <a:rPr lang="en-US" dirty="0"/>
              <a:t>(</a:t>
            </a:r>
            <a:r>
              <a:rPr lang="en-US" dirty="0">
                <a:hlinkClick r:id="" tooltip="Robert Wood Foundation, 2008 #1663"/>
              </a:rPr>
              <a:t>Robert Wood Foundation, 2008, p. 1</a:t>
            </a:r>
            <a:r>
              <a:rPr lang="en-US" dirty="0"/>
              <a:t>).</a:t>
            </a:r>
            <a:endParaRPr lang="en-AU" dirty="0"/>
          </a:p>
          <a:p>
            <a:endParaRPr lang="en-AU" dirty="0"/>
          </a:p>
        </p:txBody>
      </p:sp>
      <p:sp>
        <p:nvSpPr>
          <p:cNvPr id="5" name="Title 4"/>
          <p:cNvSpPr>
            <a:spLocks noGrp="1"/>
          </p:cNvSpPr>
          <p:nvPr>
            <p:ph type="title"/>
          </p:nvPr>
        </p:nvSpPr>
        <p:spPr/>
        <p:txBody>
          <a:bodyPr/>
          <a:lstStyle/>
          <a:p>
            <a:r>
              <a:rPr lang="en-AU" i="1" cap="none" dirty="0" smtClean="0">
                <a:solidFill>
                  <a:schemeClr val="accent1">
                    <a:lumMod val="40000"/>
                    <a:lumOff val="60000"/>
                  </a:schemeClr>
                </a:solidFill>
                <a:latin typeface="Segoe Print" panose="02000600000000000000" pitchFamily="2" charset="0"/>
              </a:rPr>
              <a:t>Social determinants of health </a:t>
            </a:r>
            <a:r>
              <a:rPr lang="en-AU" dirty="0">
                <a:solidFill>
                  <a:schemeClr val="accent6">
                    <a:lumMod val="10000"/>
                  </a:schemeClr>
                </a:solidFill>
              </a:rPr>
              <a:t/>
            </a:r>
            <a:br>
              <a:rPr lang="en-AU" dirty="0">
                <a:solidFill>
                  <a:schemeClr val="accent6">
                    <a:lumMod val="10000"/>
                  </a:schemeClr>
                </a:solidFill>
              </a:rPr>
            </a:br>
            <a:endParaRPr lang="en-AU" dirty="0"/>
          </a:p>
        </p:txBody>
      </p:sp>
    </p:spTree>
    <p:extLst>
      <p:ext uri="{BB962C8B-B14F-4D97-AF65-F5344CB8AC3E}">
        <p14:creationId xmlns:p14="http://schemas.microsoft.com/office/powerpoint/2010/main" val="1892006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002" y="190005"/>
            <a:ext cx="8799615" cy="6377050"/>
          </a:xfrm>
          <a:solidFill>
            <a:schemeClr val="accent2">
              <a:lumMod val="75000"/>
            </a:schemeClr>
          </a:solidFill>
        </p:spPr>
        <p:txBody>
          <a:bodyPr/>
          <a:lstStyle/>
          <a:p>
            <a:pPr algn="l"/>
            <a:r>
              <a:rPr lang="en-AU" sz="2000" cap="none" dirty="0" smtClean="0"/>
              <a:t/>
            </a:r>
            <a:br>
              <a:rPr lang="en-AU" sz="2000" cap="none" dirty="0" smtClean="0"/>
            </a:br>
            <a:r>
              <a:rPr lang="en-AU" sz="2000" cap="none" dirty="0" smtClean="0">
                <a:solidFill>
                  <a:schemeClr val="accent6">
                    <a:lumMod val="50000"/>
                  </a:schemeClr>
                </a:solidFill>
              </a:rPr>
              <a:t>One element of health literacy </a:t>
            </a:r>
            <a:r>
              <a:rPr lang="en-AU" sz="2000" cap="none" dirty="0" smtClean="0"/>
              <a:t>is </a:t>
            </a:r>
            <a:r>
              <a:rPr lang="en-AU" sz="2000" cap="none" dirty="0" smtClean="0">
                <a:solidFill>
                  <a:srgbClr val="7030A0"/>
                </a:solidFill>
                <a:latin typeface="AdobeCorpID MyriadRg"/>
              </a:rPr>
              <a:t>'Code-breaking', </a:t>
            </a:r>
            <a:r>
              <a:rPr lang="en-AU" sz="2000" cap="none" dirty="0" smtClean="0">
                <a:latin typeface="AdobeCorpID MyriadRg"/>
              </a:rPr>
              <a:t>which includes the ability to interpret nutritional information and prescriptions and labels, learn relevant terminology and seek further information. </a:t>
            </a:r>
            <a:br>
              <a:rPr lang="en-AU" sz="2000" cap="none" dirty="0" smtClean="0">
                <a:latin typeface="AdobeCorpID MyriadRg"/>
              </a:rPr>
            </a:br>
            <a:r>
              <a:rPr lang="en-AU" sz="2000" cap="none" dirty="0" smtClean="0">
                <a:latin typeface="AdobeCorpID MyriadRg"/>
              </a:rPr>
              <a:t/>
            </a:r>
            <a:br>
              <a:rPr lang="en-AU" sz="2000" cap="none" dirty="0" smtClean="0">
                <a:latin typeface="AdobeCorpID MyriadRg"/>
              </a:rPr>
            </a:br>
            <a:r>
              <a:rPr lang="en-AU" sz="2000" cap="none" dirty="0" smtClean="0">
                <a:solidFill>
                  <a:schemeClr val="accent6">
                    <a:lumMod val="50000"/>
                  </a:schemeClr>
                </a:solidFill>
                <a:latin typeface="AdobeCorpID MyriadRg"/>
              </a:rPr>
              <a:t>Another element is meaning-making</a:t>
            </a:r>
            <a:r>
              <a:rPr lang="en-AU" sz="2000" cap="none" dirty="0" smtClean="0">
                <a:latin typeface="AdobeCorpID MyriadRg"/>
              </a:rPr>
              <a:t>, as the individual relates the information they receive to prior knowledge about their own situation, </a:t>
            </a:r>
            <a:r>
              <a:rPr lang="en-AU" sz="2000" cap="none" dirty="0" smtClean="0">
                <a:solidFill>
                  <a:srgbClr val="7030A0"/>
                </a:solidFill>
                <a:latin typeface="AdobeCorpID MyriadRg"/>
              </a:rPr>
              <a:t>including their cultural context</a:t>
            </a:r>
            <a:r>
              <a:rPr lang="en-AU" sz="2000" cap="none" dirty="0" smtClean="0">
                <a:latin typeface="AdobeCorpID MyriadRg"/>
              </a:rPr>
              <a:t>, as a basis to decide what they could afford or manage in terms of health care, to balance costs and benefits, and to reflect on past experiences. </a:t>
            </a:r>
            <a:br>
              <a:rPr lang="en-AU" sz="2000" cap="none" dirty="0" smtClean="0">
                <a:latin typeface="AdobeCorpID MyriadRg"/>
              </a:rPr>
            </a:br>
            <a:r>
              <a:rPr lang="en-AU" sz="2000" cap="none" dirty="0">
                <a:latin typeface="AdobeCorpID MyriadRg"/>
              </a:rPr>
              <a:t/>
            </a:r>
            <a:br>
              <a:rPr lang="en-AU" sz="2000" cap="none" dirty="0">
                <a:latin typeface="AdobeCorpID MyriadRg"/>
              </a:rPr>
            </a:br>
            <a:r>
              <a:rPr lang="en-AU" sz="2000" cap="none" dirty="0" smtClean="0">
                <a:solidFill>
                  <a:schemeClr val="accent6">
                    <a:lumMod val="50000"/>
                  </a:schemeClr>
                </a:solidFill>
                <a:latin typeface="AdobeCorpID MyriadRg"/>
              </a:rPr>
              <a:t>A third element of health literacy </a:t>
            </a:r>
            <a:r>
              <a:rPr lang="en-AU" sz="2000" cap="none" dirty="0" smtClean="0">
                <a:latin typeface="AdobeCorpID MyriadRg"/>
              </a:rPr>
              <a:t>is the </a:t>
            </a:r>
            <a:r>
              <a:rPr lang="en-AU" sz="2000" cap="none" dirty="0" smtClean="0">
                <a:solidFill>
                  <a:srgbClr val="7030A0"/>
                </a:solidFill>
                <a:latin typeface="AdobeCorpID MyriadRg"/>
              </a:rPr>
              <a:t>pragmatic application of skills and knowledge</a:t>
            </a:r>
            <a:r>
              <a:rPr lang="en-AU" sz="2000" cap="none" dirty="0" smtClean="0">
                <a:latin typeface="AdobeCorpID MyriadRg"/>
              </a:rPr>
              <a:t> to the way that they cook, exercise and live. </a:t>
            </a:r>
            <a:br>
              <a:rPr lang="en-AU" sz="2000" cap="none" dirty="0" smtClean="0">
                <a:latin typeface="AdobeCorpID MyriadRg"/>
              </a:rPr>
            </a:br>
            <a:r>
              <a:rPr lang="en-AU" sz="2000" cap="none" dirty="0">
                <a:latin typeface="AdobeCorpID MyriadRg"/>
              </a:rPr>
              <a:t/>
            </a:r>
            <a:br>
              <a:rPr lang="en-AU" sz="2000" cap="none" dirty="0">
                <a:latin typeface="AdobeCorpID MyriadRg"/>
              </a:rPr>
            </a:br>
            <a:r>
              <a:rPr lang="en-AU" sz="2000" cap="none" dirty="0" smtClean="0">
                <a:solidFill>
                  <a:srgbClr val="C00000"/>
                </a:solidFill>
                <a:latin typeface="AdobeCorpID MyriadRg"/>
              </a:rPr>
              <a:t>The final element </a:t>
            </a:r>
            <a:r>
              <a:rPr lang="en-AU" sz="2000" cap="none" dirty="0" smtClean="0">
                <a:latin typeface="AdobeCorpID MyriadRg"/>
              </a:rPr>
              <a:t>is critical analysis of who provides health advice and why, how others are affected by one's health choices, the sustainability of these choices, and possible alternatives.</a:t>
            </a:r>
            <a:br>
              <a:rPr lang="en-AU" sz="2000" cap="none" dirty="0" smtClean="0">
                <a:latin typeface="AdobeCorpID MyriadRg"/>
              </a:rPr>
            </a:br>
            <a:endParaRPr lang="en-AU" sz="2000" cap="none" dirty="0">
              <a:latin typeface="AdobeCorpID MyriadRg"/>
            </a:endParaRPr>
          </a:p>
        </p:txBody>
      </p:sp>
    </p:spTree>
    <p:extLst>
      <p:ext uri="{BB962C8B-B14F-4D97-AF65-F5344CB8AC3E}">
        <p14:creationId xmlns:p14="http://schemas.microsoft.com/office/powerpoint/2010/main" val="1077157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06441" y="5051763"/>
            <a:ext cx="1983179" cy="1645920"/>
          </a:xfrm>
        </p:spPr>
        <p:txBody>
          <a:bodyPr>
            <a:normAutofit/>
          </a:bodyPr>
          <a:lstStyle/>
          <a:p>
            <a:r>
              <a:rPr lang="en-AU" sz="1200" dirty="0"/>
              <a:t>Department of Human Services (DHS), Tobacco Control Unit. South Australia (SA).</a:t>
            </a:r>
          </a:p>
        </p:txBody>
      </p:sp>
      <p:sp>
        <p:nvSpPr>
          <p:cNvPr id="3" name="Title 2"/>
          <p:cNvSpPr>
            <a:spLocks noGrp="1"/>
          </p:cNvSpPr>
          <p:nvPr>
            <p:ph type="title"/>
          </p:nvPr>
        </p:nvSpPr>
        <p:spPr/>
        <p:txBody>
          <a:bodyPr/>
          <a:lstStyle/>
          <a:p>
            <a:endParaRPr lang="en-AU"/>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30" y="178131"/>
            <a:ext cx="6626431" cy="651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055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29" y="355847"/>
            <a:ext cx="8835241" cy="1054394"/>
          </a:xfrm>
        </p:spPr>
        <p:txBody>
          <a:bodyPr/>
          <a:lstStyle/>
          <a:p>
            <a:pPr algn="l"/>
            <a:r>
              <a:rPr lang="en-AU" sz="1800" cap="none" dirty="0" smtClean="0">
                <a:solidFill>
                  <a:schemeClr val="accent1">
                    <a:lumMod val="60000"/>
                    <a:lumOff val="40000"/>
                  </a:schemeClr>
                </a:solidFill>
              </a:rPr>
              <a:t>Application of the ecological model to a comprehensive school health program</a:t>
            </a:r>
            <a:br>
              <a:rPr lang="en-AU" sz="1800" cap="none" dirty="0" smtClean="0">
                <a:solidFill>
                  <a:schemeClr val="accent1">
                    <a:lumMod val="60000"/>
                    <a:lumOff val="40000"/>
                  </a:schemeClr>
                </a:solidFill>
              </a:rPr>
            </a:br>
            <a:r>
              <a:rPr lang="en-AU" sz="1800" cap="none" dirty="0">
                <a:solidFill>
                  <a:schemeClr val="accent1">
                    <a:lumMod val="60000"/>
                    <a:lumOff val="40000"/>
                  </a:schemeClr>
                </a:solidFill>
              </a:rPr>
              <a:t/>
            </a:r>
            <a:br>
              <a:rPr lang="en-AU" sz="1800" cap="none" dirty="0">
                <a:solidFill>
                  <a:schemeClr val="accent1">
                    <a:lumMod val="60000"/>
                    <a:lumOff val="40000"/>
                  </a:schemeClr>
                </a:solidFill>
              </a:rPr>
            </a:br>
            <a:r>
              <a:rPr lang="en-AU" sz="1100" cap="none" dirty="0" smtClean="0">
                <a:solidFill>
                  <a:schemeClr val="accent1">
                    <a:lumMod val="60000"/>
                    <a:lumOff val="40000"/>
                  </a:schemeClr>
                </a:solidFill>
              </a:rPr>
              <a:t>Journal Of School Health D July 2008, Vol. 78, No. 7 D ª 2008, American School Health Association</a:t>
            </a:r>
            <a:endParaRPr lang="en-AU" sz="1100" cap="none" dirty="0">
              <a:solidFill>
                <a:schemeClr val="accent1">
                  <a:lumMod val="60000"/>
                  <a:lumOff val="40000"/>
                </a:schemeClr>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65" y="1579418"/>
            <a:ext cx="7849591" cy="5278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151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131750"/>
          </a:xfrm>
        </p:spPr>
        <p:txBody>
          <a:bodyPr>
            <a:normAutofit/>
          </a:bodyPr>
          <a:lstStyle/>
          <a:p>
            <a:r>
              <a:rPr lang="en-AU" dirty="0" smtClean="0">
                <a:solidFill>
                  <a:schemeClr val="accent6">
                    <a:lumMod val="25000"/>
                  </a:schemeClr>
                </a:solidFill>
              </a:rPr>
              <a:t>Body image</a:t>
            </a:r>
          </a:p>
          <a:p>
            <a:r>
              <a:rPr lang="en-AU" dirty="0" smtClean="0">
                <a:solidFill>
                  <a:schemeClr val="accent6">
                    <a:lumMod val="25000"/>
                  </a:schemeClr>
                </a:solidFill>
              </a:rPr>
              <a:t>Relationships</a:t>
            </a:r>
          </a:p>
          <a:p>
            <a:r>
              <a:rPr lang="en-AU" dirty="0" smtClean="0">
                <a:solidFill>
                  <a:schemeClr val="accent6">
                    <a:lumMod val="25000"/>
                  </a:schemeClr>
                </a:solidFill>
              </a:rPr>
              <a:t>Being safe and secure and loved – belonging</a:t>
            </a:r>
          </a:p>
          <a:p>
            <a:r>
              <a:rPr lang="en-AU" dirty="0" smtClean="0"/>
              <a:t>Drugs of all types including alcohol</a:t>
            </a:r>
          </a:p>
          <a:p>
            <a:r>
              <a:rPr lang="en-AU" dirty="0" smtClean="0"/>
              <a:t>Sex – including sexuality</a:t>
            </a:r>
          </a:p>
          <a:p>
            <a:endParaRPr lang="en-AU" dirty="0" smtClean="0"/>
          </a:p>
          <a:p>
            <a:endParaRPr lang="en-AU" dirty="0"/>
          </a:p>
        </p:txBody>
      </p:sp>
      <p:sp>
        <p:nvSpPr>
          <p:cNvPr id="3" name="Title 2"/>
          <p:cNvSpPr>
            <a:spLocks noGrp="1"/>
          </p:cNvSpPr>
          <p:nvPr>
            <p:ph type="title"/>
          </p:nvPr>
        </p:nvSpPr>
        <p:spPr/>
        <p:txBody>
          <a:bodyPr/>
          <a:lstStyle/>
          <a:p>
            <a:r>
              <a:rPr lang="en-AU" dirty="0" smtClean="0">
                <a:solidFill>
                  <a:schemeClr val="accent2">
                    <a:lumMod val="75000"/>
                  </a:schemeClr>
                </a:solidFill>
                <a:latin typeface="Segoe Print" pitchFamily="2" charset="0"/>
              </a:rPr>
              <a:t>What do kids care about?</a:t>
            </a:r>
            <a:endParaRPr lang="en-AU" dirty="0">
              <a:solidFill>
                <a:schemeClr val="accent2">
                  <a:lumMod val="75000"/>
                </a:schemeClr>
              </a:solidFill>
              <a:latin typeface="Segoe Print" pitchFamily="2"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02" y="3850821"/>
            <a:ext cx="8906494"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391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2081032"/>
          </a:xfrm>
        </p:spPr>
        <p:txBody>
          <a:bodyPr>
            <a:normAutofit lnSpcReduction="10000"/>
          </a:bodyPr>
          <a:lstStyle/>
          <a:p>
            <a:r>
              <a:rPr lang="en-AU" sz="2000" dirty="0" smtClean="0">
                <a:latin typeface="AdobeCorpID MyriadRg"/>
              </a:rPr>
              <a:t>Diversity – a health literacies approach and strengths-based paradigms afford flexibility for students to personalise health learning through inquiry. </a:t>
            </a:r>
          </a:p>
          <a:p>
            <a:endParaRPr lang="en-AU" sz="2000" dirty="0">
              <a:latin typeface="AdobeCorpID MyriadRg"/>
            </a:endParaRPr>
          </a:p>
        </p:txBody>
      </p:sp>
      <p:sp>
        <p:nvSpPr>
          <p:cNvPr id="3" name="Content Placeholder 2"/>
          <p:cNvSpPr>
            <a:spLocks noGrp="1"/>
          </p:cNvSpPr>
          <p:nvPr>
            <p:ph sz="half" idx="2"/>
          </p:nvPr>
        </p:nvSpPr>
        <p:spPr>
          <a:xfrm>
            <a:off x="4648200" y="1719072"/>
            <a:ext cx="4038600" cy="2947931"/>
          </a:xfrm>
        </p:spPr>
        <p:txBody>
          <a:bodyPr>
            <a:normAutofit lnSpcReduction="10000"/>
          </a:bodyPr>
          <a:lstStyle/>
          <a:p>
            <a:r>
              <a:rPr lang="en-AU" sz="2000" dirty="0" smtClean="0"/>
              <a:t>Equity – an understanding about the impacts of social determinants </a:t>
            </a:r>
            <a:r>
              <a:rPr lang="en-AU" sz="2000" dirty="0"/>
              <a:t>of health </a:t>
            </a:r>
            <a:r>
              <a:rPr lang="en-AU" sz="2000" dirty="0" smtClean="0"/>
              <a:t>enables schools to make informed decisions about policies and programs – such as ‘no hat, no play’, nutrition education and bullying policies</a:t>
            </a:r>
            <a:endParaRPr lang="en-AU" sz="2000" dirty="0"/>
          </a:p>
        </p:txBody>
      </p:sp>
      <p:sp>
        <p:nvSpPr>
          <p:cNvPr id="4" name="Title 3"/>
          <p:cNvSpPr>
            <a:spLocks noGrp="1"/>
          </p:cNvSpPr>
          <p:nvPr>
            <p:ph type="title"/>
          </p:nvPr>
        </p:nvSpPr>
        <p:spPr/>
        <p:txBody>
          <a:bodyPr/>
          <a:lstStyle/>
          <a:p>
            <a:pPr algn="l"/>
            <a:r>
              <a:rPr lang="en-AU" sz="2400" cap="none" dirty="0" smtClean="0">
                <a:solidFill>
                  <a:schemeClr val="accent2">
                    <a:lumMod val="75000"/>
                  </a:schemeClr>
                </a:solidFill>
                <a:latin typeface="Segoe Print" panose="02000600000000000000" pitchFamily="2" charset="0"/>
              </a:rPr>
              <a:t>How should this ‘fit’ with health education and health promotion initiatives?</a:t>
            </a:r>
            <a:endParaRPr lang="en-AU" sz="2400" cap="none" dirty="0">
              <a:solidFill>
                <a:schemeClr val="accent2">
                  <a:lumMod val="75000"/>
                </a:schemeClr>
              </a:solidFill>
              <a:latin typeface="Segoe Print" panose="02000600000000000000" pitchFamily="2" charset="0"/>
            </a:endParaRPr>
          </a:p>
        </p:txBody>
      </p:sp>
      <p:sp>
        <p:nvSpPr>
          <p:cNvPr id="5" name="TextBox 4"/>
          <p:cNvSpPr txBox="1"/>
          <p:nvPr/>
        </p:nvSpPr>
        <p:spPr>
          <a:xfrm>
            <a:off x="213756" y="4963886"/>
            <a:ext cx="8740239" cy="1477328"/>
          </a:xfrm>
          <a:prstGeom prst="rect">
            <a:avLst/>
          </a:prstGeom>
          <a:noFill/>
        </p:spPr>
        <p:txBody>
          <a:bodyPr wrap="square" rtlCol="0">
            <a:spAutoFit/>
          </a:bodyPr>
          <a:lstStyle/>
          <a:p>
            <a:r>
              <a:rPr lang="en-AU" dirty="0" smtClean="0">
                <a:latin typeface="Mangal" pitchFamily="18" charset="0"/>
                <a:cs typeface="Mangal" pitchFamily="18" charset="0"/>
              </a:rPr>
              <a:t>Understanding of the impacts of diversity and inequity on students’ health behaviours enables the school to advocate for health outcomes and to create environments that support the health and wellbeing of their specific student demographic. </a:t>
            </a:r>
            <a:endParaRPr lang="en-AU" dirty="0">
              <a:latin typeface="Mangal" pitchFamily="18" charset="0"/>
              <a:cs typeface="Mangal" pitchFamily="18" charset="0"/>
            </a:endParaRPr>
          </a:p>
        </p:txBody>
      </p:sp>
    </p:spTree>
    <p:extLst>
      <p:ext uri="{BB962C8B-B14F-4D97-AF65-F5344CB8AC3E}">
        <p14:creationId xmlns:p14="http://schemas.microsoft.com/office/powerpoint/2010/main" val="3714513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Educators may effectively use a coordinated approach to </a:t>
            </a:r>
            <a:r>
              <a:rPr lang="en-AU" dirty="0" smtClean="0"/>
              <a:t>guide multiple </a:t>
            </a:r>
            <a:r>
              <a:rPr lang="en-AU" dirty="0"/>
              <a:t>intervention activities aimed at increasing </a:t>
            </a:r>
            <a:r>
              <a:rPr lang="en-AU" dirty="0" smtClean="0"/>
              <a:t>positive health behaviours </a:t>
            </a:r>
            <a:r>
              <a:rPr lang="en-AU" dirty="0"/>
              <a:t>among </a:t>
            </a:r>
            <a:r>
              <a:rPr lang="en-AU" dirty="0" smtClean="0"/>
              <a:t>children, adolescents and </a:t>
            </a:r>
            <a:r>
              <a:rPr lang="en-AU" dirty="0"/>
              <a:t>their families. </a:t>
            </a:r>
            <a:endParaRPr lang="en-AU" dirty="0" smtClean="0"/>
          </a:p>
          <a:p>
            <a:endParaRPr lang="en-AU" dirty="0"/>
          </a:p>
          <a:p>
            <a:r>
              <a:rPr lang="en-AU" dirty="0" smtClean="0"/>
              <a:t>The </a:t>
            </a:r>
            <a:r>
              <a:rPr lang="en-AU" dirty="0"/>
              <a:t>strength of </a:t>
            </a:r>
            <a:r>
              <a:rPr lang="en-AU" dirty="0" smtClean="0"/>
              <a:t>comprehensive </a:t>
            </a:r>
            <a:r>
              <a:rPr lang="en-AU" dirty="0"/>
              <a:t>s</a:t>
            </a:r>
            <a:r>
              <a:rPr lang="en-AU" dirty="0" smtClean="0"/>
              <a:t>chool </a:t>
            </a:r>
            <a:r>
              <a:rPr lang="en-AU" dirty="0"/>
              <a:t>h</a:t>
            </a:r>
            <a:r>
              <a:rPr lang="en-AU" dirty="0" smtClean="0"/>
              <a:t>ealth </a:t>
            </a:r>
            <a:r>
              <a:rPr lang="en-AU" dirty="0"/>
              <a:t>p</a:t>
            </a:r>
            <a:r>
              <a:rPr lang="en-AU" dirty="0" smtClean="0"/>
              <a:t>rograms </a:t>
            </a:r>
            <a:r>
              <a:rPr lang="en-AU" dirty="0"/>
              <a:t>is </a:t>
            </a:r>
            <a:r>
              <a:rPr lang="en-AU" dirty="0" smtClean="0"/>
              <a:t>the collaborative nature, </a:t>
            </a:r>
            <a:r>
              <a:rPr lang="en-AU" dirty="0"/>
              <a:t>with </a:t>
            </a:r>
            <a:r>
              <a:rPr lang="en-AU" dirty="0" smtClean="0"/>
              <a:t>active participation </a:t>
            </a:r>
            <a:r>
              <a:rPr lang="en-AU" dirty="0"/>
              <a:t>by students, faculty members, family </a:t>
            </a:r>
            <a:r>
              <a:rPr lang="en-AU" dirty="0" smtClean="0"/>
              <a:t>and caregivers</a:t>
            </a:r>
            <a:r>
              <a:rPr lang="en-AU" dirty="0"/>
              <a:t>, agency professionals</a:t>
            </a:r>
            <a:r>
              <a:rPr lang="en-AU" dirty="0" smtClean="0"/>
              <a:t>, community </a:t>
            </a:r>
            <a:r>
              <a:rPr lang="en-AU" dirty="0"/>
              <a:t>residents, and health care providers.</a:t>
            </a:r>
          </a:p>
        </p:txBody>
      </p:sp>
    </p:spTree>
    <p:extLst>
      <p:ext uri="{BB962C8B-B14F-4D97-AF65-F5344CB8AC3E}">
        <p14:creationId xmlns:p14="http://schemas.microsoft.com/office/powerpoint/2010/main" val="2039328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710407"/>
            <a:ext cx="824440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Georgia" pitchFamily="18" charset="0"/>
              <a:ea typeface="Georgia"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anose="020F0502020204030204" pitchFamily="34" charset="0"/>
              <a:ea typeface="Georgia"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alibri" panose="020F0502020204030204" pitchFamily="34" charset="0"/>
                <a:ea typeface="Georgia" pitchFamily="18" charset="0"/>
                <a:cs typeface="Calibri" pitchFamily="34" charset="0"/>
              </a:rPr>
              <a:t>The World Health Organisation (WHO) (</a:t>
            </a:r>
            <a:r>
              <a:rPr kumimoji="0" lang="en-US" sz="2000" b="0" i="0" u="none" strike="noStrike" cap="none" normalizeH="0" baseline="0" dirty="0" smtClean="0">
                <a:ln>
                  <a:noFill/>
                </a:ln>
                <a:solidFill>
                  <a:srgbClr val="002060"/>
                </a:solidFill>
                <a:effectLst/>
                <a:latin typeface="Calibri" panose="020F0502020204030204" pitchFamily="34" charset="0"/>
                <a:ea typeface="Georgia" pitchFamily="18" charset="0"/>
                <a:cs typeface="Calibri" pitchFamily="34" charset="0"/>
                <a:hlinkClick r:id="" tooltip="World Health Organisation, 2009 #1518"/>
              </a:rPr>
              <a:t>2009</a:t>
            </a:r>
            <a:r>
              <a:rPr kumimoji="0" lang="en-US" sz="2000" b="0" i="0" u="none" strike="noStrike" cap="none" normalizeH="0" baseline="0" dirty="0" smtClean="0">
                <a:ln>
                  <a:noFill/>
                </a:ln>
                <a:solidFill>
                  <a:srgbClr val="002060"/>
                </a:solidFill>
                <a:effectLst/>
                <a:latin typeface="Calibri" panose="020F0502020204030204" pitchFamily="34" charset="0"/>
                <a:ea typeface="Georgia" pitchFamily="18" charset="0"/>
                <a:cs typeface="Calibri" pitchFamily="34" charset="0"/>
              </a:rPr>
              <a:t>) refers to these factors as the ‘social determinants of health’ and identify that these factors are the most important indicators of health. </a:t>
            </a:r>
            <a:endParaRPr kumimoji="0" lang="en-US" sz="2000" b="0" i="0" u="none" strike="noStrike" cap="none" normalizeH="0" baseline="0" dirty="0" smtClean="0">
              <a:ln>
                <a:noFill/>
              </a:ln>
              <a:solidFill>
                <a:srgbClr val="002060"/>
              </a:solidFill>
              <a:effectLst/>
              <a:latin typeface="Calibri" panose="020F0502020204030204" pitchFamily="34" charset="0"/>
              <a:ea typeface="Georgia"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alibri" panose="020F0502020204030204" pitchFamily="34" charset="0"/>
                <a:ea typeface="Georgia" pitchFamily="18" charset="0"/>
                <a:cs typeface="Calibri" pitchFamily="34" charset="0"/>
              </a:rPr>
              <a:t> </a:t>
            </a:r>
            <a:endParaRPr kumimoji="0" lang="en-US" sz="2000" b="0" i="0" u="none" strike="noStrike" cap="none" normalizeH="0" baseline="0" dirty="0" smtClean="0">
              <a:ln>
                <a:noFill/>
              </a:ln>
              <a:solidFill>
                <a:srgbClr val="002060"/>
              </a:solidFill>
              <a:effectLst/>
              <a:latin typeface="Calibri" panose="020F0502020204030204" pitchFamily="34" charset="0"/>
              <a:ea typeface="Georgia"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a:solidFill>
                <a:schemeClr val="accent3">
                  <a:lumMod val="50000"/>
                </a:schemeClr>
              </a:solidFill>
              <a:latin typeface="Calibri" panose="020F0502020204030204" pitchFamily="34" charset="0"/>
              <a:ea typeface="Georgia"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6">
                    <a:lumMod val="10000"/>
                  </a:schemeClr>
                </a:solidFill>
                <a:effectLst/>
                <a:latin typeface="Calibri" panose="020F0502020204030204" pitchFamily="34" charset="0"/>
                <a:ea typeface="Georgia" pitchFamily="18" charset="0"/>
                <a:cs typeface="Calibri" pitchFamily="34" charset="0"/>
              </a:rPr>
              <a:t>Health risk factors experienced by large numbers within populations are seen by The World Health </a:t>
            </a:r>
            <a:r>
              <a:rPr kumimoji="0" lang="en-US" sz="2000" b="0" i="0" u="none" strike="noStrike" cap="none" normalizeH="0" baseline="0" dirty="0" err="1" smtClean="0">
                <a:ln>
                  <a:noFill/>
                </a:ln>
                <a:solidFill>
                  <a:schemeClr val="accent6">
                    <a:lumMod val="10000"/>
                  </a:schemeClr>
                </a:solidFill>
                <a:effectLst/>
                <a:latin typeface="Calibri" panose="020F0502020204030204" pitchFamily="34" charset="0"/>
                <a:ea typeface="Georgia" pitchFamily="18" charset="0"/>
                <a:cs typeface="Calibri" pitchFamily="34" charset="0"/>
              </a:rPr>
              <a:t>Organisation</a:t>
            </a:r>
            <a:r>
              <a:rPr kumimoji="0" lang="en-US" sz="2000" b="0" i="0" u="none" strike="noStrike" cap="none" normalizeH="0" baseline="0" dirty="0" smtClean="0">
                <a:ln>
                  <a:noFill/>
                </a:ln>
                <a:solidFill>
                  <a:schemeClr val="accent6">
                    <a:lumMod val="10000"/>
                  </a:schemeClr>
                </a:solidFill>
                <a:effectLst/>
                <a:latin typeface="Calibri" panose="020F0502020204030204" pitchFamily="34" charset="0"/>
                <a:ea typeface="Georgia" pitchFamily="18" charset="0"/>
                <a:cs typeface="Calibri" pitchFamily="34" charset="0"/>
              </a:rPr>
              <a:t> as “a toxic combination of poor social policies and programs, unfair economic arrangements, and bad politics” (</a:t>
            </a:r>
            <a:r>
              <a:rPr kumimoji="0" lang="en-US" sz="2000" b="0" i="0" u="none" strike="noStrike" cap="none" normalizeH="0" baseline="0" dirty="0" smtClean="0">
                <a:ln>
                  <a:noFill/>
                </a:ln>
                <a:solidFill>
                  <a:schemeClr val="accent6">
                    <a:lumMod val="10000"/>
                  </a:schemeClr>
                </a:solidFill>
                <a:effectLst/>
                <a:latin typeface="Calibri" panose="020F0502020204030204" pitchFamily="34" charset="0"/>
                <a:ea typeface="Georgia" pitchFamily="18" charset="0"/>
                <a:cs typeface="Calibri" pitchFamily="34" charset="0"/>
                <a:hlinkClick r:id="" tooltip="World Health Organisation, 2008 #1653"/>
              </a:rPr>
              <a:t>World Health </a:t>
            </a:r>
            <a:r>
              <a:rPr kumimoji="0" lang="en-US" sz="2000" b="0" i="0" u="none" strike="noStrike" cap="none" normalizeH="0" baseline="0" dirty="0" err="1" smtClean="0">
                <a:ln>
                  <a:noFill/>
                </a:ln>
                <a:solidFill>
                  <a:schemeClr val="accent6">
                    <a:lumMod val="10000"/>
                  </a:schemeClr>
                </a:solidFill>
                <a:effectLst/>
                <a:latin typeface="Calibri" panose="020F0502020204030204" pitchFamily="34" charset="0"/>
                <a:ea typeface="Georgia" pitchFamily="18" charset="0"/>
                <a:cs typeface="Calibri" pitchFamily="34" charset="0"/>
                <a:hlinkClick r:id="" tooltip="World Health Organisation, 2008 #1653"/>
              </a:rPr>
              <a:t>Organisation</a:t>
            </a:r>
            <a:r>
              <a:rPr kumimoji="0" lang="en-US" sz="2000" b="0" i="0" u="none" strike="noStrike" cap="none" normalizeH="0" baseline="0" dirty="0" smtClean="0">
                <a:ln>
                  <a:noFill/>
                </a:ln>
                <a:solidFill>
                  <a:schemeClr val="accent6">
                    <a:lumMod val="10000"/>
                  </a:schemeClr>
                </a:solidFill>
                <a:effectLst/>
                <a:latin typeface="Calibri" panose="020F0502020204030204" pitchFamily="34" charset="0"/>
                <a:ea typeface="Georgia" pitchFamily="18" charset="0"/>
                <a:cs typeface="Calibri" pitchFamily="34" charset="0"/>
                <a:hlinkClick r:id="" tooltip="World Health Organisation, 2008 #1653"/>
              </a:rPr>
              <a:t>, 2008, p. 1</a:t>
            </a:r>
            <a:r>
              <a:rPr kumimoji="0" lang="en-US" sz="2000" b="0" i="0" u="none" strike="noStrike" cap="none" normalizeH="0" baseline="0" dirty="0" smtClean="0">
                <a:ln>
                  <a:noFill/>
                </a:ln>
                <a:solidFill>
                  <a:schemeClr val="accent6">
                    <a:lumMod val="10000"/>
                  </a:schemeClr>
                </a:solidFill>
                <a:effectLst/>
                <a:latin typeface="Calibri" panose="020F0502020204030204" pitchFamily="34" charset="0"/>
                <a:ea typeface="Georgia" pitchFamily="18" charset="0"/>
                <a:cs typeface="Calibri" pitchFamily="34" charset="0"/>
              </a:rPr>
              <a:t>).  </a:t>
            </a:r>
            <a:endParaRPr kumimoji="0" lang="en-US" sz="2000" b="0" i="0" u="none" strike="noStrike" cap="none" normalizeH="0" baseline="0" dirty="0" smtClean="0">
              <a:ln>
                <a:noFill/>
              </a:ln>
              <a:solidFill>
                <a:schemeClr val="accent6">
                  <a:lumMod val="10000"/>
                </a:schemeClr>
              </a:solidFill>
              <a:effectLst/>
              <a:latin typeface="Calibri" panose="020F0502020204030204" pitchFamily="34" charset="0"/>
            </a:endParaRPr>
          </a:p>
        </p:txBody>
      </p:sp>
      <p:pic>
        <p:nvPicPr>
          <p:cNvPr id="4" name="Picture 3" descr="Three children wash their hands with water from a hose, India.">
            <a:hlinkClick r:id="rId2"/>
          </p:cNvPr>
          <p:cNvPicPr/>
          <p:nvPr/>
        </p:nvPicPr>
        <p:blipFill>
          <a:blip r:embed="rId3" cstate="print"/>
          <a:srcRect/>
          <a:stretch>
            <a:fillRect/>
          </a:stretch>
        </p:blipFill>
        <p:spPr bwMode="auto">
          <a:xfrm>
            <a:off x="1259632" y="4581128"/>
            <a:ext cx="2167255" cy="1152525"/>
          </a:xfrm>
          <a:prstGeom prst="rect">
            <a:avLst/>
          </a:prstGeom>
          <a:noFill/>
          <a:ln w="9525">
            <a:noFill/>
            <a:miter lim="800000"/>
            <a:headEnd/>
            <a:tailEnd/>
          </a:ln>
        </p:spPr>
      </p:pic>
    </p:spTree>
    <p:extLst>
      <p:ext uri="{BB962C8B-B14F-4D97-AF65-F5344CB8AC3E}">
        <p14:creationId xmlns:p14="http://schemas.microsoft.com/office/powerpoint/2010/main" val="134782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5" y="836712"/>
            <a:ext cx="7379021" cy="4616648"/>
          </a:xfrm>
          <a:prstGeom prst="rect">
            <a:avLst/>
          </a:prstGeom>
          <a:noFill/>
        </p:spPr>
        <p:txBody>
          <a:bodyPr wrap="square" rtlCol="0">
            <a:spAutoFit/>
          </a:bodyPr>
          <a:lstStyle/>
          <a:p>
            <a:r>
              <a:rPr lang="en-US" sz="2000" dirty="0">
                <a:solidFill>
                  <a:srgbClr val="002060"/>
                </a:solidFill>
              </a:rPr>
              <a:t>S</a:t>
            </a:r>
            <a:r>
              <a:rPr lang="en-US" sz="2000" dirty="0" smtClean="0">
                <a:solidFill>
                  <a:srgbClr val="002060"/>
                </a:solidFill>
              </a:rPr>
              <a:t>ocial </a:t>
            </a:r>
            <a:r>
              <a:rPr lang="en-US" sz="2000" dirty="0">
                <a:solidFill>
                  <a:srgbClr val="002060"/>
                </a:solidFill>
              </a:rPr>
              <a:t>determinants of health are largely influenced by how income and wealth are distributed and the living and working conditions we experience.  </a:t>
            </a:r>
            <a:r>
              <a:rPr lang="en-US" i="1" dirty="0" smtClean="0">
                <a:solidFill>
                  <a:schemeClr val="accent6">
                    <a:lumMod val="75000"/>
                  </a:schemeClr>
                </a:solidFill>
              </a:rPr>
              <a:t>Remember the what did you do this morning before you </a:t>
            </a:r>
            <a:r>
              <a:rPr lang="en-US" i="1" dirty="0" smtClean="0">
                <a:solidFill>
                  <a:schemeClr val="accent6">
                    <a:lumMod val="75000"/>
                  </a:schemeClr>
                </a:solidFill>
              </a:rPr>
              <a:t>came </a:t>
            </a:r>
            <a:r>
              <a:rPr lang="en-US" i="1" dirty="0" smtClean="0">
                <a:solidFill>
                  <a:schemeClr val="accent6">
                    <a:lumMod val="75000"/>
                  </a:schemeClr>
                </a:solidFill>
              </a:rPr>
              <a:t>to Uni discussion? How many of these things do you control? Maybe not as many as you think…</a:t>
            </a:r>
            <a:endParaRPr lang="en-US" i="1" dirty="0" smtClean="0"/>
          </a:p>
          <a:p>
            <a:endParaRPr lang="en-US" dirty="0"/>
          </a:p>
          <a:p>
            <a:endParaRPr lang="en-US" dirty="0" smtClean="0"/>
          </a:p>
          <a:p>
            <a:r>
              <a:rPr lang="en-US" dirty="0">
                <a:solidFill>
                  <a:schemeClr val="accent5">
                    <a:lumMod val="50000"/>
                  </a:schemeClr>
                </a:solidFill>
              </a:rPr>
              <a:t>H</a:t>
            </a:r>
            <a:r>
              <a:rPr lang="en-US" dirty="0" smtClean="0">
                <a:solidFill>
                  <a:schemeClr val="accent5">
                    <a:lumMod val="50000"/>
                  </a:schemeClr>
                </a:solidFill>
              </a:rPr>
              <a:t>ealth </a:t>
            </a:r>
            <a:r>
              <a:rPr lang="en-US" dirty="0">
                <a:solidFill>
                  <a:schemeClr val="accent5">
                    <a:lumMod val="50000"/>
                  </a:schemeClr>
                </a:solidFill>
              </a:rPr>
              <a:t>is also shaped by the health services </a:t>
            </a:r>
            <a:r>
              <a:rPr lang="en-US" dirty="0" smtClean="0">
                <a:solidFill>
                  <a:schemeClr val="accent5">
                    <a:lumMod val="50000"/>
                  </a:schemeClr>
                </a:solidFill>
              </a:rPr>
              <a:t>we </a:t>
            </a:r>
            <a:r>
              <a:rPr lang="en-US" dirty="0">
                <a:solidFill>
                  <a:schemeClr val="accent5">
                    <a:lumMod val="50000"/>
                  </a:schemeClr>
                </a:solidFill>
              </a:rPr>
              <a:t>are able to access and our ability to obtain the basic necessities such as clean drinking water, food, housing and education.  </a:t>
            </a:r>
            <a:endParaRPr lang="en-US" dirty="0" smtClean="0">
              <a:solidFill>
                <a:schemeClr val="accent5">
                  <a:lumMod val="50000"/>
                </a:schemeClr>
              </a:solidFill>
            </a:endParaRPr>
          </a:p>
          <a:p>
            <a:endParaRPr lang="en-US" dirty="0">
              <a:solidFill>
                <a:srgbClr val="002060"/>
              </a:solidFill>
            </a:endParaRPr>
          </a:p>
          <a:p>
            <a:r>
              <a:rPr lang="en-US" dirty="0" smtClean="0">
                <a:solidFill>
                  <a:srgbClr val="002060"/>
                </a:solidFill>
              </a:rPr>
              <a:t>Many </a:t>
            </a:r>
            <a:r>
              <a:rPr lang="en-US" dirty="0">
                <a:solidFill>
                  <a:srgbClr val="002060"/>
                </a:solidFill>
              </a:rPr>
              <a:t>people believe that they are in control of these imperatives, however, to a large extent, these health-shaping factors are strongly determined by governments, communities and health agencies, social service agencies and a range of public policy domains</a:t>
            </a:r>
            <a:r>
              <a:rPr lang="en-US" dirty="0">
                <a:solidFill>
                  <a:schemeClr val="accent3">
                    <a:lumMod val="75000"/>
                  </a:schemeClr>
                </a:solidFill>
              </a:rPr>
              <a:t>.  </a:t>
            </a:r>
            <a:endParaRPr lang="en-AU" dirty="0">
              <a:solidFill>
                <a:schemeClr val="accent3">
                  <a:lumMod val="75000"/>
                </a:schemeClr>
              </a:solidFill>
            </a:endParaRPr>
          </a:p>
          <a:p>
            <a:endParaRPr lang="en-AU" dirty="0"/>
          </a:p>
        </p:txBody>
      </p:sp>
    </p:spTree>
    <p:extLst>
      <p:ext uri="{BB962C8B-B14F-4D97-AF65-F5344CB8AC3E}">
        <p14:creationId xmlns:p14="http://schemas.microsoft.com/office/powerpoint/2010/main" val="264060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AU" sz="1600" dirty="0" smtClean="0"/>
              <a:t>Health promotion is the process of enabling people to increase control over, and to improve, their health. </a:t>
            </a:r>
            <a:endParaRPr lang="en-AU" sz="1600" dirty="0" smtClean="0"/>
          </a:p>
          <a:p>
            <a:r>
              <a:rPr lang="en-AU" sz="1600" dirty="0" smtClean="0"/>
              <a:t>To </a:t>
            </a:r>
            <a:r>
              <a:rPr lang="en-AU" sz="1600" dirty="0" smtClean="0"/>
              <a:t>reach a state of complete physical, mental and social well-being, an individual or group must be able to identify and to realize aspirations, to satisfy needs, and to change or cope with the environment. </a:t>
            </a:r>
            <a:endParaRPr lang="en-AU" sz="1600" dirty="0" smtClean="0"/>
          </a:p>
          <a:p>
            <a:r>
              <a:rPr lang="en-AU" sz="1600" dirty="0" smtClean="0"/>
              <a:t>Health </a:t>
            </a:r>
            <a:r>
              <a:rPr lang="en-AU" sz="1600" dirty="0" smtClean="0"/>
              <a:t>is, therefore, seen as a resource for everyday life, not the objective of living. </a:t>
            </a:r>
            <a:endParaRPr lang="en-AU" sz="1600" dirty="0" smtClean="0"/>
          </a:p>
          <a:p>
            <a:r>
              <a:rPr lang="en-AU" sz="1600" dirty="0" smtClean="0"/>
              <a:t>Health </a:t>
            </a:r>
            <a:r>
              <a:rPr lang="en-AU" sz="1600" dirty="0" smtClean="0"/>
              <a:t>is a positive concept emphasizing social and personal resources, as well as physical capacities. </a:t>
            </a:r>
            <a:endParaRPr lang="en-AU" sz="1600" dirty="0" smtClean="0"/>
          </a:p>
          <a:p>
            <a:r>
              <a:rPr lang="en-AU" sz="1600" dirty="0" smtClean="0"/>
              <a:t>Therefore</a:t>
            </a:r>
            <a:r>
              <a:rPr lang="en-AU" sz="1600" dirty="0" smtClean="0"/>
              <a:t>, health promotion is not just the responsibility of the health sector, but goes beyond healthy life-styles to well-being.</a:t>
            </a:r>
          </a:p>
          <a:p>
            <a:endParaRPr lang="en-AU" sz="1600" dirty="0"/>
          </a:p>
        </p:txBody>
      </p:sp>
      <p:sp>
        <p:nvSpPr>
          <p:cNvPr id="4" name="Date Placeholder 3"/>
          <p:cNvSpPr>
            <a:spLocks noGrp="1"/>
          </p:cNvSpPr>
          <p:nvPr>
            <p:ph type="dt" sz="half" idx="10"/>
          </p:nvPr>
        </p:nvSpPr>
        <p:spPr/>
        <p:txBody>
          <a:bodyPr/>
          <a:lstStyle/>
          <a:p>
            <a:pPr>
              <a:defRPr/>
            </a:pPr>
            <a:fld id="{B5BFB2F6-FFF3-464A-9C5B-DCA7F81628D0}" type="datetime1">
              <a:rPr lang="en-AU" smtClean="0"/>
              <a:pPr>
                <a:defRPr/>
              </a:pPr>
              <a:t>28/11/2013</a:t>
            </a:fld>
            <a:endParaRPr lang="en-AU"/>
          </a:p>
        </p:txBody>
      </p:sp>
      <p:sp>
        <p:nvSpPr>
          <p:cNvPr id="5" name="Footer Placeholder 4"/>
          <p:cNvSpPr>
            <a:spLocks noGrp="1"/>
          </p:cNvSpPr>
          <p:nvPr>
            <p:ph type="ftr" sz="quarter" idx="11"/>
          </p:nvPr>
        </p:nvSpPr>
        <p:spPr/>
        <p:txBody>
          <a:bodyPr/>
          <a:lstStyle/>
          <a:p>
            <a:pPr>
              <a:defRPr/>
            </a:pPr>
            <a:r>
              <a:rPr lang="en-AU" smtClean="0"/>
              <a:t>SVW Gahan</a:t>
            </a:r>
            <a:endParaRPr lang="en-AU"/>
          </a:p>
        </p:txBody>
      </p:sp>
      <p:sp>
        <p:nvSpPr>
          <p:cNvPr id="6" name="Slide Number Placeholder 5"/>
          <p:cNvSpPr>
            <a:spLocks noGrp="1"/>
          </p:cNvSpPr>
          <p:nvPr>
            <p:ph type="sldNum" sz="quarter" idx="12"/>
          </p:nvPr>
        </p:nvSpPr>
        <p:spPr/>
        <p:txBody>
          <a:bodyPr/>
          <a:lstStyle/>
          <a:p>
            <a:pPr>
              <a:defRPr/>
            </a:pPr>
            <a:fld id="{CB23CC33-932A-4AAA-8AC8-7B5BCB189EC3}" type="slidenum">
              <a:rPr lang="en-AU" smtClean="0"/>
              <a:pPr>
                <a:defRPr/>
              </a:pPr>
              <a:t>6</a:t>
            </a:fld>
            <a:endParaRPr lang="en-AU"/>
          </a:p>
        </p:txBody>
      </p:sp>
      <p:sp>
        <p:nvSpPr>
          <p:cNvPr id="2" name="Title 1"/>
          <p:cNvSpPr>
            <a:spLocks noGrp="1"/>
          </p:cNvSpPr>
          <p:nvPr>
            <p:ph type="title"/>
          </p:nvPr>
        </p:nvSpPr>
        <p:spPr/>
        <p:txBody>
          <a:bodyPr/>
          <a:lstStyle/>
          <a:p>
            <a:pPr algn="l"/>
            <a:r>
              <a:rPr lang="en-AU" sz="2400" b="1" cap="none" dirty="0" smtClean="0"/>
              <a:t>Health Promotion</a:t>
            </a:r>
            <a:r>
              <a:rPr lang="en-AU" sz="2000" b="1" dirty="0" smtClean="0"/>
              <a:t/>
            </a:r>
            <a:br>
              <a:rPr lang="en-AU" sz="2000" b="1" dirty="0" smtClean="0"/>
            </a:br>
            <a:endParaRPr lang="en-AU" sz="2000" dirty="0"/>
          </a:p>
        </p:txBody>
      </p:sp>
    </p:spTree>
    <p:extLst>
      <p:ext uri="{BB962C8B-B14F-4D97-AF65-F5344CB8AC3E}">
        <p14:creationId xmlns:p14="http://schemas.microsoft.com/office/powerpoint/2010/main" val="146592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AU" sz="1600" dirty="0" smtClean="0"/>
              <a:t>The fundamental conditions and resources for health are:</a:t>
            </a:r>
          </a:p>
          <a:p>
            <a:r>
              <a:rPr lang="en-AU" sz="1600" dirty="0" smtClean="0"/>
              <a:t>peace,</a:t>
            </a:r>
          </a:p>
          <a:p>
            <a:r>
              <a:rPr lang="en-AU" sz="1600" dirty="0" smtClean="0"/>
              <a:t>shelter,</a:t>
            </a:r>
          </a:p>
          <a:p>
            <a:r>
              <a:rPr lang="en-AU" sz="1600" dirty="0" smtClean="0"/>
              <a:t>education,</a:t>
            </a:r>
          </a:p>
          <a:p>
            <a:r>
              <a:rPr lang="en-AU" sz="1600" dirty="0" smtClean="0"/>
              <a:t>food,</a:t>
            </a:r>
          </a:p>
          <a:p>
            <a:r>
              <a:rPr lang="en-AU" sz="1600" dirty="0" smtClean="0"/>
              <a:t>income,</a:t>
            </a:r>
          </a:p>
          <a:p>
            <a:r>
              <a:rPr lang="en-AU" sz="1600" dirty="0" smtClean="0"/>
              <a:t>a stable eco-system,</a:t>
            </a:r>
          </a:p>
          <a:p>
            <a:r>
              <a:rPr lang="en-AU" sz="1600" dirty="0" smtClean="0"/>
              <a:t>sustainable resources,</a:t>
            </a:r>
          </a:p>
          <a:p>
            <a:r>
              <a:rPr lang="en-AU" sz="1600" dirty="0" smtClean="0"/>
              <a:t>social justice, and equity.</a:t>
            </a:r>
          </a:p>
          <a:p>
            <a:r>
              <a:rPr lang="en-AU" sz="1600" dirty="0" smtClean="0"/>
              <a:t>Improvement in health requires a secure foundation in these basic prerequisites</a:t>
            </a:r>
          </a:p>
          <a:p>
            <a:endParaRPr lang="en-AU" sz="1600" dirty="0"/>
          </a:p>
        </p:txBody>
      </p:sp>
      <p:sp>
        <p:nvSpPr>
          <p:cNvPr id="4" name="Date Placeholder 3"/>
          <p:cNvSpPr>
            <a:spLocks noGrp="1"/>
          </p:cNvSpPr>
          <p:nvPr>
            <p:ph type="dt" sz="half" idx="10"/>
          </p:nvPr>
        </p:nvSpPr>
        <p:spPr/>
        <p:txBody>
          <a:bodyPr/>
          <a:lstStyle/>
          <a:p>
            <a:pPr>
              <a:defRPr/>
            </a:pPr>
            <a:fld id="{B5BFB2F6-FFF3-464A-9C5B-DCA7F81628D0}" type="datetime1">
              <a:rPr lang="en-AU" smtClean="0"/>
              <a:pPr>
                <a:defRPr/>
              </a:pPr>
              <a:t>28/11/2013</a:t>
            </a:fld>
            <a:endParaRPr lang="en-AU"/>
          </a:p>
        </p:txBody>
      </p:sp>
      <p:sp>
        <p:nvSpPr>
          <p:cNvPr id="5" name="Footer Placeholder 4"/>
          <p:cNvSpPr>
            <a:spLocks noGrp="1"/>
          </p:cNvSpPr>
          <p:nvPr>
            <p:ph type="ftr" sz="quarter" idx="11"/>
          </p:nvPr>
        </p:nvSpPr>
        <p:spPr/>
        <p:txBody>
          <a:bodyPr/>
          <a:lstStyle/>
          <a:p>
            <a:pPr>
              <a:defRPr/>
            </a:pPr>
            <a:r>
              <a:rPr lang="en-AU" smtClean="0"/>
              <a:t>SVW Gahan</a:t>
            </a:r>
            <a:endParaRPr lang="en-AU"/>
          </a:p>
        </p:txBody>
      </p:sp>
      <p:sp>
        <p:nvSpPr>
          <p:cNvPr id="6" name="Slide Number Placeholder 5"/>
          <p:cNvSpPr>
            <a:spLocks noGrp="1"/>
          </p:cNvSpPr>
          <p:nvPr>
            <p:ph type="sldNum" sz="quarter" idx="12"/>
          </p:nvPr>
        </p:nvSpPr>
        <p:spPr/>
        <p:txBody>
          <a:bodyPr/>
          <a:lstStyle/>
          <a:p>
            <a:pPr>
              <a:defRPr/>
            </a:pPr>
            <a:fld id="{CB23CC33-932A-4AAA-8AC8-7B5BCB189EC3}" type="slidenum">
              <a:rPr lang="en-AU" smtClean="0"/>
              <a:pPr>
                <a:defRPr/>
              </a:pPr>
              <a:t>7</a:t>
            </a:fld>
            <a:endParaRPr lang="en-AU"/>
          </a:p>
        </p:txBody>
      </p:sp>
      <p:sp>
        <p:nvSpPr>
          <p:cNvPr id="2" name="Title 1"/>
          <p:cNvSpPr>
            <a:spLocks noGrp="1"/>
          </p:cNvSpPr>
          <p:nvPr>
            <p:ph type="title"/>
          </p:nvPr>
        </p:nvSpPr>
        <p:spPr/>
        <p:txBody>
          <a:bodyPr/>
          <a:lstStyle/>
          <a:p>
            <a:pPr algn="l"/>
            <a:r>
              <a:rPr lang="en-AU" sz="2400" b="1" cap="none" dirty="0" smtClean="0"/>
              <a:t>Prerequisites For Health</a:t>
            </a:r>
            <a:r>
              <a:rPr lang="en-AU" sz="1600" b="1" dirty="0" smtClean="0"/>
              <a:t/>
            </a:r>
            <a:br>
              <a:rPr lang="en-AU" sz="1600" b="1" dirty="0" smtClean="0"/>
            </a:br>
            <a:endParaRPr lang="en-AU" sz="1600" dirty="0"/>
          </a:p>
        </p:txBody>
      </p:sp>
    </p:spTree>
    <p:extLst>
      <p:ext uri="{BB962C8B-B14F-4D97-AF65-F5344CB8AC3E}">
        <p14:creationId xmlns:p14="http://schemas.microsoft.com/office/powerpoint/2010/main" val="53412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AU" sz="1600" dirty="0" smtClean="0"/>
              <a:t>Good health is a major resource for social, economic and personal development and an important dimension of quality of life. </a:t>
            </a:r>
            <a:endParaRPr lang="en-AU" sz="1600" dirty="0" smtClean="0"/>
          </a:p>
          <a:p>
            <a:endParaRPr lang="en-AU" sz="1600" dirty="0"/>
          </a:p>
          <a:p>
            <a:r>
              <a:rPr lang="en-AU" sz="1600" dirty="0" smtClean="0"/>
              <a:t>Political</a:t>
            </a:r>
            <a:r>
              <a:rPr lang="en-AU" sz="1600" dirty="0" smtClean="0"/>
              <a:t>, economic, social, cultural, environmental, behavioural and biological factors can all favour health or be harmful to it. </a:t>
            </a:r>
            <a:endParaRPr lang="en-AU" sz="1600" dirty="0" smtClean="0"/>
          </a:p>
          <a:p>
            <a:endParaRPr lang="en-AU" sz="1600" dirty="0"/>
          </a:p>
          <a:p>
            <a:r>
              <a:rPr lang="en-AU" sz="1600" dirty="0" smtClean="0"/>
              <a:t>Health </a:t>
            </a:r>
            <a:r>
              <a:rPr lang="en-AU" sz="1600" dirty="0" smtClean="0"/>
              <a:t>promotion action aims at making these conditions favourable through advocacy for health.</a:t>
            </a:r>
          </a:p>
          <a:p>
            <a:endParaRPr lang="en-AU" sz="1600" dirty="0" smtClean="0"/>
          </a:p>
          <a:p>
            <a:endParaRPr lang="en-AU" sz="1600" dirty="0" smtClean="0"/>
          </a:p>
          <a:p>
            <a:endParaRPr lang="en-AU" sz="1600" dirty="0"/>
          </a:p>
        </p:txBody>
      </p:sp>
      <p:sp>
        <p:nvSpPr>
          <p:cNvPr id="4" name="Date Placeholder 3"/>
          <p:cNvSpPr>
            <a:spLocks noGrp="1"/>
          </p:cNvSpPr>
          <p:nvPr>
            <p:ph type="dt" sz="half" idx="10"/>
          </p:nvPr>
        </p:nvSpPr>
        <p:spPr/>
        <p:txBody>
          <a:bodyPr/>
          <a:lstStyle/>
          <a:p>
            <a:pPr>
              <a:defRPr/>
            </a:pPr>
            <a:fld id="{B5BFB2F6-FFF3-464A-9C5B-DCA7F81628D0}" type="datetime1">
              <a:rPr lang="en-AU" smtClean="0"/>
              <a:pPr>
                <a:defRPr/>
              </a:pPr>
              <a:t>28/11/2013</a:t>
            </a:fld>
            <a:endParaRPr lang="en-AU"/>
          </a:p>
        </p:txBody>
      </p:sp>
      <p:sp>
        <p:nvSpPr>
          <p:cNvPr id="5" name="Footer Placeholder 4"/>
          <p:cNvSpPr>
            <a:spLocks noGrp="1"/>
          </p:cNvSpPr>
          <p:nvPr>
            <p:ph type="ftr" sz="quarter" idx="11"/>
          </p:nvPr>
        </p:nvSpPr>
        <p:spPr/>
        <p:txBody>
          <a:bodyPr/>
          <a:lstStyle/>
          <a:p>
            <a:pPr>
              <a:defRPr/>
            </a:pPr>
            <a:r>
              <a:rPr lang="en-AU" smtClean="0"/>
              <a:t>SVW Gahan</a:t>
            </a:r>
            <a:endParaRPr lang="en-AU"/>
          </a:p>
        </p:txBody>
      </p:sp>
      <p:sp>
        <p:nvSpPr>
          <p:cNvPr id="6" name="Slide Number Placeholder 5"/>
          <p:cNvSpPr>
            <a:spLocks noGrp="1"/>
          </p:cNvSpPr>
          <p:nvPr>
            <p:ph type="sldNum" sz="quarter" idx="12"/>
          </p:nvPr>
        </p:nvSpPr>
        <p:spPr/>
        <p:txBody>
          <a:bodyPr/>
          <a:lstStyle/>
          <a:p>
            <a:pPr>
              <a:defRPr/>
            </a:pPr>
            <a:fld id="{CB23CC33-932A-4AAA-8AC8-7B5BCB189EC3}" type="slidenum">
              <a:rPr lang="en-AU" smtClean="0"/>
              <a:pPr>
                <a:defRPr/>
              </a:pPr>
              <a:t>8</a:t>
            </a:fld>
            <a:endParaRPr lang="en-AU"/>
          </a:p>
        </p:txBody>
      </p:sp>
      <p:sp>
        <p:nvSpPr>
          <p:cNvPr id="2" name="Title 1"/>
          <p:cNvSpPr>
            <a:spLocks noGrp="1"/>
          </p:cNvSpPr>
          <p:nvPr>
            <p:ph type="title"/>
          </p:nvPr>
        </p:nvSpPr>
        <p:spPr/>
        <p:txBody>
          <a:bodyPr/>
          <a:lstStyle/>
          <a:p>
            <a:pPr algn="l"/>
            <a:r>
              <a:rPr lang="en-AU" sz="2400" b="1" cap="none" dirty="0" smtClean="0"/>
              <a:t>Advocate</a:t>
            </a:r>
            <a:r>
              <a:rPr lang="en-AU" sz="2000" b="1" dirty="0" smtClean="0"/>
              <a:t/>
            </a:r>
            <a:br>
              <a:rPr lang="en-AU" sz="2000" b="1" dirty="0" smtClean="0"/>
            </a:br>
            <a:endParaRPr lang="en-AU" sz="2000" dirty="0"/>
          </a:p>
        </p:txBody>
      </p:sp>
    </p:spTree>
    <p:extLst>
      <p:ext uri="{BB962C8B-B14F-4D97-AF65-F5344CB8AC3E}">
        <p14:creationId xmlns:p14="http://schemas.microsoft.com/office/powerpoint/2010/main" val="247911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AU" sz="1800" dirty="0" smtClean="0">
                <a:solidFill>
                  <a:schemeClr val="accent1">
                    <a:lumMod val="50000"/>
                  </a:schemeClr>
                </a:solidFill>
              </a:rPr>
              <a:t>Often the medical profession notice trends in illnesses or signs and symptoms of illnesses. They report to health authorities and governments and </a:t>
            </a:r>
            <a:r>
              <a:rPr lang="en-AU" sz="1800" b="1" dirty="0" smtClean="0">
                <a:solidFill>
                  <a:schemeClr val="accent1">
                    <a:lumMod val="50000"/>
                  </a:schemeClr>
                </a:solidFill>
              </a:rPr>
              <a:t>advocate</a:t>
            </a:r>
            <a:r>
              <a:rPr lang="en-AU" sz="1800" dirty="0" smtClean="0">
                <a:solidFill>
                  <a:schemeClr val="accent1">
                    <a:lumMod val="50000"/>
                  </a:schemeClr>
                </a:solidFill>
              </a:rPr>
              <a:t> for funding to find out more about the health concern and to act on it.</a:t>
            </a:r>
          </a:p>
          <a:p>
            <a:r>
              <a:rPr lang="en-AU" sz="1800" i="1" dirty="0" smtClean="0"/>
              <a:t>Sometimes it is community groups or emergency services that </a:t>
            </a:r>
            <a:r>
              <a:rPr lang="en-AU" sz="1800" i="1" dirty="0" smtClean="0">
                <a:solidFill>
                  <a:schemeClr val="tx1"/>
                </a:solidFill>
              </a:rPr>
              <a:t>advocate</a:t>
            </a:r>
            <a:r>
              <a:rPr lang="en-AU" sz="1800" i="1" dirty="0" smtClean="0"/>
              <a:t> for change in response to an issue: e.g.  road trauma incidents caused by unsafe road; gay activists promoting safe sex to prevent the spread of HIV/AIDS; non-smokers advocating for smoke free zones</a:t>
            </a:r>
          </a:p>
          <a:p>
            <a:r>
              <a:rPr lang="en-AU" sz="1800" dirty="0" smtClean="0">
                <a:solidFill>
                  <a:schemeClr val="accent1">
                    <a:lumMod val="50000"/>
                  </a:schemeClr>
                </a:solidFill>
              </a:rPr>
              <a:t>It can be individual stakeholders or small groups of stakeholders that initiate </a:t>
            </a:r>
            <a:r>
              <a:rPr lang="en-AU" sz="1800" b="1" dirty="0" smtClean="0">
                <a:solidFill>
                  <a:schemeClr val="accent1">
                    <a:lumMod val="50000"/>
                  </a:schemeClr>
                </a:solidFill>
              </a:rPr>
              <a:t>advocacy</a:t>
            </a:r>
            <a:r>
              <a:rPr lang="en-AU" sz="1800" dirty="0" smtClean="0">
                <a:solidFill>
                  <a:schemeClr val="accent1">
                    <a:lumMod val="50000"/>
                  </a:schemeClr>
                </a:solidFill>
              </a:rPr>
              <a:t> based on an experience or the experience of a loved one . </a:t>
            </a:r>
          </a:p>
          <a:p>
            <a:r>
              <a:rPr lang="en-AU" sz="1800" i="1" dirty="0" smtClean="0">
                <a:solidFill>
                  <a:schemeClr val="bg1">
                    <a:lumMod val="50000"/>
                  </a:schemeClr>
                </a:solidFill>
              </a:rPr>
              <a:t>Research is initiated and reports are made. Directions for health promotion action are formulated. </a:t>
            </a:r>
          </a:p>
          <a:p>
            <a:endParaRPr lang="en-AU" sz="1800" dirty="0">
              <a:solidFill>
                <a:schemeClr val="accent1">
                  <a:lumMod val="50000"/>
                </a:schemeClr>
              </a:solidFill>
            </a:endParaRPr>
          </a:p>
        </p:txBody>
      </p:sp>
      <p:sp>
        <p:nvSpPr>
          <p:cNvPr id="4" name="Date Placeholder 3"/>
          <p:cNvSpPr>
            <a:spLocks noGrp="1"/>
          </p:cNvSpPr>
          <p:nvPr>
            <p:ph type="dt" sz="half" idx="10"/>
          </p:nvPr>
        </p:nvSpPr>
        <p:spPr/>
        <p:txBody>
          <a:bodyPr/>
          <a:lstStyle/>
          <a:p>
            <a:pPr>
              <a:defRPr/>
            </a:pPr>
            <a:fld id="{B5BFB2F6-FFF3-464A-9C5B-DCA7F81628D0}" type="datetime1">
              <a:rPr lang="en-AU" smtClean="0"/>
              <a:pPr>
                <a:defRPr/>
              </a:pPr>
              <a:t>28/11/2013</a:t>
            </a:fld>
            <a:endParaRPr lang="en-AU"/>
          </a:p>
        </p:txBody>
      </p:sp>
      <p:sp>
        <p:nvSpPr>
          <p:cNvPr id="5" name="Footer Placeholder 4"/>
          <p:cNvSpPr>
            <a:spLocks noGrp="1"/>
          </p:cNvSpPr>
          <p:nvPr>
            <p:ph type="ftr" sz="quarter" idx="11"/>
          </p:nvPr>
        </p:nvSpPr>
        <p:spPr/>
        <p:txBody>
          <a:bodyPr/>
          <a:lstStyle/>
          <a:p>
            <a:pPr>
              <a:defRPr/>
            </a:pPr>
            <a:r>
              <a:rPr lang="en-AU" smtClean="0"/>
              <a:t>SVW Gahan</a:t>
            </a:r>
            <a:endParaRPr lang="en-AU"/>
          </a:p>
        </p:txBody>
      </p:sp>
      <p:sp>
        <p:nvSpPr>
          <p:cNvPr id="6" name="Slide Number Placeholder 5"/>
          <p:cNvSpPr>
            <a:spLocks noGrp="1"/>
          </p:cNvSpPr>
          <p:nvPr>
            <p:ph type="sldNum" sz="quarter" idx="12"/>
          </p:nvPr>
        </p:nvSpPr>
        <p:spPr/>
        <p:txBody>
          <a:bodyPr/>
          <a:lstStyle/>
          <a:p>
            <a:pPr>
              <a:defRPr/>
            </a:pPr>
            <a:fld id="{CB23CC33-932A-4AAA-8AC8-7B5BCB189EC3}" type="slidenum">
              <a:rPr lang="en-AU" smtClean="0"/>
              <a:pPr>
                <a:defRPr/>
              </a:pPr>
              <a:t>9</a:t>
            </a:fld>
            <a:endParaRPr lang="en-AU"/>
          </a:p>
        </p:txBody>
      </p:sp>
      <p:sp>
        <p:nvSpPr>
          <p:cNvPr id="2" name="Title 1"/>
          <p:cNvSpPr>
            <a:spLocks noGrp="1"/>
          </p:cNvSpPr>
          <p:nvPr>
            <p:ph type="title"/>
          </p:nvPr>
        </p:nvSpPr>
        <p:spPr/>
        <p:txBody>
          <a:bodyPr/>
          <a:lstStyle/>
          <a:p>
            <a:endParaRPr lang="en-AU" sz="2000" dirty="0"/>
          </a:p>
        </p:txBody>
      </p:sp>
    </p:spTree>
    <p:extLst>
      <p:ext uri="{BB962C8B-B14F-4D97-AF65-F5344CB8AC3E}">
        <p14:creationId xmlns:p14="http://schemas.microsoft.com/office/powerpoint/2010/main" val="23314563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ALES TRAININGPHOTO" val=""/>
  <p:tag name="JIMMY SMITHLOGO" val="/9j/4AAQSkZJRgABAQAAAQABAAD/2wBDAAMCAgMCAgMDAwMEAwMEBQgFBQQEBQoHBwYIDAoMDAsKCwsNDhIQDQ4RDgsLEBYQERMUFRUVDA8XGBYUGBIUFRT/2wBDAQMEBAUEBQkFBQkUDQsNFBQUFBQUFBQUFBQUFBQUFBQUFBQUFBQUFBQUFBQUFBQUFBQUFBQUFBQUFBQUFBQUFBT/wAARCABIAO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IjzkEV8tfGr9tJvhd8Qr/w1YeHotWFisfnXD3Zj/eMu4rgKegK19I+ItZtvDehajqd2/lW1nBJcSv/AHURdx/QV+Xvgzwpqv7QfxR1baxW8vo7zVJX7RvtLIPp5jRrXm42tUpqMKXxM+J4jzHEYWNOjg3apN+T0XqfY/7PP7V//C6fFt5oF3oiaPcR27XMLJc+aJNrAMOVHPzZr6R9+tfkn8HfGUnw4+KPh3XJH8qKzulW6J7Qt8kv/jrNX6zxSeZGG7YFGCryrQfO9UXwzmdXMMPNYh3nF6+j2HswVSTwB3r5q+Lf7avhn4f6lcaTotnJ4l1W3YpN5Mnl28TDgqZMHcR3wPxrsf2rvG134I+CmuXVhIYb242WkUinDJ5jbWIPY7d2K+Ev2cfhhY/Fv4n2eianM0OnJDJdzrG2HlVf4Ae2SefapxWIqQqRo0931MM9zfEUK9PA4O3PPq+l9j1of8FBvFgn3f8ACO6T5P8Ac3Sbvz3f0r1L4Z/t2eGPE11FYeJ7CTwzPKdqXPm+fbZ/2mwGT8Rj3r1aD9mf4ZW+nfY18F6WY8Y3tDuk/wC/hO79a+bPin+wtqNx4wR/Ar2trok8e6WK+uX/ANGkHYHDOwI6VlKOMpe8pc3kcU6PEGBtVVRVF1jb/gI+3oZUuYg6MrRsOGXkEGoL+8ttMs5bm6mS3t4lLvNMwVUUckkngAVwnwO8Aaz8Nfh9p/h/WtWTWZ7MssE6RFRHF/DHySTt5weOMCvnf9vP4uz232LwHp0rxCZFu9RZP4kz+7jP4jcf+A131K6o0vaTXy8+x9VjcyWBwX1qtGzstPN9DY+I37fOjaJey2XhPRm10Rnab+4l8iE/7i4LMPrtrhNL/wCChfia3ugdR8MabdW3dbeaSF/zbcP0rL/ZG/ZusPifHdeJvEsTXOiW0vkW1nuKfaJByxYjB2rlenU/7vP094x/ZQ+HHijRmsYfDlro8oXEV3pq+RLG3Y8cN/wLNebD63Wj7VStfZHxtD+3sxpfW6dRQT+GNt19zLvwX/aK8MfGizaPTJWstWiXfPpd1gTKP7y44dc9x+OK9J13Uxo2i32oKnmG1gkm2dN21c4/Svyou4Nf+AvxXkjik8jWdBvflkHCzL2P+66Hp6NX6Xz+Jbfxj8IZdcsx/ouo6O1ygPYPCTg+46V1YbEyqRlGfxR3PZybOKuNo1aVdWq09/Pzt6nywf8AgonqP/QlW/8A4Mm/+N0f8PE9R/6Eq2/8GLf/ABuvmL4caRa6/wDEHwvpl5H5tnfapbWs8atjdG8yKwyORwa/QKP9ir4Usq50O5z7ahP/APF151GpisQm4S2Pl8uxOe5qpTw9ZLldndJfozxv/h4nqP8A0JNv/wCDJv8A43X1B8FfiRJ8VvhtpXiqWxXTXvDNm2WTzAmyZ4+uB12ZrhT+xT8KccaHc/8Agwn/APi69U8GeCNJ+HfhO28P6JCbbTbQP5UTSFyu5y55OT95jXqUIV461JJo+xyyjm1GpJ4+alG2lrb6eR8pa9+39faXrl7ZL4Nt5fstxJBv/tAjO1sZ+57V9KfBj4qaf8XvA1nrtlGLeR8x3Npuy0Ey/eQn9R7V+XHjGGSfxrr6orSN9vuG2rzwJCT+leufsjfGf/hV3xBXT7+fboOsslvPu+7DN/yzl9uuG9m/2a8yhjp+25aktGfHZXxLiFj/AGWLneDdtkrPo9PuP0pGDz1NfK/xM/bMu/h78UtS8Jp4VivY7SeOH7S16UZt6I2duw/3vWvqcEEBxzmvzE/aR5/ab8Rf9f1t/wCioq9HG1ZU4RlF2dz6/iLHV8FQpzoSs3K3R6fM+xv2kf2jLj4Dt4dEOiR6u2rCcnzLkw+X5XleinOfNrxX/h4lqIP/ACJUH/gyb/43X098SPgn4V+MC6SfE9lLeHTw/wBn8u4eLbv27vukZ+4teQfE/wDZM+Gnhb4beKNY0/Rp47/T9MubqCRr2ZgsiROynBbB5FRiI4rmcqckonHmVHOXOVbC1VGCV0na+iV+nc4A/wDBRLUf+hKt/wDwZN/8bo/4eJaj/wBCXB/4MW/+N18x/DjSLXX/AIg+F9MvI/Ns7/VLa1njVsbo3mRWGRyODX6Ap+xV8KWUZ0O5z7X8/wD8XXBh54qum1LY+ayvE59msJTo1kuV2d0l+h3nwT+I0nxZ+G+leKJbEac96Zs2wfzAmyZ4+uB12Zr0EhfWuZ8DeCdJ+Hfha08P6JAbbTrTf5URkLldzlzycn7zGulKnNfQQuorm3P1fDRqKjGNZ3kkr+vUkoopDwKs6T5x/bf8df8ACKfB6TS4XC3euTrZj18ofPKfyAX/AIHXCf8ABP3wIIdD8ReKpox5l1Mthbn0jQB3x7MzL/3zXmP7c3jg+Jfi1HokMu610O3WIr/02k+d/wDx3yx/wGvSfg3+1p8Ovhj8N9C8PNDq7y2dv+/eO1Ta0zHfIR8/TezYrwvbU5YtynKyirfM/LnjcPWz2VXETUYU1ZXfXb/M+ff2n/BH/CBfGrxDaohS1vZPt9t/uS/Mcewfev8AwGvu/wDZd8eDx/8ABfQbySQPeWkX2C7z97zIsLk+7Lsb/gVfHn7Vnxm8HfGi60PUfD8V9BqdmslvP9rt1USRN8y8hj91s/8AfVdt/wAE/wDx4bLxHr3hSeRvKvYhe26t/wA9I/lcD3ZWU/8AbOssPUjTxTjB3jI4spxVLC55UpUpqVOpezW13qvu2Ppz9or4eTfEz4Sa9otoF/tFo1uLZT/FLGwcL/wLG3/gVfmNo+r614A8TR3tnNc6PrWnysoJXZJEw+VlIP5EGv2J4we9eYfEb9njwL8T5Gn1rRI/t5H/AB+2rGGf05Zcbv8AgWa78ZhHXanTdpI+nz7IamY1IYnDz5akVbXr216Hyx4O/wCCgXibS1SHxDoFnrQHymWzkNvJ9SPnU/gBXuPgT9tX4d+MJ47e8ubnw5dN8oGqKFiz/wBdFJUfVsV5l4z/AOCei/NL4X8Ssv8AdttUi3f+RI8f+gV8y/FH4Q+JPhDrMVh4is1j80E293btvgnA67W46dwQDXnuvi8Mr1Fdf11Pl55hn+Tq+JjzQXVpNfetfvP1khmS4gDoyuhGQw5BBr8tv2nNYk1348+MbhjgR3f2YfSJBH/7LX0f+wN8SrvVdL1jwdfymZNOCXNiztllic4dPoG2kf71fNf7S2lSaL8dvGVu/Vr03A+kiiQfo1XjKvtsPCa6v9DfiLHrMcqo4iCspS1XZpbH37+y5oyaJ8CPB0SDb5tn9pP1lYyH/wBCr1nvXlX7MWrRat8CPBs0fRLFbf8AGMmM/qteq9zXtUbezjbsj9Gy1RWDpcu3KvyR5L49/Zm8CfEjxU/iHXtNmu754kibZcyRowXocIRzjiuhu/Cmm+CvhZqOi6RCbPTLPT50ghMrSbBsY/eYk9/Wp/EPxX8H+FdWGl614l03Sr/yxL5F7cpE205wfmIHapvEurWet/DzV73T7mC/tJbGdo57eQSRuPLbowyDUqNNOTild79zF0sLD2s6KjztPmta/wA7H5T+Atbh8LeOfD2s3SySWunajbXcyRYZ2WOVXIXJAzgcc19vp/wUF8BhAG0XxFn/AK9oP/j1fEHgLQ4fFPjrw9o100kdrqWpW9pM8WFdVklVCVyCM4PHFfb6f8E+fAZQFta8RZ/6+YP/AIzXg4P29n7G1utz8t4f/tTkqfUOXlvrfudF8Pf2zfCPxH8Yaf4b07StbgvL5mWKW5giWIEKW5Kyk9B6V7/Mf3Ld+DXgHw9/Yx8I/Djxhp/iTTtV1ue8sWZoormeJoiSpXkLED0PrX0BMv7lu3Br3qPtOX97a/kfp2X/AF72Mvr1ubpbsfmB8KIEuf2oNPhlRWjl1y4Rlb5gwJfINUP2i/hDN8H/AIiXdhErDSLv/S7CX/pkT/q/qh4/75P8VaXwg/5Oo0r/ALDk/wD6E9fbf7TPwdj+MPw5uLa3jU63p+bvT3x1kA5jPs44+u0/w14EMN7elO26d0fmWFyv+0cBXlBfvITbXn3Rzn7IXxlPxP8AAK6XqU3m69oqrBOzfeni/wCWcvv0w3uvvXyR+0j/AMnN+Iv+v62/9FRVyvwd+JWofBv4h2muRLKscMn2e+tehlhJ+dD78ZHutb3x61e21/8AaE1TVLG4S6srue0uIZk+66tDEQfypTxHtaEYy+KLRhic0+vZdSo1X+8hNJ+a6P8ARn6jW3+oj/3R/KuH+Ov/ACRjx1/2Bb3/ANEPXcW//HvH/uj+VcP8df8AkjHjr/sC3v8A6Ievo5/C/Q/YsR/us/8AC/yPzH+Df/JX/A//AGG7H/0oSv1zi+4K/Iz4N/8AJX/A/wD2G7H/ANKEr9c4vuCvKyv+HL1PhOCv4Fb/ABElFFFe0fpJHmszXtZtdB0W+1O8kEVrZwPNK/8AdRV3MfyFaYFecfHrwZr/AMQfhrqvh7w3PaW1/fhYmlvJGRFi3AvgqrHJAI6d6ibai2ldnLiZThRnKmrySdl3fQ/Pb4c+E7r9oj43Pb3skkH9q3Nxf3ksHWKP5nOM577VFfUP/DvXwfj/AJGHW8+m6H/43W1+yx+zTq/wV1nWtW8Q3FhdX11AltbfYXdxFHndJksi9SE/75r6UPINeXhsHHl5q0byZ8TlHD1GWH9pj6d6km277r7j5C1z/gn94eg0e+l0zXNVk1BYHNslw0XlmTHyhsIDjPWvlD4R+L5Phv8AFDQNbkLQLY3ii6Hfyj8kox/uFq/WwnIKnvXw98Uf2IPFniT4ga9qvh/UNGg0u/unuYorqeVJI9/zOCFiYfeLY56VnicHyOM6MdUcOc5A6E6WIy2n70Xql8nfU9O/a2+Knj34Y6LpGp+FZbaLSrhjFc3ZgEskUnBT72V2sN3auG/Zs/bBS7N3o/xG1sC8kn8y21O5VEiwQAYm2AKuCMg4xzX0V4R8BXFz8JtK8J+N4LLVZo7NLS88stJBME4U5YKc4CnOOtfNvxD/AOCfzPdSXHgzXo0hbkWOqqfk+kqAkj2K/jW1WOIjJVabuux6OPo5tSrwxuEblFpXi3tpqrdT6sT4l+Epbb7UniTSmt/+ey3kZT892K+Mf21vjZ4a8fx6T4d0G4i1WSynN1cX9v8ANEuV2iNH/iznJxx92uXb9hf4n+bt8vS9u7/Wfazt+vTP6V6H8Pf+Cf8AcfaIrrxnrkPlLy1hpQJL+xlcDHvhfxrCrPEYiDpqna552MxGcZtSeFWH5FLdvt8yT/gnz4LuBc+JPFcsbR2zImn27f3znfJj6YSqf7fHwvmi1XT/ABzZQ7rWZBZX+3/lnIv+qkP+8Pl/4CvrX2Z4b8Nab4P0W10rSrSKysLVNkMEQwqD/PepNf8AD+n+KdGu9L1S2jvLC6QxzQSjKup7Guv6onh/Yt/8Oe5/YEHlKwDeu9/Pe/6HxD+xz+0VpfgezuPB/ia6Wy0+SVp7C9mO2OJm+/E5/hBPIP8AvV9ZeKfjh4J8I6M+pX/iSw8jZuQQzrLJJ7Iqklvwr5Z+If7AGpxX8lx4N1i2msnO5bPU8o8fsHUEN+IFcZpn7CXxKvJlWdtJsou8k1wXP5IprjpzxVCPsnC/meDhcTneXUfqnsOfl0T8v1PNPiJ4u1T46/Fe81K3tJGu9UuUt7Gz6lV4SNPrjr71+jumeEU8A/AxPD6MHbT9GeB5F/jcRHe34tk/jXG/Af8AZZ0H4OSNqNxKdZ19l2/bpI9qwA9ViXnGe7Zz9K9j8Sae+s6BqNlHtWW4gkhUt0BZSBn866sNh5wUpz+KR7GTZViMLSrYjEu9Spuu3/BPyb+GGo2+kfEvwjfXUq21na6vaTzSt91I0nRmJ+gFfpPH+058Lwi58ZabnH/PT/61fI//AAwD8Rf+gr4d/wDAmf8A+M0g/YD+Ip/5ifh3/wACZ/8A4zXBQWJwyajC9z5fK1nOUxnClh78zvr/AMBn11/w0/8AC/bx4y03/vs/4V2vhrxXpPjTQE1XRL2LUbCUMEuIT8rEHB/UV8I/8MA/EXP/ACFPDv8A4ET/APxmvrr9nj4ban8K/hfYeHdXktZr6B5mZ7N2eM75GYYLKp6H0r0qNSvN2qQsj7PLcbmWJqOGLo8kbb+f3s+E/hB/ydRpf/Ycm/8AQnr9PABsx+FfGvgT9kHxn4Z+NNp4tur7RW06DUnvWjinlaXaxJ2gGIDPPrX2UvCgHrU4KlOlGSmrXZlw5hK2EpVY1otNybV+x+fH7bPwZPg3xgPGGmwbdJ1qT/SgvSK76n/vsZb6hq+ctH/5DVj/ANd4/wCdfrV8SvAdh8S/BWq+HdQX/R72LZv7xsOUce6sAfwr4msv2CfiFa6jBOdT8PMkUof/AI+Z84B/6415+KwU3V56aumfJZ3w7W+vKvhItxlq7dH1+8/QCL5YIz6KK4j46n/izPjj/sCX3/oh67qJNkSj0Fct8R/D9x4t+H3iPRLNoku9S064tIXmyEDyRsgLYBOMnnivfkrxaP1KvFyw8oxWrX6H5bfB3/krvgj/ALDll/6UJX64RjbGuewr4U8AfsQ+O/C/jvw5rN3qOgvaabqNveSrDcTM7LHKHKqDCBnA45r7tT7oHXArzsBRnRhJTVtT5LhbA18FSqRrxabelyWiiivUPugooooAKKKKACqGpXhsNOurlbeS6aGJ5RDCMvJgZ2r7ntV+igDyn/heQfVn0weENfbUY4/Oa18hfMWPpuxnpzWhqvxdXTteXRovDmr3+ofZUu5IbWNWZEbHUZ7E4NZ+mf8AJyOsf9gEf+jIqxNXsdZ1D9oDUk0PVI9JuxoyF5pLcTBk3Jxg++2gDux8SLay8KXmvazp17oUNtJs8i9i2yvwMbR3yTgVS0P4twahrlnpWp6NqOgXF8N1mb5AFn9s9j7Vznxjtr6w8G+Fm1i8XUBaazBJqFysflqy/PztHQc4rtvFOseGodZ8OQ6pCl3f3M+dNxH5hVuPnHoPu80AWPD/AI2tPEXiHXtIghljn0aSOOZ3xtffuxt/75rKg+Kenz6B4k1dbO58nQ53t5k43SFP7vPvXBeHNL8Raj8UPiF/YGtQ6PsuYPO860E/mZD7evTHzVleHo5ovhJ8T47mXzrkahOskirt3P8AJk47ZNAHrFn8UNL1HwDceLLdJJLOBGaSDjzFKnlTzjNSeJPiNY+HbPSz9nub7UdSXNpp1ou+aTjP4AdzXifjW1m+Gul30UEe7w94p00EIvSC7Cgn/vr/AD92u1sm+x/GfwpLdfLBc+HRDZu3TzByR9cUAdt4T+I9v4m1O60q50+70bWLdPMayvV2syf3lI6irfgzxpbeOLK+ubWCWBbO8eyYS4+Z0CnIxnj5q4/WsXv7Q/hwWfMtppszXu3+GMhwoP8AwJlqT9nr/kX/ABJ/2Hrn/wBBjoA6DxX8SLfw5qsOkWthd6zrEieb9islyUj/ALzk9BU/g/x/YeLob3bDPpt9Yttu7K+XZJB7n2OOtcr4TkFp8ePGUV3xcXVrbyWmf4olUA4/Gue1u3uNZ+IvxKbSP3ijw+bWYx/xXBUYH12qwoA6aT462KRtfpomrS+HUl8o6ysH7nrtyB1257102v8AxAsNEbw9hZLuPW7mO3tpLfG358YY57c159Y+I7rTfgdot5pNrpN7psFkRfw6pnb8vBUKOCWbdwaq+J9XOv6V8ItRNvDZ/aNWt28i3XEafMBgD0oA6+8+MKR+IdT0iy8NaxqtxprhJ3s41cLnp374q3qvxTt9H0rTJ7jSNSXVNSkZLbSfK/0hipwcjsO9cH4c0vxFqPxQ+IX9ga1Do+y5g87zrQT+ZkPt69MfNXSfEPwvbeItS8O2R8S/2P4utUL2s8a/63j5zt46lfWgDoPCfxIh8R6vcaPd6Tf6Jq0MfnG2vI/vJ6qw4NdtXkPhnxN4u8PfEKx8J+JLyz1lL2B5oru1XZJHtBPzgAddvp+NevUAFFFFABRRRQAUUUUAFFFFABRRRQAUUUUAYieFNMj8Rya8ltt1SWD7M8+9uY8g7ducdvSsfxL8JvCvi/VG1HV9L+1XbKEMn2iVOB04VgKKKALOlfDvw9o2gXOh2emqmk3TF5raV2kViQB/GSf4Vqv4Y+FPhjwhqBv9N07y7vbsWWSRpCg9F3E4oooA1tK8L6bo2q6lqNnb+Te6kUe7k3s3mFc44JIHVulU0+Hugw6Xq2npY4tNUlaa7j85/wB47dTnOR+FFFAFnW/Bmj+JNETSdSsxdaeuzbCXZdu3phgQ361F4g8CaL4n0qDT9SsluLaDHkjcQ0eBjhhzRRQAnhbwBofgyCZdIshbvNzJKzF5JPqzZNYU3wF8C3U8k0uh75ZGLsxu5+Sev8dFFAGlr3wx8OeJbSyt7+w3LZIsVvJHK6yRoOg3A5I+tafhvwnpPg7TvsWj2a2dvnewXJLH1JOSaKKAMT/hTPhD+2v7U/sdPtPmeds8x/J3+vl52/pWk/gDQpbXR7drH9zpEomsU8x/3Lg5B68/jRRQBk6x8FvB3iDVbjUL/R/tF5O2+WU3My7j9AwFT3Xwo8KXmg2eiy6SjWFnu+zjzH3xbjuOHzu5J9aKKALXhb4caB4Mnkn0uw8u6lXa1xJK0khHplicD6V1dFFABRRRQAUUUUAFFFFAH//Z"/>
  <p:tag name="MMPROD_DAVID SMITHPHOTO" val="/9j/4AAQSkZJRgABAQAAAQABAAD/2wBDAAMCAgMCAgMDAwMEAwMEBQgFBQQEBQoHBwYIDAoMDAsKCwsNDhIQDQ4RDgsLEBYQERMUFRUVDA8XGBYUGBIUFRT/2wBDAQMEBAUEBQkFBQkUDQsNFBQUFBQUFBQUFBQUFBQUFBQUFBQUFBQUFBQUFBQUFBQUFBQUFBQUFBQUFBQUFBQUFBT/wAARCABxAF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PDfhvSIPDt9pum3zXljcs6ySrKrlSyhSAVGOlWNK8GWWjaDeaRBJO9tdb97SMN/zLtOOAOgo8GaVpejaXJBpF59utmlLmTzVk+bA4yuB0FdHQBzmleDLLRtBvNIgkne2ut+9pGG/wCZdpxwB0FV7f4fada+HLvRFmufstzJ5jOzLvzx04x/D6V1dFAHO/8ACF2X/CKf2B5k/wBj/vbh5n+s39cY6+1H/CF2X/CKf2B5k/2P+9uHmf6zf1xjr7VvswXq22ovtUP/AD1j/wC+qAMX/hC7L/hFP7A8yf7H/e3DzP8AWb+uMdfaq1x8PtOuvDlpojTXP2W2k8xXVl35568Y/i9K6hZFbo26n0Ac5qvgyy1nQbPSJ5J0trXZsaNhv+VdozwR0NGq+DLLWdBs9InknS2tdmxo2G/5V2jPBHQ10dFAHKeJPDekT+HbHTdSvms7G2ZFjlaVULFVKgEsMdKKseM9K0vWdLjg1e8+w2yyhxJ5qx/Ng8ZbI6GigA8GaVpejaXJBpF59utmlLmTzVk+bA4yuB0FdHXKfD630i10aZdEu5by188lnm+9v2rx0HbbXV0AFY+s67Hpq7U/eTf3RzVzUrn7HZyS/wB1Tj8q4KSR7y4aV23MW4oAmuNSvLxtzTMu7+FWO2od0/8Az2l/76qZY6d5dAEcd9eW/wB24k/76NdXo2vx6kuyT93N/d6f1rlmjqvue1mWVPlYUAel0VR0q8F9YxyfxbRn64q9QBznjPStL1nS44NXvPsNssocSeasfzYPGWyOhoqv8QbfSLrRoV1u7ls7XzwVeH72/a3HQ9t1FAFnwX/YX9mSf2B/x5+ad3+s/wBZgZ+/z0210Vc74L/sL+zJP7A/48/NO7/Wf6zAz9/nptroqAMbxV/yDD/vf0NcjGuzb/u12HiT/kGt/nsa5NV+Vf8AdoAmXrTqZRQAVWmWrNM2h6AOk8I/8g1v9/8AoK3ayPDK7dPb/f8A6CtegDnfGn9hf2ZH/b//AB5+aNv+s/1mDj7nPTdRR40/sL+zI/7f/wCPPzRt/wBZ/rMHH3Oem6igA8F/2F/Zkn9gf8efmnd/rP8AWYGfv89NtdFXOeDNV0vWdLkn0iz+w2yylDH5Sx/Ngc4XI6GujoA5LxcwF9H/AHvLH8zWSrfKta3jGN/tMLqrMNoXI+prHjzt3UAT0Uq9adQAyilbrVeSQ0AbvhS+/ezWe31l3/kMYrqK43wpHJ/aMj7WVfL6/iK7KgDnfGn9hf2ZH/b/APx5+aNv+s/1mDj7nPTdRSeM9V0vRtLjn1ez+3WzShBH5SyfNg84bA6CigA8Garpes6XJPpFn9htllKGPylj+bA5wuR0NdHXOeDNV0vWdLkn0iz+w2yylDH5Sx/Ngc4XI6GujoAq3kMctvJvj8z5T/Dk/hXFXHySNuXau44HtXf1yviODbc+Z5fybeX7ZyaAMul3U1aWgAqJtnmKrU5ulanh3TftUn2iT5kC7fm9c0AdDYQxrZwskarlB/KrlNVQi4HAFOoA5zxnqul6Npcc+r2f262aUII/KWT5sHnDYHQUUeM9V0vRtLjn1ez+3WzShBH5SyfNg84bA6CigA8Garpes6XJPpFn9htllKGPylj+bA5wuR0NdHXN+D/Fo8VaTJem3+x7JTDs3b+gBz0HrWxJqlvF96T/AMdNAFys/WGhWwk+0f6viqlz4ptIvufvD+I/pXP6hq0uqSfN8qdhQBXSpaYvSn0AMkrr9BaJtOXyPubjXIN0qSx1SXTptyfd7rQB3tFYVr4ptpf9b+7P4n+lX49WtZfuyf8AjpoAyvGeq6Xo2lxz6vZ/brZpQgj8pZPmwecNgdBRSeMPFo8K6THei3+2b5RDs3bOoJz0PpRQBT0XVv8AhYuhNP5f9n+XcbMbvM6L+H96pf8AhBR/z+f+Q/8A69SeF/GaeINButUmt/sUFs7K43+Zwqhieg9av2PijTdT0y41C2ufMs4M+bJsYbdo3HgjPSgCh/whf/T5/wCQ/wD69OXwf/0+f+Q//r1dsfFGm6nplxqFtc+ZZwZ82TYw27RuPBGelRQ+MtIn0ibVEu91jC+ySXy2+U8dsZ/iWgCH/hFP+nr/AMh//Xo/4RT/AKev/If/ANern/CUab/Yf9sfaP8AiXf89tjf3tvTGevtR/wlGm/2H/bH2j/iXf8APbY397b0xnr7UAU/+EU/6ev/ACH/APXpreD/APp6/wDIf/16vf8ACUab/Yf9sfaP+Jd/z22N/e29MZ6+1QzeMtIg0iHVHu9tjM+yOXy2+Y89sZ/hagCr/wAIX/0+f+Q//r1H/wAIKP8An8/8h/8A16077xRpumaZb6hc3Pl2c+PKk2Md24bhwBnpRfeKNN0zTLfULm58uznx5Umxju3DcOAM9KAMbWtW/wCFdaEsvl/2h5lxsxu8vqv4/wB2irXijxmnh/QbXVIbf7bBcuqoN/l8MpYHofSigDkfAP8AyS7xF/28/wDokUeAf+SXeIv+3n/0SKKKADwD/wAku8Rf9vP/AKJFZej/APJHdc/6/V/nFRRQBq/80L/z/wA/VH/NC/8AP/P1RRQAf80L/wA/8/VZWsf8kd0P/r9b+ctFFAGp4+/5Jd4d/wC3b/0SaPH3/JLvDv8A27f+iTRRQAePv+SXeHf+3b/0SaKKKAP/2Q=="/>
  <p:tag name="JIMMY SMITHPHOTO" val=""/>
  <p:tag name="MMPROD_DAVID SMITHLOGO" val=""/>
  <p:tag name="PPSPROPS" val=""/>
  <p:tag name="THEME_BG_IMAGE" val=""/>
  <p:tag name="DAVID YUNLOGO" val=""/>
  <p:tag name="SALES TRAININGLOGO" val=""/>
  <p:tag name="DAVID YUNPHOTO" val=""/>
  <p:tag name="TAG_VCONFIG" val=""/>
  <p:tag name="" val=""/>
  <p:tag name="MMPROD_NEXTUNIQUEID" val="10008"/>
  <p:tag name="MMPROD_10176PHOTO" val=""/>
  <p:tag name="MMPROD_10176LOGO" val=""/>
  <p:tag name="VIDEO_FILES_RECORD" val="&lt;Videos/&gt;&#10;"/>
  <p:tag name="MMPROD_THEME_BG_IMAGE" val=""/>
  <p:tag name="MMPROD_13953PHOTO" val="iVBORw0KGgoAAAANSUhEUgAAAJUAAACVCAIAAADewC8Y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Xm1JREFUeNrs/dmz5dl1JoatYe/9+53hDjnVCBRGEgRIgjO71e1Wt1pUy211uK2wrAcrwo5whBV2hBzhv8AvjvCDQy8O+8WWJZndVrTVFHuQ2GSz2d1sAgSJoTBUAagCUIXKGjJryOFOZ/gNe6/1+WH/zsmbVQBFcGgkQnV4kbw3696T55619xq+9a1vMQD6UXgAYOb6J5G7e/1SmB0QESIiZyICE3j6kfqzzMwgZp6eB0TEAJEQOZE8eAfq9+x/dv/lI/tgd/+RsF+11qUvMb3FD/0V108KXBwARGSy+s5+JAxzZgYzQEJE8pClL39++RA8mg+hH5HHe95HqR8gcYCYzeq1Irgrdteu2hkAkxPAD54HcGaQ0OUTfPlfqT/3/v37c7yIzFw/A0HqVXS4uygR5LIPnIzITMJMDALx5GR/JO7Z93sE+lF+uFcrgJnNTERYmFkcJuws+sDqk7kIAAjM7FQvKREMTPyj44p+VO9fjWcPbtLuDu6joBcbuk0pBTC4d31/cnK22WxSSgcHB4dXjg8PD1Mzq0/lZPvUBkwMef/+/XkeNGI4gbELaVbDGxGIvO+267Pz1165+eat2xers67r+rG7d+/k7Tv3hmGIMS4Olh//+Mc//dM/8+Ef+9hTTz2lokwP8hqH087ZMnNNbt+/f3+ml89qJHMAYFdVIur6zed/9/e+9txX3n77zddfvbk5vxiGIeex7/vRLI/mxEQUY2zns9lstlwcLm8cf/ITn/obf+Pf/cVf/iXhQESlFBFh1v21rvb7kTDhj4b9GOQEhtQsktSJaHN697P/9Dd/87d+++3bbzLDvZD72HddGYdxNMOYrRQ3M1WdHSzjbKYaSRAkfuRjH/+lf+MvfvrTP/WTn/6ZdrYUDkRy2WxO09V8xPOaR91+YOIpz2BnwIpoZM/j6vwPf/s3/x//9/+be75ysIwxgt1z6fvtkMchj0O2sZgVcicnik3SplWNUBm2/Wq1aefzZz78kf/tf/y/+0v/5l+bHRwSec1Gp8yIICx45B3pj0D8qyYEZwCizOTnt2//1n/7D/7lP/kHq3u3PvL00zcOZiGIu28tD0yDhszsEbmguLiTOTios5SxFM6Bg7TN0Hd3br/2X/2d/7LA/8bf+vcY5GBmJaLiVv3zo+9CfwTsx7v/UxLy8vp3X/hP/8//p69/+StzxU9+5EOPHR/PUxTlfhyXB3Obt2M2I7BSgZpzztYN2eCFuBQfvSENs2LdOFxs1l999gvnp6er05O/+m//9RtPPu0wZlXVqczAo27CHwH/uYNbDOBXv/3N/+o/+39+9nd/cx7CB68eP3n1cKmSJJDALCsHFAzmJOzM5lRchjEPw5BBxZFzHrINKkV4HMfBy1tv3xkzPvrjP/7XfuXf+Y/+1/+bG099AGCDi4i7K8v79+/PJn8hlrdv3/y1v/Of/avf+gc/+5EPPHn92ozJjQIT8khEKWkkpShRyeBGcEZhl+jiTrkQ3CwHy32BSloyL7Q5fPype/fPX/nq159//vlmNv+P//f/iaSZijpcROiRx2TkR8N4RPDy5S988etf//rxtatPXL/RqMJciQGoxhCC0FQAMHP1K6WYmQlIhAUOmIgoS1BVVeUQWZKG5XJ5cLhoUnz2i1/45je/ycxWCjOE+NEH1cKPhPEY9Pu/89v/6O///4bVxS/9xMeT9+okgYQ9QAOBiElYWbx4EAGBoSGokbu7Su1FeE8lkgwwYg0mzEAM8VBD81i5f/rlLz37q7/6q/+Xn/yplJK5E6GmM+/fvx+sUEctwHaYGRHZuPmXv/NPb37nhQ9cO3jy2rXIosoxiKpGhQgF5YY5gJOGKByFY+IYJaWQUogxzpo4a9OiaVMT5iyB3blAEILM5otr167duH7crS4+87v/7JXvvsQ8Id3v42d/gmxTibgiIQxiEVB+5/art7/7rR9/5smf/tjHZkBI0UoJzKSqgBCrV+hLiAgkSaLBncQJAEIWVQ3ZAmc1Gt2sOCmUGDANtFgeUNucnW9O15t//A/+4ZOPP3Z87bFawoPft98P8thhnMzMBABGVNYX77SSH7t+fHWZZqWsVpAUiciFxDmqqhODmBVMBhIhBYPFMCXYAJzgrkaIMRYyBYjEHUSkysumuXb12E7Pv/7Vr95+9fXDK9ennv779+8Hu3+X2nVCzMxlGC7u3TqY61M3rhzPGtmiI6iqs8eYFJxC4OIwJyInhgNCQgQSARdmJ6jGQARnI0oBIDEidy8GIQjxvElPXL82Zrvz1pvfeO5rH/mJT84Xi9peej/+/aD2m/gsBieScbs5fefW9eXisaODw1nTRknC6p40pBDbtk0pNU0TUqxsCRGmqZMAURIREVFlVRWlEDQFCsqBmZlUOURJgaLyE9euXb9yzFa++fzXz+7fw0SveD9/+QH9JwB3J6nsBzo7Ob3/5mtPPXblxrWjGIjciBCTtik2TUwphRA4sERBIEj1k1a8FC/Zs3sBDIB7KWW0/cMnQC4EUdW2iYeLxTNPPdlEfe3VV15+6SVmfvSx/UfOf2IHIddPmGmzXmHs2yaQZ8BIEJskIYXUOCtrgJuLOjmRCoOo1ETGCQ439wIqns3M3Q08WinFSapvFGaOMUbR1LSsenRw0G1Wt26+6uPAsX3//v2gL4grkCwTPYWGbiOeA7HlMecRQAghhEDODCnmBWQMZ3EWYwKLA9nd4MXdCF75S0wQBrIIawBRIXaIAQ4qKhQIjYQrx8ch6L277/Tddl/GvG+/P+7lI2ewU+WUsTDTputQLGoQIidsc7//foOTTa3z6n3BbijZcyl5HEd3MCszh5AIQhBjCSGkEJlZid3JzMZxzDmbuIgsl8tZMxvytltviITJHxATvwci4z9cGz9i/lOYyAnKLCBjZhihHwXEYuPYB6diDoBhCgGBGSwChgZV02EYQgpOQlLg7g5RFVUU05gYlJSLOEmJyjmbuY8lj+OosTQAqSyX8/W6tWFYr06v8VNwJ1JmIcKerFbpT/wIZKaPkP32cU+IYA4iV4hkHzYqUSA2WCAhZ+YIZ9SuvECYgyZmdqImSTB3B4uqlzyWwEJEhSgGyYAX5lKYQAyQsQSwOLGSMkSIA0tgcpT79+9+iAqzghkEAgjExPuKft9bft9+k/GcKEBJ3MEq4gQvZ8gXgHhmIYiqkPY+gCQQi6umIBwcVJ2tC9jRhGgEM8lDpmIqEWPp+mE9dN0wWoG7b30AoO1cNaY0Z1Z2JgGbB1Eb+jdv3/r5kkkFZIAKS42kxIzKu38///we8U94P5FgQMgluJeSLbVNiKJRY4JZMTd3JreBxDw2KWnYbruccxB2mANjHnNxE0ce75+fv3O+Olmvu6EnpxCjCdw95DKfLw+JmsXcFfBilmNiG4fV/TvD6qK5cg2QiqFDhNwZZHhUMofwaBlvmlOBKBMbk7JTGUZWYabZbBY1uGOVx2039ONQxtz34zAME9rpNEvNYp6ODudN01T8rOtLV/LbZxf3V+vtOLTzWdM0IQQTbLfbTd8ZyxUbYxtzzgVWrAOVbnPxxus3X3j+q5/8xb8YFwdMXD2oVHYT0yPSmHhU7MeoTFzz4hqEWUBQ4rI6G/o1OcgRYwyiEsOY7WzdnazOx66/WHebbsvMIEmhmc/i4dBK4BR0tlhuOzu/uFh1/b3Vui+YHxw+8fQTV4+uElGmstls3rzzzjDkbd8NQydE7maWx7F3lNO7d579/B8+9sEPP/3RI4DMiAQgEFEtbi4Fvx+aN320/KcScyAiAYTY8rB55ZvPr07uBYMBrKHAh3E83Wy2Y47zw4MrTzymqR/77XZ7cb5yM4KRcLFxLGXOzBIutt2rb79z5+zs6Pj64WxOwq++8fq9e/co6LxNFOJyuQRw9+7d+aKNKRFs7LcHs0WEfOGzn3vqYz9x7cln2vZQQO7MyoA/bLz379/uCoKFaZeGOo+5e+utt7Z9d5ACs3MUduagPg4aw8HisNvmu6cnp+erbbc+PT87Ojg8bNJQMjnMbLPZnG1Wm25bSoEGjiFEic2i6+/fuXcXwGyxSM3i8GjpXkoeQrwmqqxSxhwPY9u29+7de/P27W4c0wwUWG3XKH5kyuhHsP8uNcdz8L2337r97RcaH+LBfB4bKj52w+rsXCQ0Iay77a1bb4N0HMvFxcUwdPPrj81nzeFhiqHJORNx13WVlRtSBFCcFKVt4vHhEdibpjHzYbOWknLU5Wy+aJpFDNePD5dtU/JYtv2w7awUxkNtiEeHF/rI2c9QhNhdGX7r1Vfuvvbaj3/oqfly1ngo47g5v9istsqSh/Hs9NzL+OTTzzBpE9nl+iw0Kei8aYVJmQSURBezeduPcRiyla7rVudnSfTJG485GRGGYczDiFzMrdtsx8X86Pi4bduz09PV6VaZlEV2XZEKmV623ITL4IcWBcOj5DyJQYC5MwdxK/fu3elONnjcIGDwdr3pthuFR5ZW+MbhwdPXr4fYjMU/8tSTZxenbLSIMRACs7Ik0UDSqCxm6cLLMI7rNYLnRuMsNaIK4CC2PvdsxZiVOY9FSJTozqu3z883R/PlwWIR9o1c3vHqp748/9AL+Uct/pFyyHAFixEX0uLdarMYj1kMlr2YMM1TTCmZWSkFZUQxgT22XMIQhKNyk6IAAmIrNvRJuFHOcIZRcYWp5MiRiKIwQujJwVoMVCyQMlEeytnZ2Y0PfuhweSCs5KDdoOEjU7s/kv4TJCFyJkrM148Oj9ooXrrNtlGrlwlFUoz9MLAXYQO5MEkSYq0zfBwpqXgulrMSsztZCQRlCCE6zdvQCJJS7UeUUsSKCYeoQlzJhbPZzAdrJcxmixACCeMS4AmAiR8FAPTRsh+DSBhwYyvKH/nEj1184EOlrE9O7s2WVw7ni6Zp+m7EWCIoKGdzsIcQVIMzJWlEZOTCIHOzghDSLDXj6FFYQeRORG1qWqEowiwAyEEkqkopqmokakK4ujy8cXQtFAEgEoB6/yq88D3c/g8rC/3h+4F3EbwAAjiABbjxwWcOf+zHLgzjndOUUuX0qSrDk2ggBIIqM7nlTGZeLIgqyziOAgkhxRhns1kbU2DxUrxYIYjILM3m7TyFoMyswpqASoUSNkcuqZ1defrJE4Y5VVrGQ+fs0pc/3Ev4w7dfRfR3yhDMTOYSWUQ0hoY/+MmVztPJdkaRQaWUEIJSo6xKqeXUIkSSQMzZDT7kcejGMSMbs7aBYtQoHDGSsjLruReAlUOjIWkUMHtQIlJpUoqhNUOQhov07qur19Ljj3NQmItP1mLIpTMnP9z38IfvP6sHqjQvwJmEdGIRQuLTT1z51mw2v35tvTqnwA4S5ULGzBKUOLJzAxnHceyGbbeGMCvFlETVmdJyHtlp6JqmOQy67YeL9cVZmLUcmthkL30eRgg0cIxN27azqEkHDHfWp5uu+8v/zt/8sR/7MQ3B8m6iRRUAi9CjQa3/Iduvlup0WewIk1FFxCHHjz0WNcxicoEouzmAAmPXoKoSByKAAV6vt0O2dj7TFElDIaQUMmgAihNEhm3OOWP0dbfdtPNZy+42+DgYO9PgWA+dNmHezoZh6LcDa/jlX/jFGzdukHMdB6ysuEkQ6P38s74X03Qm6IGeEnMmF4KyL5545rFnPnzn/quPF4ssDC4555xNNCC1MbBzHkoevN8Os/nyYHHY23By92S2OIQ2b5+c3D8/O79Y3b13tu4HDhpjysXXw3beMzPnbGNxMBmHTSlB5fjqjXfunpQmfOonf/aTn/7UbDZzq2Qnkmo5EX5k5lp+mL6bQeRMPrW067k2lEAkgFlx93Bw+Ilf+EVeHp8NZZWtOBloLHkYSy4lZ5Qx53Hsuo2IHB0dzefzFNsrR8ez2czc3T3nMo7FSokhiEjTNBI0k2cYCYPI3WHORg4azYz44mL90U986m/9z/8X1689RhAiMjNmBhPvvMWjkrH/EOc3GQ/mzauQEpjAzhBjV3JykGd4uf2tL//2/+e/CG7XF42Wsjo7I2hgSaLDMPT9CEE7m83ny9G8zyORGKjLpYBG823Xn67Wp6t1Pw5QaYPO2nTjYN7OYrdZd71lUnAIi3Z2MD968gNH167/W/+z/+AjP/ZTVNiJWGsVIe4uxN8vc/4f1v3bEbkezBkB2H3pOgkIBAhLWnzwEz/303/lV/jg+qrwgFCEERWJR8bIKApPJEvN0YqOFOFcHJk8s+d50vkszdoUo+45vhoCAmUGReWgRsZKLEKiITaf/vTPPPPMhwGlXeVQI98jOBHxw4t/UkvhqZ1GRKiSVqyFc5hg/uIyIzdJB5/+N3/l+PoTr3z5D1e3b2nTsoPgIiKBIwdqmBpyuBWQIpCIkJkFVoNHYRGkJmQKIgLLLE7MTswSRMBqhT0xKwuFdP3Gk6qJmMHOzrRTEakjGdVdvJ9/EpGD5YEI3SS8Mgp5/QKsAIoIkcyuPP6Jv/LUcnb0O7/+dwNazZ0KhClpchFnGAcWDkk8K9wIJKSlULbSDaONxKZs0S2bEUIb5w25mPVFjAoCMTHH2CyX89nRAWkADCzERO+RyyN6P/+8BNvvaEsErgGGJ7rs9JbV/yTm+epHP/ypv/BvvPLF343qakbusW1BlN2GIZ+enPfrcRwLiquLUzDnoeSu71fD0BfLoEFKEE2SDmdLM5z3awCpmVFIISQN6fDweHZwSCxeEfBHe4L60cA/5YHqbZ362wFUD+KNEwtpPDz4yCd/4tZzf4jBlOp0GENY3ZEROVIUYbi4O5ExqTSxdW1LGNRKBkXqlSUImZk7kTCrGhBUQggctG3nktrp6Djzoz0/9sO236VAAq4UZ6tF/I4QuleB8IoyHx5f4bYduotIBpJKCRMJTfDltQXAhVAyYGXbZ4eCuBvzxbbrhn4Yx4I5M9zy+foihFjg7uaAu0EAgGNSiQATE9deHwm9RyD0ff6LPAgql1VvWYicd7iikBMJgwqTOERCOjyeXTk+v/uWeA5QRhAyZZ2nyICTiyAIBoMSjUOfixUY8UicJeQEZRYvw2aDEMK23/Y5p9gGB6s4wKLutJv+BRGI7JEV6vhh42f0gFjCEGLi2h2FEHZe1cEQFRGBA9IeLo+PyJlJE4nDHMZMSizCDBAbiNiIilM2MhNDIG4lBIIxuTvAQkJGJQOuJDrNy0iYLw+bkIjE3ViEyB5l//lDO1bVM73LCzEmy733hTE5ETEpmNN8EZtEJOZkPmQfaqlfn4GZAwdlUjYVF3ZiC+KqCEFiYiJnZpLkFIwDSxAOqlondQ/mB2AF1U4kPeKPR4k/MTlSAYyZHigBChFAAkCJCxMvrhzH5bx0a2cVYoch59plBTB6h6xupkJBvHAWdhYCFZCX4oYiEqAsotGbMmaAJIiXnPPQNpFTICJnD/S+ftYPjMjQZdUcVEkQJkagSV1EZu1RVPbiJFIIRVq4iEnkAirkDHcmEsM8tJFDx8W9d7LRS3EYMUkMWm+eq0gQTSG6k0goBCojawoSgMIcvqeEwSNSAD7S+kuX3yMwiROcSGl+dK0Ji2EcEWtmMk0FCQvXFg8RC2IUgCWosXS5MI/uVJxBASzE6iwkQQJrCO5gpuI5Dx3DJniI9V3Ge9TE6n9kRLsrL5tVmCguDpp27lYc2QrDtBgNoG2h0QIQmRrmGXHjiLmEMfNQOJvkwqMzOBBHp+BQkLJGjYlISil93//BZz779q03icgd/ABe54dxWnrffj+o/YiYzYmITOYuB6xLpRkBPtI4lm0uG9DaZc3SqaxNLjKdjzgb/DxjNWI1YJ25Hy07F1KveSoRQOM49n1PkCa2v/b3/+H/4T/5P37+9z+n06iDT3oYDzv59+33g1YaBAKEAHvrzt07JyfOgd0qydPde8vZkUFdsfNuPB+H82E86fs769Xptj8fhlW23n10DObmcGJ3dxYiyqONPnEAtmP+3d/7zO/+3mfNQFoFZaa2+354+v385Y9bY+wfxlBmgIj1G19/6Vsvvfm46Y15ALIKs+gmF8tZxJysFB+tjNm2fbfphpytH4dsDiYRcETD5O5mNgwjuwlT48ocLy5WFxcXQx6+8IUvvPjiiz/5k5+q9npkd7T8yOi3TsYjGty//tzLL3/3bdy4cjgzZo4EIxKRccgGHtlzKZt+2Gy3Qy4l21DydtsDCLGZBSIHCozyUHLfDyhZg9io6+7enYuLTdc78QsvvvTbv/MvP/nJT4kSCJdVvR4pK4YfCeMREZuTCoHevH33/LRssHj9LH/4apylgeEMmofQEudinSEPQ9d16/W6OEq27MYOFWlDbKKwcx7GkpFLKUN295zzOo+r0c76nF1HKKXm2zdfe+PNN595+qmqhHG5kfs/2PjnDz64XBJPYZqkVZz2Ag+O+icAJ66Bqoz9d1/+du4K0uHdHm+enoyFgloIYe60ED0IzUFK8xSXQRoVQhay5EhEDXOEJXIqeRzHbuiGsS+lmFmfx34YrSAXyiARbeZHXZ+/9cLz59sLEimlwHm3ZXDC07//XXTAAPv+6jB/ZqoxP6T7xw4SYt/9MkQkxEJgNppEwwUOFyUq4NoKJ11d3P/Wt14ASWqPut5eeuPF49nTV5umK2MEwxEAVpJFm1JczNqx5JzzOI659+IgIgRnNy8lYwARkwqoODRFDCgO1nR0PDs8Pmrms+df+OaHP/6xg8Vh0ETsBmdWFgY7Q0WobqYj1MDsdb6MSJj9vTdkanbyn+W1+ddgv/dIMPIEVF5uQdDEnK97MeuAiBK5laIhwI04ENFrL5+/+sL9pEsP/Xa+eO6Nq8PrI6Xl1cNF8jU74Jk5hbhsG7p+eEVTyJ7Hvl9dbLebsRtzb91olDEyJEoMHN2EhmEgMh9KphQXVx9/6urxB1Wuvf76+NnPvHj9ylPXrrYV25O6SKSyjc3BUtvNIKsbeHa/jv7ryXfCn7/l8LC79srIIy5M6nWpIkEI0zaqqnVkcAcRiyYiYpFXv/v2i9/61je+dnO1LkM3ACpx0V7/8BsnN59/6e2f/PgzTzdKUmpX1m0gDlyI2QnwYnCrZMEAHgkUYstNGyKcRgKzwpCNWMN8cZCaeUhtbOaU7blvvJCa8Ff/yi8//fS1WDsiLsSCqcfkIGKW6Rru1kV+L8hm34T6s9QU/XO1H/6oiIsq8sJ1I5zDmJSZmQuRsKBqCBr85GRz6407v/pf/J2337p3sLy+6cchZw4cPcXFtfunb37ttddLDFd//FpQAkll5Hvp4eqI2S3nbGZgF3UToi430Nk0RAhw3mYfrBQ4QpwfHM8ODkM70xC6bOcnp3//1/7Js88+/+//+3/zU5/80LWrR1GYAFauPV75Xja7tODuwX/a8UXwo3L/3l3D7YEUInIqIgEg3w34gNicSEMNiS999+3f+q3ffeud09Vqc3L33ps33/rUJz/uHvqcIeog6NgXvfLYx08Knrt5ciXZh59+/KCdBxADwaW4l6EvDivOda2KazBzDSmlxWwWY9wM/WgM4W4k03mMTTq8cuXGE4vFAmBifeLxj9+T2//iX37mc3/4+aeeeuxnfuaTf+GXf+Fnf/bTzzxxXLfCuBcWsNR9A7zTfK3KlO9mqf2Zo97hz9Fs7H9EiisUahY2MSy5JhNwgpt8/kvf/G/+0W9/7nNfSO3s+rWnKOvRleug5my9GnLWwOwaqHEOMpeDx54+f3v93TfvHiwbQdsoNWHOIlA3d2Ews2hwcXFtEEk5Rk0pqAoNZERW2Ik0RGnmzXw2m81iTADH2GqQ1C44xK70r95+46077zz3/Dd+4Rd/5n/0S7/44z/+0Wc+8ASJMjGRTYJqD5R93nUnZZe/PPL+848UtrnkTLjO8cAIXedvvX3/1ZtvvnDzzbEfnv3a11741ivbLR1Ie74qpc9XjxebHnlkpuiiFnTozKgp0sRDNLncvv9ie+usv7a4smyvHvo8MisTKIDSdNFNCSY0A6UQQhRjFOSc82hG2khYSHOwOLgWZ3MSBheNycy7YWhny+2W2tmi5P6V775xfrZ+8YWXnnzisZ/9mZ/6yU/+2Mc++qHZrGmaSKyKPxqs4YdD4J/Wln8C+z1kkklofFpraqyBqRAiqLALcQDALICzEtU2D3Z4FDlIzlblpZdee+6b3/rN3/rnb96+G9Jxu5ifnq1LjjE1o8nJ+ZZZ6XTYzspck4WkmTK8EBWXkTjywfz6B+9sNrfufJut9O7NrA0xRfEU4BLdDC5mrHClLAgppaQ62mhOW8NIUZpD5oaboya1IrF4iUBk6fJwsd4sjq72Bf3oMDZO98+3o735xhu3P/PZz12/cfXnf/bnfupTn/xr/9ZffuLxK8o1Q5vit1uuHlWFiNQn9TuaFtDTn1aH5E8+/3BpWc1+232thpxcnbKIgElcJpoekztYGExDGW+/dffVm2996UvfeOGFmy+/8tqQi5MKp5haIurHPBYz+KRIThx0HoIsQ4htXGi7BXWF1ibKNEvqZDKa3vuiX7y5iPbMjeVT1xbXj2ZNG0OMqtpbXvdDKQVeaOTYpAw+W6/unQ+r3AwlnvbR0ywtr1+58VhazNp5nM+Xlv309P7bb7/d9/3p6Wm/7XLOKUgI4fDw8PrVK5t+Y2YMEpEnn7r24x//0C/9/M98/KMf+shHnp63QQiOQg7RSCQE8qrdtMfB/U87iPYn95/vOjg76qbBXZhFAjEXt0TEjImrrrLe2ndfeeMLX/rqN1/69u1b9167+XbXl+wWYwwxZCtjtwbgLIAAcCeGaWygksHbUtqR5wv2wsXBbKLC8KRJUkxXPnDh1mN1Z8vUoJfxkHgGSbF2eFWDOKfQxrH46Wp7ts6rMXg6GF17cNAZhVTpShVq6fvtdrsdx34YulLKOI6luEiAsVNgTeAhuzNEWW/euvP6m2+9+K3Xn/nAYz/7s5/6+U9/6lOf+GgMqRZNxoUcyqGGF6CA2etCQ/qTJ6V/KvvVxlg1ZCklxsRiLAyv+7o9MoF5NPSd3X7rndtv3v/2t1/7wpeee/FbL52tuxBENbqIqEC4G3qAmZ1ZVBqIMhQAgz07RRDz6Ea9DaGFRBBBSYRUShnQpPZkpLsbeuLaE2VBWy2txqQpxoaFla1JUjvq7lIyAs1bPbghBycdLt48pZCMxWgKB0I8dP1mtd6uN3kcrZSSuzH3cM5ZJCgRZyP3YKUoB2MJcQnPb75z9s6d+y+9dPPLzz7/V/7SL/zEJz76oQ8+NZ+3oggcyNip6rwp026H+Z8iEIY/mdu85DOnz0WEmcwCMbMYETmEmd46yX/wuS/+83/xma9/4ztnF5ttZ8WRUmJJxTyXUiktzHBnVY1hSWCA3bU+J2DupNkQ2YVHx3nfawMmpWHkKIXcUS4ubr3yyrdO794RevqZD/xkl7u7ZgcHT85uXLt65ejxx45jktQ2BBlH63IZCrvT7//+s2/detE4zJYHGVRKYeaUEqCr1eridNWtu247mA+l5Jz7UDVIxYEyDH3Xddvttg7oog66kAfR9bp//Y27n/3sszceu/KJT3zs0z/9U7/yb//VDz11FGIhYidRYqAGxX+9/nMnYPOgGK+G1BAAE1FiMtLbb5+9+OJr3/rWC5//0jdu337r9GxlUCKdL5YVh3R2JQUQQn0SFlZRBoe6NQduTsxwIwsSiFgBYmWiPufAcGIrPhZCtGFcv/7yV9YnZy1xKTkdLdd3xttvnl70dPPt88dvXL/61ukrN18q8KOjo8jpYrM9O9tuNpvXb9252GwBuva4HxxdiUlIyL10/XBxvtp0wziODCixMjOMUXWardi42WyGYTTUaVOwCjMzSTHL5BXAvX3/7K3Pf+ULz734G//i93/649f+ws9+6hM//skPfeTDoQ1UE4I/nf/8k+UvPtV2qLjR1JsumSTm7dB94Qu3/tVnvvT7n//Dd965OxYPoWFJITZMwVkIUtzcC3MkcmEjIaZQaWd1/bqmKBwsD+7uxQRSZXVcxJncPQiTQ0RVpVh/ev/VN17+fLCQNKBpP/lzvyxhcXq+mbepaUJqAkp+443X+jzGNlk3ssMMMC+OoQz9djg4Wn7s4x+/fuNq2yzbNvWDrS4uuotNzmOxkahcrE7Pz8/rBG9sm7ZZqDS5wIkjK8AaQ61n3csUuZmLOxEVB4yuNHc++Fj62Ec+/j/+d//Wz/3czz351BOYJv7xfbCOP7f4x8QO50v9MHgJIfSDfuVr3/2//qf/77funA3DEFM4mM2dxZ2Ug2pwsJOoanEtYyYiDios8InxaSIsQhAWVlUV8qpVriQigJCXuk+cYUrKGLare/fvvc0eTLwQNam5d/fi6rX2cHFMRMDYd+PQb+fzZUMgFYh5GfvRcx5yN+QRQdJ6vV6tNkfHB8KjWe76Mo7jg9pbpJ5RAGYWzVGsSGEOKkouRDAzIocTULFsr4Rgg6tqSCnE45Pz/u6XX3rtnf/6L3375t/+23/78SduHC/Tg2BE/HCd9i7043vc1D/i/r239GYigpMwnLMgERuxuruQkNBb9y7+63/0z37jt37/tdfuN2HBrEJKPBIrkVT3IhxUBMCA7AVkPrX7hKvSO7ELh/r7iJKTk5sQBVGQFCCXUnnaSREDv37ru3fvvm55SORXjg9n7ZVCTZxfvfLYBx5//HFVXa/u37nzznZzAiDnIaS5QEop7m6WHUVESiki1KR45cqVa9euicgwDMM2m4GsgIqjX60vzs9P3T2l1LbzGFqVhkIiEvZARC71HXMAqK4Ul+enLKgmDRLFcqeCJx6/dvXo+H/5H/5PfuWv/3L1ptWZeTGRQJorD515TwP/HiV/+EFau1U62AnCpCTuDmESYjBOL7a/+v/9td/97LMnZ33TzJiCsgDMGokErJWgSap1nk8gTAZx96r3D9XaIOXKqN6fQLCA2AlAMQOLuxcny6Xcv3d6enJi5inOGtXDw8evXnsiLq5ktINhve0OlzPz0cqG0MMpqLgTE6ukGBk8r+sIRivMJuSbbSd6Pp/P65GqKx+IxY0MgDCIq4ZC3E3Z4AGmW0MK11EKYr3sGFmMiAHzUkRYVe7fP3377Tv/+X9+fuvWrf/Vf/Q/bVIJHNyFg9OlS/VH96DCDxDzpt+JSMCkBBOhOkO7Gcuv/+Pf/se/8S+6HEKzDEndAokykbI7iTATX1oORqJCpErmuYyW3dlFxNhVxOHT7EpFBMDEPBYHXIREiODk+fzi5NabbwjxrD1oUwqioTmS9nhxfH12eH2z7U/vn/Tb835zkvttlOwSg84KtQIVEZocMtw9cmYBYO6+2gx9wbxtUkgEdzjIRYJIdfJShQymHJLJiULlDFS3gap1XsdQ+UG8YWYGy7RarRQLorP24Osv3Hzj1ms/8+lP/eLPf8K5ABBWFsND14Yf7mn8sez3MEY3JSzVlAIQizoGJmWmr33zpf/Xf/n3nJZpduRgDVKTERERJiGaeuq7AK3CxKRBoHVLMKz+5mCWGjl2p1iImIWDhGx5JHbGuN2cnJ/dPz8/hWfWNsS2XSwXs2VojrLJ/fN1m7ldLB9/8rG7b30359WN68sPf/RD77x9dv/+SB7clFVZiWobnVwVImJWNDCYhr4wsrQBTl5hWlWNMaSUczYgsk6T38x1TpCJICxg3/UY3o1vkBCJFZCSwy3nIpYL5sujYdz8N7/+GzeuLz/24adZieBw3e1QuJz5/5nUf5PuBxxM0hBZAX/9W6/fPe0Pj66xB2cKGgjEzM7klzC26goE5EwsLCIEdkFQEHZQkkGIayQ3gEiFlVVBJErwDJd+O3TbkZxVmvnB0XJxPJvNmmYBaooLRjNfDWN/sEyihcSOrh59+KM/nvOti9U7ZVSCiASQG6AkLKLMzIop2EBFiqEfLYoShIWIIlMUTlqHEkngRHUvMoGqiM3u8k2Eq0vFMTMbhCiklFS56zZOrBqcQFDV5tvffvULX3ru8ceuHcxn7qQseHB53tVM5T+m/fDQJ9iRUphYMntkKgReZfr6i6994SsvOM8LgrjEGMlJVYyMier6qFoVAM4Oc2eARK1G+RCFmEtxs32JOSGEtX/PTqQiAhHi6DArzBSXB1fn83Z5dGOxPBIRQK2IFQTh3G3Xq27oyUtXKPe5Pz3frrvOlTUkJrBKbeQI13cgGBBjADDkDKnMDacgCiYSDTFoE7QBqp10Etzb2Y92WlLCTPwQOLzPJwAEjTGFbhysDLAxhBAkgmS9zZ/5zJee+cATf/kv/IKqwnzHAqoh0L8fb/iPf/8uPR1HKATBOf+T337+v/tnv/fCt78b26N2dqiqQryYH7j7pt8Us1RDuagTl5pdA9mKDxZUY4wiEkKYXqa7SNjBuyCuTkSIiBC0LiaicHz8ZNMcidK1a9duPP2BxWIJpm6bT+6ddusNQ9kcQ7f1TXGD0N3z7uKr37Wi8JZU6nZkJ2IoJno1h/o2gUIgouAoBIKzq9a1D5Jmy+O43a67fgMNYHUC3FnFJ5JvTaLlgRbYruRwAhUX0RASmFRijNFRSIjJmBuW5uys+73f+8rHPvyJJ59YEtfc6EH+8v3aFOGP2Sd6UD/Axa1I2IK++MVXf/0f/vM337kvvLh2vRWO4zjGlFgjY6z/pJExqaqwMNwc5FMZY2YeRYVFWIgFLM7iPAmkMtfOrhBNSwWYOWhyCYsDaueHGqWdzQAyJwm6PJgDHFhKP2iKeZC+712jxqBpFtNxTHUTz+BsAq0OfYIFiETEi+1LPaIEM2Z2L2BnFmIlhsYUrNQ1Aw6iqVJgMAnzgwEox/4KgqeaopQCcBNnuS152499FxnKMaqMxYvzKzdf/7t/99f+w//g3/vQR65P0rC7HtOOWfNuO4bvn7wo2BgCgEGmAngEMwtUItHXXnz57/3D33nr7sVokZVjmJvluqmUBE7CEnTynQwSEFhCzdjcXUQJkg0kpKok5GRTTPF9BjClobW5SBIABNF2dggYMwtLNyCXizibLw6a+WIJw9bP1NstYezHMJcYD0QXmo5UyN2DchnNd8SpoIlElEBENWkSCSQwK0Q0NQfgTBzEnaDSpEjCqPLn5KYs04BEDXlTHraXYJj4osIoxQvKXOOsafsulFJiChCQAEz3Ty/GPvX9d46utH/9b/yVjz7zAa0CYzyBwOQs/K5FBt/Xfpe0nYXZSbwwK4SZaCC6e2/zG//0cy+9/Mbh4fXVeizWKxOEYgo1EZfAnJkZMq0p9fonM3aIjewtU89VVDUyc2dSZmXGXtpgStndK4dPlYmDs7MIxuJqrGEcNm2Yt/NWcJQ78Jn2g105nEVJTWiaFJiZHSM1jGxmxYyZNQYWdSs7KGNHShIwCxwi2L0FIiHEKTA7KwFwBnai9NVW7kyyYzRNl2Z6ywHPuQd7TK2GhllLtsBeyqiLxXp9ZrknlK986bnj5fz6wdHVqwviXVcOYBFHedfmpfDf3yQiELsQiNhQiOTN++d/7+//zpefuwlqUztrPVrRJs36YSvMTFoFbmtsu4R6Q7XGHWH2egMMQCnElV/EzqzQ+hK5nmt2YRURouDu7kRMGoVVjEAiAcQUsqGst7SI83aWYrMRi/Nj5lnbHM3iMoU2SpyqmBCzg4gMRZmrh4BPGMdOLKiScEWESs1TtIZlZXUSEUKt1WCgWgHRpFdRyQaTp+MaBZyJihnx2A8Xw3iwPLzazBaybp3cCU4K2DB2SuHNO6sow5e/+tzx8fHf/Jt/1dzcLUZ+T/NALhEyvxe7G+xTEAYRxLnKaHiX+9/4rX/58s2TmB5P6dCZYiMapXg2srp00RWZzZhcgUCuMPH6sf8bEq66fnUOqGJOFTDc0/FABtTT4xo4RJHALE5C9YoaOyk0EjNKKV3XDWU0seawbQ6Xs4PjEGcxNkEUPrJnpuLKxOxkhmJsJDDxwmYCVyIVUqpaFhQYQViVREDiotBQF9hJiBoTayBWgjBX7Ehqw+t71W1QVQ08jOvtek3kqW1SSqoRHFlDhreLeWf5fHWxWW03p+vnn3/+nTunxMoiTgY2Znug37UbQ5BL2Mr37vbVdkN1ApnDy7fP/uBz3zg77UhEtKkou0okkpRaDpFIKpOTiISDkgpEIEp6+aPO1YkEInEjK4Azk+5+VvZJV712Xvm8DJqei1VZ6kJFCSE1quru4zgaPDbt4uD48Op1laSSmNW9SqKx7PQ8KwS6T5EmZyMsEkSCqgpPvwVxxfykAhIhBBFRikxhSq+mCl9Vg1x6VK9Tf9MYo4BKKXnoUExVk6bAgZ1FBOA2zYZh3I75dNutB7t5++7nv/iNfgQLeAdtV7/wR4CcD6lW8aXz44WZ9f6WvvL89uLigOiAEBjMFIWqHwpBmkZnkRuloBQEGiUpRUEgE0EInJRi/RvhwKy731OJhKd+RgghcaU5QYQDQVBrEAmsYadcyELMECINHIOoMNjdy8isTM1icXB4cDWkOWvrpJnZJZqqsgRSGCGbuCinQCquCgmkgaUmmlJHN0mrE2cIsygL7y4cwEIqCEoqJIEng+0tt3/UXymEIBLIeOwHK2M1NrMQcR5KpBBdxXTMvoEM7XKk+ee++PzFqlMW9kCm7oIp+Ml/7/yREIxBBLNSiDzG6KAvfeW13/4X/7xtY9NG99J1HbOoRhGhQIXM2Z29wIyclDkIRTFBJhtRCrsrURSK4vxQkVQrDXcngcZQExaDg4m1RsDpTycy1GZN5XAURyYuGoi45NyNeetkEMQmaBQwIAzmyTfWz8lrw1iCkgYnMYJRlaaYmrVUN1RXCv7k0vdJvAaeLl9deLDDlh7gD9WQ+/aTswdNqrHiGCIUROHMoBBjdssEKwDYsg1dDql5+ZVXv/3Syw5ymkoR4YfHSNjl+xAUJwEpBgVRZh6dNl1+/qs316erEMKYrRQ3Hx3ZHGAyTEEfTE428Z1Vqy7Ogza9aghBVVV5akto7U84CUhMhFRZo5AAMGZMKUYtp1SrlPiOtziVWpO+MVDg22GbPSOIphhSZFEJscJAUul7dYCGUd/iyfFFnS7Q9P7zHnwSERImCJhElFkcLBKEQ/3xuiL5PcOdvCMJkohoFNGpXeoYiaYt9iGEuteiRnrLoxCVoRfQfD7/xjdfunN/QyyTxB/eLQY11ciMWmdWKfdpZJiCgglSwGRCzz7/8ksvvRzbmamCxuLDkLdEPnWUmAMxkzN5XVbDzDUeqO6j3fR+hRA0cIxRNUYNUYNqrB8V6Y8xquou5ARmLgQD9tPoU3koAudsRkSBYgjJTXKfbTTx0IZFirPQRhUwA1xERDWCpA4OiQhrYEYIqcLOujvpe/K41PKVnKUCCyCCShXxZWaQMgTO5FQloMCoR6DiXhVVZeXAGpmieTYDEWkMQVmEg3JlILqRUXbCdujWw/axxx579kvPff5LzxtPjGc8mNhSuBJC7ZTyu6j59aqAHTIQmtH46985+/X/7rPrzcASmDmEAPJxHN1JWHZgjdVBG4cQmTnVhQlt24YQhmGob83uvJMVoIArOLHj9KqqA3UDUd/3Bg9MIYSSc7WZqtbUox6Ffb6qQesd8GKllPqvAMm5pl9e75ao7m0vQvXbrGTfLxSbCNT1f+JgZmV+wLutu99FWUAhBCEEEoeXqqs28cqFmeG+/7c0RHGo6jh0Xd+n5TzGGFIkR4ziPkGLecgpNaqh7wfWcH6x/of/+L99/PrRX/zFTxApdjuX9tdcLoHUuGy/2havXmvI9vt/+I1X37jn7hJCKYXIp+nF3UPpQSrru8eEYjzwmbrXcgghxBhDCBJUgu6dyWSkGGKTJq9CdJkksPfGO9IbTxWITECImVkZYT5BxixKTCixqqtNP857fKtmEu/hteJ7Zea895BTONiZ6l0qiu/ip0+tNI275l89fxyCSlDHHh6Du6cQVdVyzubO8vXnX/js575Yz5Dv5g4eAsXfdfl2NQaENNCMiO6dnD/3jW/mUv2MTDkFs5nl3bUQ2eG2jKrhOaHSNJ3xlFJ1pPs3LqrG3aMaeH+l6vfXRdFTwqB6mYqyf6+rE94ftWoLFINlcsTq42BBXKio1tfG9XhV29dPLif9D6032iUje9L0dGgw8X8uZyuXY8QDZtADiIlV1b2MuTfL+6cSEUfdSm6l5KZJIWgppbgx88Vm+8Vnv3qxHepJ3h+Iqv4n/PAy16l3xWSoaIcO0Oe/deude6cxHWTX4mCSCbUVGobOPNeRVMB4en4OIbRtKyI558oZmc/n1ZFezsrqnasmVNXLhowxzufzGGN9xormTBYKYf+bT7cWUkGAIMxEnsc8jCKBiIKqCsEHYQ/Ke4nfPdetprITdCD8rh7WLtPZreAkXJYTuWy8vYIhX7qUl68mM4eQVLXvt32/rdnZ/gnqiyGipmkqgWO1WqmEFOcvfue7n/n9Lw+lyI6wuX9t8n3xz/p0TK+8evf3P/8cKMQmQeNYvLhYIQ6xbdu+347jltncBtRKu4BB9QLFGGulXC3UNE3btk3TTAaLUWKQECQEEpnewhBY1YnAXFveYDagvkH11Vdj1992qqz2KS67sJNnVFldJrNiluezkCKL8P6bK5njcpV2+QruP3u4GN/lpgKVXZ1x6bLuoobVw3T5HNQv6zuQc95utzsPXPNYrf4saogxxZic6OzsLFsJMW368mu//puv3bq7G1Ke5u7B3x//ZGZWIaJnn/32N194ScJVFiWjXIwkmIHATdOszi/y2M7axsjMshvca53Le8+5DwD7vwTAopU+6q71F79M6K6Pvfn3frh+T/XM9WbXL6fYgUIOdgOTe2YmkOc8pFZ+4pMfLYO/+c6ZYb/GaP/+al1FMLmOehTIGXAj4pr9CTH2hidnYmcRI5EdeF37iMBkwv3KiD2KFFlijCml1arrh635PvQEywZnAE3Txti4k2UffFAWV2YOX33umy+88MonPvIk7/Q5poO0n8a7vNC13mtnH8yf/do37p9sRRO4BZGZucEKE0lKqW67N8ui7m77zLDueiOi2WwmIuM47jOOyw5z/5gc6e7z+svXz6Oq7qLm/grW62hmxK6qEvcXqUa3AssgE4VjPDpa/PSnP/X0Bx5nMcDfi5Lsi5zLj0u0T738jbvGJFWIBjJ9SNDLLvRdEXR/BFNKTN73fc65Ak6AiQjI3H02mwEYc3YvpRRjh7JwGMfyzRde2g4jPaw4LajFLLETGQPsoAwyEMHDl56//eyzz/d9yZSNOlARZZA7GYCmadx9063HMoSQcs7j0DG8Lhwdhm4YN00T2zYxw71cCiQEElbRKCFpSDE0GhqVRiVoSFFjIGEOlGaaZsmJHAVkohSiiFJMmpoAMjMjRYwqCmJjAREMbgTQmFLQkPph8/bd12/eutkPmzY0TvVlqGoQZQnKYjzhnYzgrgYVikLqUKHqKQKzgqt4vU7cO1FW2uOAElIIIYQU9/vKRGsSbfvuQUpJhH3YDEPHkqW2rsnGnEnk4OhgyH3Xb0iYKcIQiItnirM//NLXfvszX1z7tFISlEFZdoQOyL4b51M/5eJi+N3f/cLpxThmZ5ba8twlkEoQJolNa4ZSvLpvM2OiEIJyKEMZu5GBqJoupS21Czg5K9CEd1TkmlRElB8Udsxa72sNLXv4+KHUwCEV9XaygsqzAQCXUkhEttvu83/41du37ggH1LKdlafOfo25CcIi+lASyUqiFU8QEYXUi6gsyhXjjjs1F2XmICoiGmqIJcAm+ge5KLmTGzFzitqmIKCh61F2nRaQGUIIKSTLXrK7UQhpGIZhGFVVOZyerP/gs19/63YHMUNxwHfdf55q2wkRlqoscPP1N7701e9sRzcnEYb57tVL7XmpxqPDY2bt+7GymKf5nRDdfegGGFn2CkMHDiJ1yGGvLb/LyGl62vrMkwlZ2EWIQwgpJfiUnu2NLTz9fT3pSeJE/90pyyiLmYkkwZX16YEPN6LcEAkqYYfxSm01xBi1vgbVwFJLRiWunwcW3R+syddqlcxm3rvTCXsTDhVFIpI8WkV83EjAQUSVQ9Co4pa363W/7ZwQRJUY5k1o2ph2K86EQXko7DVD06Hz57/66h989gVAGaKclJPsSwoHOdh224jGsdx89Y31NoNDgdc6TwhBaP8+7kIdM4ljj/MayMhBDLOJqTCVWQ9ylAckn3eJwl3K1mQfMqs7qjkOM9dQUbu+l7PzaT6BuGBKiCaVFqJ96TntaKU6ovZAFqKerQfBjy89p+z+mIJizR/8Xbnr/ktlqQF+ivpUx9Koxo76/jAI5lUE6MEkpcB5emMrGWd6W9jNiUMcM33t689327LPt4XJmeGEAhT4jntC9+9d/Kt/9Qcnp+eVeGMZZLvjzwAs5zwMQwhhPp/HENw9xuTuwzDUDMhyGcc+58G9ENcX50ABinuuqOAeR99/1J5t1ULbZxYhhNQEIhrHsV5xFlQfy7KrZ4UeFM4QB4rnakISdppoJvuibZdWTAqtYPYKviu7kgu71sQE1XoktfvIE+zB7mQTuWhKf6TSg0AmQikFFst5yGVggSqTUj15lgu5EXmt4onIYeYZAjCcrHjOVmoy6ChmVgdIRpSvfP1rz37t2+OOZbMj8E9nc2p7AXbr7Ts3X3sHlOGZ3SaqFsPdSykV8u/7npnbtlVVIhYRMysluxdHcbKu6+o3f8/BazBdkkDz7/ENux/cY291NOvSd2JCXH0C6jQGUQWTO7s7aGq/QNgFRO77/WFT/ka1dXUpVyQWyLQ7buJP1Ty9jpfgUvlPQr67qU4OePXz7g6ytm0BjOPo7qDsXsZSKmjl7hVBmexXrJRc73ExG3OuyUTtbFuBg1mkeD676L7y3HfunW1rR1do+n8cWFQo7BYPvfLaW6enfRMjfLQykJXd9Ud1TebT/WvbVkMAEDXswb36beM45pz3a9dkp030HtzgkhbaRH55aMRXRCr8RiTVJ+8gKb0sWbXv6Ve1kFIKnOqADYEdBA4Tqf9dcCVqvOQ9GsWV9lX7M++pK97DjbdK5amHu2SvL7JWSbVUrSfePJdSyjCSI0gQrS1+YNfRJCIzWK4/YqUUg7MkZ+/G3A2lFPrDLz73+mu3mZzhgkoCAKlQ3FGHQXxysmXMzRxlsgTAcHWSGjbcKOdcE0JVhVV/PZFZppZsPUTvHlH7PuqJ0+aOyZ68oy/UZ6v/yn4Cb5+O7r9hikA7ZoZVqqk4T10RFpHanSGqbTzdA6GTBMolC+0j5e5r/h56grzXvCT3akID4CiOAphjDFFiZKLpKHsuXkbLRaYek4jwfoyGIJXbBquIxlhzoimrAAghaHznzvk7d07qNZiQCH+Q2TMzv7M6efPtUwQhc2cH5WEYrAwAgpCy7TULzCzERlVJmJUlKCbCJ+0BboPvW9i+Y15OmYhf+tjFamInfYD9VzijZonMqCzT+l9r27binHXezmrMgwNOTnABCwAWh7kgCDHxfhSDOKhIkMtinuzT6N4+Q6EHbd6JrUZa23UMJiNYZeeQMIMdO35NbTRWhG+0sZ5sIxQ31SCqVaVKyLt+5Q5VFY3ZiqEQrO/HYcg29TlUQ6OhcdHtanzx268YkzFNXSCCwypPCMx49dU337xzV7SBsDJRMZRSM0ZVrZtORGQc+5xzCBKDTtiKVNJpPRvCzNV1vBckfG/OuXuztI557r3cHn6rrep9c2rnQrHvOu29kIgqSwWv9+CWiNCOU7onVT6AxB4ak3s3lFgrm4kRISxKqiq6v5bYYWiIQQhWxsHKSDBhMEGFATfPRChm7s6qu7lRcaau2wAIIdBORr0Y1pvNWINilJhasGYHPJDw66/funM6CLlUcWBhIff9MPt3Xrp9ttpAA8AwV0BBKE5ETpJSKsXNUD+IhFlKMSEJIdZrURnHNXrXa/qu931fD+wD6r4VcJmiuq8uakcipbQHCupz7oGufWJZE+DYJNTMcrohYJ0cY73K9XVOFc9e1evdMoIPPd7V0tttJ/N9wsKg4mYo+/raYF5b8FM1hFLKOBYzhJBCSLkUs2xmMYYKNOZhrEuZx7Ewo/ZkIAoSczFoiLNbt06+8fXXiEQA7Gu+qrViTi+98s56O4KFJQDVG5i7i9Y+AY1j716EYWV0LzXsTdu5RaYCUcS9DEM3DF0p4+UtCtM04lRoVwpeVRFRfg+iDwBkRKQ6RcEdZdQuN1P2xcaeaLO/vpfyjmnmQWriWF0OkZLuI9uDthEuQZcPci5hENPU/WDsPIRjknr2sj+UFSveq+QAMHPLtS1ClS9CRH3fm+UYVZTGcVytVpvVFoZ5O2tTswsgRiTCqjEY5OyifPHzXzi5ON31jgmTWgDRepvfeucsl6mTXifccx69xmcmDlqtFVPbD5XNwe7OOmWJZlbZQe7e9/0wDPsreMmXegXSKrukhjRmvJd9iom04xMRSGPNEvc14mUPvAfehGr6SEGUHUJMAPuU6YCncnD3kqaJpIom+h7TB94rybeH/y+PGbDACe4F5m7ZzQjuVuDmxfbFeCkl22hmBb4HJbqukyAppWI2DEPNGEIIMTYgcy+AuYGIVWNICg2AvPDiy6+88mpg4knEkpglgPj+ydnZeaeqRCBYJbuDySxPDI8dS242a8ahy3lIMU702xjCxKkhYncUmJllAKWMIoF39BOQgXbTGPsxY5GKGdaBDWKHT3l5zTYr3LW/gjuO03RRfOdmh2EobimFaZRE6hSAGAszIFNrzKuUBTkzeUVDuAp4AoJpEgWOqRtjvB/K54pWVTcDeN1e56AKBherA8UOsIuIw8mFQW7FUQqKe6nQXB7HcezbtiXhMjhYYkopJFEdSy5mNd3jHaURRi5G7u+cr1564Ts7/HpHYXPQzTdubzYdiRK7wOso9mQ8I5CRFQ0Q9Vkb+34zjFtRq4kQMz0gOhALcc5jydknds8DV0MP7xK6zFGYLhzvSTSXCz6e2rUPvnlqNcOpQhX1ABU3iQHC2Y1YDFycmOt+wXoFaQfvOVP1p2DUeaDdABicJ1JTpRbYA9DAnBz8gChI8PIgoFquaHBNREsZ61XLOZdSaqXBjBAk55xzPjo6EpH1el2yz2bzdr5gDXVJjIErDSzGqExlNGHvfHO6vv/lrz03BR6w1GT45Ozimy98Z9tlVFgWLgwldNt1Ha4M1LTN4bI9JoSUZuNYVudryx5Uq2H2s0ICCsJeLOeRqkMD8cO56MNgyt6vTg3Iy1SoPYy5t1/1k9PMzyUUdCpJWYZtF1iaELkCL0AQJSeBBAlBYill7HoqSBpSiEFUiFWkfoSJnVrlL+qLFwYpqVSCNmlgUQ6BJXBQUjJHLmKILIFY6oIskDhstOqgYa7ERJTzOI5DKaWWu6vVBiSz5VLCpAhTpwZ2jL2oLCoiVNR1RKQSX3l1E6r3qOyxTLj5zvnz33jJzGkkdmbrlUhcfMjwQlOA0ZSSdjDzqOHi5PRwPmvms23Xg4mVk4bIQnAhQS65670YArlU/wViZyvkRBL8YZLBHouu46+VkFph4ctJJqbBOAXMTZldVeAMcwAhRHfPQ1aWGFLJHRePJGQkDtLIkkSDGUoplbWZNJkNAmGrkxY7iTlnNjK33QJQYgcB1QY2TW2So5RcYM4EFREO7q5BgsTdVBITMTnYWZhYqBQTjDZ6ZBq6sdv2qhpiEyUSCdxyHoiYg0ZZKEEgBBACkQUYQK++dSqOsk8Lh4K3752/c//EmJygqqTBUYjr+JETjMUrX53YxrFbHsw3/erk5B47yjjWIqYiok4AYycmNTUI99NGu4ym7HPxXRVRJmdLNnmxaRcGXfa0l/wng7K7W3Fir3IERHA3dyvFaj7oXkDFLBPzxP1SJraKnU6vqtQA7/tshZkrFLCDx2qunx1lV9Vw/b3qr7Pj3hUW0wDiAmSiQlw0hL2DAVPN+cEYhoEldF1XsQhNsSqAG6E4Qbgq5lVQmgV1EF3C1GMJwgGVKMw4Peu+8fWbhZrZ4VUYbBhFG2evLQ8ro9swDJZSEpGgkVmvXrm+Xq9PL86vXr2qyjkPqWnmi9lms+m6TfZMRDkPpeRSRtJgRsRuo5FnIdEQhHif6+89J/O+f2SXKaDvIgVNOQgF91LBDwB1PgI05FKAQkR57ESK+9q5ISSVlFKIUUsZcx5ybmczslwjNDl8GjgEvIqk1cIUu/zZJxkXruOs5GZWazZiMNfeValYqLBN0oRUhFlVQW6W3YsRbBiGYWjbdrvdmllITQyNihqkLh8UDSE2MUQRcRgTRFGVuYKmKqNh1VkR29vv3Hvp5i3R1LSzPLo7cWxq5mlm4zi6G1EVaI21mg4pXrt+/a23b69Wq7ZpSsmxCXUR4jB0SsyCPR/LzbgyIQBYYRIQRVbsAMDazBSp/Tnf/RzvsVB6aM1qxcFq7VxAJBCzAsrEGTSyuFumYgr/4DOPNa2cnqyH0VVIiGsDvZqnznPv+oKFAK87fqZekZnV11cAZrdqP6G6ucJrYjKOIzFUGUDOpdjoRqowMxImhDDxeLCDcK2O2FeUUVWbpqmdnDoBKhKaZpZSKxwJ5O71BBAKnFiDOoXa8GMikLz6yu23bp+EZqaSZCbsPGpjTkawMffbjrxIaAiouXtqWjM7Pr663W5fv33rg089TUr9tjuzk+16AyAo7/Frs0nrzB3mmbzQhLIZ2W5sk1Cp7/vc5F3k3e/BwnZyGnceeKxqXMSjai65pABhXy7TL/3STx4ctt99+fVvPn+b4cIcNfTgsivh93faHXBzgYB0V2jWPLg6eHYj9x2y7LWnVs93tZ97yWWoISNwqIWNmem+W7LDm0rOMaY8jgDm81mbGlUlI3cIo4lp1rQxtmN2N4igrlsXUSJnUlYKwgxY8UISTlar0RFZC7yKjJJEn4TO3HOGlxBm+5lKZi1WRKmZzVerVdd180U7jn2AjuOoFQ3xyrRQdycJoCnOwWp9jAJnf7DjEpdwyF3k0z278F14ynQLnUHubuzmBQ4jIivYTRZyyX56ej5fxOVyQQSzvNOG4lqfuhfhsIt2FfwGE0/wydRkmKIgfJLPrEVQRcOZeZcKaSm5/uCe1wu3SSuG5PIvUlk2JQ8iVKV9mHnMY+3BTdRyCKHSZyyE2tUikaqe4BMTRDSst/TarbtjFh2ZlZQ9NOHo+Hh5eNBvTo2tL/0wdO3hHDUFq7hTUo6yPFoeHx/fv38/l0WMEbENIRhKhbuqO211kiTIOde8u4LJO2mfKccJIdTuxSW2PL0L5t4RPsHM1cG6ucMF7I5iTlxFJaQUM++7fv2Fz3+pnTNLBB+oRJ3QAN5tT2HIe+YW6gYOmto8BLl8jHatUGMhmWj8movVY61C5nnfDqujbsxs5qUUFgkh5Jy79Wa5CObUNLO2bVNKefdbz2YLd1+vt3lcOUQktc1MREQ5BnGyWssGoknq55275yenq0KSjcRACnFv57PZwVJPkmfbdOtu6BbFQ2QGkwo5QtIgzA1fu3bt9VdfyaW/evUqMEV4f7BaAKUU5VirQ6mJG/FlemutUt19H+12I5Byef3s/v5VRMZdicap7SMkHJmcxcDMUEdSjqCwWvdDRtNQEyJJJC71yd2nxotzqdwTwB3ugFZJyyncikgQcYBpB3hUr8igWpiFEHIZx7EPQViqpFtxFN61xhxWyrin609tcIOZNbMa+aiKjjJz1w+1vQMIU2zboEGEiZmbJo05M0VmDmBUxOi5F15++51TQiCI5SJkQYPE8PTTH9huNje/87I5dauLcnQtamInChxDY7mgmArfuHHj9usvXZyfNIkOlldVY1BXEScwA2TjWALlEKvBXFmqxIQS2yVof0fenWhLTpUSLbu6ni+HQHd/oMcgUcASxAlMoVh2mFkNsk1tUjI3hYSzExGrkDCLOMGKK3vlphQjo0q+IoYxuU/7N+sACgHCqDs/yTyTg1SJqGlm/dDlPBDFfbfBCkgN7qREjmHI1fOC1cuoKbkihiZGFZF+HDbbbr0aSzFUGi2RsDbN7NrV60Q05mEWZzUkZR8pa2BKRN519uKLr637TCquXHm8HGE+trPFE48/eXF6sro4Oz8/Xx6fzw+PKu2JJXAQ4pICuw3L5XK7vliv1zkPrJGmW1KAMImlMhGnKRLIbpDHi2HfBA/1eKrqNEq6Y+i8VyQDuyi6i5QgFrMML3XQ2B1jzqoTPRHEoDChB8SXByrMC3mgiu2R18E91FwXD8dawJmUhauGH+CYOg57Yr+Z7bfg7ek/7l4YAGqqSexmxirKYd6kFHkchk0/rDabYqosTUqqClBK7WK+jCF03ZZBKTbr9XrI42gjl6reBl6vN6+8dmvIVeG0KIGEvWRwYefjKzc++OEP3nxpOF+v0smd4+vXQliikMNVJKbkpdtsNsvl4Vk8GbrOzIKQgS/3zMZxDBUdhVQXWHNIowedPzNjfkAlMrMaZy/BbP6eLut+JsF8QmucpzFaMhS46ESyFuJQp/qFGFyHbzm7jVaaiEqBdHdMlmTUpVQw4lJ1ZXfLQ4lATruuwlTlVOcRzDK51yqo2k9VQeYu7sXyIEqVkN40TRRl5tX64vzswkBpvljOllU2D6AYmtlssVgsN9tNznmxmBFb1226Mro7RghgTHy2HU4uVkTCcCoGH1GsaioMxRxydHTl6Q88A+D85PzibDUOPSxLheeLvfPW27devSkiB8dHGqOVgcmFlHe9QAAV0XX3Spyd1BYf7pFWTR/3stf3mNqr5Ps4dDn5FBChKFMQiDjTyJJVXBQhempI1KAjtDgXo2w8mhjYnZ2FROvcmxXPRaQSBiewrlKZHfBSKY2VZAJyrqIl0xA9A+xGbmRWaaTq9EDUZvcr1L4GGPBSqyUSrgSV4ez85O69e9u+0xjn87nGRCIGcgqLgyvz5VFxX3drTapJz1Yn2fv6mmMTAzMb/M3zbjtQCnHwEqkJQWMIQZKTCcowDkzhySc/UHK+/ebbr7z87SeffPLwynFMjTvdW61ufveVu2/d/vBHnjk8PBy61WZ1fuXwOOl8QwL3oMqVFuBAMbA5iyHWA+2TWnBlNcc9D/YSHh3DJBuyb/WxgBwo7shephVUOfKk4dLEyBwzF9ZQ69tSnFlVJ0oZEwtInAVCIOVQa/Mpn9pTdOBWFVkdBrBXliAxAJmqVwhI6hyhE0vUUFis+nMHMcjZYSOGyDJ0vecCFsuu0WzM225dMkKIi8VhO18KBy/QkJrAbTtPGsswDmN/fHAYow7d5uLiwrM7E0u4duVaIOBsqy/f3hCFGFRUZ2EBZ4L1/WBmQx4sm1smL8vF4WPX7eT03pvej/lams3hvDpbeeli0vX5xZXj5Xw+z2M2LxXmqMzMnLNKqOwYYpJKNYMANIkSV5xWpKqlVsFLmSoJkSrviOkQ7JWBAbhVPkJxt6mmm8Svgio7mWA/JQvAxIUIAmM4uwuciALAZjq1YkLBNOoBB7mjEplgvlPkdhiNXsO2ikjgyk+vrjKowovXUCpS3S65GFnpMkOEFOBSfNh2QAmxbdpZinPVyBKEmxTSND1ZyiTZl5rN9vzi4sKseLEQm3bWzFIKZvmFl9780pe/LeIpNZpmDB6Goe/GMffjUIoN7j4OK8u57m3KOV+cnYyjLw8OmHUYOhVq27TdrmPi+bxxH8zM2JjVCWZ5GLrUHsSkQUOVbNpPYL+LEP1gDu8hcWK6JLLvE+HKDbvmIBGxVgJ8YBFwJGEmYSdn50m+mItBeWBU6ZBRpY9hNIP71kxZSEgELiCrvpGnhFRDLaLN3eDF8+juBbWY01o8VhE0ZhZVLpWo9oA8wTQ14nmnV5hzdhpjO2tns8XyKIaFE4Mk6CyFRgKP4xhTmLWNma23m7Ozi223ruewnbdHB/NcupBzfuP1m2++9kZMwcnKpjezIXd9Z8WGkmE+uuVxHMnNCkbxw8PDJur5+el6tdIQ6tletLOLMa+329gGhlseMenJo3Yy01QJw7JpCMQO1t3I5DQ1+d6ZuUuzyJeQTyLfkWXd86TlLFJnyJyJVKpWPIiFH0zjGRm74JLGjaq6Z/dSaJRLwVWIhNynUDfV8Hv6srubZ6t6hUQgsDIbmMVZJKiYwgjkRoBlZnWBlQwymjIyqys/mjQ7WB7ODg5UZoA4mCnlnFFssZzPZs0wdJvNdrPZ1C2wlYgeY4Sg22zC2dnFm2/cGtfbJoXtdtsPuRTv+94KuRcRKZbNsooSizuVsYy+DSEcHl41szz0oMLMIcZmEbtunftGNJbi5BZYosZSci59TWTcqA5qsMt+4S9NwhBymY9L9OBd27NdaHJJ7oSci5kVG8EKlsgqzIEFoi0CkY5ujMyqAZorZ9Cbwc01AcERi0pRt9KPRSWDWkigEkoho5wZ7GR1+saM2OvEiRt77XUoc+0dEqzyhwBTxEAglYIx+2BjdiIR9xBIABodJdsYvG1CmLXLq9cea9qlI/R9JgTRoAohLfDNZnNxfr8ybBeLg6aZlXFwglvfdd1qtRrHMaw3m/Pz86Hkkoftth+zjWPJOcPrENs+g6rDXhOpqd8OdZ5dREoZ3Uufxxgab6wUSylmKyRE7qpaSr4kd4WHhekuM5oe0gWYrt1enePBN1TCjteWG4q4W0jEQlGZ4RRgIkEgglLZOoCzEzMw2OQeGVrbMwklw4sXYTQMFlK4w6lqO9aOIIqzTz0srfNrHIAannySvhMCxKxySKZSb4crVZzP6sgLFMwcUtPMFlNYdqsb5FkohOBkXshK3byczaw2hAEUG7tuPZZcR0FD3/enJ2cXF2txG/rcj4M7tW3LwqWUCcBlFMteLOdcid8xRmbuus6JUmo1cMh5GAamNA5GKLOWHaW416GWisYKB2JpGqpTAXtixN4x7r987/C/6D4u0r4nYGZOlXeFwCIMFSMm5mgoDgKBhUGkXreDFXJydoPX1qIDxO5WAicuRCRwqYaDF4XXgaI6BgSbchmVuuaKzAowOcPdydMKFol41Tp0L+6ksbBTKeM0wB1UU2QVM+NSZosjMHfbYRi6PJYUY4ohk4m2RKn2m4ZtN3Y9B5234Wh2uFwsUkqBiXK21dlq7LtKcxcN7ltyGseBiGJUkPX9xsyIuC5qr+Pq7m7Adrut8yVHh1eHoV9fXGzWq7ad8yGzYD5fVgrvJFvAVWxCSGQK7Hu1oodmUOShPi0ear7nfpjmx7kqpBKEXOLAjTJA3JCym8CEXB3KIgywFohyoB2vRERiCJQFVByDWYQEYnISsJArs1b9Xa/zkTUXFew6hfWc1SiwkwuHMLtIUIBqboqxziShmHshESvox3FBLkLuvh22m2F0JwOpahthBgdU47yZFxvX6/Mx97N5ODo4ZuamVXCsfIBQShHiWTuv06pmJhrcjJiappkYzEx1FMrd6/xmJXaamXBle7I7SkEUXcyXlsfV+UXbnDXzmRXs9OXqjKRIYCPwhOXLJRHlh/rsu8xtJ/4A2ivujFZ24DVC1EAagrKqRYEVYudho0zJ+yCuTHApDNdZlOQ1ehF7ASyj9NF79sGZGK3wtL0RqJJgXB6Qm6tbNZrANS+l1DNUm5oPlKgenELdveCRYDLtbgEJt+0sxGYY8taLgUcHs6aUEqdcyGhkpia0CBJFlXm7PotRLAWQ9D25BJUYQgillBDClStXun47NaV4GmZgIbNcylhFAdyyGwlNbfHadPY6XqGxmc+YFGSBZXmweP311+/fv38j3tCYKk22CkUwhRBgu9EkmvKWyR/uGUoPOMs+DUjuWLVUI19NHQGPJMqsgSU0ChDYvTRlPaN8mMYURaj0xfs8DjLnMPd26VAyG13gYyAYk7Jn69ga4gVpVJds7iWPTAE6qXfDJwvu3G+l/omITB0S2Wtr7c89ERkc7lbUzEsGqy6Xh4vllaAzZg2NgiUYiGg2a+bzuZIyUeB6d53ghNxtV6OitLFpGncuUIHGGENKgQTboSfm+WKRUlINRDSWvFmtRivmNnTdan2R+0FEmxiPjo4XB3MiGoahqlAsZ0uScH5+XhmRbWpV9WKzPhoPZ7MZndIwDLvVRexuTlxnJ5hrwHtw7d6Vgj4oJ0R2ojh8uS/PIA0xRolJ4vlLMpyp5mvJrs+axw5CVFgZNkPuhn5d0kiUewYlSFNISzFmk5Sdx7c37IaSE8KSHDZaKUZSOeFW58EqpYp56iHtG+l1Ymfq7qIK10uNlLuWoYC0Sc1ycWVxeHTlxmNNe9CkWTObO9GQx9OL87Hru3V3enqqzARpUkhBgmiMOuZeFcXGshncPaVIbGDNJYf5fDafzw3ni8UitU0Iwcy6TbfutlZySqnRRAKDYTaLIQXSnMvp6bm5s2A+n4vIuttuN/12uzWUqvtjIACbzWa+aFR1GLYVZCIyt1ycq1ZpDYq+p7VfGg3ZXcFdaNz9Td0cYWZV8FJ0ggKY+YnUz0Mf1A8jHbT5anKGeRxmIn3gudNopTgXM+NciHoMlouNOfe5MR0z57DwoqVQ6TuzEppEMIfTZIbpVtV0uCZQzFX0XC69ZjbkUoqbtW0bgriXmMKiPVgujg+Prqb20ICmbUXZOYgmgvZpu16v9sy89XpbbIxKbYoiktroveUyDl1vZZCYJimx2Wy+XB42zUlMTFzGsQxDPj27b54PDw+Pjo5UuW1T0zSllPXFpu83fT8603I5XywPQggX281qtTo7u6h5flRZzA+Pjq/OrEClEFKK3dYUTux9ziiFxB0QREAMLkxBpqZS1RK93Ad39+JggVlhZ/fsYy7FqoAOgigbJHIKz2D7GFagVlsisry1EESZ1HOkcMSUVV3LCHPkojzIsMUwWC7jpuW5l1kZNwPrUGibt9lKE6PVug8FVKsgNzJGKGUcrQwlBxblBDgJCJJBSj4MfSlluVwezBcAxjKOfVdI10MvWzsKRJIALcaszNrMD1McIwchlbHrrfQ5u3Aeh4s8WIy6nB3qLPUdmXkpY6g5lKfQtvPFYlF7oaWUcSg5G4DFbFnnX/p+O/bD2cnpZrMZ+16lqZ3++bydt7PT09Pz9SrnoSb/VVFzuVgcHByklNab7nyzTSnNm5YcXozBmEYXYu0ygnwSAlNM8v0OyLR/tPI7mSlbqRNuueTRzVBBqbqWWtk457zKTaQUYYmMPNex5Fp2DyTs7ESGAohwKDK1i4t6bNKcYgGS9TlDzKNtYc7eMKsRDBitiAjXsg9TV8+sVPWCOiM1IXtOKbXNnNvUkFAVZKiAWdf1biHG0M6W7lrcA1JqhTVwk1tLfZdMB3hoGpEYevZh6MeuX5eunTVXDo+HsV+tTi17FQcK8/n8ypWjECQPg4ioEBSHBwcppeXy0MxPTi7OLk7vn1yISGoO29gcLJchhIP5fL5oz05WiePx1ePFbK4xhSAxqmozny00xcNr1ty/vwp8/ehqKYUpj5lJEGOSqjJKDnowde4oQqmuf1cCqG7TUTgHYWIp5rkfLI9V6p0ZkaNCIO7r8dnt1SXkY/rSdaGWi8ZQhCBMMbahDU5kTlzcqQy27nuUIsxqSERNigc+3MCtFfpsdt5tzgbKdnVIS+gyl6Sk5FOF6B5UQqOy8ZXDHTYpHLBUzR8RUZUUIrk5PGokcZSBfFitXmubQcITuSxyFnekWVwcxqqAcbhcJJGh2+TSkUlUMfHYBrhv1mdj3y2Xh7Nm3o+D+5iLhT1kPm5dIwchYjFzz+Ow3ZhZt17120FIZ8386tHV2DZN0xTPOXBnHtpmHnSxnM3aRR35d7Iq7pY0OtTMxjLYMIQmCQ+AllyHnglgEnYwkxh2lULtDDqbMKMukoOyoxgLqlhT0BiDiqiwawC0EJFzYUZwTtzIgptIKUSE4ICzUF1B51ackZ2iR43i2juIsoFztzGeJitiDG1rDdt2tGJ55J5Vi43uLtPuXQ+I+9GyylydkGtVJmEREq3tElZ2B4Q0xcDzMdvFZitxfXi4lER5PawvVqs1xRhTahxs5vBAzmaVfBJA+WB+sNnQ0A8dT+tBx2xMHESggdo2BJmpas4DMyWWEJTZyziAStPKfH5wfHz12vE1UmHSbCOxK9OVq4vaaO2Hixib2WyWUhPjLMUE2DBuHYMIIE6cY5zPF/PiBqcyDE0IbRs0BtFQVbdYuRpQdrs8SFhIAnjczW6BIkloUppG0VlJBe5eQpuOHw+zG7qdxbEJFkIoxGRWaq8CcJhDoBK00cjE2gDNkOMwdBf9Zigi0sbIHNv5PBXytawMKpEk5uw5O9fCSkPUQMLZ5uQmFA2udQ1FWGjVYoqaAsFHkBezHBmAyKIfeBxcA80XDVjnKWYbtsO271dj3sbUxhiCBLeZm+YxNw0TedKwPLjh7pvNhpmvX7/OYquL7v8/AChmxCcCc5oIAAAAAElFTkSuQmCC"/>
  <p:tag name="MMPROD_13953LOGO" val="/9j/4AAQSkZJRgABAQAAAQABAAD/2wBDAAMCAgMCAgMDAwMEAwMEBQgFBQQEBQoHBwYIDAoMDAsKCwsNDhIQDQ4RDgsLEBYQERMUFRUVDA8XGBYUGBIUFRT/2wBDAQMEBAUEBQkFBQkUDQsNFBQUFBQUFBQUFBQUFBQUFBQUFBQUFBQUFBQUFBQUFBQUFBQUFBQUFBQUFBQUFBQUFBT/wAARCAEEAQ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k3D1qKWaO3jLyusaDqztgfrQBI2e1Jv968D+K/7cXwe+ECzJq/i60ur6PO6z09hNICOxxXyD8Rv+C02jWUskHg3wZLqMf8NzfS+WP++cUAfp7TMn/dr8OPGX/BXD44eI2mi06bStFtX+6Le0zIv/AALNeTax+2/8evEbO0/jbV2V+0OQPwxQB/Q411CvWaNf+BClFzC3SaNv+BCv5xZPjl8cdYP2geJPFEy/d3x+Zj+VJH8bvjjpX+kf8JJ4ohUcb28zH8qAP6P/ALw4NJ81fzt6T+2t8d/Dm1ofG2sqq9pssG+ua9W8Hf8ABWf45+GDHHeXWma1bj7wvLX52/4FmgD90N1AOa/Lv4df8FqNPumjg8ZeC3s/791p8u8H/gJr68+E37enwZ+L2yLTfFltp16+MWmpMIXYnsM9aAPomiq9tcRXkKywSLNE/IeNgVP4ip9w9aAFopN1LQAUUUUAFFFFABRRRQAUUUUAFFFFABRRRQAUUUUAFFI3Sm7jn/ZoAfVPUtQttKs5ru8uI7W1hXfJNMwREA7kmvGf2lP2uPAn7Mnh173xDfrcao6/6NpNqwM8x7cdhX42ftK/t1fEv9pzXJdOivLnSPD0z7LfRNOYr5gPQPt5egD9Gv2j/wDgqz8PfhM1xpXhCFvGWvJlN8L7baJv9pu/4V+afxg/bh+Mv7Qt89hca1d2tncv+70rR9y9ew2/Ma6b4XfsIX7aFD4x+L+vWnw28IN84W+kAvbkdfkj68102oftffC74D2UmkfA34f201+nyf8ACVeIYhNcsRxuRT92gDzz4efsE/Ff4jWy61q9rH4R0aT531XxFN5PHrhsE13a/AH9m34Qf8j38VJvGOqRfMbHw1F+5YjtuNfOXxM/aC+IXxcvprjxT4p1DUFkbP2Xz2ECeyoDgV5vQB9mt+0/+z54G3J4M+Bq6pIOk/iKcOGx3wpqvJ/wUg8Qab/yL3w+8JaCgPyCGyWTb/30DXx5TaAPrO8/4KW/GG6h2JJolsu7d+50uEf0ptj/AMFK/jFaxtG0+jXCk9JNLhP9K+TqXcaAPsL/AIeR+KNU+XxB4B8Ja8jfeE1gqbv++QKtR/tV/AXxt5aeNvgVBZb12yTeHZxHtPqNxr4yooA+1m+CH7MfxfXd4L+JV34F1SX7tj4gi3QqT23DmuM8ff8ABPv4peDLFtZ8OraeONGT511Dw7P5px67QSRXy9XefDn44+O/hPfJdeFfFGpaSVbJhhnby3/3lzg0Aek/Cf8AbE+Mv7OOsLaWut6gsNs2JdH1fcVx6YbkV+kH7OH/AAVp8EfEmS10fx7Zt4R1t8J9r3brWRj6d1/GvjXRP20/h78adPj0X49+AbS8ldQn/CU6HAIb2M/3iB96sT4hfsJjxHoN14x+B3iK0+IfhZFMsljHIFv7YdcGPqcUAfuro+s2GvabDf6bdw39lMu+Ke3YOjD2Iq//ABV/PV+zx+2d8Uf2V9f+x295d3WkI+260HU2YoMddob7hr9k/wBmD9tDwF+09o0baPeLp+vog+0aPdMFlVu+3+8KAPoSimc7qVW3UAOooooAKKKKACiiigAooooAKKKKACk3UtM/joAcecivif8Abm/4KF6N+zrYTeGvC7Qav46mQjarZjss93/2vas7/goR+31bfADSZ/BnhKaG68b3sWJZFbIsEYdTj+Kvy1+BPwJ8YftY/EW8llvJFsgzXes+Ib5v3cEecs5ZuM+1AFHw34V+J/7Y/wAVJPKa78Ra5eOZbi+uGPk2y9SWboqivpG+8SfCH9hTT20/w/BZfEv4yRLifVZlEljpsuOidmIrm/jb+1P4e+E3hG4+EXwHj/s3RIf3Oq+Kl4utUkHDEMOiGvjKWVppC8jMzsdzO3JJPegDuPix8avGfxr8QSav4u1y51S5blUdsRxD0VRwK4LdS02gBWpKKKACiiigAooooAKKKKACnbvlptFAEnmV13w3+LXiz4R69FrHhLW7vRr+Ng263kwj47MvQiuNooA+9dH+I/wj/bksY9I+IVvZfDn4pLHss/Elmojtb+TsJR2r51+IXwx+Jn7IHxGt5Z2udHvYX82x1exY+TcqDkMrDgg14xHkHcG2svINfYXwF/az0nxb4Vj+E3xwh/4SDwVcfurLWJPmutLkPCkMedooA+7v2E/+Cjel/G+3s/B3ju4g0vxsq7IbljsivsfXo1fea9K/nV/aM/Zx8Qfsz+L7HVNLvG1LwteMt3ofiSzbKSL1X5l6MK/SL/gnT/wUBX4wWcPw/wDH95HB4rtlCWV7I2BexgdGz/HQB+hNFMX3p9ABRRRQAUUUUAFFFFABSN0paRulADa+Zv26P2ttP/Zc+F009rItx4t1JTDptnu5UnrKfZa928feONM+HPg/VPEmszrb6dpsDTSu3HQdK/nz/aB+MHib9rz4+XV/Est09/d/ZNK0+PLCKInCqB+tAFT4TfC7xj+158ZXg+1NNdX0putU1a4+5bRdWck+g6V69+1H+0LoPgrwpF8EPg+32Hwlpn7rV9Xh4k1accMSw525rqPjb4m0/wDYq+CsPwe8JXEf/CwtegFx4p1WH/WQIw4gDDpXwmzl8s3zMepagCKiiigAooooAKKKKACiiigAooooAKKKKACiiigAooooAKVfvUlFAH11+yj+0rpcWg3Pwb+Kca6t8O9c/cW91ccvpMzcLKhPRc15z+0L8CvEf7KHxTtkt75prJ2W+0TXLVvkuIs5Vgw714Zur7o/Zn8baR+1R8Krr4DePbpP+EgtozN4R1i45eOQDPkFjzg0AfoR/wAE/f2xLP8AaZ+HaadqbrD4z0aJI76FjzOo4Eo+tfWlfzhfDPx14u/Y++Psd40c2n6tol2be+tOnmxg/Mh9civ6CvhJ8T9H+Mfw70XxbocyzWGowLLhW/1bY+ZT9DQB21FIvSloAKKKKACiiigApjDetPrl/iL42svh14J1nxJfuiWum2slw25sbioyB+NAH5rf8Ffv2mGijsPhPod78r4utX8tuePuoa8B/Y78Jad8Dvhf4i/aI8VW+6XT1Nl4ZtJv+W904x5gB+9ivBb+6139qn9omR/3lxqPiTVNq9/LiZ+PyWvY/wBv74hWGma14f8Agx4Xk2+GfAlsto6Rt8s11gF3OOvWgD5d8beMtU+IPirUvEOtXDXWpahKZppW55JrBpGpKACiiigAooooAKKKKACiiigAooooAKKKKACiiigAooooAKKKKACtTw9r994X1my1bTZ5LS/spVmhmjbBVlORWXSrQB9yftQ6NYftPfAjQPjt4ctVbxHYKmn+K7W3X7rgYExA9a9K/wCCRP7TjaD4nuPhTrl7tsNRzNpnnNwsveMfWvn/APYA+K1r4Z+I2oeAPEDK3hHxxbHTLtJOkcp4jkGfc15l420HW/2WP2jrm1jLW9/4c1TzrWTpujDZVh9VoA/pE4WnVwPwQ+JVp8XvhZ4b8WWjrJHqVokjbWz82Pm/Wu7TtQA+iiigAooooAY336+Cf+CvHxhbwN8DrDwpayst34in2Nt/55pya+9mX5q/EH/grj8SX8YftKLokMzNZ6FZJb+Xu4WUkljQBj/8E/8ARbbwLpfxC+NOqqv2XwrpckNj5n8V24+Uj6V8jeJdfufFHiLUdWvJGlur2d55HbksWOa+xPizj4N/sB+A/C6f6PqnjO+fVbnbwzQrwA1fEzfeoAWikWtbwvo7+IfEulaYiszXl3Hb4X/acD+tAH1z8LP+CWHxU+LHw/0bxbp2oaPa2GqwLcQRXMpD7W6Zrp7j/gjn8YLa1mnbVtBby0L7FnbLYGfSv2D+FfhaPwR8NPC+gxfKmn6fBbj/AICgFdUyiVGVuh4oA/ly8TeHrrwn4h1LRr5dt5YTvbygdNynBrM2ivef25PB7eCf2ofHFjs8tZL0zL/wKvF/D2h3nijW7HSbCPzru8mWGJB/EzHFAGv8Pfhp4k+Kvia30LwtpNxq2pzttWKFCce5Pavu74a/8EZ/G+u2cd14u8UWOg+Yu77NbqZJU/3sjFffv7Fv7KGgfs0fC7TYFs4ZvFd5Cs2pagyguzkZ2g9lFfQmo6ja6TayXN7cxWsC9ZZmCKv4mgD8m/F//BFXX7WxL+GfHNpfXIX/AFV9F5asfTK18NfG39nHx1+z7rj6b4y0SawBO2G7VcwTe4av6P8ARfEWl+IYWl0vUbbUIl6tbyB8fXFcn8bfgt4Z+PXgLUPC3ifT4ry0uUPlSMuXgkx8sinsRQB/M5gV9W/sx/8ABPDxt+1J4Bl8WeHte0fTbOO7e0MN8ZPM3L1Pyg8V43+0H8GtS+Anxa8QeC9S+Z7CcrFL1EkZ5Vh+FfrT/wAEch/xjBf/APYZn/pQB8bfEP8A4JJ/Ej4beC9Y8TX/AIn8PXFppkBuJY4Wl3Mo9MgV8LsoVmHpX9JH7WPy/s6eO/8AsGyV/NzIf3j/AO8aAPeP2V/2P/Ev7WOratYeG9W03S302MSSnUGb5gfTaDX0Xcf8EYfilbW80reLfDe2JC5+aXsM/wB2up/4Ipf8jz42/wCvVP5iv1o1pf8AiT33/XCT/wBBNAH8v3ibw/L4X8Ralo9zIsk9hO9vI8f3WKnBxR4b8L6p4y1q10rRbCfUdSuXCRW1uhd2Jrd+LcUk3xa8VRIuZW1WcAL6mQ1+zP8AwTg/Y90n4MfDCw8Xa5p8dx4z1mJZ2kmUM1tGfuouelAHxj8JP+CP3xJ8ZWVvf+KdWsvCtvKob7M2XuMH1HQV6H4i/wCCJ+ow6az6F8QIZr/+FLyDbH+a81+rs9xHaQNLNIsUScs8jYCj61naP4r0XX2kTTNVtNQeP74t51cr9cGgD+eD9oT9j/4kfs23rL4q0dm00ttj1W1y8En49q8Q4r+oPxv4G0T4jeGr7QPEGnw6npd4hjkhuFDDkYyPcV/P/wDtrfs13H7M3xovtAVWfRLxTdaZL/eiJ6fhQB4RpuoXGl39ve2sjR3FtIJY3H8LKcivsz9tq1h+Lvwe+F/xsso0ae/shpWrOvXzosKC31r4or7X/Zqm/wCFufsb/F74ezss17okY1vTY25OV6gUAfV3/BG74wnxB8NvEHgK9mMlxpE/2q23N/yybA2j6Gv0eTtX4Nf8EvfiK/gH9qXR7KWRo7bWVNlKO2eozX70UAFFFFABRRRQBWvLgW1rNMx2rEjOfwGa/nK/aO1ef4pftO+KJFbzHv8AWfs0bfV9or+h/wAd3RsPBOv3C9Y7Cd8/SM1/Ov8ABW2bxv8AtP8AhnzfmFz4hjnbd6CbdQB7F/wUh1aODx/4N8JW3y2vh7QLa3MQ/hkKDd+Zr4+r6D/b11wa/wDtT+NZlPyRXAgUdgFGK+eqAHV79+wr4FPxA/ae8F6f5PnRRXYuJB7JzXgC1+hf/BGrwENf+N/iLxDND+60fTwYpf8AbdtuPyoA/ZG7uoNKsZJ5W8u3gTcx/ugUmm6hBq1jDeW7eZBKu5W9q4r4/a2PDnwX8Zakzbfs2myvn8K439jHxq3xB/Zt8H65JJ5jXMD5f/dkIoA/Lz/gsD4ObQf2krPVo4dtrqmmxvu/vSLkNXjn/BPvQbXxF+1v4BtLyPzIPtnmbW9QM19uf8Fq/BxuPC/gXxJFHzbXE1vM4XswG3mvjH/gm5/yeL4A/wCvlv8A0A0Af0DjpgfLjgV+M/8AwVh/aL8W3/xum+H1lqVzpvh7SYI3MNvIU8+Rxklselfs5X4If8FTP+Tx/FH/AFwt/wD0GgDkv2Of2jvF3wb+M/h17DV7qTS767jtryymlZ45Ec46Gv6FLWcXVvDOFwJEDj8Rmv5jvhF/yVLwn/2FLf8A9GCv6a9H/wCQRZf9e6f+gigD8fP+Cz/he30/4yeFdZgjVJbzTSkxX+Iq3BNfT3/BG7/k2DUP+w1P/IV8+/8ABa3/AJHjwP8A9ej/AM6+gv8Agjd/ybBqH/Yan/kKAPpX9rT/AJNz8ef9g2Sv5uJP9Y31r+kf9rT/AJNz8ef9g2Sv5uJP9Y31oA/S7/gil/yPPjb/AK9U/mK/WnW/+QNff9cJP/QTX5Lf8EUv+R58bf8AXqn8xX6063/yBr7/AK4Sf+gmgD+dTR9Fh8R/tdx6bcLugufEzoy+3mk1/RTpVtHY6ZaW8S4jhgRFVemAMV/PL4G/5PUsP+xqf/0aa/oktv8Aj1h/3R/KgD8wP+Cvf7RHirwlqWg/D7w/qU+lWF3Abq+e3bY8+furkdhX52fBb47eMvhF8QdJ17QtevYZ4rlPNjadikqk4YMCecivrz/gs1/yXTQP+waK/P8A0r/kJWn/AF1T+dAH9PPgLxD/AMJh4K0TWiu039pHcFfdl5r86/8AgtZ4Ut5vBvgfxGU/0uG6eyD99rAtivvr4F/8kd8G/wDYNh/9Br4h/wCC1P8AyRvwd/2Fj/6LNAH46/xfSvq7/gm/4iXTv2g/7Blb/RvEWm3Gm+TJ0d3X5a+T/wCKvYP2RdaPhz9pb4d6irbfJ1WP9QR/WgCPQ3ufhR+05ZKjfZ30rxIiMV/hTzwD/wCO1/SDp99FqNjb3UDbop41kQ+zDIr+dn9sXTf+EX/as8ZLF8rJqQuB9Thq/fP4F6t/bnwb8F3u7c02lW7E+/ljNAHe0UUUAFFFFAHC/HC6ks/hB4xnhbbKmlz4b/gBr8EP2K4Uuv2q/Bayr5g/tDd83rmv32+MOn/2p8LfFtru2+Zpc4/JCa/AH9j3UP7I/an8GSFd3/E08rH1OKAOf/alvxqn7Qvj6fb5f/E2nQL9GxXlVew/tc6d/ZX7R/jyDyvJ/wCJlI+36nNeOUAKtfs9/wAEbvA39hfA/Xtflj/e6rf/ALt9v/LNRjH51+MkaGWRUX5iTgV/RN+wz4FHgD9mLwTp7Q+TNLaC4lX3bmgDL/4KF+Kx4S/ZN8cXG7a1zb/ZAfd+K86/4JL+LP7e/ZUs7Aybv7JvZLfH93cd39a9G/bw+Anir9pP4FyeCvCd1ZWt7NqEFzK99IUTy0JOMgGuU/4J5/ss+Nv2V/BfiLQ/Ft9pt4l/drcQLp8jPtwMHOQKAKv/AAVQ8GHxX+yrq1wo+fTZ47j8jX5df8E3P+TxfAH/AF8t/wCgGv21/ag8JJ42+AfjfTHXzGfTZpEX3VSRX4nf8E5Ymtf2zfAsL/K6XboR7gEUAf0D1+CH/BUz/k8fxR/1wt//AEGv3vr8Ef8AgqZGV/bF8UZXbut7fH/fNAHzp8I/l+KXhP8A7Clv/wCjBX9NWkn/AIlNj/1wj/kK/n1/Z7/Zo8UeNNU8O+LdLurCbTrW+hllHm/PGFcEgj1r9yNH+NnhhLeytWuWVwiRfd4yBivOqZhhac/ZSmkzJ1YJ2bPzb/4LWf8AI7+B/wDr0f8AnX0F/wAEcf8Ak2HUP+w1P/IV88/8FormK58Z+BTG6tvsncbfTNfQ3/BHLj9mG/8A+w1P/Su9SjJXTNT6V/az/wCTc/Hf/YOkr+bmQfvG/wB41/SR+1fG8v7O/jxYl3N/ZsnH4V/NxJ/rW/3jVAfpZ/wRS/5Hnxt/16p/MV+tOtH/AIk9/wD9cJP/AEE1+Tf/AARVt5j4y8cThT5AtkUv2zX6xa3/AMgbUP8ArhJ/6CaAP55fA3/J6lh/2NT/APo01/RJbf8AHrD/ALo/lX87fgb/AJPUsP8Asan/APRpr+iS2/49Yf8AdH8qAPxp/wCCzX/JdNA/7Bor8/8ATP8AkJ2f/XZP5iv0D/4LNW8i/HHw5KV2o+mgK/rivz/0pS2q2K9T56D9RQB/S78Cv+SOeDc/9A2H/wBBr4g/4LU/8kb8Hf8AYWP/AKLNfcPwRheD4Q+D45V2uumwgj/gNfDn/Balh/wp3wau75v7WPH/AGzNAH47V3HwSuksfi94PnfdsTVIM/8AfYrh69C/Z/s2v/jX4KgRPMZ9Uhwh9jmgD1X/AIKJwR2n7XHjLyF2ozQOB9YkNftf+yPfPffs5eA5X+9/Zsa/kK/Ej/goJf8A9p/taeNJWH/LWJCF9owK/cH9lnT1039nrwDCF2/8SqE/mM0AerUUUUAFFFFAGT4qtPt/hjWLb73nWkqY+qEV/OX4ZLfD39p/T937v+zfEiBt3oJuf0r+kaRBKrI33SMGv53/ANuLwhN8Of2qPGlsitD/AKd9qhb6nIIoA2P+CieijSf2ofEV1Eu221GOK8i+jrmvmOvtD/goJax+LfDfwf8AiJbrui1rQI7WV16eZCApz718YbaAOr+FXhWbxv8AEnwzoUC7ptQ1CGBR9WFf0y+G9MTRPD2l6ei+WtpbRwhF/wBlQK/BP/gnB4MtvFf7VPhmW8mhgttLZr0vcOEG5enWv3tPinRP+gxYf+BKf40AWLrVLOxZVubyG3c9BJIB/Om22sWN5L5Vve28z/3Y5QT+lfi//wAFVfjDqs37SP8AZuh6/cw2thZR/wDHjdkJlh/snFcB/wAE9fjLr2lftXeC4NV8QXc2nX85tZvtl2xjUFSQTuOO1AH7xahp8OqafdWk67obmNonHswwa/nu8IeJm/Zz/bQbU7hTFDpHiKVX7bYmlPP5Gv6CP+Ep0UH/AJDFh/4Ep/jX4Jf8FIPDNtoH7VniiSzmimtb5kuEaFg45HPSgD97fDuuWfijQ7DVtPnW4sryBJoZo2yGVhnrXy1+2j/wT+0D9qq5ttdtb/8AsHxXbReT9rVMpOnYOPavh39gv/gpI/wY0+y8B/EESXnhSI7LPUl5ksgex/2K/V/wV8bvAfxF0eHUtA8V6XfWsw+XF2iv+Kkg0AfixJovjz/gnv8AGb+w/EitceH77GZ0z5NxHn76f7Qr7o8O69p/i3RbPVdLuFurK6jEsUkbevrXtP7Yvwp+Gvx++FV5pPifxBpOm3Vqjz2GpS3cQeCQD65INfk7+zL8fpPg145u/Bes6gmoeGmunt47yNvkjcHAdf8AZNfG5/k7xlP29DSa/E83F4dTXPDc91/br+Emt/Ffw5pviSykkvbrQYDB9m6kxdTiul/4I1/Ga00258UfDfUrhbe5uGW90+KTjzCM7x9a9jj1zSry3Vv7SsZIJl/57LhkP418Q/tF/Dm8+A/j3T/ih8OtRjtzDcid0t5B/o8gOegP3TXJw9mNSS+qYlbbNkYSrK3JLc/cfVdNtdZ026sL2FbizuUMUscnRlIwc1+Z3xX/AOCNtt4g8dXmpeEPFS6Xod1MZTZXEe9oMnJAPevZf2Wf+CmngL4yaPZ6b4wvIPCfisIEkS4fbBO3TKsema+vbXxp4fvYBNb69plxE33Xju42H5g194k1uepc8r/ZU/ZU8M/sqeB5tF0Nmu7+9kE1/qE3353HA/AVuftM/FXTfg58FPFHiHUbhbdUs5IYA3BaRlIUD86q/Fr9qn4YfBbR5L/xD4r09XClltbWdZZpCO2FJ/Wvxm/bf/bk1v8Aaq16KwtIW0rwdp8ha0s1Y7pj/wA9H96Yz590PxrcaT8RLPxTu3XEWoC9Jbr9/Jr+kH4LfETTfiv8L/D3ibSrhLi0vrONsxtnDgYYfnX8yf3q+yv2Fv2/tU/Zhu/+Ec1yF9V8D3ku94gx8y0J6snt7U7WA/VX9r79jvw3+1l4UtbTUZm03XNPy1lqUfJjz1U+oNfLHwJ/4I/WPgvxxZ65428RLrVlZSiWKwt12eYVORuNfb3wy/aS+G3xe0aHUfDfi3TbpHUMYZLlY5Vz2KsQa7G+8beHNNt2uLrXtMtoF5Z5LuNR+ppAatvbx2VvDbwx+XFGoREXooHAr8gf+Cx3xosvE/xC8N+BdLuluE0aBp74K2QszH5R/wB819Iftb/8FQ/Bvw00jUNB+HtzF4m8UyKYRcxt/o9sTxuz3Ir8aPFPijUvGWv32t6vdPealeSmaaaRslmNAGX/ABV7r+w94dfxL+1R8Pbbbugj1ATTHssaqSTXg619i/8ABOHSYtL8aeN/Ht6v+geGdAuJzK3RZGGFNAHk37RWof8ACdftU+Jin7xbrXRbJt/iG8IK/oQ+GGjnw98OfDOlsu1rPTYISP8AdjAr+fT9nHwzP8Z/2qvDNu+6Rr3WxeyFfRZPM/pX9Go/SgBaKKKACiiigBjffr8ff+CzfwufSfiZ4Z8bwxhbfU7T7FLtX/lpHzk/ga/YWvlP/gpB8Fj8Yf2bNa+y2/napo3+nweuF5bH4UAfnD4bhPx1/wCCeWsaXEPM1zwBqQu17u1sw5Ar4jr6l/4J9/Eiz8JfGafwrrkn/Eg8YWUmj3Ucn3FZx8rEeoNeNfHT4Y33wd+Lnibwlfptl0+8dEPZoycqR/wE0AcZpur3ujTefYXk9nN/z0hkKH9K1P8AhYPif/oYNS/8C2/xrnf/AEGkoAu32oXWrXTXF5dS3U7dZJmLt+ZpLW7nsLhJ7aVoZ0bKyRth1PsRVWum+HXg5/H3jXSdASb7O1/MIhI38OaUpKN29hN2V2RH4geJmP8AyH9S/wDAlv8AGs3UNUvtZuPPvrqe8m/56TOXb8zXsnj79mTUPAWleJb29vF/4k8qIo2n9+G/iFU7H9nPUrz4I3HxD+2KsMbHFrt5ZRwTXJHGUJRUoy0bt8zNVoNXueN/5NWtP1W80ibzbK8ns5f78MhQ/pXuGnfs46PefCNfGz+LoI02bWtvKOVm/wCedTWv7Ktxdatpdj/bCK17pb6juZD8u0Z20vrtBXu9iXXgt2eI6n4k1TW9o1DUru8ReguJmf8AmazlYq392voj4e/sof8ACdeDrXWP+Egjsby8nmt7S2aMkSOmeM/hXN/CX9m/Vfij4s17Q/tS2cukLIZXbkM69h9af12hLm974dx+1g767HmMfizWIo1RNSulQcBfOPy1HdeJNUvYfKm1G5kjPVJJCRXf+DPgbdeLP+EtV7xbWXw/E7ujL9/acV5eysGZf9rFaU/Yzb5LXRUeR6obt/u1rWHi7XNKg8iz1i9tbcf8s4Z2VfyBr1TxR8ALLwt8LNL8VXXiFVvdRi82307yjl+cda6Sx/Y71O+HhmZdUT7FrNk9152w/uSoztNYvHYdJNy0vb5k+2h3Pna4uZb2Zpp5ZJpW5LyNkn8TVevbfBfwCs/EHhHxLr2p6+ul2+jXRtfmjLeYR06VpfCL9mBPif4TbWX16LT2kuTaW8TRFvMft0qp42jSTlOWi0B1oJXueBfxUrfNXvngj9mVtUk8Qz+Jdcg0HSNHuzYveNyJJugxVfwz+zcPFfizxB4d0vXba81GwUPaND9y5U+lJ46gm7y2F7aJ4lZ39xp9ws1pcSW0y9JIWKN+lXdQ8Vazq0HkX2rXt1B/zzmnZxn6E11nxk+GcXwp8RQ6M2oLf3nkB7kRrgROf4fwrz5vu/0rrhUjUipx2ZsnzK6GcUNSUVQxVr7a8NQn4Hf8E8Nc1Z/3eq/EO/8AsUKNwfsy8Ma+SPh74Sl8eeNNG8PwyJDJqN1Hb+ZIwUKGOCcmvpj/AIKC+PNPfxd4Z+GPhyZJtB8GafHaZt2zHLckDeRj3oA9J/4I9fC1vFHxt1bxXLDutdEtPkdl/wCWj8cV+0I6mvj3/gl/8E3+En7NtjfXkPl6r4hlOoTBl+dUIwq/pX2CvX+dAD6KKKACiiigAqnf2FvqdlcWl1Gs1tOhiljboysMEGrlFAH87n7YnwZv/wBm39o3WLG1WS1tTdf2hps68DYzbhtPtXsX7VGlWn7Sf7OfhD456JGs3iDTIU0rxTDDyY2UYWVvr6190f8ABT39mIfGv4PN4m0e18zxR4bUzR7Vy00H8aV+Z/7Enxusfh145v8AwT4w/eeBfF0Z03U4ZukDtwsuD0IagD5iONtNr2L9qP4C337PfxT1Dw9Lun0qX/SdLvV5juLZuVIPevHtpoAWvRPgHqdtpHxd8NXd5cJa28VzuaaThV4PJrzyjcUalUjzxcX1JkuZNH3d8f8A4zeGviD8IvEMNvqFo2rw3ot9kf3p41PD/StLS/G3w+tfhnb+A38RRLK+gFinHkeaw3YJ/v5r4CLnpuNHmHb95q8GOT0owUIydk7/ADOVYZJWR9Cw+ItIs/2YNQ0b+0IG1EavvW2VvnZAete9aD4k8L3Wi6L4ybxNp8drZaBJZTWzSfvFlIxjFfn8rf7WKk8x9u0Myr6c11VcvjWVnLr+Y5YdPqfePwJ+KXhbSPg/Y6TeataW+o3tzdLDLJ9+0LAlW9s1zP7PfjTwt8MdF1/Ude8QKuqXWsCLNu255ADjcf8AYr4z37ejbaZ5rf3qxeVU3zrm0luH1ZK9nufa/h248LRfE/4oWFv4gsrXTtZtN1ndyNiNi3J/nXx94l0gaFrl5YLcRXawSFfOhbKNz1FZnmN/ebNMZv71d2Hwn1e7Ur3t+GhtCnydT6/+JviLT9c/Zp8K2dhrWkyPZW267tZMG6zuHC17B8P/AI8eFLDQ/Dvh691a0VF0b5Zmb/Uy7eVr84/NJHVselNLkfxNXDPKKdWChKWidzD6umrM+wvhHr2n3vwt+I2kxa1pNje3mpO8a6lyJI+eVz3rf/Za+Jnhfwh8LpNN1bVLS3vZ76RI/M6xE8CQV8P+aV/iak80j+JqdXK4VouEpaNp/cJ4ZNWPtX4b69o/ibQfEXg/Udc0/wDtKz1/+045r5sR3sanJ596wP8AhPPDFh+1xpd9od5aafokH7qe5t/kgYhef1r5LWdl+bc2713U3efvZ+atYZdGMnJyumrWKWHSdztvjNra+IPiZ4ivY7n7XFJduUm67lzxXCtSs29qK9OEVCKgtkdUVyqyG0UUVQyxDcS2k6zQSNDKjZV42wVPsRXtX7I/wX1H9oj4++HdA8uS7tWuBdajO2W2wqcsWJrxJFJZQq7ieAPev23/AOCWn7Lp+D3wrHjXWrdo/EfiJd6o68wwfwj8aAPtzRdIttC0mz02zjENraxLDEi/whRitCiigAooooAKKKKACiiigCrcQx3EMkEqLJFIpVkbowPBFfh9/wAFK/2Qrr4FfEifxhoVs3/CH69OZk8tfltJj1Q46e1fuXXE/F34WaF8aPAOq+EvEVrHdadfxFPmXPlt/Cw9waAPx++CvibRv20/gqnwd8XXkdt8RtDjeTwtrFww3XKgZ+zsTXxd4x8H6t4B8T6hoGuWcljqlhKYZ4JFwwINeuftG/s/+Mv2PfjB9ldp7WOCcXWk6xbsQJEzlcMP4h3r6CnXw5/wUU+HsP2f7Jofx40SD94GxGmuRKPXu/FAHwE1LWt4i8N6l4R1y80bWbOXT9StJDFNbzLtaNhWSymmtACim0UXAXdS02ikA6im0U7gLupabRRcBdtLTaKLgOoptFFwHUU2ikA6iim0AFPX7tMrrvhb4CvPih8QtC8KWHF1qt2luG/ugnk/lQB9N/8ABOP9ki4/aF+Kceuavbsvg/QZBNO7LxPKDlYx/Wv3VtLaKytobe3RYreFQiIvAVQMAVwfwK+DGg/AX4daT4U8P26w21rEPNl2/PNJjlmNei7aABfuiloooAKKKKACiiigAooooAKZt+an0UAeR/tH/s4eFf2lPAV14c8R2qtNtLWd8q/vLaTswNfhP8aPgl8Qv2N/itHFctc6bdWk/m6brFrkJKoPDBh/Kv6M2+6a82+OHwG8JftA+DLrw54s09Lq3dT5VwF/fQN2ZWoA/JrS/Fnw9/b/APDlvo3i2a08E/Gy0i2Wmt7Qltq2B0l/2zXyF8XPgx4t+B3iy58PeLdJn068hb5ZGQ+VMOzI3Rga9u/ax/YU8c/sr69JqdrHc6x4S87daazaqd0XPy78fdatv4WftoaV4w8K2vw8+POjr4w8KgeVb63/AMxCwHQEN1IFAHx3tpK+u/ip+wpdz6C3jP4Na1F8SPBrKXZLVh9rtB12unXivk++sbnTbmS2u4JLa4RtrRzKUZSPUGgCpRTqbQAUUUUAFFFFABRRRQAUUUUAFFFFABRRRQAV23wa+IU3wo+J/hvxdBH5jaVeJcFP7wB5H5VxNSK3y/0oA/pQ+Dn7RvgP42eFbLWfD/iKxm86INJbSTqk0TY5BUnNdjc/EHwxZzLBP4g02GVm2hGu4wc/nX8x+k+IdT0CZpdL1K709z1a1maMt/3yRU1x4v126m82XWtQklHId7lyfzzQB/UBY6vZakm60vILpfWGQP8Ayq5ur+Z/wZ+0F8RfAN5HdaH4v1a1kiYMF+0s6fkTX6Ffsof8FcLm41Cz8OfF6GPypGWKLXrVcbSeP3i/1oA/VbdS1naPq9lr+nW2o6fdRXljcossU8LB0kUjIIIrQXpQAtFFFABRRRQAUUUUAFFFFAGZrejWHiHT59P1SzhvrGddksFwodGB9jX5v/tZf8ElrHxLNfeJvhRcRaZfMDK+hT/6qU/7Dfw1+mW2jaPSgD+bu11D4tfsh+OdqNqng/Vo25jbIinAPoeGFe+D9rj4TftDW8On/HHwDHY6sV2f8JX4dURyqemXQda/ZH4m/BnwZ8Y9Gk0vxf4fstZtnXGZoh5i/wC63UV+e3x3/wCCNthqLzah8Mte+wSHLDTdS5j+gYc0AfM+tfsBaf46tDqvwY+I2jeNLOT500q6kFteoD/Dgn5jXz38QP2c/iP8MLiWLxJ4Q1KwWL703kFo/wDvocV2nxC/ZL+N/wAAL+S5vPDmr6eIWO3UNLZirAfxBkOa1PBX7d3xn+HMUem3mtPrVhFw1hr0An3D0JcbqAPm7+9RX2a37cngLxuu3x/8DfDurSN96fTf9GK+4C4pv/Cw/wBj3xGv/Ex8B+K/D8rH/mGzxui/maAPjSivsyz0X9ja/aR21jxfYr2SaNc/pTrzQf2NrLa6654tvPm5SGNf60AfGNJur7L/AOE6/Y88Os32LwX4t191/wCghJGiMfwOaWP9tj4aeBj/AMUF8C9C0+dPu3OpN9pLfUNkUAfLun/DHxZqmhXOs2vh3UptJto/NmvVtm8pV9d2MVzH+RX0Z8TP26Pip8VdJvPD/wBqtNH0O+XypdK0e0WJHU9uBXDfDb9mD4ofFi6SHwz4O1K83dJWiMaYPu2KAPKq2vCvhDWfG2sW+laFptzquozMFjt7WMu3P0r9I/gV/wAEbdVvJbXUPiZ4gjs7fhzpmm/M/wBGY/0r9Ffg1+zX8PfgPpEdl4S8OWlk6/fu2jDzyH13nmgD86P2V/8AgkZf6o1n4h+LVz9htOHXQbf/AFjf9dG/pX2p4p/4J7/BDxN4UbRF8H22n/u9kd3a/LKpxw2a+lttG2gD+bv9qv4A3f7Nnxl1rwZcTfareHE1nP8A89IW+6T714633q+wP+CpnjuLxr+1nrkUG0x6RBFp5K/30zmvj9qAEooooAKVaSlWgD9Kv+CVH7Yt54f8VW3wm8TXklxpWoZGlTzScW8nXZz2Nfr7X8uvgvxFc+EvFuj6zaSNDcWN3HOjrwV2sDX9LXwl8Vjx18NPDevK277fYxTE+5HNAHYUUUUAFFFFABRRRQAUUUUAFFFFABTKfRQBWuLeK8haK4jWaJuCkigq34GvJ/H37JPwi+JaSf294F0q4mfrPHAEk/AivYaKAPhPxh/wSA+C+ueY+jSatoUr+lyZUX6A4ryDXv8AgihaHc2keO5AOy3EFfqXRQB+Q15/wRU8VKq/ZvGtizd/MiNFn/wRW8WMzfavG1io7eXEa/XmigD8rtB/4IoIAv8Aa3jxvcW8FereEP8Agjp8ItIMba7qOr64V6qs/kBj+Ga++6KAPCPh7+xP8F/hrFH/AGR4F02SePpc3kQml4/2jXtOn6VaaTAIbK1gs4V6JDGEH6VeooAZ81PoooAKKKKAP51P27LeW3/a4+J3mq0e/WJHXd6Hoa8Cr9AP+Cvfwbn8JfHG28a2tuw0vXrZEkfbwsydfzr4AagBKKKKACnU2lX71AD9pbao+YnpX9Iv7JVvJb/s2/D2OVWjcaTFkN16V/Pn8Efh7e/FT4qeGvC+nwvcT317GpWNcnYDlj+Vf0oeDfDsXhPwrpOjQ/6qwtkt1/4CMUAbdFFFABRRRQAUUUUAFFFFABRRRQAUUUUAFFFFABRRRQAUUUUAFFFFABRRRQAUUUUAFI33TS0UAePftPfs96N+0r8KdU8Jakqx3LoXsrzbzbzD7p+lfz9/Gn4J+KPgT42vPDXiewls7qF2EUzKdk6g4DKa/pi2tXlvx2/Zu8C/tE+HW0rxjo8V4VB8i9VQJ7cnurUAfzYcbaNo6/w1+jvxg/4I1+NdIuZrj4f67Z65aFj5dnfN5Mij/ePFeAXv/BNn4/WF21u/g3cU6vHcqU/OgD5g2/8AfVWbGyuNSvIbW0hkuLqZgiQxqSzE9AAK+1vh3/wSP+Nfiq+h/tyPTfC+nt964muRM+P9xea/RD9l/wD4Jz/Dn9niSPVbi3XxP4mGCL+9TckJ/wBhT0oA8v8A+CZn7D9x8GNK/wCFh+Mbby/FOowbbSzkX5rSJu/sxr9BqYFP4elPoAKKKKACiiigAooooAKKKKACiiigAooooAKKKKACiiigAooooAKKKKACiiigAooooAKKKKACiiigAooooAbtDdadRRQAUUUUAFFFFAH/2Q=="/>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HVpdGV4dCBuYW1lPSJTQ1JVQkJBUlNUQVRVU19WSURQTEFZSU5HIiB2YWx1ZT0iVmlkZW8gUGxheWluZyIvPg0KCQk8dWl0ZXh0IG5hbWU9IlRBQl9RVUlaIiB2YWx1ZT0iUXVpei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x1aXRleHQgbmFtZT0iU0NSVUJCQVJTVEFUVVNfVklEUExBWUlORyIgdmFsdWU9IlZpZGVvIHdpcmQgYWJnZXNwaWVsdCIvPg0KCQk8dWl0ZXh0IG5hbWU9IlRBQl9RVUlaIiB2YWx1ZT0iUXVpeiIv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iBNaW5pYXR1cmUiLz4NCgkJPHVpdGV4dCBuYW1lPSJUQUJfTk9URVMiIHZhbHVlPSJOb3RlcyIvPg0KCQk8dWl0ZXh0IG5hbWU9IlRBQl9TRUFSQ0giIHZhbHVlPSIgQ2hlcmNoZXI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Tm90ZXMgZGVzIGRpYXBvc2l0aXZ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x1aXRleHQgbmFtZT0iU0NSVUJCQVJTVEFUVVNfVklEUExBWUlORyIgdmFsdWU9IkxlY3R1cmUgdmlkw6lvIGVuIGNvdXJzIi8+DQoJCTx1aXRleHQgbmFtZT0iVEFCX1FVSVoiIHZhbHVlPSJRdWl6Ii8+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x1aXRleHQgbmFtZT0iU0NSVUJCQVJTVEFUVVNfVklEUExBWUlORyIgdmFsdWU9IuODk+ODh+OCquWGjeeUn+S4rSIvPg0KCQk8dWl0ZXh0IG5hbWU9IlRBQl9RVUlaIiB2YWx1ZT0i44Kv44Kk44K6Ii8+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HVpdGV4dCBuYW1lPSJTQ1JVQkJBUlNUQVRVU19WSURQTEFZSU5HIiB2YWx1ZT0i67mE65SU7JikIOyerOyDnSDspJEiLz4NCgkJPHVpdGV4dCBuYW1lPSJUQUJfUVVJWiIgdmFsdWU9Iu2AtOymiCIv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HVpdGV4dCBuYW1lPSJTQ1JVQkJBUlNUQVRVU19WSURQTEFZSU5HIiB2YWx1ZT0iVsOtZGVvIGVuIHJlcHJvZHVjY2nDs24iLz4NCgkJPHVpdGV4dCBuYW1lPSJUQUJfUVVJWiIgdmFsdWU9IlBydWViYSIv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HVpdGV4dCBuYW1lPSJTQ1JVQkJBUlNUQVRVU19WSURQTEFZSU5HIiB2YWx1ZT0iVsOtZGVvIGVtIHJlcHJvZHXDp8OjbyIvPg0KCQk8dWl0ZXh0IG5hbWU9IlRBQl9RVUlaIiB2YWx1ZT0iUXVlc3QuIi8+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lbSBzZXUgY29tcHV0YWRvciBuw6NvIG9mZXJlY2Ugc3Vwb3J0ZSBhIGVzc2UgdsOtZGVvLiBDbGlxdWUgbmEgw6FyZWEgZG8gdsOtZGVvIHBhcmEgYmFpeGFyIGEgdmVyc8OjbyBtYWlzIHJlY2VudGUgZG8gRmxhc2ggUGxheWVyL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dWl0ZXh0IG5hbWU9IlNDUlVCQkFSU1RBVFVTX1ZJRFBMQVlJTkciIHZhbHVlPSJWaWRlbyBpbiByaXByb2R1emlvbmUiLz4NCgkJPHVpdGV4dCBuYW1lPSJUQUJfUVVJWiIgdmFsdWU9IlF1aXoiLz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Zvcm1hYXQiLz4NCgkJPHVpdGV4dCBuYW1lPSJTTElERV9OT1RFUyIgdmFsdWU9IkRpYW5vdGl0aW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jaHVpZmJhbGsgYWFuIGRlZWxuZW1lcnMgd2VlcmdldmVuIi8+DQoJCTx1aXRleHQgbmFtZT0iTVVURSIgdmFsdWU9IkdlZGVtcHQiLz4NCgkJPHVpdGV4dCBuYW1lPSJET0NXUkFQX1RJVExFIiB2YWx1ZT0iUHJlc2VudGVyLWJlc3RhbmRzYmlqbGFnZSIvPg0KCQk8dWl0ZXh0IG5hbWU9IkRPQ1dSQVBfTVNHIiB2YWx1ZT0iT3BzbGFhbiBpbiBEZXplIGNvbXB1dGVyIi8+DQoJCTx1aXRleHQgbmFtZT0iRE9DV1JBUF9QUk9NUFQiIHZhbHVlPSJLbGlrIG9tIHRlIGRvd25sb2FkZW4iLz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HVpdGV4dCBuYW1lPSJTQ1JVQkJBUlNUQVRVU19WSURQTEFZSU5HIiB2YWx1ZT0iVmlkZW8gYWZzcGVsZW4iLz4NCgkJPHVpdGV4dCBuYW1lPSJUQUJfUVVJWiIgdmFsdWU9IlF1aXoiLz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8L2xhbmd1YWdlPg0KCTxsYW5ndWFnZSBpZD0iY24iPg0KCQk8IS0tIGZvcm1hdCBmb3IgdWlmb250IHZhbHVlIGlzICJmb250LHNpemUsaXNib2xkLGlzaXRhbGljLGlzc2hhZG93ZWQiIC0tPg0KCQk8dWlmb250IG5hbWU9IkZPTlRfUVVJWlpJTkciIHZhbHVlPSLlrovkvZMtMTgwMzAsOSxmYWxzZSxmYWxzZSxmYWxzZSIvPg0KCQk8dWlmb250IG5hbWU9IkZPTlRfU0NSVUJTVEFUVVMiIHZhbHVlPSLlrovkvZMtMTgwMzAsOSx0cnVlLGZhbHNlLHRydWUiLz4NCgkJPHVpZm9udCBuYW1lPSJGT05UX1NDUlVCVElNRSIgdmFsdWU9IuWui+S9ky0xODAzMCw5LGZhbHNlLGZhbHNlLHRydWUiLz4NCgkJPHVpZm9udCBuYW1lPSJGT05UX0VMQVBTRURUSU1FIiB2YWx1ZT0i5a6L5L2TLTE4MDMwLDksdHJ1ZSxmYWxzZSx0cnVlIi8+DQoJCTx1aWZvbnQgbmFtZT0iRk9OVF9VVElMU01FTlUiIHZhbHVlPSLlrovkvZMtMTgwMzAsOSx0cnVlLGZhbHNlLGZhbHNlIi8+DQoJCTx1aWZvbnQgbmFtZT0iRk9OVF9UQUJTIiB2YWx1ZT0i5a6L5L2TLTE4MDMwLDksdHJ1ZSxmYWxzZSx0cnVlIi8+DQoJCTx1aWZvbnQgbmFtZT0iRk9OVF9QUkVTRU5UQVRJT05OQU1FIiB2YWx1ZT0i5a6L5L2TLTE4MDMwLDE0LGZhbHNlLGZhbHNlLHRydWUiLz4NCgkJPHVpZm9udCBuYW1lPSJGT05UX1BSRVNFTlRFUk5BTUUiIHZhbHVlPSLlrovkvZMtMTgwMzAsMTAsdHJ1ZSxmYWxzZSx0cnVlIi8+DQoJCTx1aWZvbnQgbmFtZT0iRk9OVF9QUkVTRU5URVJUSVRMRSIgdmFsdWU9IuWui+S9ky0xODAzMCwxMCxmYWxzZSxmYWxzZSx0cnVlIi8+DQoJCTx1aWZvbnQgbmFtZT0iRk9OVF9CSU9CVE4iIHZhbHVlPSLlrovkvZMtMTgwMzAsMTAsZmFsc2UsZmFsc2UsdHJ1ZSIvPg0KCQk8dWlmb250IG5hbWU9IkZPTlRfTk9URVMiIHZhbHVlPSLlrovkvZMtMTgwMzAsMTEsZmFsc2UsZmFsc2UsZmFsc2UiLz4NCgkJPHVpZm9udCBuYW1lPSJGT05UX09VVExJTkUiIHZhbHVlPSLlrovkvZMtMTgwMzAsMTEsZmFsc2UsZmFsc2UsdHJ1ZSIvPg0KCQk8dWlmb250IG5hbWU9IkZPTlRfU0VBUkNIIiB2YWx1ZT0i5a6L5L2TLTE4MDMwLDExLGZhbHNlLGZhbHNlLHRydWUiLz4NCgkJPHVpZm9udCBuYW1lPSJGT05UX1RIVU1CIiB2YWx1ZT0i5a6L5L2TLTE4MDMwLDksZmFsc2UsZmFsc2UsdHJ1ZSIvPg0KCQk8dWlmb250IG5hbWU9IkZPTlRfQklPV0lOIiB2YWx1ZT0i5a6L5L2TLTE4MDMwLDExLGZhbHNlLGZhbHNlLGZhbHNlIi8+DQoJCTx1aWZvbnQgbmFtZT0iRk9OVF9MSVNUSEVBRElORyIgdmFsdWU9IuWui+S9ky0xODAzMCw5LGZhbHNlLGZhbHNlLGZhbHNlIi8+DQoJCTx1aWZvbnQgbmFtZT0iRk9OVF9XSU5USVRMRSIgdmFsdWU9IuWui+S9ky0xODAzMCw5LGZhbHNlLGZhbHNlLHRydWUiLz4NCgkJPHVpZm9udCBuYW1lPSJGT05UX0FUVEFDSE1FTlRTIiB2YWx1ZT0i5a6L5L2TLTE4MDMwLDExLGZhbHN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Lq6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ksdHJ1ZSxmYWxzZSx0cnVlIi8+DQoJCTx1aWZvbnQgbmFtZT0iRk9OVF9RVUlaUE9EX1FVSVpfVElUTEUiIHZhbHVlPSLlrovkvZMtMTgwMzAsMTIsdHJ1ZSxmYWxzZSx0cnVlIi8+DQoJCTx1aWZvbnQgbmFtZT0iRk9OVF9RVUlaUE9EX1FVSVpfQVRURU1QVCIgdmFsdWU9IuWui+S9ky0xODAzMCw5LGZhbHNlLGZhbHNlLHRydWUiLz4NCgkJPHVpZm9udCBuYW1lPSJGT05UX1FVSVpQT0RfUVVJWl9BVFRFTVBUX1ZBTFVFIiB2YWx1ZT0i5a6L5L2TLTE4MDMwLDksdHJ1ZSxmYWxzZSx0cnVlIi8+DQoJCTx1aWZvbnQgbmFtZT0iRk9OVF9RVUlaUE9EX1FVRVNUSU9OX1NDT1JFIiB2YWx1ZT0i5a6L5L2TLTE4MDMwLDksZmFsc2UsZmFsc2UsdHJ1ZSIvPg0KCQk8dWlmb250IG5hbWU9IkZPTlRfUVVJWlBPRF9RVUVTVElPTl9TQ09SRV9WQUxVRSIgdmFsdWU9IuWui+S9ky0xODAzMCw5LHRydWUsZmFsc2UsdHJ1ZSIvPg0KCQk8dWlmb250IG5hbWU9IkZPTlRfUVVJWlBPRF9RVUVTVElPTl9BVFRFTVBUIiB2YWx1ZT0i5a6L5L2TLTE4MDMwLDksZmFsc2UsZmFsc2UsdHJ1ZSIvPg0KCQk8dWlmb250IG5hbWU9IkZPTlRfUVVJWlBPRF9RVUVTVElPTl9BVFRFTVBUX1ZBTFVFIiB2YWx1ZT0i5a6L5L2TLTE4MDMwLDksdHJ1ZSxmYWxzZSx0cnVlIi8+DQoJCTx1aWZvbnQgbmFtZT0iRk9OVF9RVUlaUE9EX1FVRVNUSU9OX1RBRyIgdmFsdWU9IuWui+S9ky0xODAzMCwxMix0cnVlLGZhbHNlLHRydWUiLz4NCgkJPHVpZm9udCBuYW1lPSJGT05UX1FVSVpQT0RfUVVJWl9RVUVTVElPTl9DT1VOVCIgdmFsdWU9IuWui+S9ky0xODAzMCw5LGZhbHNlLGZhbHNlLHRydWUiLz4NCgkJPHVpZm9udCBuYW1lPSJGT05UX1FVSVpQT0RfUVVJWl9RVUVTVElPTl9DT1VOVF9WQUxVRSIgdmFsdWU9IuWui+S9ky0xODAzMCw5LHRydWUsZmFsc2UsdHJ1ZSIvPg0KCQk8dWlmb250IG5hbWU9IkZPTlRfUVVJWlBPRF9RVUlaX1FVRVNUSU9OX0FUVEVNUFRFRCIgdmFsdWU9IuWui+S9ky0xODAzMCw5LGZhbHNlLGZhbHNlLHRydWUiLz4NCgkJPHVpZm9udCBuYW1lPSJGT05UX1FVSVpQT0RfUVVJWl9RVUVTVElPTl9BVFRFTVBURURfVkFMVUUiIHZhbHVlPSLlrovkvZMtMTgwMzAsOSx0cnVlLGZhbHNlLHRydWUiLz4NCgkJPHVpZm9udCBuYW1lPSJGT05UX1FVSVpQT0RfUVVJWl9TQ09SRV9UQUciIHZhbHVlPSLlrovkvZMtMTgwMzAsMTIsdHJ1ZSxmYWxzZSx0cnVlIi8+DQoJCTx1aWZvbnQgbmFtZT0iRk9OVF9RVUlaUE9EX1FVSVpfU0NPUkUiIHZhbHVlPSLlrovkvZMtMTgwMzAsOSxmYWxzZSxmYWxzZSx0cnVlIi8+DQoJCTx1aWZvbnQgbmFtZT0iRk9OVF9RVUlaUE9EX1FVSVpfU0NPUkVfVkFMVUUiIHZhbHVlPSLlrovkvZMtMTgwMzAsOSx0cnVlLGZhbHNlLHRydWUiLz4NCgkJPHVpZm9udCBuYW1lPSJGT05UX1FVSVpQT0RfUVVJWl9NQVhTQ09SRSIgdmFsdWU9IuWui+S9ky0xODAzMCw5LGZhbHNlLGZhbHNlLHRydWUiLz4NCgkJPHVpZm9udCBuYW1lPSJGT05UX1FVSVpQT0RfUVVJWl9NQVhTQ09SRV9WQUxVRSIgdmFsdWU9IuWui+S9ky0xODAzMCw5LHRydWUsZmFsc2UsdHJ1ZSIvPg0KCQk8dWlmb250IG5hbWU9IkZPTlRfUVVJWlBPRF9RVUlaX1BBU1NTQ09SRSIgdmFsdWU9IuWui+S9ky0xODAzMCw5LGZhbHNlLGZhbHNlLHRydWUiLz4NCgkJPHVpZm9udCBuYW1lPSJGT05UX1FVSVpQT0RfUVVJWl9QQVNTU0NPUkVfVkFMVUUiIHZhbHVlPSLlrovkvZMtMTgwMzAsOSx0cnVlLGZhbHNlLHRydWUiLz4NCgkJPHVpdGV4dCBuYW1lPSJTQ1JVQkJBUlNUQVRVU19WSURQTEFZSU5HIiB2YWx1ZT0i6KeG6aKR5pKt5pS+Ii8+DQoJCTx1aXRleHQgbmFtZT0iVEFCX1FVSVoiIHZhbHVlPSLmtYvpqowiLz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8L2xhbmd1YWdlPg0KPC9jb25maWd1cmF0aW9uPg0K"/>
  <p:tag name="MMPROD_14716LOGO" val="/9j/4AAQSkZJRgABAQAAAQABAAD/2wBDAAMCAgMCAgMDAwMEAwMEBQgFBQQEBQoHBwYIDAoMDAsKCwsNDhIQDQ4RDgsLEBYQERMUFRUVDA8XGBYUGBIUFRT/2wBDAQMEBAUEBQkFBQkUDQsNFBQUFBQUFBQUFBQUFBQUFBQUFBQUFBQUFBQUFBQUFBQUFBQUFBQUFBQUFBQUFBQUFBT/wAARCAFXAS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OSRt7fM3U9z60zzG/vN+dEn32+tJX50f6JpC+Y395vzo8xv7zfnSUUDsL5jf3m/OjzG/vN+dJRQFhfMb+8350eY395vzpKKAsL5jf3m/OjzG/vN+dJRQFhfMb+8351+kP7EXw2bwb8J4NZulK32ut9rYsPmEWMRD6Ffn/wCB18IfB/wFN8TviNofh2MN5d1cAzsM5WFfmkP/AHyGwfXFfrhp1lFp1nDbW6LHBCipHGvAVQMAfgMV9DlVG96z6aI/n3xTzjkp08rpvV+9L0WiXzd38jQooor6Q/m0KKKKACiiigCIjbz1PpXjn7VPw1b4lfCLVLa3iMmpWK/bLQL94yICSo92Xcv1Ir2WmSxiWJ1PIIxUVIKpFxlsztwOKngcTTxNN+9Bpr5H4p+Y395vzo8xv7zfnXqv7Tfw2/4Vj8XtZ0+JNlhdN9ttAFwojkJO0eysGX8K8pr4OrTdObhLdH955XjqeZYOli6e00mvn/l1F8xv7zfnR5jf3m/OkorE9SwvmN/eb86PMb+8350lFAWF8xv7zfnR5jf3m/OkooCwvmN/eb86PMb+8350lFAWF8xv7zfnX66fAo5+Dngr/sD2f/olK/Iqv10+BH/JHfBX/YHs/wD0SlfRZR9v0P598Wl+5wvrL9Dv68p/aD/aD8L/ALOXgC48TeJJi7FvJstOgI8+9nxkRoD045LHhRzzwD6tX5kfEDTm/bE/4KJjwhqrST+CvBYeOW0JzG6QYMwOO8szKhPXaAOwr6M/m5G54Tf9qL9tqL+3ofEg+EHw8uj/AKI1lvjmnjz96PbiWT/fLRqe3oOruf8Agnx8UNEgF74a/aN8TLrSDd/prXCwyvz1KzsQOe4b6Vzf/BUOe8g8T/Brw7p2o3mj6VqE1xaTQafM0KbPMtkA2rgHaGOB0Fc5+0v+x3d/sq/DS6+Jvw9+KHiWxv8ASJ4Fmt7q7KNOskqxjy2TbkguCVYEFQ3pghR1/g39sD4q/sz/ABAs/A/7Remi80i6Oy08XWcYIIzjzCyALKgz8wAV16kHpX3zaahDqFpBdWlxDPazxrLFMGDLIjDKspHBBBBBr5YtvCcn7bX7Dejy+KLSP/hKb/THubS8ePYUvoS6JMuPurIU5A42ucDpXg37F37c2lfDT4J2/hPxrdMb7R72W1tPOLbxa7UZFP8AuszqB2CgdqCbHz5J99vrSUsn32+tJX50f6JoKKKKBhRRRQAUUUUAFFFXNI0q61zVbPTrKMy3d3MkEKDq7sdqj8yKpLnfKjGrVjRpyqzdkj7P/wCCffw08mDVvG13F805NjZEj/lmuDI4+rbVz/sH1r7UGO9cj8L/AATb/DrwDovh60wYrG3VGcD77dXb6sxY/jXXV9zh6SoUow/q5/CfEWayznM62Lezdl6LRfh+JJRRRXUfOBRRRQAUUUUAFFFFAHyn+3n8M/8AhJPANr4ptIt15oUn70qOWgkwG/75bY3sN3rX58V+zXiXQLXxN4f1DSr6ITWl5A8EkZ7qwII/I1+Qvj/whd+APGms+HrsHz7C5aHd/fUHKP8ARlKt9DXzOaUeWSqrr+Z/TnhbnPtsNUyyo/eg+aPo9/uf5nP0UUV4B+8hRRRQAUUUUAFFFFABX67fAr/kjngr/sDWf/olK/Imv12+BX/JHPBX/YGs/wD0SlfQZR8Uz+fPFr+DhfWX5I72vzY/ZQmTwX/wUd+LehamfLvdSF+tsSMB/wB/HOMZ9YwT7iv0nr4E/b3+B3ivwj8QdC/aH+GsDvrmhGNtXt4ULsVjBCzlf4k2ExyAfw7T0DEfSn83I5v/AIKu2k9/47+Ctta3TWV1NPdRxXK9YXMtsFce4OD+FeZ/tlfs+fFP4R6FoHi7x14/uPi34Ut9RjiuNO1K5uIkRyCVDKJPusFZd6kMCcd69a8S33hn/gozffDDWvDvjDTPCfiTwxK0uo+G9VVjcu7PC58nBG9P3TYYZ4IyByK+tf2o/g7B8dvgh4i8Hz6jBo73SxzxajcjMds8UiyBm5GFwpUn0Y0DvY2/hV4q8Pah8FfDHiDRrSHQ/DEmiw3sFoAFjtLfyg2zjoFGRn2r8SfD3we8VfGm41zxJ4c0kz6dLqk6/c+4xIk29ewkWvqrx58aNT0D4I6B+y/8M9Yj+IvjC483S77WdBVjbi2aVm8iNifmOxtrsDtVVbnk4+6P2WfgRZ/s7fBnRvCPmR3GpLuu9SuVHE11IBvI9gAqD2QUAtD8spPvt9aSlk++31pK/Oj/AESQUUUUDCiiigAooooAK+lv2FfhqfFnxOl8QTxb7LQo96kjgzyAqo+oUO3tla+aa/Ur9lL4Zj4Z/CLSreaIx6nfr9tu8gBvMcAhT/urtX8K9bLqPtayb2jr/kflXiLnH9mZS6EH79X3V6dX92nzPaAMCloor68/j8KKKKACiiigAooooAKKKKAGHrXwh/wUC+GjafrukeNbaM+VeL9iuyBwJFBaNj9RuH/ARX3eDzivPvjj8P4vif8ADHXdAdV86eAtbsw+5KnzIf8AvoD8Ca5MTR9vScOvT1Pq+Fs2eS5rRxV/dvaXo9H92/yPyQoqa5tpLO5lt50Mc0TGN0YYKsDgj65GKhr4V6H9zwnGpBTiFFFFBYUUUUAFFFFABX67fAr/AJI54K/7A1n/AOiUr8ia/Xb4Ff8AJHPBX/YGs/8A0SlfQZR8Uz+fPFr+FhfWX5I72mEBwQQCD1B70+ivpT+bT5R+MX/BOX4UfFDVp9Z0+3vPBOtyt5j3GguI4XfPLGEgqCe+zbn6nNcE3/BLix1MQ2ut/F3xdq2mRkf6G5AXHoNzMAMDHAr7rooHdnkXwP8A2Yvh5+z3YyReDtCS3vZxtuNUu2868nGehkPRenyqAvHTvXrtFFAj8TZPvt9aSlk++31pK/Oj/RRBRRRQMKKKKACiiigD1L9mz4bN8UPi7o2myRbrC2f7beZ6GOPB2n/ebav0Y+lfq1DGIY441GAoxXyp+wT8Nf8AhHvAV54pu4tl3rUmId3UQRkqv03NuPuNtfVxyGzX2eAo+yopveWv+R/G3iBnP9qZxKnB3hT91evV/fp8iSikHSlr0j8zCiiigAooooAKKKKACiiigAprAMpFOooA/Mb9s34Yf8K/+LtzfW8WzS9cU3sRH3VlziVfru+b6OB2rwWv0t/bS+Gp8d/CG6v7aMvqOhsb6LA5MYH71f8AvjLfVRX5pV8bmFH2VZ22ep/ZPh9nP9qZPGnN3qUvdfy2fzX4hRRRXmH6YFFFFABRRRQAV+u3wK/5I54K/wCwNZ/+iUr8ia/Xb4Ff8kc8Ff8AYGs//RKV9BlHxTP588Wv4WF9ZfkjvaKKK+lP5tCiiigAooooA/E2T77fWkpZPvt9aSvzo/0UQUUUUDCiiigArf8AAXhG68d+MdH8P2QJuL+5SEMv8Ck/M30Cgn8KwK+v/wDgn78Ml1HxDq3jW7j/AHVkv2OzyP8AlqwzKw9wpC/8CauzC0fb1Yr+rHyfFObRybKq2Ke9vd829F+Or8j7Z8MeHrXwvoGn6VYxiG1s4EgjjAxtVFCgfkK2Mc5pCOnanDG73r7hKysj+F5ylObnJ3b3HUUUUxBRRRQAUUUm4UALRRRQAUUUUAFFFFAFK8t1vYJLeRQyOpVgRwQRyK/JX44fD1/hd8UNe0BlItoZ/NtT/ehf5k/8dOPqDX655ycV8bf8FAvhj9t0fSfGtpFmeyf7HesByYnOY2PsrZH/AG09q8rMKPtaPMt4/wBM/VfDrOf7NzZYeo7Qqrl+fR/p8z4Zooor48/sAKKKKACiiigAr9dvgV/yRzwV/wBgaz/9EpX5E1+u3wK/5I54K/7A1n/6JSvoMo+KZ/Pni1/CwvrL8kd7RRRX0p/NoUUUUAFFFFAH4myffb60lLJ99vrSV+dH+iiCiiigYUUUUASW9vLd3EUEEbSzSsEREGWZjwAPfnGK/Wj4E/DuP4XfC/RdBCr9pihD3LL/AByv80hz3+YkD2Ar4M/Yz+Go8e/GC1vLmHzNN0NftspZflMmcRL9d3zf8ANfpsBgYHGK+nyyjyxdV9dEfzF4pZx7bE08spvSHvS9XsvkvzJKKKK94/BwooooAKKKKAInOBnPSvl3xZ+0wNE/ap0nwp9qB8PxR/YLsg/L9qlwyE/7p2L7b29K92+J/jS1+HngPWvEF2R5VlbvIFPG98YVfqzED8a/I3Vtbu9Y1y71a4mZ7+5uGupJSTuMjNuJ/M5rycbivYcqW97/AC/4J+rcDcLxz36xVrL3FFpf4mt15r9T9ng4cKw/i705cEe1eZ/s9/Edfij8K9D1pnD3hhEN0B2lT5X/ADI3fQivS0+TivThJTipR2Z+ZYvDVMHiJ4eqrSg2n6p2JKKKKs5gooooAZt2kmuW+IXg218feDNW0G9H7i+geJjjJUkcEe4OCPpXVelNPI4NJpSVmaUqs6NSNWDtKLTT7NbH4xeIdDuvDOu6hpN/H5d5ZTvbypzgMjbT9RxnPcVm19R/t4/DP/hG/iBaeK7aLFjrceyVgOk8YAP03JtPuVb0r5cr4TEUnRqSp9j+7eHM0hnGWUcUvtLXyktGvvQUUUVzH0gUUUUAFfrt8Cv+SOeCv+wNZ/8AolK/Imv12+BX/JHPBX/YGs//AESlfQZR8Uz+fPFr+FhfWX5I72iiivpT+bQooooAKKKKAPxNk++31pKWT77fWkr86P8ARRBRRRQMKKK7r4KfDuX4o/EzQ/D6Kxt5pxJcuP4IE+Zz7HAIHuRWtOLnJRjuzhx2Lp4HDTxVR2jBNv0SufeP7F3wz/4QP4R2uozx7dT1wi9lyPmEZGIlPsE+bHqxr6EAHcVUsbSKws4beFFjiiUKiKMBVAwAPwq2K+7pU1SgoLofwVmmOqZljauLqbzk36dl8loSUUUVqeaFFFFADe+KD/Kj+Ks/V9Qh0nT7m8uJFggt42lkkY4CqoJJPsACaBqLk1FHxx/wUC+JuyDSPBFpNhpD9tvgp/gXIjQ+xO5sH+6pr4lrr/i14+n+JnxE1zxFMW2XdwTAjHlIV+WNfqEC9O+TXIV8Ri63t6zfTp6H9wcI5OsmymlQa95q8vV6v7tvkfWX7AXxLGi+L9T8H3MoFvqqfarYE8CVBhwPdkAP/AK+/utfjP4Q8TXfg3xRpeuWD7LqwuEnTnAJUg4PseQR3BNfrv4I8UWvjXwrput2L77S+gSeM9wGGcH3HQj1Br3strc9Pke6/I/BPE3JvqWYxx1Ne7VWv+Jf5q34nSUUUV7J+MhRRRQAUUUUAeP/ALT/AMNR8T/hHrFhFD5mo2y/bLPA5EseSAPdhuX/AIFX5WspVirAhgcEHjFftbIiyKyEcMMV+V/7Uvwz/wCFZfF/VrW3j2abfv8AbrQBcKFkJ3IPZXDDHptr5/M6Oiqr0f6H9A+Fec8lWpldR7+9H8mvyf3nkNFFFfNH9KBRRRQAV+u3wK/5I54K/wCwNZ/+iUr8ia/Xb4Ff8kc8Ff8AYGs//RKV9BlHxTP588Wv4WF9ZfkjvaKKK+lP5tCiiigAooooA/E2T77fWkpZPvt9aSvzo/0UQUUUUDCvuX/gn78NDaaNqvjW7h2veP8AY7NmHPlocyMPq/y8f3K+KvD+iXPiXXNP0qyQvdXs8dvEoGcs52j8Oa/Xj4deEbXwF4K0bQLJdsFjbJCpxjcQPmY+5OT+Ne5ldHnm6j2j+Z+H+KGc/VcDDL6b96o9f8K/zf6nVYpaKK+pP5aCiiigAooooAjzz0r5r/bk+J48G/C/+wrWXbqWvMbcBeohXBlb8iF/4HX0o7BFZj2Ga/Lb9rL4lf8ACx/jFqbQy7tO0snT7YZ4OwnzGH1ctz6Ba87HVvZUXbd6H6LwHkzzbOIOSvCn7z+Wy+88Zooor4s/tBbBX3p+wF8SzrHhLUvB13NuudKfzrVWPJgkPIH+6+f++hXwXXovwA+IzfC34raJrZkKWnm/ZrvngwyYVyfpw31UV6GBrewrRb22Z8Lxpk39s5RUpxV5xXNH1XT5q6P1sJ4pR0qC3mW4hSRSGVlyCO4qevtT+JWraC0UUUCCiiigCPjcOK+Xv27vhl/wlHw2i8S2sQkvdDl3vtGWMDkLJ/3ydrewDV9Qk4/GszXtGtvEOjXmm3cSzWt3E8MsbdGVl2sPyJrGtTVWm4Pqexk2Y1MqzCljKf2Gm/NdV80fjHRXTfEnwVcfDzx3rXhy6B32Fy0SOf44+qN+KlT+NczXwc4uEmmf3nhMRDF0I16TvGSTT7p6oKKKKg6gr9dvgV/yRzwV/wBgaz/9EpX5E1+u3wK/5I54K/7A1n/6JSvoMo+KZ/Pni1/CwvrL8kd7RRRX0p/NoUUUUAFFFFAH4myffb60lLJ99vrSV+dH+iiCiigAkgAZNApSUY8zPp/9hD4ZnxN8RLrxTcxbrLQ02wkjg3EgIGPXam4+xZTX6IrwRxgV4/8Asw/DP/hWHwk0iyni8vUrlPtd4CORK4ztPuq7V/4CfWvX9/OB6V9xhKPsaKi992fxBxfm7znN6tdO8I+7H0XX5u7+ZJRRRXafFhRRRQAUUUh6GgDyX9pb4mD4XfCjV9ThkEeoTJ9ms/XzZBtVv+AjLf8AAa/KhmLsSSSSSSSckn1r6l/b0+J3/CSePLPwpaybrPRk8yfBzmdwDj/gKbfxc+lfLNfI5jW9rV5VtHT/ADP678N8m/s7KliqitOrq/8AD0X6/MKKKK8g/WgooooFJcy5Wfpt+x18Sx8Q/hBYQ3MpfUdHxYXG45ZggHlufqm0Z7kNXvOBkV+an7FPxQPgT4sR6VcSlNM19BbMCflWYHMTfiSyfVx6V+la84PrX22Cre2opvdaM/ifjXJv7HzirTirQn70fR7r5O6JKKKK7z4MKKKKACk7UtFAHwr/AMFA/hiLa/0jxtaRcTj7Deso/iGWic/huXPsor42r9dPjP4Ah+J3w21zw/KVElzA3kSN/wAs5V+aNvwYLn2zX5JX1lPp15PaXMTQ3MEjRSxuMMjKSCD7ggivlMzo+zqc62l+Z/V/hlnP13LXgaj9+k//ACV7fdqvuIKKKK8U/Zgr9dvgV/yRzwV/2BrP/wBEpX5E1+u3wK/5I54K/wCwNZ/+iUr6DKPimfz54tfwsL6y/JHe0UUV9KfzaFFFFABRRRQB+Jsn32+tJSyffb60lfnR/oogr1z9l34bH4l/GDSLSWPfp9ift11xlSkZG1T7M5VcehNeR1+h/wCwh8Mv+EW+G1x4kuY9t9r0u9SRysEeVjH4ku30K+lejgaPta6T2WrPz7jrOf7JyepKDtOfux9Xu/kr/M+oY49iKvoMU7ApaK+0P4sCiiigAooooAiHJHFc14/8W2vgHwXrGv3zAW9jA8zA99o+VR7k4H1NdKR029a+Nv8AgoH8Tfsek6V4KtJsSXbi8vFU8iJDiNT9Xy2P9iubEVfY0pTPoeH8rlnGZUcHHaT18ktX+B8V+IdcufEuu6hqt4xe7vZ3nlYnPzOSx/Dms6iivhm+Z3Z/dtCjChTjSgrJaIKKKKg3CiiigCazvJtOvILu2kMVxBIsscinBVlOQfrkA1+t3wX8fw/Ez4a6H4giKGS6twJlUjCSr8rr+DBq/Iuvsb/gn58TDaarrHgi6f8Ad3Q+3WQJ43gBZFH1UK2PZq9rLK3s6vI9pfmfjXiZk317LVjqa9+k7/8Abr0f3aM+7aKSlr6s/k8KKKKACiiigCM9CK/NT9tf4ZnwL8WJNVt4tmm68huUIGFEwwJR9SSrf8Dr9K+ATXgv7Y3w1HxB+EV9Nbxb9R0c/b7cqMkhQfMX8U3H6ha4MbR9tRaW61PvOCc4/sfOKU5u0J+7L0ez+TsfmVRRRXxJ/bMZcy5kFfrt8Cv+SOeCv+wNZ/8AolK/Imv12+BX/JHPBX/YGs//AESlfQZR8Uz+fPFr+DhfWX5I72iiivpT+bQooooAKKKKAPxNk++31pKWT77fWkr86P8ARRHSfDnwXdfEPxzo3h2z3CW/uFiZlGdkfWR/oqhm/Cv138PaJa+G9FstMs4xDa2sKQRRjoqqAoH5AV8Wf8E+fhr9r1PWPGt3F8lt/oFmSOrnDSMPoCq592HavubI6Cvrsto8lLne8vyP5K8Ss5+v5osHTfuUlr/idm/u0Xrclooor1z8gCiiigAooooAoaheQafaS3U7rFDEjO8jnCqoGST7YFfkl8Z/iDP8UviVrfiCRi0NxOY7ZST8kCfLGMdjgAnHck96++P2zfHN74X+E9xpWlwXE+o64xtE+zozFIsZlY46Dbhf+B1+cf8AwjGsf9Ai/wD/AAGf/CvnsznKVqUemrP6H8L8Bh6EauZV5JSfuxv2Wrfzdl8jMorT/wCEY1j/AKBF/wD+Az/4Uf8ACMax/wBAi/8A/AZ/8K+f9nLsf0D9ew3/AD8X3ozKK0/+EY1j/oEX/wD4DP8A4U2Xw5q0ETyS6ZexxqNzO1uwAAHU8cCj2cuw/ruHf/LxfeZ1FFFZnYFdH8PPGd18PfHGjeI7MnztPulmKA48xOjpn0ZSy/jXOUVdOTi1Jbo5cVh4YujKhVV4yTTXdPRn7NeHtdtvEei2eq2cgmtLuFJopF6MrDIP5EVrAY5r5Y/YO+Jw8TfD658L3Uu680KTbGCeWgckp/3yQy/gvrX1MuORX3dGqqtOM11P4NzrLp5TmFbB1Psuy81un81Ykooorc8YKKKKAEHNV7qBLqCSN1Dq64IIyCPSrGMUGgadndH5H/Hz4cv8LPinreghGWzEv2izJ6GCTLIPfbkrn1U157X3f/wUC+Gn9peGtL8ZWsW6fTZPs12yjnypD8jH2V8D/gdfCFfE42j7Cs4rbdH9tcG5x/bOT0qsnecVyy9Vp+Ks/mFfrt8Cv+SOeCv+wNZ/+iUr8ia/Xb4Ff8kc8Ff9gaz/APRKV6OUfFM/NfFr+DhfWX5I72iiivpT+bgooooAKKKKAPxNk++31qaxsp9Rvbe0tozLcXEixRxqMlmYgAfXkCoZPvt9a+gv2KfhkPHPxbg1a5h8zTdBQXT5GVaYnES/UHL/APAB618FQputUUF1P73zvMqeUZfWxk/sxb9X0XzdkfeXwX+H8Pwx+G+h+Howu61gBmcfxyt8zt+LFq7ofLmkxgY9qd/DX3cYqCUVsj+D8RXniq069R3lJtt+bd2PopB0paowCiiigAooooAjeFJPvqG/3hmm/ZIf+eSf98ipqKB8zXUh+yQ/88k/75FH2SH/AJ5J/wB8ipqKB8z7kH2SDH+qT/vkVQ1PRbTU7C4tZbeKSKeNonUoCGVhgj8QTWqOBRkUDjUnF3TPx3+KPgif4c/EDXPD04I+w3TJEWHLxH5o2/FSprla+yf+Cg3w1Frqmi+NrSLKXC/YL0qONwy0TH6jeufZRXxtXw2LpeyrSj06eh/cfCebLOcpo4m/vWtL1Wj/AM/RhRRRXGfXnq37MvxI/wCFZfF7Rr+eUx6fdv8AYrvJwuyQgBj7K4Vs+1fqvFKsqKy8hhnIr8Uq/Un9lT4m/wDCzfhFpVzcTebqdiv2K8YnLGSMABj7spVvqTX0mVVtHRfqv1P5v8U8m5Z081prf3Zfmn+a+49qooor6E/noKKKKACiiigDmvHPha28beE9V0O8Xda39u8EnsGXGR7jr+FfkN4o8PXXhLxJqei3y7LuxuZLeUdsqcZHtxn6V+zZ549a/Pn9vf4af2D45sfF9rERa6uvk3JXoJkGAf8AgSYH1T3rxszo89NTW6/I/afDHOPqeYSwFR+7VWn+Jf5r8kfKtfrt8Cv+SOeCv+wNZ/8AolK/Imv12+BX/JGvBX/YGs//AESlceUfFM+o8Wv4OF9ZfkjvaKKK+lP5uCiiigAooooA/E2T77fWv0z/AGOPhmfh98IrG5uYvL1LWf8AT7gFcMoYDy1PfhNpx2LNXwd8CPhy/wAUPivouhFDJZtP592ccCFPmfP1wF+rCv1mtrdLaGOKMBFVdqgDoK+dyqj8VZ+i/U/ovxTzm0aWV03r8UvTZL77v5Is0tFFfRH86BRRRQAUUUUAFFFFABRRRQAUUUUAFJS0UAec/HT4er8TfhhruhbFa4mgMluT/DKnzIc/7wA+hNfktPDJbTSRSoYpY2KujAgqR1B9DkYr9qiM5Br8wf2wfhwPAHxk1Ca3i8vTtY/0+DAwA7H96o994Jx6MK8HM6PNGNVdNGfvPhZm/scRUy2o9Je9H1WjXzVvuPD6KKK+YP6cCvpf9hf4of8ACJfEmXw5dy7dP15Aqbjws6ZKf99KWX3O2vmiruj6tc6Dq1lqVpI0V1aTpcQyA4Kup3A/pXTh6ro1IzXQ+d4gyyGcZbWwcuq08nun99j9oVJwPSlxzmuR+GHji2+I/gHRPEdpgR30CuUBzsfo6fVWDD8K68V90mpJNbM/hGtRnh6sqVRWlFtNdmtGOHSlooqjIKQ9KWigCI8c15b+0j8NV+KPwl1rSo4w9/Gn2mzJ/wCeqDco/wCBcr/wKvVOvFNZQwZT0IxUTipxcZbM6sHiamDxEMRTdpQaa9U7n4pspRirAqwJBBGCD6V+ufwLGPg14Jz/ANAaz/8ARKV+eH7WXw1Pw4+MeqJBFs07VT9vt8DCjeT5i/g4bj0K+tfod8CP+SN+Cc/9Ae0/9EpXi5fTdKpUg90fuHiHj6eaZZgMXT2ld/gtPlsd/RRRXun4KFFFFABRRRQB8ffsBfDP+y/Duq+M7qLE+pyG1tCw5EMbfMQf9p+P+ACvr1PUisDwR4UsvA3hTTNCsF22dhAsCHGCQo5Y+5OSfcmt8dOtYUaSpU1BdD3M8zOecZjVxk/tPTyS0S+4kooorc8MKKKKACiiigAooooAKKKKACiiigAooooAY3FfNH7c3w1/4TD4V/27bR7tQ0GT7RwOTA2FlX6cK3/AK+lsc1n65pFtr+lXenXUYltbqJoZUPRlYYI/ImsqtNVabg+p62U5hPK8dSxkN4ST9V1XzR+MFFfbEv8AwTlDSSGPxqyRliVU6eCQOwz5nJ96b/w7iP8A0Ox/8F4/+OV8p/Ztft+KP6xh4jcP296t/wCSy/yPimivtb/h3E3/AEOx/wDAAf8Axyj/AIdxH/odj/4AD/45S/s2v2/FFf8AEReHv+f3/ksv8h//AAT7+Jm+HV/BN5OSYj9uskY87Cdsij2B2tj/AGmNfaw6kV8nfC79ia8+F/jzSfElj41M0ljLl4RYYE0ZBV4yfMOAVJGexx6V9YhgQQefevo8JGpCkoVFZr8j+a+L8Rl2MzSeLy2XNCaTejVn13S33JKKQdKWu4+KCiiigAooooA+Y/26PhmfGPwxGvW0W++0BjP8o5MDYWUfhhW/4BXr3wKGPg14KJ/6A1p/6JSus1XTLXWNMutOvIlntLqNoZom6OrAhgfqCao+DvDcPhDwtpGiW7tLDp1rFaRu+NzLGgQE++BWCpqNRzXVfke1VzKdfLqeBqbQk2vR2uvv/M6CiiitzxQooooAKKKKACiiigAooooAKKKKACiiigAooooAKKKKACiiigAooooAKKKKACiiigAooooAKTApaKACiiigAooooAKKKKACiiigAooooAKKKKACiiigAooooAKKKKACiiigAooooAKKKKACiiigAooooAKKKKACiiigAooooAKKKKACiiigAooooAKKKKACiiigAooooAKKKKACiiigAooooAKKKKAPMvid+0X8N/g7q1rpnjTxZZaBf3UP2mG3uA7M8e4ruwqnjKsPwNcj/wAN2fAb/opWlf8Afub/AOIr8yv+CkfjkeNP2rfEkUcnmW2h29vpMZz02JvkH/fySQV8uUF8p/QF8Nf2kfhp8Yden0fwZ4vsde1OC3N1JbW6uGWIMql/mUZGXUceor1GvxH/AOCcvjIeD/2s/CSvL5Vtq0dxpcv+15kRMY/7+JHX7bjpQS1YWiiigQUUUUAfOv7XX7W0H7KemeGru48NyeIhrU08QWO6EHleWEOTlWznf7YxXzX/AMPhrD/omd1/4NV/+N1Y/wCCxH/Ir/DH/r8v/wD0CGvzCoLSP3j/AGVP2jov2n/hxfeLIdDk0BLbVJNN+yyXAmLFIopN+4KOvm4xjt717hXxH/wSV/5Nq1v/ALGm6/8ASW1r7coJYUUUUCCiiigArzT9oT4vp8CfhJrvjiTTH1hNLETGySURGTfKkf3iDjG/PTtXpdfNn/BQ/wD5NB8ef7tr/wClUVA0fOn/AA+GsP8Aomd1/wCDVf8A43Xuv7JH7cNv+1P4r1vRIPCcvh7+zbIXhmkvBNvy4TbgIuOuc1+KtffX/BIL/krfjn/sCJ/6PWgpo/VmiiiggKKKKACiiigAooooAKKKKACiiigAooooAKKKKACqt7dRWFpPczNshhRpHb0UDJP6Varxv9rzxx/wrr9mj4ia0svkzrpUlrA4PIlnIgjI/wCBSLQB+G/xO8Wy+PfiN4n8SSuXfVtSuLzcepDyFh+hArPuPDN7beFLDxC6Y0+8vbixjf1khSF3/wDHZ0/WsivrXx38Nm0//gnF8PPEXkFZ5PFl1cyOR/yzlWSIH/yXjFBqfOvwq8VyeBPib4U8RRyeU2l6pbXe/wBAkisf0Br+h+2uI7y2iniYNFKokRh3BGQa/m1r9/8A9l7xl/wsH9nn4e660glmudHt1mYf89Y1Ecn/AI+jUEyPVKKKjZhGpZiFUDJJOMUEElFfDv7QH/BUHwb8MNavNB8F6afHGqWrGOa8Fx5NgjgjIVwCZMcjKgLx9414voP/AAV/8TpqqnXPAOlXGms/zLYXUkUyL7FtwJ/Kgdmdp/wWJ/5Fj4Zf9fl//wCgQ1+YVffP/BRL47eFv2hfg/8ACzxR4TumltTf38FxazqFntJhHATHIueDggg8gggg18DUFrY/Xn/gkp/ybTrn/Y03X/pLa19tV8S/8ElP+Tadc/7Gm6/9JbWvtqgh7iDpS1wPxc+M3hD4I+FZte8Za1DpFkCViRvmmuXx/q4ox8zsfQdOpIHNfCPj/wD4K97NQlh8F+AlltFJCXet3ZV3GeD5UY+X1wWNAWufpZRX5c+Gf+Cv/iKK6hHiD4f6bdW2f3j6deSQuB7BwwP44r7Z/Z6/aw+H/wC0np8h8Nai0GswIHudEvwI7uId2C5IdM8blJHTOMgUBY9tr5t/4KIf8mh+O/8ActP/AEqir6Sr5t/4KIf8mh+O/wDctP8A0qioBbn4fV99/wDBIH/krnjn/sCJ/wCj1r4Er7s/4JRa9p3hX4gfEbV9XvYdN0uy8PrPc3dy4SOJFmUlmJ6DFBb2P1nor85/ix/wVv07R9buLH4feE/7ctImKDVdXnaFJcdGSJRu29eWIJ44HSsP4ff8FebuTVoIfG/ga3GnOwEl3olw3mRjP3vKkyGA543A0EWZ+mlFcp8PPiJ4f+K3hKw8TeFdTi1bRb1d0VxFkYI6qynlWB4KkAiuroEFFFfK/wC0V/wUI+HPwD1G50O3Mvi7xRAds2naa4EVs392WY5Ct/sqGI7gUAfVFFflRqX/AAV88dTXRax8DaDa2/aOeeaVv++gV/lXpnwk/wCCtmga7qsFh8QPCz+G4pWC/wBq6ZK1zDH7vGVDgf7u4j0NA7M/QuisvQNe07xTo1nq2kXsGo6ZeRLNb3dtIHjlQjhlYdRWpQIKKKKACiiigAooooAK+GP+CtPjT+xfgZ4f8OxuUl1vWFdwD96KBGYg+294z+Ffc9fkt/wVs8a/2x8afDXhuOTdFo2kedIobIEs7kkfXaiH6EUDW58K1+tfxr+F72X/AATB0/RguJ9K0PT9TYFeQwdJZB9cO/61+WXgLw1L408c+HfD8AYzatqNvYoFGTmWRUH6tX77/F3wfB4n+C/i7wzFADDdaHc2kMQ6A+SwQfgQtBTP56q/Yb/glb4z/wCEi/ZobRnlDTaBq9xarH3WKTbOp+haST8q/HtlKMVIwVJBHpX6I/8ABIDxl9n8U+P/AAs8ihbq0t9RiQnktGzI2PwkWgb2P0+Wvg3/AIKf/tM3nw78J2Xw38N3bWus+IYTPqdxC2Hgss7fLBHIMjBgT/dVh/FX3ktfg1+2b8RJPiZ+0z481RpTLbW+ovp1rzkCK3PlLj2JQt/wKglbnidWbPTrvUDILW2muTGpdxDGXKr6nHQe5pdN0+fV9RtbG1Qy3NzKkEUY5LOzYA/MgV++X7PHwH0H9n34ZaV4a0mygivFgRtSvkQGS8ucfO7tjLDJIAPQYAoKbsfgT9ol8gweY3klt/l7jt3YxnHrjjNQ19tf8FRfgRpHww+J+h+KfD9jFpmneKYJmuLa3ULGt3EV8xwo4UOsiHA6sGPc18S0DWp+vH/BJT/k2rW/+xpuv/SW1r618f8AjfSvht4M1rxTrc5t9J0m1e6uHAyxVRnCjuxOFA7kgV8l/wDBJT/k2nXP+xpuv/SW1rB/4K1/E2Xw/wDC3wx4KtZzHJ4gvXurpVPJgtwp2n2MkiH/AIAaCN2fnl+0J8evEf7Q/wASL/xRr87rEzGOw09XJisbfPyxoPXABZsZZsn0A43wf4K174g6/b6J4a0i81zVp8+XaWMLSyEAcnA6ADnJwB61h1+s/wDwSj+Edp4c+Dd/48ntlOreIruSCC4I5W0hbYFB95BIT67V9KCtj8wPH/wy8VfCrWhpHi7QL7w/qLJ5iw30RQup/iU9GGeMjIzx1qn4K8Z6z8PPFWmeI/D9/Lpms6dMs9vcwtgqwPQjup5BB4IJGDmv2E/4KS/CWy+If7N2r62bZW1nwsw1G0nC/OIywWZM/wB0odxHqi+lfi/QCdz99f2YPjpYftD/AAf0bxdaotvfOPs2pWaHIt7pMCRR/snIZf8AZYe9cX/wUQ/5ND8d/wC7af8ApVFXyP8A8EiPiLJZ+OfGXgaaQm2v7FNVgTsJInWN/wA1kT/vivrn/goh/wAmheOv920/9KoqCdmfh7WlYeIdS0vStS020vJbay1IIt3DE2BOqNuVW9QGw2OmQD2FZtfSP7AvwJ0/48fH+xsNcthd+HdHtn1W/t2B2ThGVY4mPozupI7qrCgs+d5tPure2huJbWaKCb/VyvGQr49D3/Cq1f0ReOfhh4X+Ifgm78Ja9o9teaDcQeR9kMShYRtwrR8fIy/wlcYPSvwO+L/w6uvhJ8T/ABP4PvH86bR76S1EuP8AWKD8j+25Sp/GgSdz6d/4JlftB3Xw3+MMXgbULpj4Z8Vt5KRuxKwXwH7qQem8DyzjqSmfu1+wtfzf+G9eufC3iLS9asmKXen3Ud3CwOMOjhh+oFf0V6DrMOt+HtO1ZHHkXdrHdK/QbWQNn8jQTI+PP+Cjn7Wdz8FvClv4I8LXn2fxhr8DNPcxNh7CzOVLj+67kMqnqArEYODX5ESyvPI8kjtJI53MzHJJPc+pz3r1D9p/4oXHxh+PPjLxPNKZILi/kgtATkJbxHy4gPbaqnjqST1NaX7H3wntvjT+0R4P8M38Qm0t7g3d9GRw8EKmR1Ps20L/AMCoKWiGeGv2Q/jD4v8AAw8X6T4E1O70Jo/PilAVZJ48E744mYO64GcqDnIxmvH5I3ikZHUo6EqysCCCD+hzX9JEECW0SRRIscaKFVFGAoHAA9q/F/8A4KUfC6z+G/7TWoz6bbrb2PiKzj1jy0GFWV2dJQPq8Zcgf36BJ3PSf+CXn7SV74W8eH4V6zdvLoWuF5NLErZFpdhSxRfRZFB4/vBfU5/V+v5yfA3iq58DeNNC8R2ZIutKvob2PacEtG6tj6HGK/op0zUIdV061vrdhJBdRJNGw7qwBB/IigUi7RRRQSFFFFABRRRQAV+C37Znjj/hYX7T/wAQ9WSTzbdNUexgYHIMduBApHsRHu/HNfuJ8RfFMfgfwF4j8RSsqx6Vp096S3TMcbMB+YFfztX95LqN9c3c7F5p5Gldickljkn9aConvH7Bvh638QftWeBftkkMVnp9xJqMrzuFUeVE7rycc7wtftyPFuhHj+2dO/8AAqP/ABr+cWigpq52Hxf8NJ4N+K/jHQomR4NO1e7tYnjYMrxrKwRgR1BABzXt3/BOLxn/AMIf+1l4WidgkGsxXGlyMT/fjLp+JeNB+NfMNdT8LfFkvgP4l+FPEkJIk0nVba+GO/lyq2PoQCKB9D+iG7uUtLWad8+XEhdsDnAGa/nB1a/l1TVLy9nbfPczPNIxzyzMST+ZPWv6NL4jVNEuBbMsn2m3YRMD8rbl4OfTkc1/OHMCsrg9QxFBMT1n9kfQ4/EP7TfwyspVVojrttK6t0YRv5hB/wC+MV++o6V+DX7FVwlt+1Z8MnkOFOsRp0zyysoH5kCv3lHSgln51f8ABYj/AJFf4Zf9fl9/6BDX5hV+nv8AwWJ/5Fj4Zf8AX5f/APoENfmFQWtj9ef+CSn/ACbVrf8A2NN1/wCktrXzZ/wVw1d7v48+GNP3fubPw9GwTOQHeebJ/JVH4V9J/wDBJT/k2rW/+xpuv/SW1r5b/wCCsmn/AGT9pPS5zuxdeHreTnpxNOvH/fNBPU+Kq/eH9iPTItJ/ZR+GcEIAR9JWc4/vSO0jfq5r8Hq/ez9ji6F3+y38L3Dh9uhW0eVHA2rtx+G3FA5HUfHmwi1f4I/EGyl/1c/h+/QnrjNu/P4cGv566/og+MN9/Z/wl8bXW4J5GiX0u5hkDbA5yfbiv536AifTn/BN7WW0j9r/AMFoGCx3sd7av7g2srAf99IlfpL/AMFEP+TQ/Hf+5af+lUVfmd/wTu099R/bC8AKuQsT3k7FRnAWznP5EgDPvX6Y/wDBRD/k0Px3/uWn/pVFQJ7n4fV99/8ABID/AJKz45/7Asf/AKPWvgSvvv8A4JA/8lc8c/8AYET/ANHrQU9j9WK/FX/gplpcWm/tceJHiCqLuzsrhgoxhjAqk+5+XP41+1Vfi/8A8FQLhZv2tdZRX3GHTbJGH90+UGx+TA/jQTHc+TK/dfwZ4puNI/Yc0XxCxzc23w/hvMjn5108N39xX4UV+3c2jTp/wTu/sxhtuF+GohIKnhv7Nx0oGz8RK9a/Zn/aAuv2a/iO3i+y0S2126+xSWa291K0SoHK5bIB5wpGPevJa7j4S/BrxZ8b/Ec+g+DtOXVdWhtmvGtmnSImNWAOC5AJyy8UFH2j/wAPg/FX/RO9H/8AA+X/AOJr5m/ap/aj1D9qXxTout6loNroM2m2bWaxWs7SrIpcvk7gMHkjiug/4d5fH/8A6EGX/wAGFr/8do/4d5fH/wD6EGX/AMGFr/8AHaBaHzfX9CnwFvW1P4GfDq8cEPceHNOmOTk5a1jPXv1r8e/+HeXx/wD+hBl/8GFr/wDHa/Zb4W6DN4T+GXhDRLmNYbjTNHs7KWNMbUeOFEIHsCpFBMjraKKKCQooooAKKKKAPmH/AIKNeNx4L/ZT8VIjhLjWXh0mMH+ISODIP+/aPX4lV+mX/BYLxwU034f+DopBiSW41a4jz/dAiiP/AI/NX5m0Gi2PtD9hD9ibw1+0z4R8T694qvtXsbawvo7GzOmSRoHbZvl3b0bJG6PpjqevFfUP/DpH4Tf9DD4r/wDAm3/+M13v/BNnwafCP7J3hmSSPyp9YuLnVJB675CiH8Y40NfUtBDep+Hv7cn7Mmk/sx/EbR9I0C7vr3RtT04XccuoOrSiQSMrrlVUY4Q4xnmvm6v1F/4K/eDmuvA3gLxTHECLPUJtOmkA5/ex70H0/cv+dfl1QWj9/f2X/F//AAnn7PXw+1ssGluNHt0lIbP7yNBG/wCO5DX4ffHjwfL4A+NPjjw9LG0f2DWbqKMHvH5rGM/ipU/jX6nf8EsPGQ8R/syf2SzDzdB1e5tNpPOx9s6n6ZlYf8Br5f8A+Cq3wSm8J/FbT/iFZ2x/snxJEsF1Ko+VLyJcYJ9WjCkZ67G9KBLc+OPhz4ul8A/EDw14mgG6XR9St9QVfUxSq/8A7LX9Dfh3X7HxToOnazpk63Wn6hbx3VvMhyHjdQyt+RFfzg19JfA/9vj4ofAjwcPC+lT6fq+jQhvscOrwtKbTJziNlZTtzk7DkAnjFA2rn0d/wWB8X2M998OvDEUgk1G2S71CdAf9XHIY0jz9THJ/3z71+b9dX8SviR4k+L/jTUfFPijUJNT1m9O6SUqAqKBhURRwqKMAAcAe+TXKUDWh+vP/AASU/wCTadc/7Gm6/wDSW1ryb/gsD4HkXUfh54wijzE8VzpM8mPulSssQz77pjj/AGa9R/4JH3Qk/Z48RQbceX4mnfdnrutrb/4mvc/2wfge37QHwK17wzaqp1mMC+0sucD7THkque24Fkz23UEdT8G6/aH/AIJn+PoPGH7LGiacJVe98PXVxp065ywBkMsZ9hslUf8AATX4zX9hc6XfXNleQSWt3bSNDNBKpV43U4ZWB6EEEYPQ17J+zD+1X4q/Zd8T3l/ocUOp6TqCql/pN2zCOfbnaykfcdcnDc8EggjoFNXP1u/be8cw+Av2W/H968wimvNPbTIB3d7jEWB/wFmP0Br8Ja+jf2rv21/FH7US6bp1xp8Hh7w3YP58em20pkMsxBHmSOcbiASAAABknknj50RGkdURS7sQAFGSf8TQCVj7f/4JNeBpNc+PeteJHTNroWkOoYjpNO4RR/3wstfcH/BRD/k0Px3/ALlp/wClUVUP+Cf37Pdx8B/gdA2s2zW3ijxDINR1CJx88ClcQwn3VDkg9Gdh2pf+CkNzJb/sjeMBGcCWW0jfjOR9ojP9BQT1PxMr7Y/4JReN7Hw5+0FqeiXjiOXX9IkgtWJxumjdZdn1KK5/4D718T1qaBreq+ENZ03XdJurjTNRs51uLO9hJVkkQ5DKe5B/wNBZ/R6SFBJOB79q/BH9rz4iW/xT/aQ8deILOf7TYSX7W9rKOjxQhYlYeoITOfQ16P4+/wCCknxh+IHgGbwvPeabpKXUJt7zUdLtmhup0PBG7cQmRkEoATk4xXyrQSlY1PDOhT+KPEelaNaqWudQuorSJQMks7hRx9TX9DVx4PtpvAEnhfYv2RtLOm7eg2eV5ePpivyW/wCCZfwJuviR8coPGF3bMfD3hL/SmmYELJeEEQRj1K5Mhx02Ln7wr9jqBSP5v/Emg3XhbxDqejXqGO80+6ktJlIwQ6MVP05Br2z9hj4r2Xwf/aV8L6vqs4tdIu2fTLudzhY0mUqrN6Kr7CT2ANewf8FO/wBnG68A/FB/iNpNozeG/Ezhrx0BK21/j5w3oJAA4Pdt444z8QUFbn9J6kMAQQQehHenba/Fj4Hf8FGvip8GdCttClksvFuiWqCO2g1hWMsCAABFlUhioA4DbsdBgDFen6r/AMFevHM8LrYeCNAs5SMCSWaabB+mVz7CgmzP1aor87P2DP2zvH/x6+O+r6J421W3ms59HkmsbCztkhiimjkQkj+InYW+8x6fWv0ToJCiiigAooooAKKKKAPzC/4KA/s6fF743fHyTVfDvhVtR8PWOnwWVpctqNpFuwDI5CSTBh8zkcgZxXzT/wAMFfHX/oRj/wCDew/+P0UUFrY/aD4Q+EU8BfCvwh4diTYul6VbWu0EH5kjUNz9Qa7Oiigg+eP26vhLqfxm/Zy17QNBtFvtejmtr2xt2kSPe6SqG+ZyFB8tnxkivyz/AOGCvjr/ANCMf/BvYf8Ax+iigtbH2/8A8E0fg78SvgfqHjfSfGfhw6RpmqRW1zazfbracebGXVlxFIxGVkXkj+Cvr74qfC7w/wDGjwPqvhHxRafbNLv0wQpw8Tg5WSNv4XUgEH+hIoooJe5+Qf7QH/BP34jfBXV5JbOO28SeGZJSlpqcNzFDIR1CyROwKtj+7uXjrzivNPDH7L3xK8W67aaRpvh9Zb26bCB763VQO5JMnQDn19j0oooLR96eHP8AgnV/wrP9mP4gWbpb+Jfinrml+XG8ThIbbbIsgghdyo5KDc525wBwOvxr/wAMFfHX/oRj/wCDew/+P0UUAj9D/wDgmv8ACLxr8Gfhj4p0fxnpP9j3Fxq4u7aH7TDPvUwoC2YnYD7oGCc8V9iUUUEPc+Lv2xf+CeukfHnUrjxf4Rurfw340cbrpZgRaaiQOGfaCUk4A3gHPcZ5r83fGv7KHxP8A+IJdG1fw9Gl3H08u/t3V1yQGBEnQ474P0oooKRB4a/Za+Jvi7XbXSNM8OLLe3BJRHv7ZRgdSSZMYA/H2Nfod+yR/wAE3dP+Ees2PjD4h3Vrr3ia3YSWem26lrSykHIdif8AWuDnHAVSMjJwQUUDZ92V82/t8fDvxN8Uv2ddS8N+E9PbVNXuL61cWwnihyiybmJaRlXt6/hRRQQtz8vv+GCvjr/0Ix/8G9h/8fr6+8H/APBPi/8AiB+xzo/hrxBbReGviPp1/eahYzyyxzIvmOB5MrRMwKOqKeCSpwfUEooLZ8NeKv2W/iV4N8QX2i6l4fSO8tGw/l31uynPQgiToRz6+oHSvQvgL+wF8R/jTq+LhLTw14fgmEV3qdzcRzMvqscUbEs/12r/ALVFFAM/Xn4MfBvw98Cfh/p3hHwxbGHT7UFpJnwZbmY43yyHuzYH0AAGAAK7+iigzOf8YeDtG8feHr/QPEOm2+q6NfRmK4s7ldyOvb6EHkEcggEEGvzR+Ov/AASi8QaXqN1qPwv1eDV9MY7xpGrSiG5hHPypL9xx05bafXPUlFA0fJWt/s0/Ejw3qc2n6j4c+z3kP34vt1s2PxWQg/nVrw1+yv8AFDxhe/ZdJ8M/a5vQ39qn6tKKKKDQ+1f2K/2Cfif8Hvi7ofj7xJfaRo9tZLKkmnRTG5uJkkiZCuV+ReoOdx6V+klFFBmwooooEFFFFABRRRQB/9k="/>
  <p:tag name="MMPROD_14716PHOTO" val=""/>
  <p:tag name="MMPROD_UIDATA" val="&lt;database version=&quot;7.0&quot;&gt;&lt;object type=&quot;1&quot; unique_id=&quot;10001&quot;&gt;&lt;property id=&quot;20141&quot; value=&quot;Getting_Started_with_Adobe_Presenter_6v2&quot;/&gt;&lt;property id=&quot;20148&quot; value=&quot;5&quot;/&gt;&lt;property id=&quot;20180&quot; value=&quot;1&quot;/&gt;&lt;property id=&quot;20181&quot; value=&quot;1&quot;/&gt;&lt;property id=&quot;20184&quot; value=&quot;7&quot;/&gt;&lt;property id=&quot;20193&quot; value=&quot;0&quot;/&gt;&lt;property id=&quot;20221&quot; value=&quot;E:\paresh\pictures\&quot;/&gt;&lt;property id=&quot;20222&quot; value=&quot;C:\Documents and Settings\rmckinni\My Documents\_BreezePM\B53\Presenter\FINAL-ForREBRAND\&quot;/&gt;&lt;property id=&quot;20224&quot; value=&quot;C:\Documents and Settings\paresh\My Documents\My Adobe Presentations\Getting_Started_with_Adobe_Presenter_7&quot;/&gt;&lt;property id=&quot;20226&quot; value=&quot;C:\adobe\presenter\presenter 7\getting started\Getting_Started_with_Adobe_Presenter_7.ppt&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quot;/&gt;&lt;property id=&quot;20303&quot; value=&quot;paresh&quot;/&gt;&lt;property id=&quot;20307&quot; value=&quot;309&quot;/&gt;&lt;property id=&quot;20309&quot; value=&quot;14716&quot;/&gt;&lt;/object&gt;&lt;object type=&quot;3&quot; unique_id=&quot;10020&quot;&gt;&lt;property id=&quot;20148&quot; value=&quot;5&quot;/&gt;&lt;property id=&quot;20300&quot; value=&quot;Slide 13 - &amp;quot;Additional Resources&amp;quot;&quot;/&gt;&lt;property id=&quot;20303&quot; value=&quot;paresh&quot;/&gt;&lt;property id=&quot;20307&quot; value=&quot;373&quot;/&gt;&lt;property id=&quot;20309&quot; value=&quot;14716&quot;/&gt;&lt;/object&gt;&lt;object type=&quot;3&quot; unique_id=&quot;10388&quot;&gt;&lt;property id=&quot;20148&quot; value=&quot;5&quot;/&gt;&lt;property id=&quot;20300&quot; value=&quot;Slide 11 - &amp;quot;Adobe Presentation Control Bar&amp;quot;&quot;/&gt;&lt;property id=&quot;20303&quot; value=&quot;Peter Ryce&quot;/&gt;&lt;property id=&quot;20307&quot; value=&quot;378&quot;/&gt;&lt;property id=&quot;20309&quot; value=&quot;13953&quot;/&gt;&lt;/object&gt;&lt;object type=&quot;3&quot; unique_id=&quot;10389&quot;&gt;&lt;property id=&quot;20148&quot; value=&quot;5&quot;/&gt;&lt;property id=&quot;20300&quot; value=&quot;Slide 12 - &amp;quot;Adobe Presentation Sidebar&amp;quot;&quot;/&gt;&lt;property id=&quot;20303&quot; value=&quot;Peter Ryce&quot;/&gt;&lt;property id=&quot;20307&quot; value=&quot;379&quot;/&gt;&lt;property id=&quot;20309&quot; value=&quot;13953&quot;/&gt;&lt;/object&gt;&lt;object type=&quot;3&quot; unique_id=&quot;14276&quot;&gt;&lt;property id=&quot;20148&quot; value=&quot;5&quot;/&gt;&lt;property id=&quot;20300&quot; value=&quot;Slide 2 - &amp;quot;Creating an Adobe Presentation&amp;quot;&quot;/&gt;&lt;property id=&quot;20307&quot; value=&quot;380&quot;/&gt;&lt;property id=&quot;20309&quot; value=&quot;-1&quot;/&gt;&lt;/object&gt;&lt;object type=&quot;3&quot; unique_id=&quot;14277&quot;&gt;&lt;property id=&quot;20148&quot; value=&quot;5&quot;/&gt;&lt;property id=&quot;20300&quot; value=&quot;Slide 3 - &amp;quot;Set Preferences&amp;quot;&quot;/&gt;&lt;property id=&quot;20307&quot; value=&quot;381&quot;/&gt;&lt;property id=&quot;20309&quot; value=&quot;-1&quot;/&gt;&lt;/object&gt;&lt;object type=&quot;3&quot; unique_id=&quot;14278&quot;&gt;&lt;property id=&quot;20148&quot; value=&quot;5&quot;/&gt;&lt;property id=&quot;20300&quot; value=&quot;Slide 4 - &amp;quot;Add Audio &amp;amp; Synchronize Animations&amp;quot;&quot;/&gt;&lt;property id=&quot;20307&quot; value=&quot;382&quot;/&gt;&lt;property id=&quot;20309&quot; value=&quot;-1&quot;/&gt;&lt;/object&gt;&lt;object type=&quot;3&quot; unique_id=&quot;14279&quot;&gt;&lt;property id=&quot;20148&quot; value=&quot;5&quot;/&gt;&lt;property id=&quot;20300&quot; value=&quot;Slide 5 - &amp;quot;Add Multimedia&amp;quot;&quot;/&gt;&lt;property id=&quot;20307&quot; value=&quot;383&quot;/&gt;&lt;property id=&quot;20309&quot; value=&quot;-1&quot;/&gt;&lt;/object&gt;&lt;object type=&quot;3&quot; unique_id=&quot;14280&quot;&gt;&lt;property id=&quot;20148&quot; value=&quot;5&quot;/&gt;&lt;property id=&quot;20300&quot; value=&quot;Slide 6 - &amp;quot;Capture Video&amp;quot;&quot;/&gt;&lt;property id=&quot;20307&quot; value=&quot;384&quot;/&gt;&lt;property id=&quot;20309&quot; value=&quot;-1&quot;/&gt;&lt;/object&gt;&lt;object type=&quot;3&quot; unique_id=&quot;14281&quot;&gt;&lt;property id=&quot;20148&quot; value=&quot;5&quot;/&gt;&lt;property id=&quot;20300&quot; value=&quot;Slide 7 - &amp;quot;Create Quizzes and Surveys&amp;quot;&quot;/&gt;&lt;property id=&quot;20307&quot; value=&quot;385&quot;/&gt;&lt;property id=&quot;20309&quot; value=&quot;-1&quot;/&gt;&lt;/object&gt;&lt;object type=&quot;3&quot; unique_id=&quot;14282&quot;&gt;&lt;property id=&quot;20148&quot; value=&quot;5&quot;/&gt;&lt;property id=&quot;20300&quot; value=&quot;Slide 8 - &amp;quot;Customize Presentations&amp;quot;&quot;/&gt;&lt;property id=&quot;20307&quot; value=&quot;386&quot;/&gt;&lt;property id=&quot;20309&quot; value=&quot;-1&quot;/&gt;&lt;/object&gt;&lt;object type=&quot;3&quot; unique_id=&quot;14283&quot;&gt;&lt;property id=&quot;20148&quot; value=&quot;5&quot;/&gt;&lt;property id=&quot;20300&quot; value=&quot;Slide 9 - &amp;quot;Publish Presentations&amp;quot;&quot;/&gt;&lt;property id=&quot;20307&quot; value=&quot;387&quot;/&gt;&lt;property id=&quot;20309&quot; value=&quot;-1&quot;/&gt;&lt;/object&gt;&lt;object type=&quot;3&quot; unique_id=&quot;14556&quot;&gt;&lt;property id=&quot;20148&quot; value=&quot;5&quot;/&gt;&lt;property id=&quot;20300&quot; value=&quot;Slide 10 - &amp;quot;Navigating An Adobe Presentation &amp;quot;&quot;/&gt;&lt;property id=&quot;20307&quot; value=&quot;389&quot;/&gt;&lt;property id=&quot;20309&quot; value=&quot;-1&quot;/&gt;&lt;/object&gt;&lt;/object&gt;&lt;object type=&quot;4&quot; unique_id=&quot;10163&quot;&gt;&lt;object type=&quot;5&quot; unique_id=&quot;10176&quot;&gt;&lt;property id=&quot;20000&quot; value=&quot;0&quot;/&gt;&lt;property id=&quot;20149&quot; value=&quot;David Smith&quot;/&gt;&lt;property id=&quot;20150&quot; value=&quot;Sales Education Director&quot;/&gt;&lt;property id=&quot;20153&quot; value=&quot;dsmith@company.com&quot;/&gt;&lt;property id=&quot;20159&quot; value=&quot;login_logo.jpg&quot;/&gt;&lt;/object&gt;&lt;object type=&quot;5&quot; unique_id=&quot;13953&quot;&gt;&lt;property id=&quot;20149&quot; value=&quot;Peter Ryce&quot;/&gt;&lt;property id=&quot;20150&quot; value=&quot;CEO Aquo Energy Drinks&quot;/&gt;&lt;property id=&quot;20151&quot; value=&quot;Peter.png&quot;/&gt;&lt;property id=&quot;20159&quot; value=&quot;Untitled-1.jpg&quot;/&gt;&lt;/object&gt;&lt;object type=&quot;5&quot; unique_id=&quot;14716&quot;&gt;&lt;property id=&quot;20149&quot; value=&quot;paresh&quot;/&gt;&lt;property id=&quot;20150&quot; value=&quot;Product Manager&quot;/&gt;&lt;property id=&quot;20153&quot; value=&quot;paresh@adobe.com&quot;/&gt;&lt;property id=&quot;20159&quot; value=&quot;Adobe-Logo.jpg&quot;/&gt;&lt;/object&gt;&lt;/object&gt;&lt;object type=&quot;10&quot; unique_id=&quot;10927&quot;&gt;&lt;object type=&quot;11&quot; unique_id=&quot;10928&quot;&gt;&lt;/object&gt;&lt;/object&gt;&lt;/object&gt;&lt;/database&gt;"/>
  <p:tag name="SECTOMILLISECCONVERTED" val="1"/>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obe+Corporate+Template+2005">
  <a:themeElements>
    <a:clrScheme name="">
      <a:dk1>
        <a:srgbClr val="000000"/>
      </a:dk1>
      <a:lt1>
        <a:srgbClr val="FFFFFF"/>
      </a:lt1>
      <a:dk2>
        <a:srgbClr val="330033"/>
      </a:dk2>
      <a:lt2>
        <a:srgbClr val="000000"/>
      </a:lt2>
      <a:accent1>
        <a:srgbClr val="6C8E3E"/>
      </a:accent1>
      <a:accent2>
        <a:srgbClr val="C88350"/>
      </a:accent2>
      <a:accent3>
        <a:srgbClr val="FFFFFF"/>
      </a:accent3>
      <a:accent4>
        <a:srgbClr val="000000"/>
      </a:accent4>
      <a:accent5>
        <a:srgbClr val="BAC6AF"/>
      </a:accent5>
      <a:accent6>
        <a:srgbClr val="B57648"/>
      </a:accent6>
      <a:hlink>
        <a:srgbClr val="6494AC"/>
      </a:hlink>
      <a:folHlink>
        <a:srgbClr val="8CB0C2"/>
      </a:folHlink>
    </a:clrScheme>
    <a:fontScheme name="Adobe+Corporate+Template+2005">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onnesTTBook" pitchFamily="2"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onnesTTBook" pitchFamily="2" charset="0"/>
          </a:defRPr>
        </a:defPPr>
      </a:lstStyle>
    </a:lnDef>
  </a:objectDefaults>
  <a:extraClrSchemeLst>
    <a:extraClrScheme>
      <a:clrScheme name="Adobe+Corporate+Template+2005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Adobe+Corporate+Template+2005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Adobe+Corporate+Template+2005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Adobe+Corporate+Template+2005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Adobe+Corporate+Template+2005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Adobe+Corporate+Template+2005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Adobe+Corporate+Template+2005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Adobe+Corporate+Template+2005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Adobe+Corporate+Template+2005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Adobe+Corporate+Template+2005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Adobe+Corporate+Template+2005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Adobe+Corporate+Template+2005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Adobe+Corporate+Template+2005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Adobe+Corporate+Template+2005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Adobe+Corporate+Template+2005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Adobe+Corporate+Template+2005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3_Layer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onnesTTBook" pitchFamily="2"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onnesTTBook" pitchFamily="2" charset="0"/>
          </a:defRPr>
        </a:defPPr>
      </a:lstStyle>
    </a:lnDef>
  </a:objectDefaults>
  <a:extraClrSchemeLst>
    <a:extraClrScheme>
      <a:clrScheme name="3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3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3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3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3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rid">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breeze_new_basic</Template>
  <TotalTime>7502</TotalTime>
  <Words>2524</Words>
  <Application>Microsoft Office PowerPoint</Application>
  <PresentationFormat>On-screen Show (4:3)</PresentationFormat>
  <Paragraphs>246</Paragraphs>
  <Slides>35</Slides>
  <Notes>30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Adobe+Corporate+Template+2005</vt:lpstr>
      <vt:lpstr>3_Layers</vt:lpstr>
      <vt:lpstr>Grid</vt:lpstr>
      <vt:lpstr>PowerPoint Presentation</vt:lpstr>
      <vt:lpstr>Synthesising -  blending, combining, integrating</vt:lpstr>
      <vt:lpstr>Social determinants of health  </vt:lpstr>
      <vt:lpstr>PowerPoint Presentation</vt:lpstr>
      <vt:lpstr>PowerPoint Presentation</vt:lpstr>
      <vt:lpstr>Health Promotion </vt:lpstr>
      <vt:lpstr>Prerequisites For Health </vt:lpstr>
      <vt:lpstr>Advocate </vt:lpstr>
      <vt:lpstr>PowerPoint Presentation</vt:lpstr>
      <vt:lpstr>Enable </vt:lpstr>
      <vt:lpstr>Mediate </vt:lpstr>
      <vt:lpstr>Health promotion strategies and programs should be adapted to the local needs and possibilities of individual countries and regions to take into account differing social, cultural and economic systems</vt:lpstr>
      <vt:lpstr>PowerPoint Presentation</vt:lpstr>
      <vt:lpstr>PowerPoint Presentation</vt:lpstr>
      <vt:lpstr>Social justice principles </vt:lpstr>
      <vt:lpstr>PowerPoint Presentation</vt:lpstr>
      <vt:lpstr>PowerPoint Presentation</vt:lpstr>
      <vt:lpstr>     WHO,1986;  WHO, 1997; Nutbeam, 1996. </vt:lpstr>
      <vt:lpstr>PowerPoint Presentation</vt:lpstr>
      <vt:lpstr>Common misconceptions about health education and health promotion</vt:lpstr>
      <vt:lpstr>PowerPoint Presentation</vt:lpstr>
      <vt:lpstr>The foundations of lifelong health are built in early childhood</vt:lpstr>
      <vt:lpstr>The foundations of lifelong health are built in early childhood. </vt:lpstr>
      <vt:lpstr>PowerPoint Presentation</vt:lpstr>
      <vt:lpstr>Nations with the most positive indicators of population health, such as longer life expectancy and lower infant mortality, typically have higher levels of wealth and lower levels of income inequality</vt:lpstr>
      <vt:lpstr>   The connection between early life experiences and the health of a nation underscores the importance of strategic investments in the care and protection of pregnant women, infants, and young children.   It suggests that most current attempts to prevent adult disease and create a healthier workforce may be starting too late. </vt:lpstr>
      <vt:lpstr>Let’s consider what this means…</vt:lpstr>
      <vt:lpstr>School-based health education (SBHE), while 'littered with well-intentioned and thoroughly researched programs', has failed to gain sustained purchase within the core business of Australian classrooms</vt:lpstr>
      <vt:lpstr>Personal habits of children and adolescents related to health are influenced by various determinants in the micro and macroenvironment.  These include attitudes and behaviours about eating; exercise and physical appearance modelled by parents, teachers, and peers; as well as opportunities to learn new habits and social praise for healthy choices.   The coordinated school health program is compatible with an ecological approach to developing new health behaviours.   Evans RR, Roy J, Geiger BF, Werner KA, Burnett D. Ecological Strategies To Promote Healthy Body Image Among Children. J Sch Health. 2008; 78: 359-367.</vt:lpstr>
      <vt:lpstr> One element of health literacy is 'Code-breaking', which includes the ability to interpret nutritional information and prescriptions and labels, learn relevant terminology and seek further information.   Another element is meaning-making, as the individual relates the information they receive to prior knowledge about their own situation, including their cultural context, as a basis to decide what they could afford or manage in terms of health care, to balance costs and benefits, and to reflect on past experiences.   A third element of health literacy is the pragmatic application of skills and knowledge to the way that they cook, exercise and live.   The final element is critical analysis of who provides health advice and why, how others are affected by one's health choices, the sustainability of these choices, and possible alternatives. </vt:lpstr>
      <vt:lpstr>PowerPoint Presentation</vt:lpstr>
      <vt:lpstr>Application of the ecological model to a comprehensive school health program  Journal Of School Health D July 2008, Vol. 78, No. 7 D ª 2008, American School Health Association</vt:lpstr>
      <vt:lpstr>What do kids care about?</vt:lpstr>
      <vt:lpstr>How should this ‘fit’ with health education and health promotion initiatives?</vt:lpstr>
      <vt:lpstr>PowerPoint Presentation</vt:lpstr>
    </vt:vector>
  </TitlesOfParts>
  <Company>Macromedia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Adobe Presenter 7</dc:title>
  <dc:creator>Susan Wilson-Gahan</dc:creator>
  <cp:lastModifiedBy>susan wilson-gahan</cp:lastModifiedBy>
  <cp:revision>343</cp:revision>
  <dcterms:created xsi:type="dcterms:W3CDTF">2005-03-08T20:46:46Z</dcterms:created>
  <dcterms:modified xsi:type="dcterms:W3CDTF">2013-11-27T20:31:30Z</dcterms:modified>
</cp:coreProperties>
</file>