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9" r:id="rId3"/>
    <p:sldId id="341" r:id="rId4"/>
    <p:sldId id="340" r:id="rId5"/>
    <p:sldId id="267" r:id="rId6"/>
    <p:sldId id="328" r:id="rId7"/>
    <p:sldId id="327" r:id="rId8"/>
    <p:sldId id="329" r:id="rId9"/>
    <p:sldId id="330" r:id="rId10"/>
    <p:sldId id="344" r:id="rId11"/>
    <p:sldId id="343" r:id="rId12"/>
    <p:sldId id="334" r:id="rId13"/>
    <p:sldId id="331" r:id="rId14"/>
    <p:sldId id="339" r:id="rId15"/>
    <p:sldId id="335" r:id="rId16"/>
    <p:sldId id="336" r:id="rId17"/>
    <p:sldId id="345" r:id="rId18"/>
    <p:sldId id="319" r:id="rId19"/>
    <p:sldId id="337" r:id="rId20"/>
    <p:sldId id="342" r:id="rId21"/>
  </p:sldIdLst>
  <p:sldSz cx="9144000" cy="6858000" type="screen4x3"/>
  <p:notesSz cx="6669088" cy="9926638"/>
  <p:defaultTextStyle>
    <a:defPPr>
      <a:defRPr lang="en-AU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E22D"/>
    <a:srgbClr val="333333"/>
    <a:srgbClr val="66FF33"/>
    <a:srgbClr val="818A8F"/>
    <a:srgbClr val="6A288A"/>
    <a:srgbClr val="BF5B1F"/>
    <a:srgbClr val="D40E8C"/>
    <a:srgbClr val="5F5F5F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09"/>
    <p:restoredTop sz="80907" autoAdjust="0"/>
  </p:normalViewPr>
  <p:slideViewPr>
    <p:cSldViewPr>
      <p:cViewPr varScale="1">
        <p:scale>
          <a:sx n="97" d="100"/>
          <a:sy n="97" d="100"/>
        </p:scale>
        <p:origin x="232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E20ACA-11D9-49F4-AE0C-566EF51391CB}" type="datetimeFigureOut">
              <a:rPr lang="en-AU" smtClean="0"/>
              <a:pPr/>
              <a:t>15/1/19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825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BA2032-EEF2-400E-940E-F6AFAED1662D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04099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673FF1-6658-4E0B-A8B1-4012D040879E}" type="datetimeFigureOut">
              <a:rPr lang="en-AU" smtClean="0"/>
              <a:t>15/1/19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1241425"/>
            <a:ext cx="4465638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750" y="4776788"/>
            <a:ext cx="5335588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9B14FB-0BC7-431E-977C-4541077AF00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119083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9B14FB-0BC7-431E-977C-4541077AF005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096214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F7043D-CE3C-7149-8CC9-EC40FA73E29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4409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F7043D-CE3C-7149-8CC9-EC40FA73E29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9052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B14FB-0BC7-431E-977C-4541077AF005}" type="slidenum">
              <a:rPr lang="en-AU" smtClean="0"/>
              <a:t>13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597687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F7043D-CE3C-7149-8CC9-EC40FA73E29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4957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F7043D-CE3C-7149-8CC9-EC40FA73E29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6032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Many from Africa</a:t>
            </a:r>
            <a:r>
              <a:rPr lang="en-US" baseline="0" dirty="0"/>
              <a:t> including Congo, Sudan, Tanzania, Kenya, Uganda, Rwanda, Sierra Leone; then NZ/Pacifica students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B14FB-0BC7-431E-977C-4541077AF005}" type="slidenum">
              <a:rPr lang="en-AU" smtClean="0"/>
              <a:t>18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53132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08113" y="1844675"/>
            <a:ext cx="7735887" cy="1385888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17638" y="3995738"/>
            <a:ext cx="7239000" cy="9144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00800" y="0"/>
            <a:ext cx="2057400" cy="55991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0"/>
            <a:ext cx="6019800" cy="55991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6165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/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 sz="2400"/>
            </a:lvl1pPr>
          </a:lstStyle>
          <a:p>
            <a:pPr marL="0" fontAlgn="auto">
              <a:spcAft>
                <a:spcPts val="0"/>
              </a:spcAft>
              <a:buFontTx/>
              <a:buNone/>
              <a:defRPr/>
            </a:pPr>
            <a:r>
              <a:rPr lang="en-AU" b="1" dirty="0">
                <a:solidFill>
                  <a:schemeClr val="accent1">
                    <a:lumMod val="10000"/>
                  </a:schemeClr>
                </a:solidFill>
              </a:rPr>
              <a:t>Heading</a:t>
            </a:r>
            <a:br>
              <a:rPr lang="en-AU" b="0" dirty="0">
                <a:solidFill>
                  <a:srgbClr val="FFFF00"/>
                </a:solidFill>
              </a:rPr>
            </a:br>
            <a:r>
              <a:rPr lang="en-AU" dirty="0"/>
              <a:t>Body text.</a:t>
            </a:r>
            <a:r>
              <a:rPr lang="en-AU" dirty="0">
                <a:solidFill>
                  <a:srgbClr val="FFFF00"/>
                </a:solidFill>
              </a:rPr>
              <a:t>  </a:t>
            </a:r>
          </a:p>
          <a:p>
            <a:pPr fontAlgn="auto">
              <a:spcAft>
                <a:spcPts val="0"/>
              </a:spcAft>
              <a:buNone/>
              <a:defRPr/>
            </a:pPr>
            <a:endParaRPr lang="en-AU" dirty="0"/>
          </a:p>
          <a:p>
            <a:pPr fontAlgn="auto">
              <a:spcAft>
                <a:spcPts val="0"/>
              </a:spcAft>
              <a:defRPr/>
            </a:pPr>
            <a:r>
              <a:rPr lang="en-AU" sz="2400" dirty="0"/>
              <a:t>Dot points</a:t>
            </a:r>
          </a:p>
          <a:p>
            <a:pPr fontAlgn="auto">
              <a:spcAft>
                <a:spcPts val="0"/>
              </a:spcAft>
              <a:defRPr/>
            </a:pPr>
            <a:r>
              <a:rPr lang="en-AU" sz="2400" dirty="0"/>
              <a:t>Dot points</a:t>
            </a:r>
          </a:p>
          <a:p>
            <a:pPr fontAlgn="auto">
              <a:spcAft>
                <a:spcPts val="0"/>
              </a:spcAft>
              <a:defRPr/>
            </a:pPr>
            <a:r>
              <a:rPr lang="en-AU" sz="2400" dirty="0"/>
              <a:t>Dot points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43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43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0"/>
            <a:ext cx="8229600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43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fontAlgn="auto">
              <a:spcAft>
                <a:spcPts val="0"/>
              </a:spcAft>
              <a:buFontTx/>
              <a:buNone/>
              <a:defRPr/>
            </a:pPr>
            <a:r>
              <a:rPr lang="en-AU" b="1" dirty="0">
                <a:solidFill>
                  <a:schemeClr val="accent1">
                    <a:lumMod val="10000"/>
                  </a:schemeClr>
                </a:solidFill>
              </a:rPr>
              <a:t>Heading</a:t>
            </a:r>
            <a:endParaRPr lang="en-AU" dirty="0">
              <a:solidFill>
                <a:srgbClr val="FFFF00"/>
              </a:solidFill>
            </a:endParaRPr>
          </a:p>
          <a:p>
            <a:pPr marL="0" fontAlgn="auto">
              <a:spcAft>
                <a:spcPts val="0"/>
              </a:spcAft>
              <a:buFontTx/>
              <a:buNone/>
              <a:defRPr/>
            </a:pPr>
            <a:r>
              <a:rPr lang="en-AU" dirty="0"/>
              <a:t>Body text.</a:t>
            </a:r>
            <a:r>
              <a:rPr lang="en-AU" dirty="0">
                <a:solidFill>
                  <a:srgbClr val="FFFF00"/>
                </a:solidFill>
              </a:rPr>
              <a:t>  </a:t>
            </a:r>
          </a:p>
          <a:p>
            <a:pPr fontAlgn="auto">
              <a:spcAft>
                <a:spcPts val="0"/>
              </a:spcAft>
              <a:buNone/>
              <a:defRPr/>
            </a:pPr>
            <a:endParaRPr lang="en-AU" dirty="0"/>
          </a:p>
          <a:p>
            <a:pPr fontAlgn="auto">
              <a:spcAft>
                <a:spcPts val="0"/>
              </a:spcAft>
              <a:defRPr/>
            </a:pPr>
            <a:r>
              <a:rPr lang="en-AU" sz="2400" dirty="0"/>
              <a:t>Dot points</a:t>
            </a:r>
          </a:p>
          <a:p>
            <a:pPr fontAlgn="auto">
              <a:spcAft>
                <a:spcPts val="0"/>
              </a:spcAft>
              <a:defRPr/>
            </a:pPr>
            <a:r>
              <a:rPr lang="en-AU" sz="2400" dirty="0"/>
              <a:t>Dot points</a:t>
            </a:r>
          </a:p>
          <a:p>
            <a:pPr fontAlgn="auto">
              <a:spcAft>
                <a:spcPts val="0"/>
              </a:spcAft>
              <a:defRPr/>
            </a:pPr>
            <a:r>
              <a:rPr lang="en-AU" sz="2400" dirty="0"/>
              <a:t>Dot points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accent4">
              <a:lumMod val="10000"/>
            </a:schemeClr>
          </a:solidFill>
          <a:effectLst/>
          <a:latin typeface="Verdana" pitchFamily="34" charset="0"/>
          <a:ea typeface="Verdana" pitchFamily="34" charset="0"/>
          <a:cs typeface="Verdana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FB20A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FB20A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FB20A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FB20A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FB20A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FB20A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FB20A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FB20A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2CE50"/>
        </a:buClr>
        <a:buSzPct val="80000"/>
        <a:buFont typeface="Wingdings" pitchFamily="2" charset="2"/>
        <a:buChar char="n"/>
        <a:defRPr sz="3200">
          <a:solidFill>
            <a:srgbClr val="333333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800">
          <a:solidFill>
            <a:srgbClr val="000000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333333"/>
        </a:buClr>
        <a:buSzPct val="65000"/>
        <a:buFont typeface="Wingdings" pitchFamily="2" charset="2"/>
        <a:buChar char="n"/>
        <a:defRPr sz="2400">
          <a:solidFill>
            <a:srgbClr val="000000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5F5F5F"/>
        </a:buClr>
        <a:buSzPct val="50000"/>
        <a:buFont typeface="Wingdings" pitchFamily="2" charset="2"/>
        <a:buChar char="n"/>
        <a:defRPr sz="2000">
          <a:solidFill>
            <a:srgbClr val="000000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808080"/>
        </a:buClr>
        <a:buSzPct val="40000"/>
        <a:buFont typeface="Wingdings" pitchFamily="2" charset="2"/>
        <a:buChar char="n"/>
        <a:defRPr sz="2000">
          <a:solidFill>
            <a:srgbClr val="000000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808080"/>
        </a:buClr>
        <a:buSzPct val="40000"/>
        <a:buFont typeface="Wingdings" pitchFamily="2" charset="2"/>
        <a:buChar char="n"/>
        <a:defRPr sz="2000">
          <a:solidFill>
            <a:srgbClr val="000000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808080"/>
        </a:buClr>
        <a:buSzPct val="40000"/>
        <a:buFont typeface="Wingdings" pitchFamily="2" charset="2"/>
        <a:buChar char="n"/>
        <a:defRPr sz="2000">
          <a:solidFill>
            <a:srgbClr val="000000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808080"/>
        </a:buClr>
        <a:buSzPct val="40000"/>
        <a:buFont typeface="Wingdings" pitchFamily="2" charset="2"/>
        <a:buChar char="n"/>
        <a:defRPr sz="2000">
          <a:solidFill>
            <a:srgbClr val="000000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808080"/>
        </a:buClr>
        <a:buSzPct val="40000"/>
        <a:buFont typeface="Wingdings" pitchFamily="2" charset="2"/>
        <a:buChar char="n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7544" y="2636912"/>
            <a:ext cx="7897985" cy="864096"/>
          </a:xfrm>
        </p:spPr>
        <p:txBody>
          <a:bodyPr>
            <a:noAutofit/>
          </a:bodyPr>
          <a:lstStyle/>
          <a:p>
            <a:pPr marL="0" indent="0"/>
            <a:br>
              <a:rPr lang="en-AU" dirty="0"/>
            </a:br>
            <a:br>
              <a:rPr lang="en-AU" dirty="0"/>
            </a:br>
            <a:br>
              <a:rPr lang="en-AU" dirty="0"/>
            </a:br>
            <a:br>
              <a:rPr lang="en-AU" dirty="0"/>
            </a:br>
            <a:br>
              <a:rPr lang="en-AU" dirty="0"/>
            </a:br>
            <a:endParaRPr lang="en-AU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512" y="1988840"/>
            <a:ext cx="8856984" cy="2808312"/>
          </a:xfrm>
        </p:spPr>
        <p:txBody>
          <a:bodyPr/>
          <a:lstStyle/>
          <a:p>
            <a:endParaRPr lang="en-AU" sz="3200" b="1" dirty="0"/>
          </a:p>
          <a:p>
            <a:pPr algn="ctr"/>
            <a:r>
              <a:rPr lang="en-AU" sz="3200" b="1" dirty="0"/>
              <a:t>“</a:t>
            </a:r>
            <a:r>
              <a:rPr lang="en-AU" sz="3200" b="1" i="1" dirty="0"/>
              <a:t>You can be good enough… you can be great!</a:t>
            </a:r>
            <a:r>
              <a:rPr lang="en-AU" sz="3200" b="1" dirty="0"/>
              <a:t>” </a:t>
            </a:r>
          </a:p>
          <a:p>
            <a:pPr algn="ctr"/>
            <a:r>
              <a:rPr lang="en-AU" sz="3200" b="1" dirty="0"/>
              <a:t> Defining the needs of CALD students in an Accelerated Entry Pathway Program</a:t>
            </a:r>
            <a:br>
              <a:rPr lang="en-AU" dirty="0"/>
            </a:br>
            <a:endParaRPr lang="en-AU" dirty="0"/>
          </a:p>
          <a:p>
            <a:endParaRPr lang="en-AU" dirty="0"/>
          </a:p>
        </p:txBody>
      </p:sp>
      <p:sp>
        <p:nvSpPr>
          <p:cNvPr id="2" name="TextBox 1"/>
          <p:cNvSpPr txBox="1"/>
          <p:nvPr/>
        </p:nvSpPr>
        <p:spPr>
          <a:xfrm>
            <a:off x="3131840" y="5517232"/>
            <a:ext cx="60121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dirty="0" err="1"/>
              <a:t>Tatra</a:t>
            </a:r>
            <a:r>
              <a:rPr lang="en-US" dirty="0"/>
              <a:t> </a:t>
            </a:r>
            <a:r>
              <a:rPr lang="en-US" dirty="0" err="1"/>
              <a:t>Palfery</a:t>
            </a:r>
            <a:r>
              <a:rPr lang="en-US" dirty="0"/>
              <a:t>, </a:t>
            </a:r>
            <a:r>
              <a:rPr lang="en-US" dirty="0" err="1"/>
              <a:t>Heejin</a:t>
            </a:r>
            <a:r>
              <a:rPr lang="en-US" dirty="0"/>
              <a:t> Chang</a:t>
            </a:r>
            <a:r>
              <a:rPr lang="en-US"/>
              <a:t>, &amp; Daniel </a:t>
            </a:r>
            <a:r>
              <a:rPr lang="en-US" dirty="0"/>
              <a:t>Crane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F6600"/>
                </a:solidFill>
              </a:rPr>
              <a:t>Funding for AEPP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052736"/>
            <a:ext cx="7772400" cy="4114800"/>
          </a:xfrm>
        </p:spPr>
        <p:txBody>
          <a:bodyPr/>
          <a:lstStyle/>
          <a:p>
            <a:pPr marL="342900" lvl="1" indent="-342900">
              <a:buClr>
                <a:srgbClr val="F2CE50"/>
              </a:buClr>
              <a:buSzPct val="80000"/>
            </a:pPr>
            <a:r>
              <a:rPr lang="en-US" dirty="0"/>
              <a:t>Higher Education Pathway Program (HEPP) Funding (2012 [N=20]</a:t>
            </a:r>
            <a:r>
              <a:rPr lang="en-US" dirty="0">
                <a:sym typeface="Wingdings"/>
              </a:rPr>
              <a:t>present [N=~200])</a:t>
            </a:r>
          </a:p>
          <a:p>
            <a:pPr marL="342900" lvl="1" indent="-342900">
              <a:buClr>
                <a:srgbClr val="F2CE50"/>
              </a:buClr>
              <a:buSzPct val="80000"/>
            </a:pPr>
            <a:endParaRPr lang="en-US" dirty="0"/>
          </a:p>
          <a:p>
            <a:pPr lvl="1"/>
            <a:r>
              <a:rPr lang="en-US" dirty="0"/>
              <a:t>Federal government funding</a:t>
            </a:r>
          </a:p>
          <a:p>
            <a:pPr lvl="1"/>
            <a:r>
              <a:rPr lang="en-US" dirty="0"/>
              <a:t>Targets: first in family, low SES, under-represented youth, CALD background…</a:t>
            </a:r>
          </a:p>
          <a:p>
            <a:pPr lvl="1"/>
            <a:r>
              <a:rPr lang="en-US" dirty="0"/>
              <a:t>Covers the entire cost of teaching, materials, food, and residential housing for students who attend in Toowoomba from rural and regional areas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9878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6600"/>
                </a:solidFill>
              </a:rPr>
              <a:t>Youth statistics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CALD/NESB Students in AEPP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2018</a:t>
            </a:r>
          </a:p>
          <a:p>
            <a:r>
              <a:rPr lang="en-US" dirty="0"/>
              <a:t>28% from CALD (27% NESB) background</a:t>
            </a:r>
          </a:p>
          <a:p>
            <a:endParaRPr lang="en-US" dirty="0"/>
          </a:p>
          <a:p>
            <a:r>
              <a:rPr lang="en-US" dirty="0"/>
              <a:t>2017 (NESB)</a:t>
            </a:r>
          </a:p>
          <a:p>
            <a:r>
              <a:rPr lang="en-US" dirty="0"/>
              <a:t>30%</a:t>
            </a:r>
          </a:p>
          <a:p>
            <a:endParaRPr lang="en-US" dirty="0"/>
          </a:p>
          <a:p>
            <a:r>
              <a:rPr lang="en-US" dirty="0"/>
              <a:t>2016</a:t>
            </a:r>
          </a:p>
          <a:p>
            <a:r>
              <a:rPr lang="en-US" dirty="0"/>
              <a:t>25% (NESB)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CALD Youth in Australia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2014</a:t>
            </a:r>
          </a:p>
          <a:p>
            <a:r>
              <a:rPr lang="en-US" dirty="0"/>
              <a:t>27% from CALD background</a:t>
            </a:r>
          </a:p>
        </p:txBody>
      </p:sp>
      <p:pic>
        <p:nvPicPr>
          <p:cNvPr id="7" name="Picture 6" descr="0_0_1800_1200_w1200_h678_fmax.jpg (1017Ã678)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3501008"/>
            <a:ext cx="5868144" cy="33569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018299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43300" y="15875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67846" y="764704"/>
            <a:ext cx="7216522" cy="9720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i="0" kern="1200" baseline="0">
                <a:solidFill>
                  <a:schemeClr val="accent4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3600" b="1" i="0" u="none" strike="noStrike" kern="1200" cap="none" spc="0" normalizeH="0" baseline="0" noProof="0" dirty="0">
                <a:ln>
                  <a:noFill/>
                </a:ln>
                <a:solidFill>
                  <a:srgbClr val="EC6C10"/>
                </a:solidFill>
                <a:effectLst/>
                <a:uLnTx/>
                <a:uFillTx/>
                <a:latin typeface="Verdana"/>
                <a:ea typeface="+mj-ea"/>
                <a:cs typeface="+mj-cs"/>
              </a:rPr>
              <a:t>AEPP Results 2017-2018</a:t>
            </a:r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467544" y="1587500"/>
            <a:ext cx="8064896" cy="5009851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ts val="600"/>
              </a:spcBef>
              <a:buFont typeface="Arial" pitchFamily="34" charset="0"/>
              <a:buNone/>
              <a:defRPr sz="28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spcBef>
                <a:spcPts val="600"/>
              </a:spcBef>
              <a:buFont typeface="Arial" pitchFamily="34" charset="0"/>
              <a:buNone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8000" indent="-252000" algn="l" defTabSz="914400" rtl="0" eaLnBrk="1" latinLnBrk="0" hangingPunct="1">
              <a:spcBef>
                <a:spcPts val="600"/>
              </a:spcBef>
              <a:buClr>
                <a:schemeClr val="tx2"/>
              </a:buClr>
              <a:buSzPct val="130000"/>
              <a:buFont typeface="Wingdings" pitchFamily="2" charset="2"/>
              <a:buChar char="§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20000" indent="-252000" algn="l" defTabSz="914400" rtl="0" eaLnBrk="1" latinLnBrk="0" hangingPunct="1">
              <a:spcBef>
                <a:spcPts val="600"/>
              </a:spcBef>
              <a:buClr>
                <a:schemeClr val="tx2"/>
              </a:buClr>
              <a:buSzPct val="130000"/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72000" indent="-252000" algn="l" defTabSz="914400" rtl="0" eaLnBrk="1" latinLnBrk="0" hangingPunct="1">
              <a:spcBef>
                <a:spcPts val="600"/>
              </a:spcBef>
              <a:buClr>
                <a:schemeClr val="tx2"/>
              </a:buClr>
              <a:buSzPct val="13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24000" indent="-252000" algn="l" defTabSz="914400" rtl="0" eaLnBrk="1" latinLnBrk="0" hangingPunct="1">
              <a:spcBef>
                <a:spcPts val="600"/>
              </a:spcBef>
              <a:buClr>
                <a:schemeClr val="tx2"/>
              </a:buClr>
              <a:buSzPct val="13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defTabSz="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AU" sz="2400" dirty="0"/>
              <a:t>Describe first- and second-generation individuals, </a:t>
            </a:r>
            <a:endParaRPr lang="en-AU" sz="2400" b="0" dirty="0">
              <a:solidFill>
                <a:prstClr val="black"/>
              </a:solidFill>
              <a:latin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2400" b="0" dirty="0">
              <a:solidFill>
                <a:prstClr val="black"/>
              </a:solidFill>
              <a:latin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400" dirty="0"/>
              <a:t>here by the former are those born overseas and the latter have parents born born overseas (National Medical Health and Medical Research Council, 2005).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400" dirty="0"/>
              <a:t>Do not speak English as their primary language.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400" dirty="0"/>
              <a:t>Identified on the basis of language, religion, or culture of origin (Khoo &amp; Lucas, 2001)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65C0FE5-8D87-0943-BF7A-727BC3EADE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587500"/>
            <a:ext cx="9144000" cy="477568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1757" y="1916832"/>
            <a:ext cx="90203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Blue=</a:t>
            </a:r>
            <a:r>
              <a:rPr lang="en-US" sz="1600" dirty="0" err="1">
                <a:solidFill>
                  <a:schemeClr val="bg1"/>
                </a:solidFill>
              </a:rPr>
              <a:t>TransitionNESB</a:t>
            </a:r>
            <a:r>
              <a:rPr lang="en-US" sz="1600" dirty="0">
                <a:solidFill>
                  <a:schemeClr val="bg1"/>
                </a:solidFill>
              </a:rPr>
              <a:t>; </a:t>
            </a:r>
            <a:r>
              <a:rPr lang="en-US" sz="1600" dirty="0">
                <a:solidFill>
                  <a:srgbClr val="FF6600"/>
                </a:solidFill>
              </a:rPr>
              <a:t>Orange=Literacies NESB; </a:t>
            </a:r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Gray=Transition </a:t>
            </a:r>
            <a:r>
              <a:rPr lang="en-US" sz="1600" dirty="0" err="1">
                <a:solidFill>
                  <a:schemeClr val="tx1">
                    <a:lumMod val="50000"/>
                  </a:schemeClr>
                </a:solidFill>
              </a:rPr>
              <a:t>nonNESB</a:t>
            </a:r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; </a:t>
            </a:r>
            <a:r>
              <a:rPr lang="en-US" sz="1600" dirty="0">
                <a:solidFill>
                  <a:schemeClr val="tx2"/>
                </a:solidFill>
              </a:rPr>
              <a:t>Yellow: Literacies </a:t>
            </a:r>
            <a:r>
              <a:rPr lang="en-US" sz="1600" dirty="0" err="1">
                <a:solidFill>
                  <a:schemeClr val="tx2"/>
                </a:solidFill>
              </a:rPr>
              <a:t>nonNESB</a:t>
            </a:r>
            <a:endParaRPr lang="en-US" sz="1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77474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A23FAC-3825-464F-9F3A-6F2F446A66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0"/>
            <a:ext cx="8134672" cy="900113"/>
          </a:xfrm>
        </p:spPr>
        <p:txBody>
          <a:bodyPr/>
          <a:lstStyle/>
          <a:p>
            <a:pPr algn="ctr"/>
            <a:br>
              <a:rPr lang="en-AU" sz="3200" kern="1200" dirty="0">
                <a:solidFill>
                  <a:srgbClr val="EC6C10"/>
                </a:solidFill>
                <a:latin typeface="Verdana"/>
              </a:rPr>
            </a:br>
            <a:r>
              <a:rPr lang="en-AU" sz="3200" kern="1200" dirty="0">
                <a:solidFill>
                  <a:srgbClr val="EC6C10"/>
                </a:solidFill>
                <a:latin typeface="Verdana"/>
              </a:rPr>
              <a:t> Qualitative Survey Data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2B60FA-EE07-2E42-82B9-5D11EBCAD1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Students are primarily interested in entering: nursing, education, international law, </a:t>
            </a:r>
            <a:r>
              <a:rPr lang="en-US" dirty="0"/>
              <a:t>civil engineering and medicine</a:t>
            </a:r>
          </a:p>
          <a:p>
            <a:r>
              <a:rPr lang="en-AU" dirty="0"/>
              <a:t>“</a:t>
            </a:r>
            <a:r>
              <a:rPr lang="en-AU" i="1" dirty="0"/>
              <a:t>Because of the </a:t>
            </a:r>
            <a:r>
              <a:rPr lang="en-AU" i="1" dirty="0">
                <a:solidFill>
                  <a:srgbClr val="FF0000"/>
                </a:solidFill>
              </a:rPr>
              <a:t>language</a:t>
            </a:r>
            <a:r>
              <a:rPr lang="en-AU" i="1" dirty="0"/>
              <a:t> I had only come to Australia and English a bit difficult</a:t>
            </a:r>
            <a:r>
              <a:rPr lang="en-AU" dirty="0"/>
              <a:t>”.</a:t>
            </a:r>
          </a:p>
          <a:p>
            <a:r>
              <a:rPr lang="en-AU" dirty="0"/>
              <a:t>“</a:t>
            </a:r>
            <a:r>
              <a:rPr lang="en-AU" i="1" dirty="0"/>
              <a:t>I am very hard working, and I come from </a:t>
            </a:r>
            <a:r>
              <a:rPr lang="en-AU" i="1" dirty="0">
                <a:solidFill>
                  <a:srgbClr val="FF0000"/>
                </a:solidFill>
              </a:rPr>
              <a:t>a culture background</a:t>
            </a:r>
            <a:r>
              <a:rPr lang="en-AU" i="1" dirty="0"/>
              <a:t> where girls do everything in the house, so it will be challenging</a:t>
            </a:r>
            <a:r>
              <a:rPr lang="en-AU" dirty="0"/>
              <a:t>”.</a:t>
            </a:r>
          </a:p>
          <a:p>
            <a:r>
              <a:rPr lang="en-AU" dirty="0"/>
              <a:t>“</a:t>
            </a:r>
            <a:r>
              <a:rPr lang="en-AU" i="1" dirty="0"/>
              <a:t>I couldn't really understand the teacher as he had a </a:t>
            </a:r>
            <a:r>
              <a:rPr lang="en-AU" i="1" dirty="0">
                <a:solidFill>
                  <a:srgbClr val="FF0000"/>
                </a:solidFill>
              </a:rPr>
              <a:t>strong accent</a:t>
            </a:r>
            <a:r>
              <a:rPr lang="en-AU" dirty="0">
                <a:solidFill>
                  <a:srgbClr val="FF0000"/>
                </a:solidFill>
              </a:rPr>
              <a:t>”</a:t>
            </a:r>
            <a:r>
              <a:rPr lang="en-AU" dirty="0"/>
              <a:t>.</a:t>
            </a:r>
          </a:p>
          <a:p>
            <a:r>
              <a:rPr lang="en-AU" dirty="0">
                <a:solidFill>
                  <a:srgbClr val="FF0000"/>
                </a:solidFill>
              </a:rPr>
              <a:t>“</a:t>
            </a:r>
            <a:r>
              <a:rPr lang="en-AU" i="1" dirty="0">
                <a:solidFill>
                  <a:srgbClr val="FF0000"/>
                </a:solidFill>
              </a:rPr>
              <a:t>English</a:t>
            </a:r>
            <a:r>
              <a:rPr lang="en-AU" i="1" dirty="0"/>
              <a:t> is </a:t>
            </a:r>
            <a:r>
              <a:rPr lang="en-AU" i="1" dirty="0">
                <a:solidFill>
                  <a:srgbClr val="FF0000"/>
                </a:solidFill>
              </a:rPr>
              <a:t>not</a:t>
            </a:r>
            <a:r>
              <a:rPr lang="en-AU" i="1" dirty="0"/>
              <a:t> my strongest subject</a:t>
            </a:r>
            <a:r>
              <a:rPr lang="en-AU" dirty="0"/>
              <a:t>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80529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43300" y="15875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67846" y="188640"/>
            <a:ext cx="6120240" cy="12961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i="0" kern="1200" baseline="0">
                <a:solidFill>
                  <a:schemeClr val="accent4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3600" b="1" i="0" u="none" strike="noStrike" kern="1200" cap="none" spc="0" normalizeH="0" baseline="0" noProof="0" dirty="0">
              <a:ln>
                <a:noFill/>
              </a:ln>
              <a:solidFill>
                <a:srgbClr val="EC6C10"/>
              </a:solidFill>
              <a:effectLst/>
              <a:uLnTx/>
              <a:uFillTx/>
              <a:latin typeface="Verdana"/>
              <a:ea typeface="+mj-ea"/>
              <a:cs typeface="+mj-cs"/>
            </a:endParaRPr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467544" y="1956832"/>
            <a:ext cx="8064896" cy="4640519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ts val="600"/>
              </a:spcBef>
              <a:buFont typeface="Arial" pitchFamily="34" charset="0"/>
              <a:buNone/>
              <a:defRPr sz="28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spcBef>
                <a:spcPts val="600"/>
              </a:spcBef>
              <a:buFont typeface="Arial" pitchFamily="34" charset="0"/>
              <a:buNone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8000" indent="-252000" algn="l" defTabSz="914400" rtl="0" eaLnBrk="1" latinLnBrk="0" hangingPunct="1">
              <a:spcBef>
                <a:spcPts val="600"/>
              </a:spcBef>
              <a:buClr>
                <a:schemeClr val="tx2"/>
              </a:buClr>
              <a:buSzPct val="130000"/>
              <a:buFont typeface="Wingdings" pitchFamily="2" charset="2"/>
              <a:buChar char="§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20000" indent="-252000" algn="l" defTabSz="914400" rtl="0" eaLnBrk="1" latinLnBrk="0" hangingPunct="1">
              <a:spcBef>
                <a:spcPts val="600"/>
              </a:spcBef>
              <a:buClr>
                <a:schemeClr val="tx2"/>
              </a:buClr>
              <a:buSzPct val="130000"/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72000" indent="-252000" algn="l" defTabSz="914400" rtl="0" eaLnBrk="1" latinLnBrk="0" hangingPunct="1">
              <a:spcBef>
                <a:spcPts val="600"/>
              </a:spcBef>
              <a:buClr>
                <a:schemeClr val="tx2"/>
              </a:buClr>
              <a:buSzPct val="13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24000" indent="-252000" algn="l" defTabSz="914400" rtl="0" eaLnBrk="1" latinLnBrk="0" hangingPunct="1">
              <a:spcBef>
                <a:spcPts val="600"/>
              </a:spcBef>
              <a:buClr>
                <a:schemeClr val="tx2"/>
              </a:buClr>
              <a:buSzPct val="13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defTabSz="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AU" sz="24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21127A9-7707-3F44-B78D-E8BAD7EF05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9322" y="362955"/>
            <a:ext cx="5035006" cy="6495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84035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43300" y="15875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67846" y="332656"/>
            <a:ext cx="6120240" cy="115212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i="0" kern="1200" baseline="0">
                <a:solidFill>
                  <a:schemeClr val="accent4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3600" b="1" i="0" u="none" strike="noStrike" kern="1200" cap="none" spc="0" normalizeH="0" baseline="0" noProof="0" dirty="0">
                <a:ln>
                  <a:noFill/>
                </a:ln>
                <a:solidFill>
                  <a:srgbClr val="EC6C10"/>
                </a:solidFill>
                <a:effectLst/>
                <a:uLnTx/>
                <a:uFillTx/>
                <a:latin typeface="Verdana"/>
                <a:ea typeface="+mj-ea"/>
                <a:cs typeface="+mj-cs"/>
              </a:rPr>
              <a:t>AEPP to U/G Results Nov 2018</a:t>
            </a:r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467544" y="1956832"/>
            <a:ext cx="8064896" cy="4640519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ts val="600"/>
              </a:spcBef>
              <a:buFont typeface="Arial" pitchFamily="34" charset="0"/>
              <a:buNone/>
              <a:defRPr sz="28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spcBef>
                <a:spcPts val="600"/>
              </a:spcBef>
              <a:buFont typeface="Arial" pitchFamily="34" charset="0"/>
              <a:buNone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8000" indent="-252000" algn="l" defTabSz="914400" rtl="0" eaLnBrk="1" latinLnBrk="0" hangingPunct="1">
              <a:spcBef>
                <a:spcPts val="600"/>
              </a:spcBef>
              <a:buClr>
                <a:schemeClr val="tx2"/>
              </a:buClr>
              <a:buSzPct val="130000"/>
              <a:buFont typeface="Wingdings" pitchFamily="2" charset="2"/>
              <a:buChar char="§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20000" indent="-252000" algn="l" defTabSz="914400" rtl="0" eaLnBrk="1" latinLnBrk="0" hangingPunct="1">
              <a:spcBef>
                <a:spcPts val="600"/>
              </a:spcBef>
              <a:buClr>
                <a:schemeClr val="tx2"/>
              </a:buClr>
              <a:buSzPct val="130000"/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72000" indent="-252000" algn="l" defTabSz="914400" rtl="0" eaLnBrk="1" latinLnBrk="0" hangingPunct="1">
              <a:spcBef>
                <a:spcPts val="600"/>
              </a:spcBef>
              <a:buClr>
                <a:schemeClr val="tx2"/>
              </a:buClr>
              <a:buSzPct val="13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24000" indent="-252000" algn="l" defTabSz="914400" rtl="0" eaLnBrk="1" latinLnBrk="0" hangingPunct="1">
              <a:spcBef>
                <a:spcPts val="600"/>
              </a:spcBef>
              <a:buClr>
                <a:schemeClr val="tx2"/>
              </a:buClr>
              <a:buSzPct val="13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defTabSz="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AU" sz="2400" dirty="0"/>
              <a:t>Describe first- and second-generation individuals, </a:t>
            </a:r>
            <a:endParaRPr lang="en-AU" sz="2400" b="0" dirty="0">
              <a:solidFill>
                <a:prstClr val="black"/>
              </a:solidFill>
              <a:latin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2400" b="0" dirty="0">
              <a:solidFill>
                <a:prstClr val="black"/>
              </a:solidFill>
              <a:latin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400" dirty="0"/>
              <a:t>here by the former are those born overseas and the latter have parents born born overseas (National Medical Health and Medical Research Council, 2005).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400" dirty="0"/>
              <a:t>Do not speak English as their primary language.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400" dirty="0"/>
              <a:t>Identified on the basis of language, religion, or culture of origin (Khoo &amp; Lucas, 2001)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D865564-6CAC-6743-8123-0E99659B19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628800"/>
            <a:ext cx="9144000" cy="477568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3833" y="1988840"/>
            <a:ext cx="910016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Blue=</a:t>
            </a:r>
            <a:r>
              <a:rPr lang="en-US" sz="1600" dirty="0" err="1">
                <a:solidFill>
                  <a:schemeClr val="bg1"/>
                </a:solidFill>
              </a:rPr>
              <a:t>TransitionNESB</a:t>
            </a:r>
            <a:r>
              <a:rPr lang="en-US" sz="1600" dirty="0">
                <a:solidFill>
                  <a:schemeClr val="bg1"/>
                </a:solidFill>
              </a:rPr>
              <a:t>; </a:t>
            </a:r>
            <a:r>
              <a:rPr lang="en-US" sz="1600" dirty="0">
                <a:solidFill>
                  <a:srgbClr val="FF6600"/>
                </a:solidFill>
              </a:rPr>
              <a:t>Orange=Literacies NESB; </a:t>
            </a:r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Gray=Transition </a:t>
            </a:r>
            <a:r>
              <a:rPr lang="en-US" sz="1600" dirty="0" err="1">
                <a:solidFill>
                  <a:schemeClr val="tx1">
                    <a:lumMod val="50000"/>
                  </a:schemeClr>
                </a:solidFill>
              </a:rPr>
              <a:t>nonNESB</a:t>
            </a:r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; </a:t>
            </a:r>
            <a:r>
              <a:rPr lang="en-US" sz="1600" dirty="0">
                <a:solidFill>
                  <a:schemeClr val="tx2"/>
                </a:solidFill>
              </a:rPr>
              <a:t>Yellow: Literacies </a:t>
            </a:r>
            <a:r>
              <a:rPr lang="en-US" sz="1600" dirty="0" err="1">
                <a:solidFill>
                  <a:schemeClr val="tx2"/>
                </a:solidFill>
              </a:rPr>
              <a:t>nonNESB</a:t>
            </a:r>
            <a:endParaRPr lang="en-US" sz="1600" dirty="0">
              <a:solidFill>
                <a:schemeClr val="tx2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8086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5069FC3-9362-A242-8213-A6293E084BC7}"/>
              </a:ext>
            </a:extLst>
          </p:cNvPr>
          <p:cNvSpPr/>
          <p:nvPr/>
        </p:nvSpPr>
        <p:spPr>
          <a:xfrm>
            <a:off x="179512" y="2132856"/>
            <a:ext cx="896448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Courier" pitchFamily="2" charset="0"/>
              </a:rPr>
              <a:t>GRADE       	HD	A	B	C	F	OTHER</a:t>
            </a:r>
          </a:p>
          <a:p>
            <a:r>
              <a:rPr lang="en-US" dirty="0">
                <a:solidFill>
                  <a:srgbClr val="000000"/>
                </a:solidFill>
                <a:latin typeface="Courier" pitchFamily="2" charset="0"/>
              </a:rPr>
              <a:t>	</a:t>
            </a:r>
          </a:p>
          <a:p>
            <a:r>
              <a:rPr lang="en-US" dirty="0">
                <a:solidFill>
                  <a:srgbClr val="000000"/>
                </a:solidFill>
                <a:latin typeface="Courier" pitchFamily="2" charset="0"/>
              </a:rPr>
              <a:t>AEP1111 NESB	2	10	10	3	1	3</a:t>
            </a:r>
          </a:p>
          <a:p>
            <a:r>
              <a:rPr lang="en-US" dirty="0">
                <a:solidFill>
                  <a:srgbClr val="000000"/>
                </a:solidFill>
                <a:latin typeface="Courier" pitchFamily="2" charset="0"/>
              </a:rPr>
              <a:t>	</a:t>
            </a:r>
          </a:p>
          <a:p>
            <a:r>
              <a:rPr lang="en-US" dirty="0">
                <a:solidFill>
                  <a:srgbClr val="000000"/>
                </a:solidFill>
                <a:latin typeface="Courier" pitchFamily="2" charset="0"/>
              </a:rPr>
              <a:t>AEP1112 NESB	0	3	7	9	5	5</a:t>
            </a:r>
          </a:p>
          <a:p>
            <a:r>
              <a:rPr lang="en-US" dirty="0">
                <a:solidFill>
                  <a:srgbClr val="000000"/>
                </a:solidFill>
                <a:latin typeface="Courier" pitchFamily="2" charset="0"/>
              </a:rPr>
              <a:t>	</a:t>
            </a:r>
          </a:p>
          <a:p>
            <a:r>
              <a:rPr lang="en-US" dirty="0">
                <a:solidFill>
                  <a:srgbClr val="000000"/>
                </a:solidFill>
                <a:latin typeface="Courier" pitchFamily="2" charset="0"/>
              </a:rPr>
              <a:t>AEP1111nonNESB	8	29	19	10	12	14</a:t>
            </a:r>
          </a:p>
          <a:p>
            <a:r>
              <a:rPr lang="en-US" dirty="0">
                <a:solidFill>
                  <a:srgbClr val="000000"/>
                </a:solidFill>
                <a:latin typeface="Courier" pitchFamily="2" charset="0"/>
              </a:rPr>
              <a:t>	</a:t>
            </a:r>
          </a:p>
          <a:p>
            <a:r>
              <a:rPr lang="en-US" dirty="0">
                <a:solidFill>
                  <a:srgbClr val="000000"/>
                </a:solidFill>
                <a:latin typeface="Courier" pitchFamily="2" charset="0"/>
              </a:rPr>
              <a:t>AEP1112nonNESB	5	9	27	14	20	23	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FCCC531-02D0-DB47-9130-AEE7FABAFD8A}"/>
              </a:ext>
            </a:extLst>
          </p:cNvPr>
          <p:cNvSpPr/>
          <p:nvPr/>
        </p:nvSpPr>
        <p:spPr>
          <a:xfrm>
            <a:off x="1043608" y="764704"/>
            <a:ext cx="58143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1" fontAlgn="auto" hangingPunct="1">
              <a:spcAft>
                <a:spcPts val="0"/>
              </a:spcAft>
              <a:defRPr/>
            </a:pPr>
            <a:r>
              <a:rPr lang="en-AU" b="1" dirty="0">
                <a:solidFill>
                  <a:srgbClr val="EC6C10"/>
                </a:solidFill>
                <a:latin typeface="Verdana"/>
              </a:rPr>
              <a:t>AEPP to U/G Results Nov 2018</a:t>
            </a:r>
          </a:p>
        </p:txBody>
      </p:sp>
    </p:spTree>
    <p:extLst>
      <p:ext uri="{BB962C8B-B14F-4D97-AF65-F5344CB8AC3E}">
        <p14:creationId xmlns:p14="http://schemas.microsoft.com/office/powerpoint/2010/main" val="38745078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40960" cy="900113"/>
          </a:xfrm>
        </p:spPr>
        <p:txBody>
          <a:bodyPr/>
          <a:lstStyle/>
          <a:p>
            <a:r>
              <a:rPr lang="en-US" sz="2800" dirty="0">
                <a:solidFill>
                  <a:srgbClr val="FF6600"/>
                </a:solidFill>
              </a:rPr>
              <a:t>Explaining the disparity in outcomes between NESB and non-NESB students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Many more NESB students are working &gt; than 15 h/week during the program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Language</a:t>
            </a:r>
          </a:p>
          <a:p>
            <a:endParaRPr lang="en-US" dirty="0"/>
          </a:p>
          <a:p>
            <a:r>
              <a:rPr lang="en-US" dirty="0"/>
              <a:t>Family/other responsibilities-domestic, family business</a:t>
            </a:r>
          </a:p>
          <a:p>
            <a:endParaRPr lang="en-US" dirty="0"/>
          </a:p>
          <a:p>
            <a:r>
              <a:rPr lang="en-US" dirty="0"/>
              <a:t>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53958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229600" cy="1484313"/>
          </a:xfrm>
        </p:spPr>
        <p:txBody>
          <a:bodyPr/>
          <a:lstStyle/>
          <a:p>
            <a:r>
              <a:rPr lang="en-AU" dirty="0">
                <a:solidFill>
                  <a:schemeClr val="accent1"/>
                </a:solidFill>
              </a:rPr>
              <a:t>AEPP Demographic Data 2018-19 Cohort (as of November 26/18)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Total applications: 196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Identify as NESB: 49 (27%)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52 (28%) born outside Australia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25  Other Country of Birth</a:t>
            </a:r>
          </a:p>
        </p:txBody>
      </p:sp>
    </p:spTree>
    <p:extLst>
      <p:ext uri="{BB962C8B-B14F-4D97-AF65-F5344CB8AC3E}">
        <p14:creationId xmlns:p14="http://schemas.microsoft.com/office/powerpoint/2010/main" val="20609323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229600" cy="1484313"/>
          </a:xfrm>
        </p:spPr>
        <p:txBody>
          <a:bodyPr/>
          <a:lstStyle/>
          <a:p>
            <a:r>
              <a:rPr lang="en-AU" dirty="0">
                <a:solidFill>
                  <a:schemeClr val="accent1"/>
                </a:solidFill>
              </a:rPr>
              <a:t>Proposed strategies/interventions  to improve CALD student 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2204864"/>
            <a:ext cx="7772400" cy="4114800"/>
          </a:xfrm>
        </p:spPr>
        <p:txBody>
          <a:bodyPr/>
          <a:lstStyle/>
          <a:p>
            <a:r>
              <a:rPr lang="en-AU" sz="2800" dirty="0"/>
              <a:t>Administer ALL test at start of program, and strongly recommend attendance at optional sessions to students who perform poorly</a:t>
            </a:r>
          </a:p>
          <a:p>
            <a:r>
              <a:rPr lang="en-AU" sz="2800" dirty="0"/>
              <a:t>Availability of additional language support in labs</a:t>
            </a:r>
          </a:p>
          <a:p>
            <a:r>
              <a:rPr lang="en-AU" sz="2800" dirty="0"/>
              <a:t>Distribute CALD students between the different classes/ study groups</a:t>
            </a:r>
          </a:p>
          <a:p>
            <a:pPr>
              <a:buFontTx/>
              <a:buChar char="-"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65320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43300" y="15875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67844" y="764704"/>
            <a:ext cx="7402267" cy="119212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i="0" kern="1200" baseline="0">
                <a:solidFill>
                  <a:schemeClr val="accent4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en-AU" sz="3600" dirty="0">
                <a:solidFill>
                  <a:srgbClr val="EC6C10"/>
                </a:solidFill>
                <a:latin typeface="Verdana"/>
              </a:rPr>
              <a:t>Culturally and linguistically diverse (CALD) students</a:t>
            </a:r>
            <a:endParaRPr kumimoji="0" lang="en-AU" sz="3600" b="1" i="0" u="none" strike="noStrike" kern="1200" cap="none" spc="0" normalizeH="0" baseline="0" noProof="0" dirty="0">
              <a:ln>
                <a:noFill/>
              </a:ln>
              <a:solidFill>
                <a:srgbClr val="EC6C10"/>
              </a:solidFill>
              <a:effectLst/>
              <a:uLnTx/>
              <a:uFillTx/>
              <a:latin typeface="Verdana"/>
              <a:ea typeface="+mj-ea"/>
              <a:cs typeface="+mj-cs"/>
            </a:endParaRPr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611560" y="2133600"/>
            <a:ext cx="7920880" cy="3238966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ts val="600"/>
              </a:spcBef>
              <a:buFont typeface="Arial" pitchFamily="34" charset="0"/>
              <a:buNone/>
              <a:defRPr sz="28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spcBef>
                <a:spcPts val="600"/>
              </a:spcBef>
              <a:buFont typeface="Arial" pitchFamily="34" charset="0"/>
              <a:buNone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8000" indent="-252000" algn="l" defTabSz="914400" rtl="0" eaLnBrk="1" latinLnBrk="0" hangingPunct="1">
              <a:spcBef>
                <a:spcPts val="600"/>
              </a:spcBef>
              <a:buClr>
                <a:schemeClr val="tx2"/>
              </a:buClr>
              <a:buSzPct val="130000"/>
              <a:buFont typeface="Wingdings" pitchFamily="2" charset="2"/>
              <a:buChar char="§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20000" indent="-252000" algn="l" defTabSz="914400" rtl="0" eaLnBrk="1" latinLnBrk="0" hangingPunct="1">
              <a:spcBef>
                <a:spcPts val="600"/>
              </a:spcBef>
              <a:buClr>
                <a:schemeClr val="tx2"/>
              </a:buClr>
              <a:buSzPct val="130000"/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72000" indent="-252000" algn="l" defTabSz="914400" rtl="0" eaLnBrk="1" latinLnBrk="0" hangingPunct="1">
              <a:spcBef>
                <a:spcPts val="600"/>
              </a:spcBef>
              <a:buClr>
                <a:schemeClr val="tx2"/>
              </a:buClr>
              <a:buSzPct val="13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24000" indent="-252000" algn="l" defTabSz="914400" rtl="0" eaLnBrk="1" latinLnBrk="0" hangingPunct="1">
              <a:spcBef>
                <a:spcPts val="600"/>
              </a:spcBef>
              <a:buClr>
                <a:schemeClr val="tx2"/>
              </a:buClr>
              <a:buSzPct val="13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2"/>
            <a:endParaRPr lang="en-AU" sz="1800" dirty="0"/>
          </a:p>
          <a:p>
            <a:pPr lvl="2"/>
            <a:endParaRPr lang="en-AU" sz="18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ADE1483-B5B1-7A44-961C-7B628DCFB1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277" y="3086566"/>
            <a:ext cx="3568700" cy="2286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D01F7BC-319F-BF46-B7B5-8CDD3B718F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68977" y="3753083"/>
            <a:ext cx="3636359" cy="216182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8B08E5C-57A6-C84B-8DF2-88CF2C93B92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89709" y="2133600"/>
            <a:ext cx="4081803" cy="2073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48111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11560" y="1052736"/>
            <a:ext cx="76328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AU" sz="2800" b="1" dirty="0">
                <a:solidFill>
                  <a:srgbClr val="FF6600"/>
                </a:solidFill>
              </a:rPr>
              <a:t>“</a:t>
            </a:r>
            <a:r>
              <a:rPr lang="en-AU" sz="2800" b="1" i="1" dirty="0">
                <a:solidFill>
                  <a:srgbClr val="FF6600"/>
                </a:solidFill>
              </a:rPr>
              <a:t>You can be good enough… you can be great!</a:t>
            </a:r>
            <a:r>
              <a:rPr lang="en-AU" sz="2800" b="1" dirty="0">
                <a:solidFill>
                  <a:srgbClr val="FF6600"/>
                </a:solidFill>
              </a:rPr>
              <a:t>” </a:t>
            </a:r>
          </a:p>
        </p:txBody>
      </p:sp>
      <p:pic>
        <p:nvPicPr>
          <p:cNvPr id="5" name="Picture 4" descr="sqstock1217_kf_3251.ashx (750Ã450)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844824"/>
            <a:ext cx="6345510" cy="387931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21500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43300" y="15875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314DA87-218E-C840-8CC7-DBCCE835CA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532" y="1412776"/>
            <a:ext cx="8795956" cy="5328531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7BE4F2DB-0FFF-354A-BA6A-644984B3E7A3}"/>
              </a:ext>
            </a:extLst>
          </p:cNvPr>
          <p:cNvSpPr/>
          <p:nvPr/>
        </p:nvSpPr>
        <p:spPr>
          <a:xfrm>
            <a:off x="467544" y="1956832"/>
            <a:ext cx="655272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defTabSz="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AU" sz="2800" dirty="0">
                <a:solidFill>
                  <a:prstClr val="black"/>
                </a:solidFill>
                <a:latin typeface="Calibri"/>
              </a:rPr>
              <a:t>Australia is one of the most ethnically diverse societies in the world (Australian Bureau of statistics (ABS, 2018)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0BC8750-6081-7143-A6A2-26018BCD770E}"/>
              </a:ext>
            </a:extLst>
          </p:cNvPr>
          <p:cNvSpPr/>
          <p:nvPr/>
        </p:nvSpPr>
        <p:spPr>
          <a:xfrm>
            <a:off x="467544" y="397113"/>
            <a:ext cx="662473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en-AU" sz="2800" b="1" dirty="0">
                <a:solidFill>
                  <a:srgbClr val="EC6C10"/>
                </a:solidFill>
                <a:latin typeface="Verdana"/>
              </a:rPr>
              <a:t>What do we already know about this topic? </a:t>
            </a:r>
          </a:p>
        </p:txBody>
      </p:sp>
    </p:spTree>
    <p:extLst>
      <p:ext uri="{BB962C8B-B14F-4D97-AF65-F5344CB8AC3E}">
        <p14:creationId xmlns:p14="http://schemas.microsoft.com/office/powerpoint/2010/main" val="3126527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43300" y="15875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713128-328C-6140-819B-4C6BFEF048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628800"/>
            <a:ext cx="8758312" cy="4968552"/>
          </a:xfrm>
          <a:prstGeom prst="rect">
            <a:avLst/>
          </a:prstGeom>
        </p:spPr>
      </p:pic>
      <p:sp>
        <p:nvSpPr>
          <p:cNvPr id="4" name="Subtitle 2">
            <a:extLst>
              <a:ext uri="{FF2B5EF4-FFF2-40B4-BE49-F238E27FC236}">
                <a16:creationId xmlns:a16="http://schemas.microsoft.com/office/drawing/2014/main" id="{DFAF79AB-A045-5D45-A81B-1379C9BC43B5}"/>
              </a:ext>
            </a:extLst>
          </p:cNvPr>
          <p:cNvSpPr txBox="1">
            <a:spLocks/>
          </p:cNvSpPr>
          <p:nvPr/>
        </p:nvSpPr>
        <p:spPr>
          <a:xfrm>
            <a:off x="4843348" y="2904846"/>
            <a:ext cx="3584676" cy="3243375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ts val="600"/>
              </a:spcBef>
              <a:buFont typeface="Arial" pitchFamily="34" charset="0"/>
              <a:buNone/>
              <a:defRPr sz="28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spcBef>
                <a:spcPts val="600"/>
              </a:spcBef>
              <a:buFont typeface="Arial" pitchFamily="34" charset="0"/>
              <a:buNone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8000" indent="-252000" algn="l" defTabSz="914400" rtl="0" eaLnBrk="1" latinLnBrk="0" hangingPunct="1">
              <a:spcBef>
                <a:spcPts val="600"/>
              </a:spcBef>
              <a:buClr>
                <a:schemeClr val="tx2"/>
              </a:buClr>
              <a:buSzPct val="130000"/>
              <a:buFont typeface="Wingdings" pitchFamily="2" charset="2"/>
              <a:buChar char="§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20000" indent="-252000" algn="l" defTabSz="914400" rtl="0" eaLnBrk="1" latinLnBrk="0" hangingPunct="1">
              <a:spcBef>
                <a:spcPts val="600"/>
              </a:spcBef>
              <a:buClr>
                <a:schemeClr val="tx2"/>
              </a:buClr>
              <a:buSzPct val="130000"/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72000" indent="-252000" algn="l" defTabSz="914400" rtl="0" eaLnBrk="1" latinLnBrk="0" hangingPunct="1">
              <a:spcBef>
                <a:spcPts val="600"/>
              </a:spcBef>
              <a:buClr>
                <a:schemeClr val="tx2"/>
              </a:buClr>
              <a:buSzPct val="13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24000" indent="-252000" algn="l" defTabSz="914400" rtl="0" eaLnBrk="1" latinLnBrk="0" hangingPunct="1">
              <a:spcBef>
                <a:spcPts val="600"/>
              </a:spcBef>
              <a:buClr>
                <a:schemeClr val="tx2"/>
              </a:buClr>
              <a:buSzPct val="13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defTabSz="457200" fontAlgn="auto">
              <a:spcBef>
                <a:spcPts val="0"/>
              </a:spcBef>
              <a:spcAft>
                <a:spcPts val="0"/>
              </a:spcAft>
            </a:pPr>
            <a:endParaRPr lang="en-AU" b="0" dirty="0">
              <a:solidFill>
                <a:prstClr val="black"/>
              </a:solidFill>
              <a:latin typeface="Calibri"/>
            </a:endParaRPr>
          </a:p>
          <a:p>
            <a:pPr marL="285750" lvl="0" indent="-285750" defTabSz="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AU" sz="2400" b="0" dirty="0">
                <a:solidFill>
                  <a:srgbClr val="FF0000"/>
                </a:solidFill>
                <a:latin typeface="Calibri"/>
              </a:rPr>
              <a:t>England decreased </a:t>
            </a:r>
            <a:r>
              <a:rPr lang="en-AU" sz="2400" b="0" dirty="0">
                <a:solidFill>
                  <a:prstClr val="black"/>
                </a:solidFill>
                <a:latin typeface="Calibri"/>
              </a:rPr>
              <a:t>from 4.6 % to 4.1% in 2017</a:t>
            </a:r>
          </a:p>
          <a:p>
            <a:pPr marL="285750" lvl="0" indent="-285750" defTabSz="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AU" sz="2400" b="0" dirty="0">
                <a:solidFill>
                  <a:srgbClr val="FF0000"/>
                </a:solidFill>
                <a:latin typeface="Calibri"/>
              </a:rPr>
              <a:t>China increased </a:t>
            </a:r>
            <a:r>
              <a:rPr lang="en-AU" sz="2400" b="0" dirty="0">
                <a:solidFill>
                  <a:prstClr val="black"/>
                </a:solidFill>
                <a:latin typeface="Calibri"/>
              </a:rPr>
              <a:t>from 1.3% to 2.5%, New Zealand 2.2% to 2.3% and India from 1.0% to 2.2% </a:t>
            </a:r>
          </a:p>
          <a:p>
            <a:endParaRPr lang="en-AU" sz="1800" dirty="0"/>
          </a:p>
          <a:p>
            <a:pPr lvl="2"/>
            <a:endParaRPr lang="en-AU" sz="1800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3DA5CA8-476D-0941-963D-13F5B15E9408}"/>
              </a:ext>
            </a:extLst>
          </p:cNvPr>
          <p:cNvCxnSpPr>
            <a:cxnSpLocks/>
          </p:cNvCxnSpPr>
          <p:nvPr/>
        </p:nvCxnSpPr>
        <p:spPr bwMode="auto">
          <a:xfrm>
            <a:off x="179512" y="2420888"/>
            <a:ext cx="504056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9237A7C-906F-464C-A850-870CE0881702}"/>
              </a:ext>
            </a:extLst>
          </p:cNvPr>
          <p:cNvCxnSpPr>
            <a:cxnSpLocks/>
          </p:cNvCxnSpPr>
          <p:nvPr/>
        </p:nvCxnSpPr>
        <p:spPr bwMode="auto">
          <a:xfrm>
            <a:off x="179512" y="2780928"/>
            <a:ext cx="504056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0A17811C-C257-5E40-BF72-80573143A507}"/>
              </a:ext>
            </a:extLst>
          </p:cNvPr>
          <p:cNvSpPr txBox="1"/>
          <p:nvPr/>
        </p:nvSpPr>
        <p:spPr>
          <a:xfrm>
            <a:off x="6684193" y="1915964"/>
            <a:ext cx="17748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2017      </a:t>
            </a:r>
            <a:r>
              <a:rPr lang="en-US" sz="1600" b="1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2007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D2A5F8-5907-7E40-A650-76A55F36440A}"/>
              </a:ext>
            </a:extLst>
          </p:cNvPr>
          <p:cNvSpPr txBox="1"/>
          <p:nvPr/>
        </p:nvSpPr>
        <p:spPr>
          <a:xfrm>
            <a:off x="2267744" y="2376365"/>
            <a:ext cx="33679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2007</a:t>
            </a:r>
            <a:r>
              <a:rPr lang="en-US" sz="16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               2017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8554F95B-9B0A-5544-87F8-569FB53826F1}"/>
              </a:ext>
            </a:extLst>
          </p:cNvPr>
          <p:cNvCxnSpPr>
            <a:cxnSpLocks/>
          </p:cNvCxnSpPr>
          <p:nvPr/>
        </p:nvCxnSpPr>
        <p:spPr bwMode="auto">
          <a:xfrm>
            <a:off x="2987824" y="2545642"/>
            <a:ext cx="1224136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1BF4D2EB-776D-3040-AEF3-434F0FEFA466}"/>
              </a:ext>
            </a:extLst>
          </p:cNvPr>
          <p:cNvCxnSpPr/>
          <p:nvPr/>
        </p:nvCxnSpPr>
        <p:spPr bwMode="auto">
          <a:xfrm flipH="1">
            <a:off x="7452320" y="2085241"/>
            <a:ext cx="288032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23528" y="764704"/>
            <a:ext cx="78123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en-AU" b="1" dirty="0">
                <a:solidFill>
                  <a:srgbClr val="EC6C10"/>
                </a:solidFill>
                <a:latin typeface="Verdana"/>
              </a:rPr>
              <a:t>What do we already know</a:t>
            </a:r>
          </a:p>
          <a:p>
            <a:pPr lvl="0" algn="ctr">
              <a:defRPr/>
            </a:pPr>
            <a:r>
              <a:rPr lang="en-AU" b="1" dirty="0">
                <a:solidFill>
                  <a:srgbClr val="EC6C10"/>
                </a:solidFill>
                <a:latin typeface="Verdana"/>
              </a:rPr>
              <a:t> about this topic? </a:t>
            </a:r>
          </a:p>
        </p:txBody>
      </p:sp>
    </p:spTree>
    <p:extLst>
      <p:ext uri="{BB962C8B-B14F-4D97-AF65-F5344CB8AC3E}">
        <p14:creationId xmlns:p14="http://schemas.microsoft.com/office/powerpoint/2010/main" val="1423536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43300" y="15875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67846" y="764704"/>
            <a:ext cx="6120240" cy="9720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i="0" kern="1200" baseline="0">
                <a:solidFill>
                  <a:schemeClr val="accent4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3600" b="1" i="0" u="none" strike="noStrike" kern="1200" cap="none" spc="0" normalizeH="0" baseline="0" noProof="0" dirty="0">
                <a:ln>
                  <a:noFill/>
                </a:ln>
                <a:solidFill>
                  <a:srgbClr val="EC6C10"/>
                </a:solidFill>
                <a:effectLst/>
                <a:uLnTx/>
                <a:uFillTx/>
                <a:latin typeface="Verdana"/>
                <a:ea typeface="+mj-ea"/>
                <a:cs typeface="+mj-cs"/>
              </a:rPr>
              <a:t>Definition</a:t>
            </a:r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611560" y="1700808"/>
            <a:ext cx="7920880" cy="4255911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ts val="600"/>
              </a:spcBef>
              <a:buFont typeface="Arial" pitchFamily="34" charset="0"/>
              <a:buNone/>
              <a:defRPr sz="28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spcBef>
                <a:spcPts val="600"/>
              </a:spcBef>
              <a:buFont typeface="Arial" pitchFamily="34" charset="0"/>
              <a:buNone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8000" indent="-252000" algn="l" defTabSz="914400" rtl="0" eaLnBrk="1" latinLnBrk="0" hangingPunct="1">
              <a:spcBef>
                <a:spcPts val="600"/>
              </a:spcBef>
              <a:buClr>
                <a:schemeClr val="tx2"/>
              </a:buClr>
              <a:buSzPct val="130000"/>
              <a:buFont typeface="Wingdings" pitchFamily="2" charset="2"/>
              <a:buChar char="§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20000" indent="-252000" algn="l" defTabSz="914400" rtl="0" eaLnBrk="1" latinLnBrk="0" hangingPunct="1">
              <a:spcBef>
                <a:spcPts val="600"/>
              </a:spcBef>
              <a:buClr>
                <a:schemeClr val="tx2"/>
              </a:buClr>
              <a:buSzPct val="130000"/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72000" indent="-252000" algn="l" defTabSz="914400" rtl="0" eaLnBrk="1" latinLnBrk="0" hangingPunct="1">
              <a:spcBef>
                <a:spcPts val="600"/>
              </a:spcBef>
              <a:buClr>
                <a:schemeClr val="tx2"/>
              </a:buClr>
              <a:buSzPct val="13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24000" indent="-252000" algn="l" defTabSz="914400" rtl="0" eaLnBrk="1" latinLnBrk="0" hangingPunct="1">
              <a:spcBef>
                <a:spcPts val="600"/>
              </a:spcBef>
              <a:buClr>
                <a:schemeClr val="tx2"/>
              </a:buClr>
              <a:buSzPct val="13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b="0" dirty="0">
                <a:solidFill>
                  <a:prstClr val="black"/>
                </a:solidFill>
                <a:latin typeface="Calibri"/>
              </a:rPr>
              <a:t>Describes first- and second-generation individuals, whereby the former are those born overseas and the latter have parents born overseas (National Medical Health and Medical Research Council, 2005). </a:t>
            </a:r>
          </a:p>
          <a:p>
            <a:endParaRPr lang="en-AU" b="0" dirty="0">
              <a:solidFill>
                <a:prstClr val="black"/>
              </a:solidFill>
              <a:latin typeface="Calibri"/>
            </a:endParaRPr>
          </a:p>
          <a:p>
            <a:pPr marL="342900" lvl="0" indent="-342900" defTabSz="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AU" b="0" dirty="0">
                <a:solidFill>
                  <a:prstClr val="black"/>
                </a:solidFill>
                <a:latin typeface="Calibri"/>
              </a:rPr>
              <a:t>Do not speak English as their primary language. </a:t>
            </a:r>
          </a:p>
          <a:p>
            <a:pPr marL="285750" lvl="0" indent="-285750" defTabSz="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AU" b="0" dirty="0">
              <a:solidFill>
                <a:prstClr val="black"/>
              </a:solidFill>
              <a:latin typeface="Calibri"/>
            </a:endParaRPr>
          </a:p>
          <a:p>
            <a:pPr marL="342900" lvl="0" indent="-342900" defTabSz="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AU" b="0" dirty="0">
                <a:solidFill>
                  <a:prstClr val="black"/>
                </a:solidFill>
                <a:latin typeface="Calibri"/>
              </a:rPr>
              <a:t>Identified on the basis of language, religion, or culture of origin (</a:t>
            </a:r>
            <a:r>
              <a:rPr lang="en-AU" b="0" dirty="0" err="1">
                <a:solidFill>
                  <a:prstClr val="black"/>
                </a:solidFill>
                <a:latin typeface="Calibri"/>
              </a:rPr>
              <a:t>Khoo</a:t>
            </a:r>
            <a:r>
              <a:rPr lang="en-AU" b="0" dirty="0">
                <a:solidFill>
                  <a:prstClr val="black"/>
                </a:solidFill>
                <a:latin typeface="Calibri"/>
              </a:rPr>
              <a:t> &amp; Lucas, 2001) </a:t>
            </a:r>
          </a:p>
          <a:p>
            <a:pPr marL="342900" lvl="0" indent="-342900" defTabSz="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23668066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C3096-6F1D-CF4A-8478-9DDEF031EE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/>
              <a:t>Generally, two categories of people who are described as being of CALD background:  migrants and refugees.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dirty="0"/>
          </a:p>
          <a:p>
            <a:pPr marL="1257300" lvl="1" indent="-514350">
              <a:buAutoNum type="alphaLcParenR"/>
            </a:pPr>
            <a:r>
              <a:rPr lang="en-AU" sz="2400" dirty="0"/>
              <a:t>migrants: move voluntarily from one place to another to find better educational and employment opportunities and living conditions (Ward, </a:t>
            </a:r>
            <a:r>
              <a:rPr lang="en-AU" sz="2400" dirty="0" err="1"/>
              <a:t>Bochner</a:t>
            </a:r>
            <a:r>
              <a:rPr lang="en-AU" sz="2400" dirty="0"/>
              <a:t>, &amp; Furnham, 2001)</a:t>
            </a:r>
          </a:p>
          <a:p>
            <a:pPr lvl="1" indent="0">
              <a:buNone/>
            </a:pPr>
            <a:endParaRPr lang="en-AU" sz="2400" dirty="0"/>
          </a:p>
          <a:p>
            <a:pPr marL="1200150" lvl="1" indent="-457200">
              <a:buAutoNum type="alphaLcParenR"/>
            </a:pPr>
            <a:r>
              <a:rPr lang="en-AU" sz="2400" dirty="0"/>
              <a:t>refugees: move involuntarily to flee from life-threatening situations and persecution to find a safe place with better life conditions and opportunities (UNHCR, 2007) </a:t>
            </a:r>
          </a:p>
          <a:p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5D915F0-4F60-F641-8D02-193B553240E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i="0" kern="1200" baseline="0">
                <a:solidFill>
                  <a:schemeClr val="accent4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3600" b="1" i="0" u="none" strike="noStrike" kern="1200" cap="none" spc="0" normalizeH="0" baseline="0" noProof="0" dirty="0">
                <a:ln>
                  <a:noFill/>
                </a:ln>
                <a:solidFill>
                  <a:srgbClr val="EC6C10"/>
                </a:solidFill>
                <a:effectLst/>
                <a:uLnTx/>
                <a:uFillTx/>
                <a:latin typeface="Verdana"/>
                <a:ea typeface="+mj-ea"/>
                <a:cs typeface="+mj-cs"/>
              </a:rPr>
              <a:t>Definition</a:t>
            </a:r>
          </a:p>
        </p:txBody>
      </p:sp>
    </p:spTree>
    <p:extLst>
      <p:ext uri="{BB962C8B-B14F-4D97-AF65-F5344CB8AC3E}">
        <p14:creationId xmlns:p14="http://schemas.microsoft.com/office/powerpoint/2010/main" val="39351043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F9490-BFB1-2B4D-9391-B21A84F81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332656"/>
            <a:ext cx="8229600" cy="900113"/>
          </a:xfrm>
        </p:spPr>
        <p:txBody>
          <a:bodyPr/>
          <a:lstStyle/>
          <a:p>
            <a:pPr algn="ctr"/>
            <a:r>
              <a:rPr lang="en-US" sz="3200" dirty="0">
                <a:solidFill>
                  <a:srgbClr val="FF6600"/>
                </a:solidFill>
              </a:rPr>
              <a:t>A better life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488C3A-E7DD-F249-8D15-71EE762947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484313"/>
            <a:ext cx="8748464" cy="4114800"/>
          </a:xfrm>
        </p:spPr>
        <p:txBody>
          <a:bodyPr/>
          <a:lstStyle/>
          <a:p>
            <a:r>
              <a:rPr lang="en-AU" sz="2800" dirty="0">
                <a:latin typeface="+mn-lt"/>
              </a:rPr>
              <a:t>Even though these two groups may vary on:</a:t>
            </a:r>
          </a:p>
          <a:p>
            <a:pPr lvl="1"/>
            <a:r>
              <a:rPr lang="en-AU" dirty="0"/>
              <a:t>the original cause of relocating to a new country, </a:t>
            </a:r>
          </a:p>
          <a:p>
            <a:pPr lvl="1"/>
            <a:r>
              <a:rPr lang="en-AU" dirty="0"/>
              <a:t>migration process, and </a:t>
            </a:r>
          </a:p>
          <a:p>
            <a:pPr lvl="1"/>
            <a:r>
              <a:rPr lang="en-AU" dirty="0"/>
              <a:t>demographics</a:t>
            </a:r>
          </a:p>
          <a:p>
            <a:r>
              <a:rPr lang="en-AU" sz="2800" dirty="0">
                <a:latin typeface="+mn-lt"/>
              </a:rPr>
              <a:t>Experience similar types of adjustment-related stressors and share a common purpose of adapting to a new country to secure a better life. </a:t>
            </a:r>
          </a:p>
          <a:p>
            <a:pPr lvl="0"/>
            <a:r>
              <a:rPr lang="en-AU" sz="2800" dirty="0">
                <a:solidFill>
                  <a:prstClr val="black"/>
                </a:solidFill>
                <a:latin typeface="+mn-lt"/>
              </a:rPr>
              <a:t>Most demonstrate resilience, positive adaptation and acculturation (</a:t>
            </a:r>
            <a:r>
              <a:rPr lang="en-AU" sz="2800" dirty="0" err="1">
                <a:solidFill>
                  <a:prstClr val="black"/>
                </a:solidFill>
                <a:latin typeface="+mn-lt"/>
              </a:rPr>
              <a:t>Khawaja</a:t>
            </a:r>
            <a:r>
              <a:rPr lang="en-AU" sz="2800" dirty="0">
                <a:solidFill>
                  <a:prstClr val="black"/>
                </a:solidFill>
                <a:latin typeface="+mn-lt"/>
              </a:rPr>
              <a:t>, </a:t>
            </a:r>
            <a:r>
              <a:rPr lang="en-AU" sz="2800" dirty="0" err="1">
                <a:solidFill>
                  <a:prstClr val="black"/>
                </a:solidFill>
                <a:latin typeface="+mn-lt"/>
              </a:rPr>
              <a:t>Moisuc</a:t>
            </a:r>
            <a:r>
              <a:rPr lang="en-AU" sz="2800" dirty="0">
                <a:solidFill>
                  <a:prstClr val="black"/>
                </a:solidFill>
                <a:latin typeface="+mn-lt"/>
              </a:rPr>
              <a:t>, &amp; Ramirez, 2014) </a:t>
            </a:r>
          </a:p>
          <a:p>
            <a:endParaRPr lang="en-AU" sz="3200" dirty="0">
              <a:latin typeface="+mn-l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4547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3CC657-E8E1-6942-ADAD-3B251C2E24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0"/>
            <a:ext cx="8206680" cy="1484313"/>
          </a:xfrm>
        </p:spPr>
        <p:txBody>
          <a:bodyPr>
            <a:normAutofit fontScale="90000"/>
          </a:bodyPr>
          <a:lstStyle/>
          <a:p>
            <a:pPr algn="ctr"/>
            <a:br>
              <a:rPr lang="en-AU" sz="3200" kern="1200" dirty="0">
                <a:solidFill>
                  <a:srgbClr val="EC6C10"/>
                </a:solidFill>
                <a:latin typeface="Verdana"/>
              </a:rPr>
            </a:br>
            <a:br>
              <a:rPr lang="en-AU" sz="3200" kern="1200" dirty="0">
                <a:solidFill>
                  <a:srgbClr val="EC6C10"/>
                </a:solidFill>
                <a:latin typeface="Verdana"/>
              </a:rPr>
            </a:br>
            <a:br>
              <a:rPr lang="en-AU" sz="3200" kern="1200" dirty="0">
                <a:solidFill>
                  <a:srgbClr val="EC6C10"/>
                </a:solidFill>
                <a:latin typeface="Verdana"/>
              </a:rPr>
            </a:br>
            <a:br>
              <a:rPr lang="en-AU" sz="3200" kern="1200" dirty="0">
                <a:solidFill>
                  <a:srgbClr val="EC6C10"/>
                </a:solidFill>
                <a:latin typeface="Verdana"/>
              </a:rPr>
            </a:br>
            <a:br>
              <a:rPr lang="en-AU" sz="3200" kern="1200" dirty="0">
                <a:solidFill>
                  <a:srgbClr val="EC6C10"/>
                </a:solidFill>
                <a:latin typeface="Verdana"/>
              </a:rPr>
            </a:br>
            <a:br>
              <a:rPr lang="en-AU" sz="3200" kern="1200" dirty="0">
                <a:solidFill>
                  <a:srgbClr val="EC6C10"/>
                </a:solidFill>
                <a:latin typeface="Verdana"/>
              </a:rPr>
            </a:br>
            <a:r>
              <a:rPr lang="en-AU" sz="2800" kern="1200" dirty="0">
                <a:solidFill>
                  <a:srgbClr val="EC6C10"/>
                </a:solidFill>
                <a:latin typeface="Verdana"/>
              </a:rPr>
              <a:t>Research question</a:t>
            </a:r>
            <a:br>
              <a:rPr lang="en-AU" sz="2800" kern="1200" dirty="0">
                <a:solidFill>
                  <a:srgbClr val="EC6C10"/>
                </a:solidFill>
                <a:latin typeface="Verdana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60C879-8F8D-B246-BFF4-E29824848A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sz="3200" dirty="0">
                <a:latin typeface="+mn-lt"/>
              </a:rPr>
              <a:t>Does the cultural and linguistic background of a student  affect their learning approaches/processes/ outcomes?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697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F6FFC-5C6F-6948-A114-5D6A69283F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640" y="268784"/>
            <a:ext cx="8206680" cy="1215529"/>
          </a:xfrm>
        </p:spPr>
        <p:txBody>
          <a:bodyPr/>
          <a:lstStyle/>
          <a:p>
            <a:pPr algn="ctr"/>
            <a:br>
              <a:rPr lang="en-AU" sz="2800" kern="1200" dirty="0">
                <a:solidFill>
                  <a:srgbClr val="EC6C10"/>
                </a:solidFill>
                <a:latin typeface="Verdana"/>
              </a:rPr>
            </a:br>
            <a:r>
              <a:rPr lang="en-AU" sz="3200" kern="1200" dirty="0">
                <a:solidFill>
                  <a:srgbClr val="EC6C10"/>
                </a:solidFill>
                <a:latin typeface="Verdana"/>
              </a:rPr>
              <a:t>Accelerated Entry Pathway Program (AEPP)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3EA825-0913-694B-BF02-46DC52A926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AEPP is a university pathway program especially designed for Year 12 leavers to help smooth the transition from school to university.</a:t>
            </a:r>
            <a:br>
              <a:rPr lang="en-AU" dirty="0"/>
            </a:br>
            <a:endParaRPr lang="en-AU" dirty="0"/>
          </a:p>
          <a:p>
            <a:r>
              <a:rPr lang="en-AU" dirty="0"/>
              <a:t>Entry criteria:</a:t>
            </a:r>
          </a:p>
          <a:p>
            <a:pPr lvl="2"/>
            <a:r>
              <a:rPr lang="en-AU" dirty="0"/>
              <a:t>Current Year 12 student.</a:t>
            </a:r>
          </a:p>
          <a:p>
            <a:pPr lvl="2"/>
            <a:r>
              <a:rPr lang="en-AU" dirty="0"/>
              <a:t>Taking a non-OP pathway or OP pathway</a:t>
            </a:r>
          </a:p>
          <a:p>
            <a:pPr lvl="2"/>
            <a:r>
              <a:rPr lang="en-AU" dirty="0"/>
              <a:t>Planning on taking tertiary studies</a:t>
            </a:r>
          </a:p>
          <a:p>
            <a:pPr lvl="2"/>
            <a:r>
              <a:rPr lang="en-AU" dirty="0"/>
              <a:t>Want to find out what university study is like</a:t>
            </a:r>
          </a:p>
          <a:p>
            <a:pPr lvl="2"/>
            <a:r>
              <a:rPr lang="en-AU" dirty="0"/>
              <a:t>Want to learn how to manage university study and university life</a:t>
            </a:r>
          </a:p>
          <a:p>
            <a:pPr lvl="2"/>
            <a:r>
              <a:rPr lang="en-AU" dirty="0"/>
              <a:t>Need to meet university English pre-requisite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570420"/>
      </p:ext>
    </p:extLst>
  </p:cSld>
  <p:clrMapOvr>
    <a:masterClrMapping/>
  </p:clrMapOvr>
</p:sld>
</file>

<file path=ppt/theme/theme1.xml><?xml version="1.0" encoding="utf-8"?>
<a:theme xmlns:a="http://schemas.openxmlformats.org/drawingml/2006/main" name="12-1972_USQ_corp_temp_white_style2[1]">
  <a:themeElements>
    <a:clrScheme name="">
      <a:dk1>
        <a:srgbClr val="000066"/>
      </a:dk1>
      <a:lt1>
        <a:srgbClr val="FFFFFF"/>
      </a:lt1>
      <a:dk2>
        <a:srgbClr val="0000CC"/>
      </a:dk2>
      <a:lt2>
        <a:srgbClr val="FFC400"/>
      </a:lt2>
      <a:accent1>
        <a:srgbClr val="FF6421"/>
      </a:accent1>
      <a:accent2>
        <a:srgbClr val="FFF580"/>
      </a:accent2>
      <a:accent3>
        <a:srgbClr val="AAAAE2"/>
      </a:accent3>
      <a:accent4>
        <a:srgbClr val="DADADA"/>
      </a:accent4>
      <a:accent5>
        <a:srgbClr val="FFB8AB"/>
      </a:accent5>
      <a:accent6>
        <a:srgbClr val="E7DE73"/>
      </a:accent6>
      <a:hlink>
        <a:srgbClr val="99CCFF"/>
      </a:hlink>
      <a:folHlink>
        <a:srgbClr val="0066FF"/>
      </a:folHlink>
    </a:clrScheme>
    <a:fontScheme name="edu_ppt_tem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  <a:cs typeface="Arial" charset="0"/>
          </a:defRPr>
        </a:defPPr>
      </a:lstStyle>
    </a:lnDef>
  </a:objectDefaults>
  <a:extraClrSchemeLst>
    <a:extraClrScheme>
      <a:clrScheme name="edu_ppt_temp 1">
        <a:dk1>
          <a:srgbClr val="000066"/>
        </a:dk1>
        <a:lt1>
          <a:srgbClr val="FFFFFF"/>
        </a:lt1>
        <a:dk2>
          <a:srgbClr val="0000CC"/>
        </a:dk2>
        <a:lt2>
          <a:srgbClr val="CCFFFF"/>
        </a:lt2>
        <a:accent1>
          <a:srgbClr val="CC99FF"/>
        </a:accent1>
        <a:accent2>
          <a:srgbClr val="9999FF"/>
        </a:accent2>
        <a:accent3>
          <a:srgbClr val="AAAAE2"/>
        </a:accent3>
        <a:accent4>
          <a:srgbClr val="DADADA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u_ppt_temp 2">
        <a:dk1>
          <a:srgbClr val="000066"/>
        </a:dk1>
        <a:lt1>
          <a:srgbClr val="FFFFFF"/>
        </a:lt1>
        <a:dk2>
          <a:srgbClr val="6699FF"/>
        </a:dk2>
        <a:lt2>
          <a:srgbClr val="CCFFFF"/>
        </a:lt2>
        <a:accent1>
          <a:srgbClr val="CC99FF"/>
        </a:accent1>
        <a:accent2>
          <a:srgbClr val="9999FF"/>
        </a:accent2>
        <a:accent3>
          <a:srgbClr val="B8CAFF"/>
        </a:accent3>
        <a:accent4>
          <a:srgbClr val="DADADA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u_ppt_temp 3">
        <a:dk1>
          <a:srgbClr val="393939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868686"/>
        </a:accent2>
        <a:accent3>
          <a:srgbClr val="AAAAAA"/>
        </a:accent3>
        <a:accent4>
          <a:srgbClr val="DADADA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12-1972_USQ_corp_temp_white_style2[1]</Template>
  <TotalTime>9124</TotalTime>
  <Words>897</Words>
  <Application>Microsoft Macintosh PowerPoint</Application>
  <PresentationFormat>On-screen Show (4:3)</PresentationFormat>
  <Paragraphs>130</Paragraphs>
  <Slides>20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Courier</vt:lpstr>
      <vt:lpstr>Times</vt:lpstr>
      <vt:lpstr>Verdana</vt:lpstr>
      <vt:lpstr>Wingdings</vt:lpstr>
      <vt:lpstr>12-1972_USQ_corp_temp_white_style2[1]</vt:lpstr>
      <vt:lpstr>     </vt:lpstr>
      <vt:lpstr>PowerPoint Presentation</vt:lpstr>
      <vt:lpstr>PowerPoint Presentation</vt:lpstr>
      <vt:lpstr>PowerPoint Presentation</vt:lpstr>
      <vt:lpstr>PowerPoint Presentation</vt:lpstr>
      <vt:lpstr>Definition</vt:lpstr>
      <vt:lpstr>A better life</vt:lpstr>
      <vt:lpstr>      Research question </vt:lpstr>
      <vt:lpstr> Accelerated Entry Pathway Program (AEPP)</vt:lpstr>
      <vt:lpstr>Funding for AEPP</vt:lpstr>
      <vt:lpstr>Youth statistics</vt:lpstr>
      <vt:lpstr>PowerPoint Presentation</vt:lpstr>
      <vt:lpstr>  Qualitative Survey Data</vt:lpstr>
      <vt:lpstr>PowerPoint Presentation</vt:lpstr>
      <vt:lpstr>PowerPoint Presentation</vt:lpstr>
      <vt:lpstr>PowerPoint Presentation</vt:lpstr>
      <vt:lpstr>Explaining the disparity in outcomes between NESB and non-NESB students</vt:lpstr>
      <vt:lpstr>AEPP Demographic Data 2018-19 Cohort (as of November 26/18)</vt:lpstr>
      <vt:lpstr>Proposed strategies/interventions  to improve CALD student outcomes</vt:lpstr>
      <vt:lpstr>PowerPoint Presentation</vt:lpstr>
    </vt:vector>
  </TitlesOfParts>
  <Company>University of Southern Queensland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 to the University of Southern Queensland</dc:title>
  <dc:creator>pigozzo</dc:creator>
  <cp:lastModifiedBy>Heejin Chang</cp:lastModifiedBy>
  <cp:revision>309</cp:revision>
  <cp:lastPrinted>2018-11-23T07:23:07Z</cp:lastPrinted>
  <dcterms:created xsi:type="dcterms:W3CDTF">2012-11-15T05:06:07Z</dcterms:created>
  <dcterms:modified xsi:type="dcterms:W3CDTF">2019-01-15T06:47:05Z</dcterms:modified>
</cp:coreProperties>
</file>