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83" r:id="rId4"/>
    <p:sldId id="32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7"/>
    <p:restoredTop sz="94603"/>
  </p:normalViewPr>
  <p:slideViewPr>
    <p:cSldViewPr snapToGrid="0">
      <p:cViewPr>
        <p:scale>
          <a:sx n="68" d="100"/>
          <a:sy n="68" d="100"/>
        </p:scale>
        <p:origin x="139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28CF-6E48-DAA0-5048-AF11CD2F79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F6FA50-62B0-7019-15F2-16306B9A9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3DD47E2-C04E-64BA-1FB5-112CAC6F0CC4}"/>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5" name="Footer Placeholder 4">
            <a:extLst>
              <a:ext uri="{FF2B5EF4-FFF2-40B4-BE49-F238E27FC236}">
                <a16:creationId xmlns:a16="http://schemas.microsoft.com/office/drawing/2014/main" id="{4EEDB75F-F582-9E34-992A-4B547898E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74AB7-7E02-1413-6B35-F7F841C2306B}"/>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214656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C7A3-0B64-529D-1E45-4E0BB7175ED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78690D-EE86-6A0A-854E-C20C67EBCA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06E663-A8CE-BB8F-EADD-151806304D79}"/>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5" name="Footer Placeholder 4">
            <a:extLst>
              <a:ext uri="{FF2B5EF4-FFF2-40B4-BE49-F238E27FC236}">
                <a16:creationId xmlns:a16="http://schemas.microsoft.com/office/drawing/2014/main" id="{12DFCC3A-7ADF-A5B0-84D3-8137C24FF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F77A0-EA20-68F8-3816-0F786357167F}"/>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206165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DC3CB-B45E-5B7F-B58B-379EF6EE8F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97A420-EC8D-937F-5ABF-5AF4A3DFBC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0B4182-C679-0169-7512-71FA5E9274B4}"/>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5" name="Footer Placeholder 4">
            <a:extLst>
              <a:ext uri="{FF2B5EF4-FFF2-40B4-BE49-F238E27FC236}">
                <a16:creationId xmlns:a16="http://schemas.microsoft.com/office/drawing/2014/main" id="{D02206ED-2B32-E1B7-CDD2-EB933C24D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D064D-B2C7-9851-8567-03148C423DF9}"/>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211077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B6D3-5317-FDB2-C4DE-1FE59CB84D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51BEC9-B7DF-C9CE-B844-22B4CFB79F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32DF5E-3157-20ED-7AA6-1B1870FCD878}"/>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5" name="Footer Placeholder 4">
            <a:extLst>
              <a:ext uri="{FF2B5EF4-FFF2-40B4-BE49-F238E27FC236}">
                <a16:creationId xmlns:a16="http://schemas.microsoft.com/office/drawing/2014/main" id="{A7C9057A-05BE-2D6B-EC4B-0BDE7E697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65DCE-C442-EDF3-D87A-B6C6FE1CCC84}"/>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90525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1F73-AA94-DC47-3893-86425F755B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DE7E6C4-B326-C7DD-91C7-CF6647A95A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767677-39D7-C2BE-6CD8-43833309A608}"/>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5" name="Footer Placeholder 4">
            <a:extLst>
              <a:ext uri="{FF2B5EF4-FFF2-40B4-BE49-F238E27FC236}">
                <a16:creationId xmlns:a16="http://schemas.microsoft.com/office/drawing/2014/main" id="{7C3A5E39-5DB1-0FE4-44C4-42F117CE7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7EA97-1B7C-A948-43EB-48C1F029EB44}"/>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1472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818-5E0D-F0FD-B03B-C2A946B112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711021-EAF5-9F28-0962-6E1275AC58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20DDD5-8E6E-A063-FD25-0147C0A446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C3865BD-7B17-43BD-A122-0A3EFE343BEF}"/>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6" name="Footer Placeholder 5">
            <a:extLst>
              <a:ext uri="{FF2B5EF4-FFF2-40B4-BE49-F238E27FC236}">
                <a16:creationId xmlns:a16="http://schemas.microsoft.com/office/drawing/2014/main" id="{FACA1245-4FAC-FC24-C7FB-4236F941A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8E8E9-ABBF-DA99-CBA5-700CD9B427BE}"/>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91039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39A3-00BA-E6CE-0012-441E5E82CC0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B7798C-AADA-0707-EA3D-BD5F87484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C1E8D0-BB1D-1FEB-B1C9-27ACB85CFD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2824D2-1F2A-C075-50DC-F548ABD26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F536A6-9AD1-9A9B-8300-8A07BEEB13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989C92-5A8D-A81C-6A61-8CE485B3F27F}"/>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8" name="Footer Placeholder 7">
            <a:extLst>
              <a:ext uri="{FF2B5EF4-FFF2-40B4-BE49-F238E27FC236}">
                <a16:creationId xmlns:a16="http://schemas.microsoft.com/office/drawing/2014/main" id="{CC105A06-84BC-E388-799F-D190F7809A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7014AC-BB26-76E5-C5CE-2BDF3EEF461E}"/>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281664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BEF5-38DA-D15E-402D-04D4A2CFACC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2E838BE-2A0F-7475-89D3-FDCB96321F14}"/>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4" name="Footer Placeholder 3">
            <a:extLst>
              <a:ext uri="{FF2B5EF4-FFF2-40B4-BE49-F238E27FC236}">
                <a16:creationId xmlns:a16="http://schemas.microsoft.com/office/drawing/2014/main" id="{A05CB95B-C0A7-E7BF-802E-68A82426B6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F41F08-1C08-1C18-265E-0A4C29173482}"/>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274829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7F859-B1F4-84B9-54BD-AAEC93B5BEE5}"/>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3" name="Footer Placeholder 2">
            <a:extLst>
              <a:ext uri="{FF2B5EF4-FFF2-40B4-BE49-F238E27FC236}">
                <a16:creationId xmlns:a16="http://schemas.microsoft.com/office/drawing/2014/main" id="{92DDFFFE-FE14-0997-DFB2-7B803C55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A9E5C8-9AC8-022F-9618-4B593E9B1388}"/>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414370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4133-984C-2A8C-4BA8-03C35F1337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52A0640-BEB6-19A2-AE29-729CDCA24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20F4A6-95DA-9425-DBD1-4AF78A28E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8839BF-E912-995A-4D48-34B1BD0FC0CF}"/>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6" name="Footer Placeholder 5">
            <a:extLst>
              <a:ext uri="{FF2B5EF4-FFF2-40B4-BE49-F238E27FC236}">
                <a16:creationId xmlns:a16="http://schemas.microsoft.com/office/drawing/2014/main" id="{D8029976-C2B2-44B7-2F64-8E01F8EF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1DF68-2AAE-8F13-ADB8-06BD2609D670}"/>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421803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81C5-D005-4D99-5159-684712F30F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6280C44-18D8-575E-4424-3CB3F1458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742741-8455-6D21-9DFA-2B19E63FD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A61EA6-C79E-6325-0D76-14CCC92F7B32}"/>
              </a:ext>
            </a:extLst>
          </p:cNvPr>
          <p:cNvSpPr>
            <a:spLocks noGrp="1"/>
          </p:cNvSpPr>
          <p:nvPr>
            <p:ph type="dt" sz="half" idx="10"/>
          </p:nvPr>
        </p:nvSpPr>
        <p:spPr/>
        <p:txBody>
          <a:bodyPr/>
          <a:lstStyle/>
          <a:p>
            <a:fld id="{47ED4428-348B-E742-B76E-E53FAF245A98}" type="datetimeFigureOut">
              <a:rPr lang="en-US" smtClean="0"/>
              <a:t>8/26/25</a:t>
            </a:fld>
            <a:endParaRPr lang="en-US"/>
          </a:p>
        </p:txBody>
      </p:sp>
      <p:sp>
        <p:nvSpPr>
          <p:cNvPr id="6" name="Footer Placeholder 5">
            <a:extLst>
              <a:ext uri="{FF2B5EF4-FFF2-40B4-BE49-F238E27FC236}">
                <a16:creationId xmlns:a16="http://schemas.microsoft.com/office/drawing/2014/main" id="{65F8AEB2-3443-9D44-F4C3-71420AC2B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94EA2-6E7A-CCC2-4DC4-B5B909705954}"/>
              </a:ext>
            </a:extLst>
          </p:cNvPr>
          <p:cNvSpPr>
            <a:spLocks noGrp="1"/>
          </p:cNvSpPr>
          <p:nvPr>
            <p:ph type="sldNum" sz="quarter" idx="12"/>
          </p:nvPr>
        </p:nvSpPr>
        <p:spPr/>
        <p:txBody>
          <a:bodyPr/>
          <a:lstStyle/>
          <a:p>
            <a:fld id="{B03BE7C6-EFD4-0347-B03E-9719D4101127}" type="slidenum">
              <a:rPr lang="en-US" smtClean="0"/>
              <a:t>‹#›</a:t>
            </a:fld>
            <a:endParaRPr lang="en-US"/>
          </a:p>
        </p:txBody>
      </p:sp>
    </p:spTree>
    <p:extLst>
      <p:ext uri="{BB962C8B-B14F-4D97-AF65-F5344CB8AC3E}">
        <p14:creationId xmlns:p14="http://schemas.microsoft.com/office/powerpoint/2010/main" val="46650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536E8-1FDA-B546-82B0-5ABAE4902E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877ACC-3F0B-002E-518E-795A17730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62D958-8164-4768-A6B4-AFFC1F5D9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ED4428-348B-E742-B76E-E53FAF245A98}" type="datetimeFigureOut">
              <a:rPr lang="en-US" smtClean="0"/>
              <a:t>8/26/25</a:t>
            </a:fld>
            <a:endParaRPr lang="en-US"/>
          </a:p>
        </p:txBody>
      </p:sp>
      <p:sp>
        <p:nvSpPr>
          <p:cNvPr id="5" name="Footer Placeholder 4">
            <a:extLst>
              <a:ext uri="{FF2B5EF4-FFF2-40B4-BE49-F238E27FC236}">
                <a16:creationId xmlns:a16="http://schemas.microsoft.com/office/drawing/2014/main" id="{257885A8-3BA4-6764-2954-A218F4C69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6169B7-B5B8-13F0-8262-DE4A431E3A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BE7C6-EFD4-0347-B03E-9719D4101127}" type="slidenum">
              <a:rPr lang="en-US" smtClean="0"/>
              <a:t>‹#›</a:t>
            </a:fld>
            <a:endParaRPr lang="en-US"/>
          </a:p>
        </p:txBody>
      </p:sp>
    </p:spTree>
    <p:extLst>
      <p:ext uri="{BB962C8B-B14F-4D97-AF65-F5344CB8AC3E}">
        <p14:creationId xmlns:p14="http://schemas.microsoft.com/office/powerpoint/2010/main" val="9998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B43532-E372-9BCB-FF20-F8686EA58680}"/>
              </a:ext>
            </a:extLst>
          </p:cNvPr>
          <p:cNvSpPr>
            <a:spLocks noGrp="1"/>
          </p:cNvSpPr>
          <p:nvPr>
            <p:ph type="subTitle" idx="1"/>
          </p:nvPr>
        </p:nvSpPr>
        <p:spPr>
          <a:xfrm>
            <a:off x="315283" y="1425598"/>
            <a:ext cx="10395747" cy="5851383"/>
          </a:xfrm>
        </p:spPr>
        <p:txBody>
          <a:bodyPr>
            <a:normAutofit/>
          </a:bodyPr>
          <a:lstStyle/>
          <a:p>
            <a:r>
              <a:rPr lang="en-US" sz="4500" i="1" dirty="0">
                <a:latin typeface="Avenir Next" panose="020B0503020202020204" pitchFamily="34" charset="0"/>
              </a:rPr>
              <a:t>Pass </a:t>
            </a:r>
          </a:p>
          <a:p>
            <a:endParaRPr lang="en-US" dirty="0">
              <a:latin typeface="Avenir Next" panose="020B0503020202020204" pitchFamily="34" charset="0"/>
            </a:endParaRPr>
          </a:p>
          <a:p>
            <a:r>
              <a:rPr lang="en-US" dirty="0">
                <a:latin typeface="Avenir Next" panose="020B0503020202020204" pitchFamily="34" charset="0"/>
              </a:rPr>
              <a:t>Original Artwork </a:t>
            </a:r>
          </a:p>
          <a:p>
            <a:endParaRPr lang="en-US" dirty="0">
              <a:latin typeface="Avenir Next" panose="020B0503020202020204" pitchFamily="34" charset="0"/>
            </a:endParaRPr>
          </a:p>
          <a:p>
            <a:r>
              <a:rPr lang="en-US" dirty="0">
                <a:latin typeface="Avenir Next" panose="020B0503020202020204" pitchFamily="34" charset="0"/>
              </a:rPr>
              <a:t>Artist: </a:t>
            </a:r>
            <a:r>
              <a:rPr lang="en-US" dirty="0" err="1">
                <a:latin typeface="Avenir Next" panose="020B0503020202020204" pitchFamily="34" charset="0"/>
              </a:rPr>
              <a:t>Rhiannan</a:t>
            </a:r>
            <a:r>
              <a:rPr lang="en-US" dirty="0">
                <a:latin typeface="Avenir Next" panose="020B0503020202020204" pitchFamily="34" charset="0"/>
              </a:rPr>
              <a:t> Johnson</a:t>
            </a:r>
          </a:p>
          <a:p>
            <a:endParaRPr lang="en-US" dirty="0"/>
          </a:p>
          <a:p>
            <a:r>
              <a:rPr lang="en-US" b="1" dirty="0">
                <a:latin typeface="Avenir Next" panose="020B0503020202020204" pitchFamily="34" charset="0"/>
              </a:rPr>
              <a:t>   [Original Work Submission Year: 2024]</a:t>
            </a:r>
          </a:p>
          <a:p>
            <a:endParaRPr lang="en-US" dirty="0"/>
          </a:p>
          <a:p>
            <a:endParaRPr lang="en-US" dirty="0"/>
          </a:p>
        </p:txBody>
      </p:sp>
      <p:pic>
        <p:nvPicPr>
          <p:cNvPr id="5" name="Picture 4">
            <a:extLst>
              <a:ext uri="{FF2B5EF4-FFF2-40B4-BE49-F238E27FC236}">
                <a16:creationId xmlns:a16="http://schemas.microsoft.com/office/drawing/2014/main" id="{559D5ABD-6DDD-3489-281E-F95D8E44EE48}"/>
              </a:ext>
            </a:extLst>
          </p:cNvPr>
          <p:cNvPicPr>
            <a:picLocks noChangeAspect="1"/>
          </p:cNvPicPr>
          <p:nvPr/>
        </p:nvPicPr>
        <p:blipFill>
          <a:blip r:embed="rId2"/>
          <a:stretch>
            <a:fillRect/>
          </a:stretch>
        </p:blipFill>
        <p:spPr>
          <a:xfrm>
            <a:off x="10358439" y="190619"/>
            <a:ext cx="1518278" cy="1955461"/>
          </a:xfrm>
          <a:prstGeom prst="rect">
            <a:avLst/>
          </a:prstGeom>
        </p:spPr>
      </p:pic>
    </p:spTree>
    <p:extLst>
      <p:ext uri="{BB962C8B-B14F-4D97-AF65-F5344CB8AC3E}">
        <p14:creationId xmlns:p14="http://schemas.microsoft.com/office/powerpoint/2010/main" val="382062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E9CB7A-1F2A-D08C-4F2B-5CB768ABFA18}"/>
              </a:ext>
            </a:extLst>
          </p:cNvPr>
          <p:cNvSpPr txBox="1"/>
          <p:nvPr/>
        </p:nvSpPr>
        <p:spPr>
          <a:xfrm>
            <a:off x="1152889" y="1589380"/>
            <a:ext cx="9205550" cy="1304203"/>
          </a:xfrm>
          <a:prstGeom prst="rect">
            <a:avLst/>
          </a:prstGeom>
          <a:noFill/>
        </p:spPr>
        <p:txBody>
          <a:bodyPr wrap="square">
            <a:spAutoFit/>
          </a:bodyPr>
          <a:lstStyle/>
          <a:p>
            <a:pPr algn="just">
              <a:lnSpc>
                <a:spcPct val="150000"/>
              </a:lnSpc>
              <a:spcBef>
                <a:spcPts val="0"/>
              </a:spcBef>
            </a:pPr>
            <a:r>
              <a:rPr lang="en-AU" b="1" i="1" u="none" strike="noStrike" dirty="0">
                <a:solidFill>
                  <a:srgbClr val="000000"/>
                </a:solidFill>
                <a:effectLst/>
                <a:latin typeface="Helvetica" pitchFamily="2" charset="0"/>
              </a:rPr>
              <a:t>Pass</a:t>
            </a:r>
            <a:r>
              <a:rPr lang="en-AU" b="0" i="0" u="none" strike="noStrike" dirty="0">
                <a:solidFill>
                  <a:srgbClr val="000000"/>
                </a:solidFill>
                <a:effectLst/>
                <a:latin typeface="Helvetica" pitchFamily="2" charset="0"/>
              </a:rPr>
              <a:t> is an acrylic painting on board which interrogates facets of the Australian landscape. This work focuses on regionality, everyday environments, and the intersection between natural and built environments.</a:t>
            </a:r>
            <a:endParaRPr lang="en-US" sz="1800" dirty="0">
              <a:latin typeface="Avenir Next" panose="020B0503020202020204" pitchFamily="34" charset="0"/>
            </a:endParaRPr>
          </a:p>
        </p:txBody>
      </p:sp>
      <p:sp>
        <p:nvSpPr>
          <p:cNvPr id="8" name="TextBox 7">
            <a:extLst>
              <a:ext uri="{FF2B5EF4-FFF2-40B4-BE49-F238E27FC236}">
                <a16:creationId xmlns:a16="http://schemas.microsoft.com/office/drawing/2014/main" id="{A8F01E53-6ED2-F880-6943-3FF8D22CF901}"/>
              </a:ext>
            </a:extLst>
          </p:cNvPr>
          <p:cNvSpPr txBox="1"/>
          <p:nvPr/>
        </p:nvSpPr>
        <p:spPr>
          <a:xfrm>
            <a:off x="1152889" y="3429000"/>
            <a:ext cx="8354159" cy="2339102"/>
          </a:xfrm>
          <a:prstGeom prst="rect">
            <a:avLst/>
          </a:prstGeom>
          <a:noFill/>
        </p:spPr>
        <p:txBody>
          <a:bodyPr wrap="square" rtlCol="0">
            <a:spAutoFit/>
          </a:bodyPr>
          <a:lstStyle/>
          <a:p>
            <a:pPr algn="ctr"/>
            <a:r>
              <a:rPr lang="en-US" b="1" dirty="0">
                <a:latin typeface="Avenir Next" panose="020B0503020202020204" pitchFamily="34" charset="0"/>
              </a:rPr>
              <a:t>Original Artwork – Visual Arts </a:t>
            </a:r>
          </a:p>
          <a:p>
            <a:pPr algn="ctr"/>
            <a:endParaRPr lang="en-US" b="1" dirty="0">
              <a:latin typeface="Avenir Next" panose="020B0503020202020204" pitchFamily="34" charset="0"/>
            </a:endParaRPr>
          </a:p>
          <a:p>
            <a:pPr algn="ctr"/>
            <a:endParaRPr lang="en-US" b="1" dirty="0">
              <a:latin typeface="Avenir Next" panose="020B0503020202020204" pitchFamily="34" charset="0"/>
            </a:endParaRPr>
          </a:p>
          <a:p>
            <a:pPr algn="ctr"/>
            <a:r>
              <a:rPr lang="en-US" b="1" dirty="0" err="1">
                <a:latin typeface="Avenir Next" panose="020B0503020202020204" pitchFamily="34" charset="0"/>
              </a:rPr>
              <a:t>Rhi</a:t>
            </a:r>
            <a:r>
              <a:rPr lang="en-US" b="1" dirty="0">
                <a:latin typeface="Avenir Next" panose="020B0503020202020204" pitchFamily="34" charset="0"/>
              </a:rPr>
              <a:t> Johnson </a:t>
            </a:r>
            <a:r>
              <a:rPr lang="en-US" dirty="0">
                <a:latin typeface="Avenir Next" panose="020B0503020202020204" pitchFamily="34" charset="0"/>
              </a:rPr>
              <a:t>(</a:t>
            </a:r>
            <a:r>
              <a:rPr lang="en-US" dirty="0" err="1">
                <a:latin typeface="Avenir Next" panose="020B0503020202020204" pitchFamily="34" charset="0"/>
              </a:rPr>
              <a:t>UniSQ</a:t>
            </a:r>
            <a:r>
              <a:rPr lang="en-US" dirty="0">
                <a:latin typeface="Avenir Next" panose="020B0503020202020204" pitchFamily="34" charset="0"/>
              </a:rPr>
              <a:t>)</a:t>
            </a:r>
          </a:p>
          <a:p>
            <a:endParaRPr lang="en-US" dirty="0">
              <a:latin typeface="Avenir Next" panose="020B0503020202020204" pitchFamily="34" charset="0"/>
            </a:endParaRPr>
          </a:p>
          <a:p>
            <a:endParaRPr lang="en-US" dirty="0">
              <a:latin typeface="Avenir Next" panose="020B0503020202020204" pitchFamily="34" charset="0"/>
            </a:endParaRPr>
          </a:p>
          <a:p>
            <a:pPr algn="ctr"/>
            <a:r>
              <a:rPr lang="en-US" sz="2000" b="1" dirty="0">
                <a:latin typeface="Avenir Next" panose="020B0503020202020204" pitchFamily="34" charset="0"/>
              </a:rPr>
              <a:t>[Original Artwork Submission – 2024]</a:t>
            </a:r>
          </a:p>
          <a:p>
            <a:endParaRPr lang="en-US" dirty="0">
              <a:latin typeface="Avenir Next" panose="020B0503020202020204" pitchFamily="34" charset="0"/>
            </a:endParaRPr>
          </a:p>
        </p:txBody>
      </p:sp>
      <p:pic>
        <p:nvPicPr>
          <p:cNvPr id="12" name="Picture 11">
            <a:extLst>
              <a:ext uri="{FF2B5EF4-FFF2-40B4-BE49-F238E27FC236}">
                <a16:creationId xmlns:a16="http://schemas.microsoft.com/office/drawing/2014/main" id="{8494CB1C-EEFB-96E2-0CD7-26C100DCA4F6}"/>
              </a:ext>
            </a:extLst>
          </p:cNvPr>
          <p:cNvPicPr>
            <a:picLocks noChangeAspect="1"/>
          </p:cNvPicPr>
          <p:nvPr/>
        </p:nvPicPr>
        <p:blipFill>
          <a:blip r:embed="rId2"/>
          <a:stretch>
            <a:fillRect/>
          </a:stretch>
        </p:blipFill>
        <p:spPr>
          <a:xfrm>
            <a:off x="10358439" y="190619"/>
            <a:ext cx="1518278" cy="1955461"/>
          </a:xfrm>
          <a:prstGeom prst="rect">
            <a:avLst/>
          </a:prstGeom>
        </p:spPr>
      </p:pic>
    </p:spTree>
    <p:extLst>
      <p:ext uri="{BB962C8B-B14F-4D97-AF65-F5344CB8AC3E}">
        <p14:creationId xmlns:p14="http://schemas.microsoft.com/office/powerpoint/2010/main" val="353606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F6C43-7911-1500-CB7F-69CC70F8C1E9}"/>
              </a:ext>
            </a:extLst>
          </p:cNvPr>
          <p:cNvSpPr txBox="1"/>
          <p:nvPr/>
        </p:nvSpPr>
        <p:spPr>
          <a:xfrm>
            <a:off x="570829" y="1371062"/>
            <a:ext cx="10110256" cy="5060040"/>
          </a:xfrm>
          <a:prstGeom prst="rect">
            <a:avLst/>
          </a:prstGeom>
          <a:noFill/>
        </p:spPr>
        <p:txBody>
          <a:bodyPr wrap="square">
            <a:spAutoFit/>
          </a:bodyPr>
          <a:lstStyle/>
          <a:p>
            <a:pPr>
              <a:lnSpc>
                <a:spcPct val="115000"/>
              </a:lnSpc>
              <a:spcAft>
                <a:spcPts val="800"/>
              </a:spcAf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Background:</a:t>
            </a:r>
            <a:r>
              <a:rPr lang="en-AU" b="1" kern="100" dirty="0">
                <a:latin typeface="Aptos" panose="020B0004020202020204" pitchFamily="34" charset="0"/>
                <a:ea typeface="Aptos" panose="020B0004020202020204" pitchFamily="34" charset="0"/>
                <a:cs typeface="Times New Roman" panose="02020603050405020304" pitchFamily="18" charset="0"/>
              </a:rPr>
              <a:t>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There is much to be explored about artworks that focus on the intersection between natural and built environments. Contemporary scholars such as Mednick (2018) argue that these intersections exemplify notions of landscape painting as a form of 'cultural construction' rather than simply a mechanism for visual reproduction, and subsequently, it deploys painting as both a representation of self and inhabited environments (Cosgrove, 1984).</a:t>
            </a:r>
          </a:p>
          <a:p>
            <a:pPr>
              <a:lnSpc>
                <a:spcPct val="115000"/>
              </a:lnSpc>
              <a:spcAft>
                <a:spcPts val="800"/>
              </a:spcAf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Contribution: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'Pass' is an original acrylic painting on board which interrogates facets of the Australian landscape. 'Pass' engages with the contemporary dialogue surrounding landscape painting practices and contributes new insight about the convergence of nature and built environments and beauty and utility in regional Australian contexts.</a:t>
            </a:r>
          </a:p>
          <a:p>
            <a:pPr>
              <a:lnSpc>
                <a:spcPct val="115000"/>
              </a:lnSpc>
              <a:spcAft>
                <a:spcPts val="800"/>
              </a:spcAf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Significance:</a:t>
            </a:r>
            <a:r>
              <a:rPr lang="en-AU" b="1" kern="100" dirty="0">
                <a:latin typeface="Aptos" panose="020B0004020202020204" pitchFamily="34" charset="0"/>
                <a:ea typeface="Aptos" panose="020B0004020202020204" pitchFamily="34" charset="0"/>
                <a:cs typeface="Times New Roman" panose="02020603050405020304" pitchFamily="18" charset="0"/>
              </a:rPr>
              <a:t>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‘Pass’ was selected as a finalist in the Corner Store Gallery’s 2024 Regional Landscape Prize, a biannual, juried exhibition and award for established and emerging artists living in regional, rural and outback Australia. Curated by Madeline Young (Gallery Director, The Corner Store Gallery) and Sarah Thomas (Director, Gallery Alchemy), the exhibition showcased ‘Pass’ alongside 52 other outstanding works at The Corner Store Gallery in Orange, NSW, and was documented in a full-colour catalogue.</a:t>
            </a:r>
          </a:p>
        </p:txBody>
      </p:sp>
      <p:pic>
        <p:nvPicPr>
          <p:cNvPr id="6" name="Picture 5">
            <a:extLst>
              <a:ext uri="{FF2B5EF4-FFF2-40B4-BE49-F238E27FC236}">
                <a16:creationId xmlns:a16="http://schemas.microsoft.com/office/drawing/2014/main" id="{94FBACEB-DE00-0646-9216-BBDC829B3A06}"/>
              </a:ext>
            </a:extLst>
          </p:cNvPr>
          <p:cNvPicPr>
            <a:picLocks noChangeAspect="1"/>
          </p:cNvPicPr>
          <p:nvPr/>
        </p:nvPicPr>
        <p:blipFill>
          <a:blip r:embed="rId2"/>
          <a:stretch>
            <a:fillRect/>
          </a:stretch>
        </p:blipFill>
        <p:spPr>
          <a:xfrm>
            <a:off x="10852535" y="115316"/>
            <a:ext cx="1172858" cy="1510578"/>
          </a:xfrm>
          <a:prstGeom prst="rect">
            <a:avLst/>
          </a:prstGeom>
        </p:spPr>
      </p:pic>
      <p:sp>
        <p:nvSpPr>
          <p:cNvPr id="7" name="TextBox 6">
            <a:extLst>
              <a:ext uri="{FF2B5EF4-FFF2-40B4-BE49-F238E27FC236}">
                <a16:creationId xmlns:a16="http://schemas.microsoft.com/office/drawing/2014/main" id="{832B84FD-25E6-C930-E284-145074134C93}"/>
              </a:ext>
            </a:extLst>
          </p:cNvPr>
          <p:cNvSpPr txBox="1"/>
          <p:nvPr/>
        </p:nvSpPr>
        <p:spPr>
          <a:xfrm>
            <a:off x="570829" y="685939"/>
            <a:ext cx="5619102" cy="369332"/>
          </a:xfrm>
          <a:prstGeom prst="rect">
            <a:avLst/>
          </a:prstGeom>
          <a:noFill/>
        </p:spPr>
        <p:txBody>
          <a:bodyPr wrap="none" rtlCol="0">
            <a:spAutoFit/>
          </a:bodyPr>
          <a:lstStyle/>
          <a:p>
            <a:r>
              <a:rPr lang="en-US" b="1" dirty="0">
                <a:latin typeface="Avenir Next" panose="020B0503020202020204" pitchFamily="34" charset="0"/>
              </a:rPr>
              <a:t>RESEARCH STATEMENT – </a:t>
            </a:r>
            <a:r>
              <a:rPr lang="en-US" b="1" i="1" dirty="0">
                <a:latin typeface="Avenir Next" panose="020B0503020202020204" pitchFamily="34" charset="0"/>
              </a:rPr>
              <a:t>Pass </a:t>
            </a:r>
            <a:r>
              <a:rPr lang="en-US" b="1" dirty="0">
                <a:latin typeface="Avenir Next" panose="020B0503020202020204" pitchFamily="34" charset="0"/>
              </a:rPr>
              <a:t>[Original Artwork]</a:t>
            </a:r>
          </a:p>
        </p:txBody>
      </p:sp>
    </p:spTree>
    <p:extLst>
      <p:ext uri="{BB962C8B-B14F-4D97-AF65-F5344CB8AC3E}">
        <p14:creationId xmlns:p14="http://schemas.microsoft.com/office/powerpoint/2010/main" val="252772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5787C-8ABC-E67F-FB8C-353427810A4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D792E29-3802-CD51-B56B-3DB0E0730A63}"/>
              </a:ext>
            </a:extLst>
          </p:cNvPr>
          <p:cNvPicPr>
            <a:picLocks noChangeAspect="1"/>
          </p:cNvPicPr>
          <p:nvPr/>
        </p:nvPicPr>
        <p:blipFill>
          <a:blip r:embed="rId2"/>
          <a:stretch>
            <a:fillRect/>
          </a:stretch>
        </p:blipFill>
        <p:spPr>
          <a:xfrm>
            <a:off x="10358439" y="190619"/>
            <a:ext cx="1518278" cy="1955461"/>
          </a:xfrm>
          <a:prstGeom prst="rect">
            <a:avLst/>
          </a:prstGeom>
        </p:spPr>
      </p:pic>
      <p:sp>
        <p:nvSpPr>
          <p:cNvPr id="12" name="TextBox 11">
            <a:extLst>
              <a:ext uri="{FF2B5EF4-FFF2-40B4-BE49-F238E27FC236}">
                <a16:creationId xmlns:a16="http://schemas.microsoft.com/office/drawing/2014/main" id="{26EA4EBC-6690-39C7-2BBA-5DB2A6CAE90E}"/>
              </a:ext>
            </a:extLst>
          </p:cNvPr>
          <p:cNvSpPr txBox="1"/>
          <p:nvPr/>
        </p:nvSpPr>
        <p:spPr>
          <a:xfrm>
            <a:off x="9698353" y="3592252"/>
            <a:ext cx="2330765" cy="1754326"/>
          </a:xfrm>
          <a:prstGeom prst="rect">
            <a:avLst/>
          </a:prstGeom>
          <a:noFill/>
        </p:spPr>
        <p:txBody>
          <a:bodyPr wrap="square">
            <a:spAutoFit/>
          </a:bodyPr>
          <a:lstStyle/>
          <a:p>
            <a:r>
              <a:rPr lang="en-US" b="1" i="1" dirty="0">
                <a:latin typeface="Avenir Next" panose="020B0503020202020204" pitchFamily="34" charset="0"/>
              </a:rPr>
              <a:t>Pass</a:t>
            </a:r>
            <a:r>
              <a:rPr lang="en-US" b="1" dirty="0">
                <a:latin typeface="Avenir Next" panose="020B0503020202020204" pitchFamily="34" charset="0"/>
              </a:rPr>
              <a:t> </a:t>
            </a:r>
            <a:r>
              <a:rPr lang="en-US" dirty="0">
                <a:latin typeface="Avenir Next" panose="020B0503020202020204" pitchFamily="34" charset="0"/>
              </a:rPr>
              <a:t>2024</a:t>
            </a:r>
          </a:p>
          <a:p>
            <a:endParaRPr lang="en-US" dirty="0">
              <a:latin typeface="Avenir Next" panose="020B0503020202020204" pitchFamily="34" charset="0"/>
            </a:endParaRPr>
          </a:p>
          <a:p>
            <a:r>
              <a:rPr lang="en-US" dirty="0" err="1">
                <a:latin typeface="Avenir Next" panose="020B0503020202020204" pitchFamily="34" charset="0"/>
              </a:rPr>
              <a:t>Rhiannan</a:t>
            </a:r>
            <a:r>
              <a:rPr lang="en-US" dirty="0">
                <a:latin typeface="Avenir Next" panose="020B0503020202020204" pitchFamily="34" charset="0"/>
              </a:rPr>
              <a:t> Johnson</a:t>
            </a:r>
          </a:p>
          <a:p>
            <a:endParaRPr lang="en-US" dirty="0">
              <a:latin typeface="Avenir Next" panose="020B0503020202020204" pitchFamily="34" charset="0"/>
            </a:endParaRPr>
          </a:p>
          <a:p>
            <a:r>
              <a:rPr lang="en-US" dirty="0">
                <a:latin typeface="Avenir Next" panose="020B0503020202020204" pitchFamily="34" charset="0"/>
              </a:rPr>
              <a:t>Acrylic paint </a:t>
            </a:r>
          </a:p>
          <a:p>
            <a:r>
              <a:rPr lang="en-US" dirty="0">
                <a:latin typeface="Avenir Next" panose="020B0503020202020204" pitchFamily="34" charset="0"/>
              </a:rPr>
              <a:t>on board</a:t>
            </a:r>
          </a:p>
        </p:txBody>
      </p:sp>
      <p:pic>
        <p:nvPicPr>
          <p:cNvPr id="5" name="Picture 4" descr="A painting of a white building next to a fence&#10;&#10;Description automatically generated">
            <a:extLst>
              <a:ext uri="{FF2B5EF4-FFF2-40B4-BE49-F238E27FC236}">
                <a16:creationId xmlns:a16="http://schemas.microsoft.com/office/drawing/2014/main" id="{7765BE77-1EEA-5A14-03AD-938A4AF84B13}"/>
              </a:ext>
            </a:extLst>
          </p:cNvPr>
          <p:cNvPicPr>
            <a:picLocks noChangeAspect="1"/>
          </p:cNvPicPr>
          <p:nvPr/>
        </p:nvPicPr>
        <p:blipFill>
          <a:blip r:embed="rId3"/>
          <a:stretch>
            <a:fillRect/>
          </a:stretch>
        </p:blipFill>
        <p:spPr>
          <a:xfrm>
            <a:off x="1193800" y="304919"/>
            <a:ext cx="7772400" cy="6208721"/>
          </a:xfrm>
          <a:prstGeom prst="rect">
            <a:avLst/>
          </a:prstGeom>
        </p:spPr>
      </p:pic>
    </p:spTree>
    <p:extLst>
      <p:ext uri="{BB962C8B-B14F-4D97-AF65-F5344CB8AC3E}">
        <p14:creationId xmlns:p14="http://schemas.microsoft.com/office/powerpoint/2010/main" val="3315175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4fff8a3-050f-428f-b966-cc56f581f9b1}" enabled="1" method="Standard" siteId="{7dfbfb93-19b6-4985-ac7e-501a37938456}" contentBits="0" removed="0"/>
</clbl:labelList>
</file>

<file path=docProps/app.xml><?xml version="1.0" encoding="utf-8"?>
<Properties xmlns="http://schemas.openxmlformats.org/officeDocument/2006/extended-properties" xmlns:vt="http://schemas.openxmlformats.org/officeDocument/2006/docPropsVTypes">
  <TotalTime>7202</TotalTime>
  <Words>299</Words>
  <Application>Microsoft Macintosh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Avenir Next</vt:lpstr>
      <vt:lpstr>Helvetica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Beata Batorowicz</dc:creator>
  <cp:lastModifiedBy>Beata Batorowicz</cp:lastModifiedBy>
  <cp:revision>8</cp:revision>
  <dcterms:created xsi:type="dcterms:W3CDTF">2025-08-26T00:14:36Z</dcterms:created>
  <dcterms:modified xsi:type="dcterms:W3CDTF">2025-08-31T00:17:22Z</dcterms:modified>
</cp:coreProperties>
</file>