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8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5755"/>
  </p:normalViewPr>
  <p:slideViewPr>
    <p:cSldViewPr snapToGrid="0">
      <p:cViewPr>
        <p:scale>
          <a:sx n="88" d="100"/>
          <a:sy n="88" d="100"/>
        </p:scale>
        <p:origin x="1384"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F733-ACCD-E2E7-ECCE-45922A7BC65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0404DCB-5D24-8BB4-40FE-5728C5AB6E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D725C74-B0DC-F19D-1834-E3ADE11E4140}"/>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2B6A5611-71AE-0F73-CBC1-2970AEBD5F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723FE8-88EE-CD21-F73B-93373BC1CD35}"/>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290871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20AE-1593-C465-519F-48A9173AB7B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DA291E-BC09-B322-6D0B-D1713EF0F3F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0DB098-723F-9C00-BDBF-761886FACD82}"/>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BBF82E8C-3FA6-71EF-9B58-F443A6DAC4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AFDD83-7AD9-B5EB-BA5C-DD95760F02E1}"/>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264587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F7BDF0-2FAD-587A-047C-E9477BC0243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CC9B730-AA21-13BA-5959-8B2888BCF6B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3A0709-3DD5-BEC4-D87E-A16D32A1E709}"/>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954CD0C3-D554-93E7-D31B-24FC372199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ECB166-4B37-D366-46DE-9E5059DBB477}"/>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187394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F11F-3E34-1E29-4F53-E4ED15CA60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A1D829-0D1B-A731-D7F2-5170C30DCFC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C20F72-9078-C52C-D796-59D45D34F2C6}"/>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61C8653F-8B71-8992-5807-684A16638B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87D507-738E-838D-DE25-BC81F1B942E2}"/>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293684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FE45-B30C-B898-A4C6-977BCBCA995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0B64D07-CC40-8B31-44C5-1552FE3D4E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74E3364-4044-B647-BD51-125B7B2EC060}"/>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27046D03-1748-7CB6-C54E-C3D0A90428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0BECC3-D149-C5ED-3E8B-58B988B524AD}"/>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339995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9171E-F27F-A10C-9E81-A3BC958FC32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F05D3B-C1CF-FA7F-D48D-0C09E21DCD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73B5798-97F5-7EA2-7C88-745C4EE499F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9617FC9-C1A4-CFFC-42E2-4161C1440EB2}"/>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6" name="Footer Placeholder 5">
            <a:extLst>
              <a:ext uri="{FF2B5EF4-FFF2-40B4-BE49-F238E27FC236}">
                <a16:creationId xmlns:a16="http://schemas.microsoft.com/office/drawing/2014/main" id="{D8387746-B199-6EF4-5C0F-4C5EB5473D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843EA6-BBD7-F115-E972-0E75C0CDD444}"/>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164409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8109-F117-5A98-436F-5C8FA9B90F0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3E0BCC-32BC-8449-3F3A-19FD663F7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3CBD07-72B8-FBAE-9BC9-4F33540F809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536D97-F256-C045-38EA-A77A6FDA7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604E0BD-A49B-2664-1428-69495EAA121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B39C39-4A72-8C10-7B62-F2F600CD828E}"/>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8" name="Footer Placeholder 7">
            <a:extLst>
              <a:ext uri="{FF2B5EF4-FFF2-40B4-BE49-F238E27FC236}">
                <a16:creationId xmlns:a16="http://schemas.microsoft.com/office/drawing/2014/main" id="{90E349FB-5493-5F37-0A2A-1806FBE74DD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319C14-13DD-D787-E49C-E46A9D8A3240}"/>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23222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DDAB4-FCFE-C4BC-2F11-D4787920491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1882CCE-41DF-3EE3-8AB4-427262900FD7}"/>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4" name="Footer Placeholder 3">
            <a:extLst>
              <a:ext uri="{FF2B5EF4-FFF2-40B4-BE49-F238E27FC236}">
                <a16:creationId xmlns:a16="http://schemas.microsoft.com/office/drawing/2014/main" id="{4781721D-F80A-BDE4-97FD-0AE33CC76AB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6446EE-FD3E-CA35-D69A-6C93163B4054}"/>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202081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DA283-BA14-6958-35B0-53FBD3CCCCC6}"/>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3" name="Footer Placeholder 2">
            <a:extLst>
              <a:ext uri="{FF2B5EF4-FFF2-40B4-BE49-F238E27FC236}">
                <a16:creationId xmlns:a16="http://schemas.microsoft.com/office/drawing/2014/main" id="{9DACA1A8-C265-6BD9-D11D-F566E2FD6E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1662F8-FDD6-C5E3-9F81-BEA73AA24B80}"/>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70136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A503-F2D5-6685-F361-11E8A12E37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2F18ACF-4B31-C049-ACF3-BBC1FB4091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ABB9C0-41FC-49D2-49BE-39C48A0CF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727BD0-DA5D-BC01-113C-63F98B0D869A}"/>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6" name="Footer Placeholder 5">
            <a:extLst>
              <a:ext uri="{FF2B5EF4-FFF2-40B4-BE49-F238E27FC236}">
                <a16:creationId xmlns:a16="http://schemas.microsoft.com/office/drawing/2014/main" id="{F28A30FC-C3F4-7933-99DB-A29FF00FB9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450AA2-0071-3756-336F-ACD6F57966F8}"/>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169820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73CB1-DD67-EC81-CA2B-B20BB2834C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BE8227D-C157-0A74-F7B6-8170BE158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BE3EA63-C1B4-75E6-1AAE-173E7E714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401B4A-51E9-3FC6-9700-4BEF87C09861}"/>
              </a:ext>
            </a:extLst>
          </p:cNvPr>
          <p:cNvSpPr>
            <a:spLocks noGrp="1"/>
          </p:cNvSpPr>
          <p:nvPr>
            <p:ph type="dt" sz="half" idx="10"/>
          </p:nvPr>
        </p:nvSpPr>
        <p:spPr/>
        <p:txBody>
          <a:bodyPr/>
          <a:lstStyle/>
          <a:p>
            <a:fld id="{5B1C61C6-5855-154E-9B95-D52D89B733ED}" type="datetimeFigureOut">
              <a:rPr lang="en-US" smtClean="0"/>
              <a:t>11/25/22</a:t>
            </a:fld>
            <a:endParaRPr lang="en-US" dirty="0"/>
          </a:p>
        </p:txBody>
      </p:sp>
      <p:sp>
        <p:nvSpPr>
          <p:cNvPr id="6" name="Footer Placeholder 5">
            <a:extLst>
              <a:ext uri="{FF2B5EF4-FFF2-40B4-BE49-F238E27FC236}">
                <a16:creationId xmlns:a16="http://schemas.microsoft.com/office/drawing/2014/main" id="{4B764DED-35F8-901E-77E6-3ACF886994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9B8145-F60D-2C5A-2387-1E5C2EC9E793}"/>
              </a:ext>
            </a:extLst>
          </p:cNvPr>
          <p:cNvSpPr>
            <a:spLocks noGrp="1"/>
          </p:cNvSpPr>
          <p:nvPr>
            <p:ph type="sldNum" sz="quarter" idx="12"/>
          </p:nvPr>
        </p:nvSpPr>
        <p:spPr/>
        <p:txBody>
          <a:bodyPr/>
          <a:lstStyle/>
          <a:p>
            <a:fld id="{0D630B62-DAE5-4147-A988-905D2D3F97A3}" type="slidenum">
              <a:rPr lang="en-US" smtClean="0"/>
              <a:t>‹#›</a:t>
            </a:fld>
            <a:endParaRPr lang="en-US" dirty="0"/>
          </a:p>
        </p:txBody>
      </p:sp>
    </p:spTree>
    <p:extLst>
      <p:ext uri="{BB962C8B-B14F-4D97-AF65-F5344CB8AC3E}">
        <p14:creationId xmlns:p14="http://schemas.microsoft.com/office/powerpoint/2010/main" val="379304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ABF597-77C5-7959-BA88-963172B7F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48F929-8042-8595-1748-B356ABF05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433E1A-26E8-BD96-6688-ECF977EE6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C61C6-5855-154E-9B95-D52D89B733ED}" type="datetimeFigureOut">
              <a:rPr lang="en-US" smtClean="0"/>
              <a:t>11/25/22</a:t>
            </a:fld>
            <a:endParaRPr lang="en-US" dirty="0"/>
          </a:p>
        </p:txBody>
      </p:sp>
      <p:sp>
        <p:nvSpPr>
          <p:cNvPr id="5" name="Footer Placeholder 4">
            <a:extLst>
              <a:ext uri="{FF2B5EF4-FFF2-40B4-BE49-F238E27FC236}">
                <a16:creationId xmlns:a16="http://schemas.microsoft.com/office/drawing/2014/main" id="{5A9EE5CD-A327-B948-758C-08ED6CC6BA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F5B89DA-5ECF-FCEC-F108-38060791EF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30B62-DAE5-4147-A988-905D2D3F97A3}" type="slidenum">
              <a:rPr lang="en-US" smtClean="0"/>
              <a:t>‹#›</a:t>
            </a:fld>
            <a:endParaRPr lang="en-US" dirty="0"/>
          </a:p>
        </p:txBody>
      </p:sp>
    </p:spTree>
    <p:extLst>
      <p:ext uri="{BB962C8B-B14F-4D97-AF65-F5344CB8AC3E}">
        <p14:creationId xmlns:p14="http://schemas.microsoft.com/office/powerpoint/2010/main" val="2870389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AB43532-E372-9BCB-FF20-F8686EA58680}"/>
              </a:ext>
            </a:extLst>
          </p:cNvPr>
          <p:cNvSpPr>
            <a:spLocks noGrp="1"/>
          </p:cNvSpPr>
          <p:nvPr>
            <p:ph type="subTitle" idx="1"/>
          </p:nvPr>
        </p:nvSpPr>
        <p:spPr>
          <a:xfrm>
            <a:off x="861257" y="1346132"/>
            <a:ext cx="10395747" cy="5851383"/>
          </a:xfrm>
        </p:spPr>
        <p:txBody>
          <a:bodyPr>
            <a:normAutofit/>
          </a:bodyPr>
          <a:lstStyle/>
          <a:p>
            <a:r>
              <a:rPr lang="en-US" sz="4500" dirty="0">
                <a:latin typeface="Avenir Next" panose="020B0503020202020204" pitchFamily="34" charset="0"/>
              </a:rPr>
              <a:t> Insights from Trauma</a:t>
            </a:r>
          </a:p>
          <a:p>
            <a:r>
              <a:rPr lang="en-US" sz="3600" dirty="0">
                <a:latin typeface="Avenir Next" panose="020B0503020202020204" pitchFamily="34" charset="0"/>
              </a:rPr>
              <a:t> A Portfolio of Poetry</a:t>
            </a:r>
          </a:p>
          <a:p>
            <a:endParaRPr lang="en-US" dirty="0">
              <a:latin typeface="Avenir Next" panose="020B0503020202020204" pitchFamily="34" charset="0"/>
            </a:endParaRPr>
          </a:p>
          <a:p>
            <a:r>
              <a:rPr lang="en-US" dirty="0">
                <a:latin typeface="Avenir Next" panose="020B0503020202020204" pitchFamily="34" charset="0"/>
              </a:rPr>
              <a:t>Portfolio of Creative Works</a:t>
            </a:r>
            <a:br>
              <a:rPr lang="en-US" dirty="0">
                <a:latin typeface="Avenir Next" panose="020B0503020202020204" pitchFamily="34" charset="0"/>
              </a:rPr>
            </a:br>
            <a:endParaRPr lang="en-US" dirty="0">
              <a:latin typeface="Avenir Next" panose="020B0503020202020204" pitchFamily="34" charset="0"/>
            </a:endParaRPr>
          </a:p>
          <a:p>
            <a:r>
              <a:rPr lang="en-US" dirty="0">
                <a:latin typeface="Avenir Next" panose="020B0503020202020204" pitchFamily="34" charset="0"/>
              </a:rPr>
              <a:t>Kate Cantrell (UniSQ)</a:t>
            </a:r>
            <a:endParaRPr lang="en-US" dirty="0"/>
          </a:p>
          <a:p>
            <a:endParaRPr lang="en-US" dirty="0"/>
          </a:p>
          <a:p>
            <a:r>
              <a:rPr lang="en-US" b="1" dirty="0">
                <a:latin typeface="Avenir Next" panose="020B0503020202020204" pitchFamily="34" charset="0"/>
              </a:rPr>
              <a:t>[Portfolio Submission Years: 2018-2020]</a:t>
            </a:r>
          </a:p>
          <a:p>
            <a:endParaRPr lang="en-US" dirty="0"/>
          </a:p>
          <a:p>
            <a:endParaRPr lang="en-US" dirty="0"/>
          </a:p>
        </p:txBody>
      </p:sp>
      <p:pic>
        <p:nvPicPr>
          <p:cNvPr id="5" name="Picture 4">
            <a:extLst>
              <a:ext uri="{FF2B5EF4-FFF2-40B4-BE49-F238E27FC236}">
                <a16:creationId xmlns:a16="http://schemas.microsoft.com/office/drawing/2014/main" id="{559D5ABD-6DDD-3489-281E-F95D8E44EE48}"/>
              </a:ext>
            </a:extLst>
          </p:cNvPr>
          <p:cNvPicPr>
            <a:picLocks noChangeAspect="1"/>
          </p:cNvPicPr>
          <p:nvPr/>
        </p:nvPicPr>
        <p:blipFill>
          <a:blip r:embed="rId2"/>
          <a:stretch>
            <a:fillRect/>
          </a:stretch>
        </p:blipFill>
        <p:spPr>
          <a:xfrm>
            <a:off x="10496724" y="230942"/>
            <a:ext cx="1520560" cy="1958400"/>
          </a:xfrm>
          <a:prstGeom prst="rect">
            <a:avLst/>
          </a:prstGeom>
        </p:spPr>
      </p:pic>
      <p:pic>
        <p:nvPicPr>
          <p:cNvPr id="2" name="Picture 1">
            <a:extLst>
              <a:ext uri="{FF2B5EF4-FFF2-40B4-BE49-F238E27FC236}">
                <a16:creationId xmlns:a16="http://schemas.microsoft.com/office/drawing/2014/main" id="{7C51100B-805E-0F04-9603-9E7795FCBC1E}"/>
              </a:ext>
            </a:extLst>
          </p:cNvPr>
          <p:cNvPicPr>
            <a:picLocks noChangeAspect="1"/>
          </p:cNvPicPr>
          <p:nvPr/>
        </p:nvPicPr>
        <p:blipFill rotWithShape="1">
          <a:blip r:embed="rId2"/>
          <a:srcRect l="57281" t="14386" r="29375" b="77110"/>
          <a:stretch/>
        </p:blipFill>
        <p:spPr>
          <a:xfrm>
            <a:off x="1" y="6354305"/>
            <a:ext cx="12192000" cy="620609"/>
          </a:xfrm>
          <a:prstGeom prst="rect">
            <a:avLst/>
          </a:prstGeom>
        </p:spPr>
      </p:pic>
      <p:pic>
        <p:nvPicPr>
          <p:cNvPr id="4" name="Picture 3">
            <a:extLst>
              <a:ext uri="{FF2B5EF4-FFF2-40B4-BE49-F238E27FC236}">
                <a16:creationId xmlns:a16="http://schemas.microsoft.com/office/drawing/2014/main" id="{716D871A-AF23-6332-A9A6-0198F60BC630}"/>
              </a:ext>
            </a:extLst>
          </p:cNvPr>
          <p:cNvPicPr>
            <a:picLocks noChangeAspect="1"/>
          </p:cNvPicPr>
          <p:nvPr/>
        </p:nvPicPr>
        <p:blipFill rotWithShape="1">
          <a:blip r:embed="rId2"/>
          <a:srcRect l="57281" t="14386" r="29375" b="77110"/>
          <a:stretch/>
        </p:blipFill>
        <p:spPr>
          <a:xfrm>
            <a:off x="0" y="-74658"/>
            <a:ext cx="12228870" cy="272754"/>
          </a:xfrm>
          <a:prstGeom prst="rect">
            <a:avLst/>
          </a:prstGeom>
        </p:spPr>
      </p:pic>
    </p:spTree>
    <p:extLst>
      <p:ext uri="{BB962C8B-B14F-4D97-AF65-F5344CB8AC3E}">
        <p14:creationId xmlns:p14="http://schemas.microsoft.com/office/powerpoint/2010/main" val="382062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1E9CB7A-1F2A-D08C-4F2B-5CB768ABFA18}"/>
              </a:ext>
            </a:extLst>
          </p:cNvPr>
          <p:cNvSpPr txBox="1"/>
          <p:nvPr/>
        </p:nvSpPr>
        <p:spPr>
          <a:xfrm>
            <a:off x="1116629" y="1063472"/>
            <a:ext cx="8988210" cy="3785652"/>
          </a:xfrm>
          <a:prstGeom prst="rect">
            <a:avLst/>
          </a:prstGeom>
          <a:noFill/>
        </p:spPr>
        <p:txBody>
          <a:bodyPr wrap="square">
            <a:spAutoFit/>
          </a:bodyPr>
          <a:lstStyle/>
          <a:p>
            <a:pPr algn="just">
              <a:spcBef>
                <a:spcPts val="0"/>
              </a:spcBef>
            </a:pPr>
            <a:r>
              <a:rPr lang="en-US" sz="1600" b="1" i="1" dirty="0">
                <a:latin typeface="Avenir Next" panose="020B0503020202020204" pitchFamily="34" charset="0"/>
              </a:rPr>
              <a:t>Insights from Trauma</a:t>
            </a:r>
          </a:p>
          <a:p>
            <a:pPr algn="just">
              <a:spcBef>
                <a:spcPts val="0"/>
              </a:spcBef>
            </a:pPr>
            <a:endParaRPr lang="en-AU" sz="1600" dirty="0">
              <a:solidFill>
                <a:srgbClr val="000000"/>
              </a:solidFill>
              <a:effectLst/>
              <a:latin typeface="Avenir Next" panose="020B0503020202020204" pitchFamily="34" charset="0"/>
              <a:ea typeface="Calibri" panose="020F0502020204030204" pitchFamily="34" charset="0"/>
              <a:cs typeface="Calibri" panose="020F0502020204030204" pitchFamily="34" charset="0"/>
            </a:endParaRPr>
          </a:p>
          <a:p>
            <a:r>
              <a:rPr lang="en-AU" sz="1600" dirty="0">
                <a:solidFill>
                  <a:srgbClr val="000000"/>
                </a:solidFill>
                <a:effectLst/>
                <a:latin typeface="Avenir Next" panose="020B0503020202020204" pitchFamily="34" charset="0"/>
                <a:ea typeface="Calibri" panose="020F0502020204030204" pitchFamily="34" charset="0"/>
                <a:cs typeface="Calibri" panose="020F0502020204030204" pitchFamily="34" charset="0"/>
              </a:rPr>
              <a:t>This portfolio of poetry, </a:t>
            </a:r>
            <a:r>
              <a:rPr lang="en-AU" sz="1600" i="1" dirty="0">
                <a:effectLst/>
                <a:latin typeface="Avenir Next" panose="020B0503020202020204" pitchFamily="34" charset="0"/>
                <a:ea typeface="Calibri" panose="020F0502020204030204" pitchFamily="34" charset="0"/>
                <a:cs typeface="Times New Roman" panose="02020603050405020304" pitchFamily="18" charset="0"/>
              </a:rPr>
              <a:t>Insights from Traum</a:t>
            </a:r>
            <a:r>
              <a:rPr lang="en-AU" sz="1600" i="1" dirty="0">
                <a:latin typeface="Avenir Next" panose="020B0503020202020204" pitchFamily="34" charset="0"/>
                <a:ea typeface="Calibri" panose="020F0502020204030204" pitchFamily="34" charset="0"/>
                <a:cs typeface="Times New Roman" panose="02020603050405020304" pitchFamily="18" charset="0"/>
              </a:rPr>
              <a:t>a </a:t>
            </a:r>
            <a:r>
              <a:rPr lang="en-AU" sz="1600" dirty="0">
                <a:effectLst/>
                <a:latin typeface="Avenir Next" panose="020B0503020202020204" pitchFamily="34" charset="0"/>
                <a:ea typeface="Calibri" panose="020F0502020204030204" pitchFamily="34" charset="0"/>
                <a:cs typeface="Times New Roman" panose="02020603050405020304" pitchFamily="18" charset="0"/>
              </a:rPr>
              <a:t>(2018-2021), </a:t>
            </a:r>
            <a:r>
              <a:rPr lang="en-AU" sz="1600" dirty="0">
                <a:solidFill>
                  <a:srgbClr val="000000"/>
                </a:solidFill>
                <a:effectLst/>
                <a:latin typeface="Avenir Next" panose="020B0503020202020204" pitchFamily="34" charset="0"/>
                <a:ea typeface="Calibri" panose="020F0502020204030204" pitchFamily="34" charset="0"/>
              </a:rPr>
              <a:t>consists of three poems that employ poetic devices and techniques to interrogate the way that lost, missing, or murdered children are represented in contemporary Australian media and literature. In doing so, the collection traces the way that narratives of lost children have changed over the past 60 years and reveals, paradoxically, how lost children feature disturbingly through their absence, which is the same phenomenon that occurs in the popular media when Australian children are reported as missing. </a:t>
            </a:r>
            <a:r>
              <a:rPr lang="en-AU" sz="1600" i="0" dirty="0">
                <a:effectLst/>
                <a:latin typeface="Avenir Next" panose="020B0503020202020204" pitchFamily="34" charset="0"/>
              </a:rPr>
              <a:t>This research is significant because </a:t>
            </a:r>
            <a:r>
              <a:rPr lang="en-AU" sz="1600" dirty="0">
                <a:effectLst/>
                <a:latin typeface="Avenir Next" panose="020B0503020202020204" pitchFamily="34" charset="0"/>
                <a:ea typeface="Calibri" panose="020F0502020204030204" pitchFamily="34" charset="0"/>
                <a:cs typeface="Times New Roman" panose="02020603050405020304" pitchFamily="18" charset="0"/>
              </a:rPr>
              <a:t>it shows how Australian </a:t>
            </a:r>
            <a:r>
              <a:rPr lang="en-AU" sz="1600" dirty="0">
                <a:effectLst/>
                <a:latin typeface="Avenir Next" panose="020B0503020202020204" pitchFamily="34" charset="0"/>
                <a:ea typeface="Times New Roman" panose="02020603050405020304" pitchFamily="18" charset="0"/>
                <a:cs typeface="Times New Roman" panose="02020603050405020304" pitchFamily="18" charset="0"/>
              </a:rPr>
              <a:t>children are publicly memorialised and remembered, and demonstrates how the death/disappearance of the Beaumont children (1966), Azaria Chamberlain (1980), and the Clarke children (2020), function as signal crimes, which are </a:t>
            </a:r>
            <a:r>
              <a:rPr lang="en-AU" sz="1600" dirty="0">
                <a:solidFill>
                  <a:srgbClr val="000000"/>
                </a:solidFill>
                <a:effectLst/>
                <a:latin typeface="Avenir Next" panose="020B0503020202020204" pitchFamily="34" charset="0"/>
                <a:ea typeface="Calibri" panose="020F0502020204030204" pitchFamily="34" charset="0"/>
              </a:rPr>
              <a:t>morality tales, embedded in the collective memory, that frame how new crimes involving children are publicly viewed and interpreted (Innes 2015).</a:t>
            </a:r>
            <a:endParaRPr lang="en-US" sz="1600" dirty="0"/>
          </a:p>
          <a:p>
            <a:endParaRPr lang="en-AU" sz="1600" dirty="0">
              <a:effectLst/>
              <a:latin typeface="Avenir Next" panose="020B0503020202020204" pitchFamily="34" charset="0"/>
              <a:ea typeface="Times New Roman" panose="02020603050405020304" pitchFamily="18" charset="0"/>
            </a:endParaRPr>
          </a:p>
          <a:p>
            <a:endParaRPr lang="en-AU" sz="1600" dirty="0">
              <a:effectLst/>
              <a:latin typeface="Avenir Next" panose="020B050302020202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9397B1F0-6D61-9CAD-575E-910D73A5488B}"/>
              </a:ext>
            </a:extLst>
          </p:cNvPr>
          <p:cNvPicPr>
            <a:picLocks noChangeAspect="1"/>
          </p:cNvPicPr>
          <p:nvPr/>
        </p:nvPicPr>
        <p:blipFill>
          <a:blip r:embed="rId2"/>
          <a:stretch>
            <a:fillRect/>
          </a:stretch>
        </p:blipFill>
        <p:spPr>
          <a:xfrm>
            <a:off x="10496724" y="230942"/>
            <a:ext cx="1520560" cy="1958400"/>
          </a:xfrm>
          <a:prstGeom prst="rect">
            <a:avLst/>
          </a:prstGeom>
        </p:spPr>
      </p:pic>
      <p:pic>
        <p:nvPicPr>
          <p:cNvPr id="3" name="Picture 2">
            <a:extLst>
              <a:ext uri="{FF2B5EF4-FFF2-40B4-BE49-F238E27FC236}">
                <a16:creationId xmlns:a16="http://schemas.microsoft.com/office/drawing/2014/main" id="{F8A21EEB-EC1B-44CC-D5B1-59EDB120C965}"/>
              </a:ext>
            </a:extLst>
          </p:cNvPr>
          <p:cNvPicPr>
            <a:picLocks noChangeAspect="1"/>
          </p:cNvPicPr>
          <p:nvPr/>
        </p:nvPicPr>
        <p:blipFill rotWithShape="1">
          <a:blip r:embed="rId2"/>
          <a:srcRect l="57281" t="14386" r="29375" b="77110"/>
          <a:stretch/>
        </p:blipFill>
        <p:spPr>
          <a:xfrm>
            <a:off x="1" y="6354305"/>
            <a:ext cx="12192000" cy="620609"/>
          </a:xfrm>
          <a:prstGeom prst="rect">
            <a:avLst/>
          </a:prstGeom>
        </p:spPr>
      </p:pic>
      <p:sp>
        <p:nvSpPr>
          <p:cNvPr id="4" name="TextBox 3">
            <a:extLst>
              <a:ext uri="{FF2B5EF4-FFF2-40B4-BE49-F238E27FC236}">
                <a16:creationId xmlns:a16="http://schemas.microsoft.com/office/drawing/2014/main" id="{73063CD2-94C3-6159-1E3B-82718E9AA61B}"/>
              </a:ext>
            </a:extLst>
          </p:cNvPr>
          <p:cNvSpPr txBox="1"/>
          <p:nvPr/>
        </p:nvSpPr>
        <p:spPr>
          <a:xfrm>
            <a:off x="2800909" y="4707261"/>
            <a:ext cx="8114805" cy="2554545"/>
          </a:xfrm>
          <a:prstGeom prst="rect">
            <a:avLst/>
          </a:prstGeom>
          <a:noFill/>
        </p:spPr>
        <p:txBody>
          <a:bodyPr wrap="square" rtlCol="0">
            <a:spAutoFit/>
          </a:bodyPr>
          <a:lstStyle/>
          <a:p>
            <a:r>
              <a:rPr lang="en-US" sz="1600" b="1" dirty="0">
                <a:latin typeface="Avenir Next" panose="020B0503020202020204" pitchFamily="34" charset="0"/>
              </a:rPr>
              <a:t>Portfolio Items and Publication Details</a:t>
            </a:r>
            <a:br>
              <a:rPr lang="en-US" sz="1600" b="1" dirty="0">
                <a:latin typeface="Avenir Next" panose="020B0503020202020204" pitchFamily="34" charset="0"/>
              </a:rPr>
            </a:br>
            <a:endParaRPr lang="en-US" sz="1600" b="1" dirty="0">
              <a:latin typeface="Avenir Next" panose="020B0503020202020204" pitchFamily="34" charset="0"/>
            </a:endParaRPr>
          </a:p>
          <a:p>
            <a:pPr marL="342900" indent="-342900">
              <a:buAutoNum type="arabicPeriod"/>
            </a:pPr>
            <a:r>
              <a:rPr lang="en-US" sz="1600" dirty="0">
                <a:latin typeface="Avenir Next" panose="020B0503020202020204" pitchFamily="34" charset="0"/>
              </a:rPr>
              <a:t>Cantrell, Kate. 2018. ‘The Satin Man’ [poem]. </a:t>
            </a:r>
            <a:r>
              <a:rPr lang="en-US" sz="1600" i="1" dirty="0">
                <a:latin typeface="Avenir Next" panose="020B0503020202020204" pitchFamily="34" charset="0"/>
              </a:rPr>
              <a:t>Meanjin, </a:t>
            </a:r>
            <a:r>
              <a:rPr lang="en-US" sz="1600" dirty="0">
                <a:latin typeface="Avenir Next" panose="020B0503020202020204" pitchFamily="34" charset="0"/>
              </a:rPr>
              <a:t>77 (4): 125.</a:t>
            </a:r>
          </a:p>
          <a:p>
            <a:pPr marL="342900" indent="-342900">
              <a:buAutoNum type="arabicPeriod"/>
            </a:pPr>
            <a:r>
              <a:rPr lang="en-US" sz="1600" dirty="0">
                <a:latin typeface="Avenir Next" panose="020B0503020202020204" pitchFamily="34" charset="0"/>
              </a:rPr>
              <a:t>Cantrell, Kate. 2019. ‘The Five Stages of Grief’ [poem]. </a:t>
            </a:r>
            <a:r>
              <a:rPr lang="en-US" sz="1600" i="1" dirty="0">
                <a:latin typeface="Avenir Next" panose="020B0503020202020204" pitchFamily="34" charset="0"/>
              </a:rPr>
              <a:t>Cordite Poetry Review, </a:t>
            </a:r>
            <a:r>
              <a:rPr lang="en-US" sz="1600" dirty="0">
                <a:latin typeface="Avenir Next" panose="020B0503020202020204" pitchFamily="34" charset="0"/>
              </a:rPr>
              <a:t>93.</a:t>
            </a:r>
          </a:p>
          <a:p>
            <a:pPr marL="342900" indent="-342900">
              <a:buAutoNum type="arabicPeriod"/>
            </a:pPr>
            <a:r>
              <a:rPr lang="en-US" sz="1600" dirty="0">
                <a:latin typeface="Avenir Next" panose="020B0503020202020204" pitchFamily="34" charset="0"/>
              </a:rPr>
              <a:t>Cantrell, Kate. 2020. ‘Things You Lost in 2020’ [poem]. </a:t>
            </a:r>
            <a:r>
              <a:rPr lang="en-US" sz="1600" i="1" dirty="0">
                <a:latin typeface="Avenir Next" panose="020B0503020202020204" pitchFamily="34" charset="0"/>
              </a:rPr>
              <a:t>Westerly, </a:t>
            </a:r>
            <a:r>
              <a:rPr lang="en-US" sz="1600" dirty="0">
                <a:latin typeface="Avenir Next" panose="020B0503020202020204" pitchFamily="34" charset="0"/>
              </a:rPr>
              <a:t>65 (2): 140–141.</a:t>
            </a:r>
          </a:p>
          <a:p>
            <a:endParaRPr lang="en-US" sz="1600" dirty="0">
              <a:latin typeface="Avenir Next" panose="020B0503020202020204" pitchFamily="34" charset="0"/>
            </a:endParaRPr>
          </a:p>
          <a:p>
            <a:endParaRPr lang="en-US" sz="1600" b="1" dirty="0">
              <a:latin typeface="Avenir Next" panose="020B0503020202020204" pitchFamily="34" charset="0"/>
            </a:endParaRPr>
          </a:p>
          <a:p>
            <a:endParaRPr lang="en-US" sz="1600" b="1" dirty="0">
              <a:latin typeface="Avenir Next" panose="020B0503020202020204" pitchFamily="34" charset="0"/>
            </a:endParaRPr>
          </a:p>
          <a:p>
            <a:endParaRPr lang="en-US" sz="1600" b="1" dirty="0">
              <a:latin typeface="Avenir Next" panose="020B0503020202020204" pitchFamily="34" charset="0"/>
            </a:endParaRPr>
          </a:p>
          <a:p>
            <a:endParaRPr lang="en-US" sz="1600" dirty="0">
              <a:latin typeface="Avenir Next" panose="020B0503020202020204" pitchFamily="34" charset="0"/>
            </a:endParaRPr>
          </a:p>
        </p:txBody>
      </p:sp>
    </p:spTree>
    <p:extLst>
      <p:ext uri="{BB962C8B-B14F-4D97-AF65-F5344CB8AC3E}">
        <p14:creationId xmlns:p14="http://schemas.microsoft.com/office/powerpoint/2010/main" val="353606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1A278C-77A5-49AF-8C5C-AC47EE071EB6}"/>
              </a:ext>
            </a:extLst>
          </p:cNvPr>
          <p:cNvPicPr>
            <a:picLocks noChangeAspect="1"/>
          </p:cNvPicPr>
          <p:nvPr/>
        </p:nvPicPr>
        <p:blipFill>
          <a:blip r:embed="rId2"/>
          <a:stretch>
            <a:fillRect/>
          </a:stretch>
        </p:blipFill>
        <p:spPr>
          <a:xfrm>
            <a:off x="10489843" y="136304"/>
            <a:ext cx="1503885" cy="1936923"/>
          </a:xfrm>
          <a:prstGeom prst="rect">
            <a:avLst/>
          </a:prstGeom>
        </p:spPr>
      </p:pic>
      <p:sp>
        <p:nvSpPr>
          <p:cNvPr id="5" name="TextBox 4">
            <a:extLst>
              <a:ext uri="{FF2B5EF4-FFF2-40B4-BE49-F238E27FC236}">
                <a16:creationId xmlns:a16="http://schemas.microsoft.com/office/drawing/2014/main" id="{3FDF6C43-7911-1500-CB7F-69CC70F8C1E9}"/>
              </a:ext>
            </a:extLst>
          </p:cNvPr>
          <p:cNvSpPr txBox="1"/>
          <p:nvPr/>
        </p:nvSpPr>
        <p:spPr>
          <a:xfrm>
            <a:off x="443157" y="854470"/>
            <a:ext cx="10355472" cy="5401479"/>
          </a:xfrm>
          <a:prstGeom prst="rect">
            <a:avLst/>
          </a:prstGeom>
          <a:noFill/>
        </p:spPr>
        <p:txBody>
          <a:bodyPr wrap="square">
            <a:spAutoFit/>
          </a:bodyPr>
          <a:lstStyle/>
          <a:p>
            <a:r>
              <a:rPr lang="en-AU" sz="1500" b="1" dirty="0">
                <a:effectLst/>
                <a:latin typeface="Avenir Next" panose="020B0503020202020204" pitchFamily="34" charset="0"/>
                <a:ea typeface="Calibri" panose="020F0502020204030204" pitchFamily="34" charset="0"/>
                <a:cs typeface="Times New Roman" panose="02020603050405020304" pitchFamily="18" charset="0"/>
              </a:rPr>
              <a:t>Research Background</a:t>
            </a:r>
          </a:p>
          <a:p>
            <a: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t>In </a:t>
            </a:r>
            <a:r>
              <a:rPr lang="en-AU" sz="1500" i="1" dirty="0">
                <a:effectLst/>
                <a:latin typeface="Avenir Next" panose="020B0503020202020204" pitchFamily="34" charset="0"/>
                <a:ea typeface="Times New Roman" panose="02020603050405020304" pitchFamily="18" charset="0"/>
                <a:cs typeface="Times New Roman" panose="02020603050405020304" pitchFamily="18" charset="0"/>
              </a:rPr>
              <a:t>The Country of Lost Children </a:t>
            </a:r>
            <a: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t>(1999), a seminal study of the lost child motif in Australian literature, Peter Pierce argues that the figure of the lost child is an old colonial nightmare that haunts the Australian imagination. Over the past two decades, other literary and cultural scholars have extended this trope to broader social, cultural, and </a:t>
            </a:r>
            <a:b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br>
            <a: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t>political phenomena, including the colonial experience of childhood (Torney 2005); national anxieties about space and belonging (Frost 2001); and more recently, the discursive implications of White </a:t>
            </a:r>
            <a:r>
              <a:rPr lang="en-AU" sz="1500" dirty="0">
                <a:latin typeface="Avenir Next" panose="020B0503020202020204" pitchFamily="34" charset="0"/>
                <a:ea typeface="Times New Roman" panose="02020603050405020304" pitchFamily="18" charset="0"/>
                <a:cs typeface="Times New Roman" panose="02020603050405020304" pitchFamily="18" charset="0"/>
              </a:rPr>
              <a:t>V</a:t>
            </a:r>
            <a: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t>anishing (Tilley 2012). However, these studies are limited to literary and cultural representations of the lost child that overlook the importance of the lost child motif in Australian poetry.</a:t>
            </a:r>
          </a:p>
          <a:p>
            <a:endParaRPr lang="en-AU" sz="1500" b="1" dirty="0">
              <a:latin typeface="Avenir Next" panose="020B0503020202020204" pitchFamily="34" charset="0"/>
              <a:ea typeface="Calibri" panose="020F0502020204030204" pitchFamily="34" charset="0"/>
              <a:cs typeface="Times New Roman" panose="02020603050405020304" pitchFamily="18" charset="0"/>
            </a:endParaRPr>
          </a:p>
          <a:p>
            <a:r>
              <a:rPr lang="en-AU" sz="1500" b="1" dirty="0">
                <a:effectLst/>
                <a:latin typeface="Avenir Next" panose="020B0503020202020204" pitchFamily="34" charset="0"/>
                <a:ea typeface="Calibri" panose="020F0502020204030204" pitchFamily="34" charset="0"/>
                <a:cs typeface="Times New Roman" panose="02020603050405020304" pitchFamily="18" charset="0"/>
              </a:rPr>
              <a:t>Research Contribution</a:t>
            </a:r>
          </a:p>
          <a:p>
            <a:r>
              <a:rPr lang="en-AU" sz="1500" dirty="0">
                <a:effectLst/>
                <a:latin typeface="Avenir Next" panose="020B0503020202020204" pitchFamily="34" charset="0"/>
                <a:ea typeface="Calibri" panose="020F0502020204030204" pitchFamily="34" charset="0"/>
                <a:cs typeface="Times New Roman" panose="02020603050405020304" pitchFamily="18" charset="0"/>
              </a:rPr>
              <a:t>This collection of poetry, </a:t>
            </a:r>
            <a:r>
              <a:rPr lang="en-AU" sz="1500" i="1" dirty="0">
                <a:effectLst/>
                <a:latin typeface="Avenir Next" panose="020B0503020202020204" pitchFamily="34" charset="0"/>
                <a:ea typeface="Calibri" panose="020F0502020204030204" pitchFamily="34" charset="0"/>
                <a:cs typeface="Times New Roman" panose="02020603050405020304" pitchFamily="18" charset="0"/>
              </a:rPr>
              <a:t>Insights from Traum</a:t>
            </a:r>
            <a:r>
              <a:rPr lang="en-AU" sz="1500" i="1" dirty="0">
                <a:latin typeface="Avenir Next" panose="020B0503020202020204" pitchFamily="34" charset="0"/>
                <a:ea typeface="Calibri" panose="020F0502020204030204" pitchFamily="34" charset="0"/>
                <a:cs typeface="Times New Roman" panose="02020603050405020304" pitchFamily="18" charset="0"/>
              </a:rPr>
              <a:t>a </a:t>
            </a:r>
            <a:r>
              <a:rPr lang="en-AU" sz="1500" dirty="0">
                <a:effectLst/>
                <a:latin typeface="Avenir Next" panose="020B0503020202020204" pitchFamily="34" charset="0"/>
                <a:ea typeface="Calibri" panose="020F0502020204030204" pitchFamily="34" charset="0"/>
                <a:cs typeface="Times New Roman" panose="02020603050405020304" pitchFamily="18" charset="0"/>
              </a:rPr>
              <a:t>(2018-2021), </a:t>
            </a:r>
            <a:r>
              <a:rPr lang="en-AU" sz="1500" dirty="0">
                <a:solidFill>
                  <a:srgbClr val="000000"/>
                </a:solidFill>
                <a:effectLst/>
                <a:latin typeface="Avenir Next" panose="020B0503020202020204" pitchFamily="34" charset="0"/>
                <a:ea typeface="Calibri" panose="020F0502020204030204" pitchFamily="34" charset="0"/>
              </a:rPr>
              <a:t>consists of three poems that employ poetic devices and techniques to interrogate the way that lost, missing, or murdered children are represented in contemporary Australian media and literature. In doing so, the collection traces the way that narratives of lost children have changed over the past 60 years and reveals, paradoxically, how lost children feature disturbingly through their absence, which is the same phenomenon that occurs in the popular media when Australian children are reported as missing.</a:t>
            </a:r>
          </a:p>
          <a:p>
            <a:endParaRPr lang="en-AU" sz="1500" dirty="0">
              <a:solidFill>
                <a:srgbClr val="000000"/>
              </a:solidFill>
              <a:latin typeface="Avenir Next" panose="020B0503020202020204" pitchFamily="34" charset="0"/>
              <a:ea typeface="Calibri" panose="020F0502020204030204" pitchFamily="34" charset="0"/>
            </a:endParaRPr>
          </a:p>
          <a:p>
            <a:r>
              <a:rPr lang="en-AU" sz="1500" b="1" dirty="0">
                <a:solidFill>
                  <a:srgbClr val="000000"/>
                </a:solidFill>
                <a:effectLst/>
                <a:latin typeface="Avenir Next" panose="020B0503020202020204" pitchFamily="34" charset="0"/>
                <a:ea typeface="Calibri" panose="020F0502020204030204" pitchFamily="34" charset="0"/>
              </a:rPr>
              <a:t>Research Significance</a:t>
            </a:r>
            <a:br>
              <a:rPr lang="en-AU" sz="1500" b="1" dirty="0">
                <a:solidFill>
                  <a:srgbClr val="000000"/>
                </a:solidFill>
                <a:effectLst/>
                <a:latin typeface="Avenir Next" panose="020B0503020202020204" pitchFamily="34" charset="0"/>
                <a:ea typeface="Calibri" panose="020F0502020204030204" pitchFamily="34" charset="0"/>
              </a:rPr>
            </a:br>
            <a:r>
              <a:rPr lang="en-AU" sz="1500" i="0" dirty="0">
                <a:effectLst/>
                <a:latin typeface="Avenir Next" panose="020B0503020202020204" pitchFamily="34" charset="0"/>
              </a:rPr>
              <a:t>This research is significant because </a:t>
            </a:r>
            <a:r>
              <a:rPr lang="en-AU" sz="1500" dirty="0">
                <a:effectLst/>
                <a:latin typeface="Avenir Next" panose="020B0503020202020204" pitchFamily="34" charset="0"/>
                <a:ea typeface="Calibri" panose="020F0502020204030204" pitchFamily="34" charset="0"/>
                <a:cs typeface="Times New Roman" panose="02020603050405020304" pitchFamily="18" charset="0"/>
              </a:rPr>
              <a:t>it shows how Australian </a:t>
            </a:r>
            <a:r>
              <a:rPr lang="en-AU" sz="1500" dirty="0">
                <a:effectLst/>
                <a:latin typeface="Avenir Next" panose="020B0503020202020204" pitchFamily="34" charset="0"/>
                <a:ea typeface="Times New Roman" panose="02020603050405020304" pitchFamily="18" charset="0"/>
                <a:cs typeface="Times New Roman" panose="02020603050405020304" pitchFamily="18" charset="0"/>
              </a:rPr>
              <a:t>children are publicly memorialised and remembered, and demonstrates how the death/disappearance of the Beaumont children (1966), Azaria Chamberlain (1980), and the Clarke children (2020), function as signal crimes, which are </a:t>
            </a:r>
            <a:r>
              <a:rPr lang="en-AU" sz="1500" dirty="0">
                <a:solidFill>
                  <a:srgbClr val="000000"/>
                </a:solidFill>
                <a:effectLst/>
                <a:latin typeface="Avenir Next" panose="020B0503020202020204" pitchFamily="34" charset="0"/>
                <a:ea typeface="Calibri" panose="020F0502020204030204" pitchFamily="34" charset="0"/>
              </a:rPr>
              <a:t>morality tales, embedded in the collective memory, that frame how new crimes involving children are publicly viewed and interpreted (Innes 2015)</a:t>
            </a:r>
            <a:r>
              <a:rPr lang="en-AU" sz="1500" dirty="0">
                <a:solidFill>
                  <a:srgbClr val="000000"/>
                </a:solidFill>
                <a:latin typeface="Avenir Next" panose="020B0503020202020204" pitchFamily="34" charset="0"/>
                <a:ea typeface="Calibri" panose="020F0502020204030204" pitchFamily="34" charset="0"/>
                <a:cs typeface="Times New Roman" panose="02020603050405020304" pitchFamily="18" charset="0"/>
              </a:rPr>
              <a:t>. </a:t>
            </a:r>
            <a:r>
              <a:rPr lang="en-AU" sz="1500" dirty="0">
                <a:effectLst/>
                <a:latin typeface="Avenir Next" panose="020B0503020202020204" pitchFamily="34" charset="0"/>
              </a:rPr>
              <a:t>The value of this work is attested to </a:t>
            </a:r>
            <a:r>
              <a:rPr lang="en-AU" sz="1500" dirty="0">
                <a:latin typeface="Avenir Next" panose="020B0503020202020204" pitchFamily="34" charset="0"/>
                <a:cs typeface="Times New Roman" panose="02020603050405020304" pitchFamily="18" charset="0"/>
              </a:rPr>
              <a:t>by the fact that all three poems are published in Australia’s oldest and most prestigious literary journals: </a:t>
            </a:r>
            <a:r>
              <a:rPr lang="en-AU" sz="1500" i="1" dirty="0">
                <a:latin typeface="Avenir Next" panose="020B0503020202020204" pitchFamily="34" charset="0"/>
                <a:cs typeface="Times New Roman" panose="02020603050405020304" pitchFamily="18" charset="0"/>
              </a:rPr>
              <a:t>Meanjin, Westerly, </a:t>
            </a:r>
            <a:r>
              <a:rPr lang="en-AU" sz="1500" dirty="0">
                <a:latin typeface="Avenir Next" panose="020B0503020202020204" pitchFamily="34" charset="0"/>
                <a:cs typeface="Times New Roman" panose="02020603050405020304" pitchFamily="18" charset="0"/>
              </a:rPr>
              <a:t>and </a:t>
            </a:r>
            <a:r>
              <a:rPr lang="en-AU" sz="1500" i="1" dirty="0">
                <a:latin typeface="Avenir Next" panose="020B0503020202020204" pitchFamily="34" charset="0"/>
                <a:cs typeface="Times New Roman" panose="02020603050405020304" pitchFamily="18" charset="0"/>
              </a:rPr>
              <a:t>Cordite Poetry Review.</a:t>
            </a:r>
            <a:endParaRPr lang="en-AU" sz="1500" dirty="0">
              <a:latin typeface="Avenir Next" panose="020B0503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32B84FD-25E6-C930-E284-145074134C93}"/>
              </a:ext>
            </a:extLst>
          </p:cNvPr>
          <p:cNvSpPr txBox="1"/>
          <p:nvPr/>
        </p:nvSpPr>
        <p:spPr>
          <a:xfrm>
            <a:off x="443155" y="503695"/>
            <a:ext cx="8623707" cy="369332"/>
          </a:xfrm>
          <a:prstGeom prst="rect">
            <a:avLst/>
          </a:prstGeom>
          <a:noFill/>
        </p:spPr>
        <p:txBody>
          <a:bodyPr wrap="none" rtlCol="0">
            <a:spAutoFit/>
          </a:bodyPr>
          <a:lstStyle/>
          <a:p>
            <a:r>
              <a:rPr lang="en-US" b="1" dirty="0">
                <a:latin typeface="Avenir Next" panose="020B0503020202020204" pitchFamily="34" charset="0"/>
              </a:rPr>
              <a:t>RESEARCH STATEMENT – Insights from Trauma [Portfolio of Creative Works]</a:t>
            </a:r>
          </a:p>
        </p:txBody>
      </p:sp>
      <p:pic>
        <p:nvPicPr>
          <p:cNvPr id="3" name="Picture 2">
            <a:extLst>
              <a:ext uri="{FF2B5EF4-FFF2-40B4-BE49-F238E27FC236}">
                <a16:creationId xmlns:a16="http://schemas.microsoft.com/office/drawing/2014/main" id="{F12D122E-A519-312B-B794-02A3E3C51ADA}"/>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0" y="6237391"/>
            <a:ext cx="12192000" cy="620609"/>
          </a:xfrm>
          <a:prstGeom prst="rect">
            <a:avLst/>
          </a:prstGeom>
        </p:spPr>
      </p:pic>
    </p:spTree>
    <p:extLst>
      <p:ext uri="{BB962C8B-B14F-4D97-AF65-F5344CB8AC3E}">
        <p14:creationId xmlns:p14="http://schemas.microsoft.com/office/powerpoint/2010/main" val="2529374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4fff8a3-050f-428f-b966-cc56f581f9b1}" enabled="1" method="Standard" siteId="{7dfbfb93-19b6-4985-ac7e-501a37938456}" contentBits="0" removed="0"/>
</clbl:labelList>
</file>

<file path=docProps/app.xml><?xml version="1.0" encoding="utf-8"?>
<Properties xmlns="http://schemas.openxmlformats.org/officeDocument/2006/extended-properties" xmlns:vt="http://schemas.openxmlformats.org/officeDocument/2006/docPropsVTypes">
  <TotalTime>964</TotalTime>
  <Words>627</Words>
  <Application>Microsoft Macintosh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Avenir Next</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Cantrell</dc:creator>
  <cp:lastModifiedBy>Kate Cantrell</cp:lastModifiedBy>
  <cp:revision>11</cp:revision>
  <dcterms:created xsi:type="dcterms:W3CDTF">2022-11-11T05:42:47Z</dcterms:created>
  <dcterms:modified xsi:type="dcterms:W3CDTF">2022-11-25T05:55:28Z</dcterms:modified>
</cp:coreProperties>
</file>