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9" r:id="rId4"/>
    <p:sldId id="266" r:id="rId5"/>
    <p:sldId id="269" r:id="rId6"/>
    <p:sldId id="260" r:id="rId7"/>
    <p:sldId id="263" r:id="rId8"/>
    <p:sldId id="271" r:id="rId9"/>
    <p:sldId id="261" r:id="rId10"/>
    <p:sldId id="264" r:id="rId11"/>
    <p:sldId id="273" r:id="rId12"/>
    <p:sldId id="262" r:id="rId13"/>
    <p:sldId id="270" r:id="rId14"/>
    <p:sldId id="272" r:id="rId15"/>
    <p:sldId id="268" r:id="rId16"/>
    <p:sldId id="27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>
      <p:cViewPr varScale="1">
        <p:scale>
          <a:sx n="108" d="100"/>
          <a:sy n="108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3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2127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287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96265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32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3886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293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21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189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4598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02872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BC769F-92CE-43D0-9913-EDAB85BD01CF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6E753C-2E3D-4E68-BE96-A3E4C83E13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355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>
                <a:lumMod val="5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85436"/>
            <a:ext cx="8458200" cy="2239328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3200" i="1" dirty="0">
                <a:solidFill>
                  <a:srgbClr val="FF0000"/>
                </a:solidFill>
                <a:highlight>
                  <a:srgbClr val="FFFF00"/>
                </a:highlight>
              </a:rPr>
              <a:t>Sustainability in Economic and Social Context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586764"/>
            <a:ext cx="3663696" cy="685800"/>
          </a:xfrm>
        </p:spPr>
        <p:txBody>
          <a:bodyPr/>
          <a:lstStyle/>
          <a:p>
            <a:pPr algn="l"/>
            <a:r>
              <a:rPr lang="en-US" dirty="0"/>
              <a:t>- Rocky </a:t>
            </a:r>
            <a:r>
              <a:rPr lang="en-US" dirty="0" err="1"/>
              <a:t>Mehera</a:t>
            </a:r>
            <a:r>
              <a:rPr lang="en-US" dirty="0"/>
              <a:t>, USQ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B0D89E-3F3C-4761-BD6C-23F6E7F05738}"/>
              </a:ext>
            </a:extLst>
          </p:cNvPr>
          <p:cNvSpPr/>
          <p:nvPr/>
        </p:nvSpPr>
        <p:spPr>
          <a:xfrm>
            <a:off x="533400" y="2271236"/>
            <a:ext cx="6629400" cy="24006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</a:rPr>
              <a:t>Multiple Case Explorations of Australian Banking </a:t>
            </a:r>
            <a:r>
              <a:rPr lang="en-US" sz="2000" b="1" dirty="0" err="1">
                <a:solidFill>
                  <a:srgbClr val="002060"/>
                </a:solidFill>
              </a:rPr>
              <a:t>Organisations</a:t>
            </a:r>
            <a:r>
              <a:rPr lang="en-US" sz="2000" b="1" dirty="0">
                <a:solidFill>
                  <a:srgbClr val="002060"/>
                </a:solidFill>
              </a:rPr>
              <a:t> Creating Social and Economic Value: Application of Shared Value Framework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</a:rPr>
              <a:t>International Sustainability Conference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</a:rPr>
              <a:t>Cairns, 17-19 Jan</a:t>
            </a:r>
            <a:endParaRPr lang="en-A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4D3592-D680-49D9-8780-22F1DF6E3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AU" sz="2800" b="1" dirty="0">
                <a:effectLst/>
              </a:rPr>
              <a:t>Redefine Productivity in the Value Chain </a:t>
            </a:r>
            <a:r>
              <a:rPr lang="en-AU" sz="2800" b="1" dirty="0"/>
              <a:t>(innovating around financial products, business mechanisms across the entire supply chain)</a:t>
            </a:r>
            <a:r>
              <a:rPr lang="en-AU" sz="2800" b="1" dirty="0">
                <a:effectLst/>
              </a:rPr>
              <a:t>: Sub-themes</a:t>
            </a:r>
            <a:endParaRPr lang="en-AU" sz="28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B25AFD-9C8D-4FBD-B008-BFB9C1ED1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endParaRPr lang="en-AU" dirty="0"/>
          </a:p>
          <a:p>
            <a:r>
              <a:rPr lang="en-AU" dirty="0"/>
              <a:t>supply chain re-configuration</a:t>
            </a:r>
          </a:p>
          <a:p>
            <a:pPr lvl="0"/>
            <a:r>
              <a:rPr lang="en-AU" dirty="0"/>
              <a:t>skills and infrastructural development for supply chain continuity</a:t>
            </a:r>
          </a:p>
          <a:p>
            <a:pPr lvl="0"/>
            <a:endParaRPr lang="en-AU" dirty="0"/>
          </a:p>
          <a:p>
            <a:r>
              <a:rPr lang="en-AU" b="1" dirty="0"/>
              <a:t>Example: </a:t>
            </a:r>
            <a:r>
              <a:rPr lang="en-AU" dirty="0"/>
              <a:t>Yara Fertiliser invested $60 million in building value chain in Africa by creating an agricultural growth corridor</a:t>
            </a:r>
          </a:p>
          <a:p>
            <a:pPr lvl="0"/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2303229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57C3D0-6B49-46FD-B431-45BBC3D7D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AU" sz="2700" dirty="0"/>
            </a:br>
            <a:br>
              <a:rPr lang="en-AU" sz="2700" dirty="0"/>
            </a:br>
            <a:br>
              <a:rPr lang="en-AU" sz="2700" dirty="0"/>
            </a:br>
            <a:r>
              <a:rPr lang="en-AU" sz="4000" b="1" dirty="0"/>
              <a:t>Redefining Productivity in the Value Chain: Interview Response Summary</a:t>
            </a:r>
            <a:br>
              <a:rPr lang="en-AU" sz="4000" b="1" dirty="0"/>
            </a:br>
            <a:endParaRPr lang="en-AU" sz="40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287FF2-E42E-43F8-84A0-1D7E3C0AC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  <a:p>
            <a:r>
              <a:rPr lang="en-AU" dirty="0"/>
              <a:t>Equip Resilience -skills to build up regional resilience through community owned branches </a:t>
            </a:r>
            <a:r>
              <a:rPr lang="en-AU" b="1" dirty="0"/>
              <a:t>[Bendigo]</a:t>
            </a:r>
            <a:endParaRPr lang="en-AU" dirty="0"/>
          </a:p>
          <a:p>
            <a:r>
              <a:rPr lang="en-AU" dirty="0"/>
              <a:t>supplier diversity for collective bargaining for wages, and safety standards </a:t>
            </a:r>
            <a:r>
              <a:rPr lang="en-AU" b="1" dirty="0"/>
              <a:t>[NAB]</a:t>
            </a:r>
            <a:endParaRPr lang="en-AU" dirty="0"/>
          </a:p>
          <a:p>
            <a:r>
              <a:rPr lang="en-AU" dirty="0"/>
              <a:t>addressing skills shortages within organizational supply chain mechanism - example Capital SMART and Synergy Smash Repairs</a:t>
            </a:r>
            <a:r>
              <a:rPr lang="en-AU" b="1" dirty="0"/>
              <a:t>[Suncorp]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427887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721503-D98F-4420-A97A-B0CFFD8A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Level 3: Enabling Local Cluster Development - Literature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1213AB-2259-413F-954B-D9ABEA065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collaborative supply chain model for regional clusters of related businesses and logistical infrastructure (</a:t>
            </a:r>
            <a:r>
              <a:rPr lang="en-AU" dirty="0" err="1"/>
              <a:t>Kindemann</a:t>
            </a:r>
            <a:r>
              <a:rPr lang="en-AU" dirty="0"/>
              <a:t>, 2013)</a:t>
            </a:r>
          </a:p>
          <a:p>
            <a:r>
              <a:rPr lang="en-AU" dirty="0"/>
              <a:t>industry clusters (</a:t>
            </a:r>
            <a:r>
              <a:rPr lang="en-AU" dirty="0" err="1"/>
              <a:t>Slaper</a:t>
            </a:r>
            <a:r>
              <a:rPr lang="en-AU" dirty="0"/>
              <a:t> and Ortuzar,2015) and regional economic development (</a:t>
            </a:r>
            <a:r>
              <a:rPr lang="en-AU" dirty="0" err="1"/>
              <a:t>Slaper</a:t>
            </a:r>
            <a:r>
              <a:rPr lang="en-AU" dirty="0"/>
              <a:t> and </a:t>
            </a:r>
            <a:r>
              <a:rPr lang="en-AU" dirty="0" err="1"/>
              <a:t>Ortuzar</a:t>
            </a:r>
            <a:r>
              <a:rPr lang="en-AU" dirty="0"/>
              <a:t>, 2015)</a:t>
            </a:r>
          </a:p>
          <a:p>
            <a:r>
              <a:rPr lang="en-AU" dirty="0"/>
              <a:t>socio-economic inclusion of communities (</a:t>
            </a:r>
            <a:r>
              <a:rPr lang="en-AU" dirty="0" err="1"/>
              <a:t>Dembek</a:t>
            </a:r>
            <a:r>
              <a:rPr lang="en-AU" dirty="0"/>
              <a:t> et al., 2016)</a:t>
            </a:r>
          </a:p>
          <a:p>
            <a:r>
              <a:rPr lang="en-AU" dirty="0"/>
              <a:t>inclusive local partnerships (United Nations, 2017)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7538103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904B76-0EF6-4337-9239-AE5A2E8A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 </a:t>
            </a:r>
            <a:br>
              <a:rPr lang="en-AU" sz="2200" dirty="0">
                <a:effectLst/>
              </a:rPr>
            </a:br>
            <a:r>
              <a:rPr lang="en-AU" sz="2700" b="1" dirty="0">
                <a:effectLst/>
              </a:rPr>
              <a:t>Enable Local Cluster Development (Creating an enabling environment: strengthening key players and institutions by clustered collaboration at regional level): Sub-themes </a:t>
            </a:r>
            <a:br>
              <a:rPr lang="en-AU" dirty="0">
                <a:effectLst/>
              </a:rPr>
            </a:b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8C4C91-9AF3-412D-89B4-826A5E6A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pPr lvl="0"/>
            <a:r>
              <a:rPr lang="en-AU" dirty="0"/>
              <a:t>Collaboration for Innovative Capabilities</a:t>
            </a:r>
          </a:p>
          <a:p>
            <a:pPr lvl="0"/>
            <a:r>
              <a:rPr lang="en-AU" dirty="0"/>
              <a:t>Regional Development</a:t>
            </a:r>
          </a:p>
          <a:p>
            <a:pPr marL="0" lvl="0" indent="0">
              <a:buNone/>
            </a:pPr>
            <a:endParaRPr lang="en-AU" dirty="0"/>
          </a:p>
          <a:p>
            <a:r>
              <a:rPr lang="en-AU" b="1" dirty="0"/>
              <a:t>Example: </a:t>
            </a:r>
            <a:r>
              <a:rPr lang="en-AU" dirty="0"/>
              <a:t>Nestle set out to build agricultural, technical, financial and logistical firms and capabilities in each coffee region</a:t>
            </a:r>
          </a:p>
          <a:p>
            <a:pPr lvl="0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1785593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E11814-386F-43A4-91B2-F16DF5C6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>
                <a:effectLst/>
              </a:rPr>
              <a:t>Enable Local Cluster Development: Interview Responses</a:t>
            </a:r>
            <a:endParaRPr lang="en-AU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99F41-EA0D-4C0B-A9A5-42E4D59ED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local shareholders and governance structure for empowering local communities with jobs, governance, community investment </a:t>
            </a:r>
            <a:r>
              <a:rPr lang="en-AU" b="1" dirty="0"/>
              <a:t>[Bendigo]</a:t>
            </a:r>
            <a:endParaRPr lang="en-AU" dirty="0"/>
          </a:p>
          <a:p>
            <a:r>
              <a:rPr lang="en-AU" dirty="0"/>
              <a:t>innovation fund for research partnership to link natural capital and digital healthcare management with positive financial performance. </a:t>
            </a:r>
            <a:r>
              <a:rPr lang="en-AU" b="1" dirty="0"/>
              <a:t>[NAB]</a:t>
            </a:r>
            <a:endParaRPr lang="en-AU" dirty="0"/>
          </a:p>
          <a:p>
            <a:r>
              <a:rPr lang="en-AU" dirty="0"/>
              <a:t>collaboration with Good Shepherd Microfinance to develop disaster preparedness product for insuring two million excluded low-income people </a:t>
            </a:r>
            <a:r>
              <a:rPr lang="en-AU" b="1" dirty="0"/>
              <a:t>[Suncorp]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815153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A39502-FEA2-4935-A126-859644B2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>
                <a:effectLst/>
              </a:rPr>
              <a:t>Areas of Shared Value </a:t>
            </a:r>
            <a:r>
              <a:rPr lang="en-AU" sz="3200" b="1" dirty="0"/>
              <a:t>O</a:t>
            </a:r>
            <a:r>
              <a:rPr lang="en-AU" sz="3200" b="1" dirty="0">
                <a:effectLst/>
              </a:rPr>
              <a:t>pportunities for Banks</a:t>
            </a:r>
            <a:endParaRPr lang="en-AU" sz="32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0537FD-0E1A-4825-A286-E6BD00DE0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/>
              <a:t>Furthering Client Prosperity - </a:t>
            </a:r>
            <a:r>
              <a:rPr lang="en-AU" dirty="0"/>
              <a:t>understanding of customer needs and extending banking services to financially excluded segment</a:t>
            </a:r>
          </a:p>
          <a:p>
            <a:pPr marL="109728" indent="0">
              <a:buNone/>
            </a:pPr>
            <a:r>
              <a:rPr lang="en-AU" dirty="0"/>
              <a:t> </a:t>
            </a:r>
          </a:p>
          <a:p>
            <a:r>
              <a:rPr lang="en-AU" b="1" dirty="0"/>
              <a:t>Fuelling Growth of Regional Economies </a:t>
            </a:r>
            <a:r>
              <a:rPr lang="en-AU" dirty="0"/>
              <a:t>- growing local relationship and economies by banking on industry clusters or supply chains, and long-term financing of under-banked individuals/SMEs</a:t>
            </a:r>
          </a:p>
          <a:p>
            <a:pPr marL="109728" indent="0">
              <a:buNone/>
            </a:pPr>
            <a:endParaRPr lang="en-AU" dirty="0"/>
          </a:p>
          <a:p>
            <a:r>
              <a:rPr lang="en-AU" b="1" dirty="0"/>
              <a:t>Financing Solutions to Global Challenges </a:t>
            </a:r>
            <a:r>
              <a:rPr lang="en-AU" dirty="0"/>
              <a:t>- investment to serve the un-catered market and banking client segments, and impact investing markets to finance solutions to critical social and environmental needs</a:t>
            </a:r>
          </a:p>
        </p:txBody>
      </p:sp>
    </p:spTree>
    <p:extLst>
      <p:ext uri="{BB962C8B-B14F-4D97-AF65-F5344CB8AC3E}">
        <p14:creationId xmlns:p14="http://schemas.microsoft.com/office/powerpoint/2010/main" val="505213747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3F1E69-05CC-40D7-A25B-2C4C9F7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/>
              <a:t>Banking Initiatives for Shared Value Creation: Bendigo, NAB, and Suncorp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961163-978D-4D68-8A86-EC40EE962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Bendigo Community Engagement Model - community branch (local shareholders) profits reinvested back into community projects (135 million) with growth rate of 18% </a:t>
            </a:r>
          </a:p>
          <a:p>
            <a:r>
              <a:rPr lang="en-AU" dirty="0"/>
              <a:t>NAB Financial Inclusion and Resilience - climate bond, loans for low income earners, and support for loan defaulters (NAB Care) </a:t>
            </a:r>
          </a:p>
          <a:p>
            <a:r>
              <a:rPr lang="en-AU" dirty="0"/>
              <a:t>Suncorp Financial Inclusion, Diversity and Governance - disaster preparedness, community resilience and insurance for low earners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0066151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77F7F1-6D5F-4785-8BB9-33222C05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2688"/>
          </a:xfrm>
        </p:spPr>
        <p:txBody>
          <a:bodyPr>
            <a:normAutofit fontScale="90000"/>
          </a:bodyPr>
          <a:lstStyle/>
          <a:p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dirty="0"/>
              <a:t>Conclusion: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C29211-09D5-40AE-87E6-D4F9CF942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partnered and enabled communities to negotiate better terms and conditions with suppliers (Stubbs and </a:t>
            </a:r>
            <a:r>
              <a:rPr lang="en-AU" dirty="0" err="1"/>
              <a:t>Cocklin</a:t>
            </a:r>
            <a:r>
              <a:rPr lang="en-AU" dirty="0"/>
              <a:t>, 2008) </a:t>
            </a:r>
            <a:r>
              <a:rPr lang="en-AU" b="1" dirty="0"/>
              <a:t>[Bendigo]</a:t>
            </a:r>
          </a:p>
          <a:p>
            <a:r>
              <a:rPr lang="en-AU" dirty="0"/>
              <a:t>aligned customer prosperity with banks initiatives in micro-finance and natural value </a:t>
            </a:r>
            <a:r>
              <a:rPr lang="en-AU" b="1" dirty="0"/>
              <a:t>(NAB)</a:t>
            </a:r>
          </a:p>
          <a:p>
            <a:r>
              <a:rPr lang="en-AU" dirty="0"/>
              <a:t>tap new areas of affordable insurance through community resilience and partnerships </a:t>
            </a:r>
            <a:r>
              <a:rPr lang="en-AU" b="1" dirty="0"/>
              <a:t>(Suncorp)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2761506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Harvard Academics in Value Creation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Total firm-value leading to maximisation of social welfare (Jensen, 2010)</a:t>
            </a:r>
          </a:p>
          <a:p>
            <a:r>
              <a:rPr lang="en-AU" dirty="0"/>
              <a:t>Collective Impact movement (Kania and Kramer, 2011) for competitive advantage </a:t>
            </a:r>
          </a:p>
          <a:p>
            <a:r>
              <a:rPr lang="en-AU" dirty="0"/>
              <a:t>investments in long-term business competitiveness that addresses social and environmental objectives (</a:t>
            </a:r>
            <a:r>
              <a:rPr lang="en-AU" dirty="0" err="1"/>
              <a:t>Bockstette</a:t>
            </a:r>
            <a:r>
              <a:rPr lang="en-AU" dirty="0"/>
              <a:t> and Stamp, (2011) </a:t>
            </a:r>
          </a:p>
          <a:p>
            <a:r>
              <a:rPr lang="en-AU" dirty="0"/>
              <a:t>points of leverage to redefine corporate business strategies for emerging markets (Hill et al., 2012) </a:t>
            </a:r>
          </a:p>
          <a:p>
            <a:r>
              <a:rPr lang="en-AU" dirty="0"/>
              <a:t>embedding social purpose in strategic planning and optimal innovation agenda for co-creation (Pfizer et al.,2013)</a:t>
            </a:r>
          </a:p>
          <a:p>
            <a:r>
              <a:rPr lang="en-AU" dirty="0"/>
              <a:t>Customers’ and investors' interests (Simmons, 2013)</a:t>
            </a:r>
          </a:p>
          <a:p>
            <a:pPr marL="109728" indent="0">
              <a:buNone/>
            </a:pPr>
            <a:endParaRPr lang="en-AU" dirty="0"/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Shared Value Creation Model: Definition, Positioning and Avenues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sz="4200" dirty="0"/>
          </a:p>
          <a:p>
            <a:r>
              <a:rPr lang="en-US" sz="4900" b="1" dirty="0"/>
              <a:t>Definition: </a:t>
            </a:r>
            <a:r>
              <a:rPr lang="en-AU" sz="4900" dirty="0"/>
              <a:t>Shared value is a business model encompassing "policies and operating practices that enhance the competitiveness of a company while simultaneously advancing the economic and social conditions in the communities in which it operates" (Porter &amp; Kramer, 2011, p. 66).</a:t>
            </a:r>
          </a:p>
          <a:p>
            <a:endParaRPr lang="en-US" sz="4900" b="1" dirty="0"/>
          </a:p>
          <a:p>
            <a:r>
              <a:rPr lang="en-US" sz="4900" b="1" dirty="0"/>
              <a:t>Positioning: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900" dirty="0"/>
              <a:t>Interactive zone of strategy, competitiveness, and innovation </a:t>
            </a:r>
            <a:r>
              <a:rPr lang="en-AU" sz="4900" dirty="0"/>
              <a:t>for solving unmet social problems while simultaneously creating social and economic value (Presenter, 2018)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4900" dirty="0"/>
              <a:t>interactive arena of social value (social and environmental investments) and business value (competitiveness investments) [</a:t>
            </a:r>
            <a:r>
              <a:rPr lang="en-AU" sz="4900" dirty="0" err="1"/>
              <a:t>Bockstette</a:t>
            </a:r>
            <a:r>
              <a:rPr lang="en-AU" sz="4900" dirty="0"/>
              <a:t> and Stamp, 2011]</a:t>
            </a:r>
          </a:p>
          <a:p>
            <a:pPr marL="109728" indent="0">
              <a:buNone/>
            </a:pPr>
            <a:endParaRPr lang="en-AU" sz="4900" dirty="0"/>
          </a:p>
          <a:p>
            <a:r>
              <a:rPr lang="en-AU" sz="4900" b="1" dirty="0"/>
              <a:t>Avenues: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4900" dirty="0"/>
              <a:t>new products/services, customer value/base, efficiency of value chain (Lee et al., 2012)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4900" dirty="0"/>
              <a:t>improving the financial health, extending banking services to financially excluded segment, and impact investing for industry, and regional community (</a:t>
            </a:r>
            <a:r>
              <a:rPr lang="en-AU" sz="4900" dirty="0" err="1"/>
              <a:t>Bockstette</a:t>
            </a:r>
            <a:r>
              <a:rPr lang="en-AU" sz="4900" dirty="0"/>
              <a:t> et al. 2014)</a:t>
            </a:r>
          </a:p>
          <a:p>
            <a:endParaRPr lang="en-US" sz="4900" dirty="0"/>
          </a:p>
          <a:p>
            <a:endParaRPr lang="en-AU" sz="4900" dirty="0"/>
          </a:p>
          <a:p>
            <a:endParaRPr lang="en-AU" dirty="0"/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F60C45-566D-4AC4-B369-ADA6A1A18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effectLst/>
              </a:rPr>
              <a:t>Three Levels: Shared Value Model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98E134-BC94-4319-A3D1-0FF0E3AF2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/>
              <a:t>Re-conceiving products and markets</a:t>
            </a:r>
            <a:r>
              <a:rPr lang="en-AU" dirty="0"/>
              <a:t>  -upgrading value propositions for satisfying unmet social needs by embedding social dimensions in to the socially-aligned commercial product</a:t>
            </a:r>
          </a:p>
          <a:p>
            <a:r>
              <a:rPr lang="en-AU" b="1" dirty="0"/>
              <a:t>Re-defining the value-chain</a:t>
            </a:r>
            <a:r>
              <a:rPr lang="en-AU" dirty="0"/>
              <a:t>- re-configuration of operational practices and productivity (input access, resource utilization, innovation and efficiency) and reduction of socio-environmental constraints in the value chain</a:t>
            </a:r>
          </a:p>
          <a:p>
            <a:r>
              <a:rPr lang="en-AU" b="1" dirty="0"/>
              <a:t>Enabling Local Cluster Development</a:t>
            </a:r>
            <a:r>
              <a:rPr lang="en-AU" dirty="0"/>
              <a:t>- aligning innovative business interests with broader socio-economic issues to strengthen competitive context of regionally concentrated firms and interconnected communities</a:t>
            </a:r>
          </a:p>
        </p:txBody>
      </p:sp>
    </p:spTree>
    <p:extLst>
      <p:ext uri="{BB962C8B-B14F-4D97-AF65-F5344CB8AC3E}">
        <p14:creationId xmlns:p14="http://schemas.microsoft.com/office/powerpoint/2010/main" val="35832109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2FAE92-19E9-4505-A82E-16ED2032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20064"/>
          </a:xfrm>
        </p:spPr>
        <p:txBody>
          <a:bodyPr>
            <a:noAutofit/>
          </a:bodyPr>
          <a:lstStyle/>
          <a:p>
            <a:br>
              <a:rPr lang="en-AU" sz="2000" b="1" dirty="0">
                <a:effectLst/>
              </a:rPr>
            </a:br>
            <a:endParaRPr lang="en-AU" sz="20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70C348-EA5C-42E1-A9F4-C78DCA64A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40"/>
            <a:ext cx="8382000" cy="52754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2000" b="1" dirty="0"/>
              <a:t>Figure: Social and Economic Value Creation - Shared Value Model F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FF933FA6-BE4C-48B7-A25E-BA28C9F6C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5" name="Group 85">
            <a:extLst>
              <a:ext uri="{FF2B5EF4-FFF2-40B4-BE49-F238E27FC236}">
                <a16:creationId xmlns:a16="http://schemas.microsoft.com/office/drawing/2014/main" id="{6AA294B7-963C-43F6-A328-B79D084C5C55}"/>
              </a:ext>
            </a:extLst>
          </p:cNvPr>
          <p:cNvGrpSpPr>
            <a:grpSpLocks/>
          </p:cNvGrpSpPr>
          <p:nvPr/>
        </p:nvGrpSpPr>
        <p:grpSpPr bwMode="auto">
          <a:xfrm>
            <a:off x="457199" y="1156567"/>
            <a:ext cx="8229600" cy="4850723"/>
            <a:chOff x="1455" y="2874"/>
            <a:chExt cx="9525" cy="10115"/>
          </a:xfrm>
        </p:grpSpPr>
        <p:sp>
          <p:nvSpPr>
            <p:cNvPr id="6" name="Rectangle 117">
              <a:extLst>
                <a:ext uri="{FF2B5EF4-FFF2-40B4-BE49-F238E27FC236}">
                  <a16:creationId xmlns:a16="http://schemas.microsoft.com/office/drawing/2014/main" id="{6996EF80-3DFA-4786-8E86-B01EC3CB4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5" y="5136"/>
              <a:ext cx="2925" cy="269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Redefining Productivity in the Value Chain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(improving the inputs and proximity to supplier and distribution network while acting as steward for natural resources)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115">
              <a:extLst>
                <a:ext uri="{FF2B5EF4-FFF2-40B4-BE49-F238E27FC236}">
                  <a16:creationId xmlns:a16="http://schemas.microsoft.com/office/drawing/2014/main" id="{434550D5-C19B-45E7-8772-510AF9195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5" y="2874"/>
              <a:ext cx="4455" cy="1472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57250" algn="l"/>
                </a:tabLs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Creating Shared Value Business Model (Porter and Kramer 2011)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57250" algn="l"/>
                </a:tabLst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16">
              <a:extLst>
                <a:ext uri="{FF2B5EF4-FFF2-40B4-BE49-F238E27FC236}">
                  <a16:creationId xmlns:a16="http://schemas.microsoft.com/office/drawing/2014/main" id="{9AE3B9D7-25F8-4C87-89BB-96B616771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5136"/>
              <a:ext cx="2715" cy="252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Re-conceiving Products and Markets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(meeting social needs based on innovative new value proposition while expanding to underserved markets)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18">
              <a:extLst>
                <a:ext uri="{FF2B5EF4-FFF2-40B4-BE49-F238E27FC236}">
                  <a16:creationId xmlns:a16="http://schemas.microsoft.com/office/drawing/2014/main" id="{D33E475B-B5C9-4CBD-A93D-C40B188EF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5" y="5155"/>
              <a:ext cx="2925" cy="261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Enabling Local Cluster Development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252525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maintaining network of reliable local suppliers, a well-functioning regional infrastructure and access to skills and knowledge)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19">
              <a:extLst>
                <a:ext uri="{FF2B5EF4-FFF2-40B4-BE49-F238E27FC236}">
                  <a16:creationId xmlns:a16="http://schemas.microsoft.com/office/drawing/2014/main" id="{159554CA-7B47-4137-9D06-3EEEB9127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20" y="4203"/>
              <a:ext cx="3240" cy="9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AutoShape 120">
              <a:extLst>
                <a:ext uri="{FF2B5EF4-FFF2-40B4-BE49-F238E27FC236}">
                  <a16:creationId xmlns:a16="http://schemas.microsoft.com/office/drawing/2014/main" id="{6FE988C2-2A27-4FD0-AF12-7E9B2C6104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0" y="4203"/>
              <a:ext cx="0" cy="9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AutoShape 121">
              <a:extLst>
                <a:ext uri="{FF2B5EF4-FFF2-40B4-BE49-F238E27FC236}">
                  <a16:creationId xmlns:a16="http://schemas.microsoft.com/office/drawing/2014/main" id="{EC190B6B-7CD2-4296-B493-D0C757D38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0" y="4203"/>
              <a:ext cx="3450" cy="9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Oval 122">
              <a:extLst>
                <a:ext uri="{FF2B5EF4-FFF2-40B4-BE49-F238E27FC236}">
                  <a16:creationId xmlns:a16="http://schemas.microsoft.com/office/drawing/2014/main" id="{AEC37B30-DAC0-4363-9C2F-829B52CAB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8259"/>
              <a:ext cx="9525" cy="2522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57250" algn="l"/>
                </a:tabLst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Leading to socially aligned commercial process/product innovation based on core business strategy encompassing value proposition, value chain, and local clusters</a:t>
              </a:r>
              <a:endPara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57250" algn="l"/>
                </a:tabLst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AutoShape 123">
              <a:extLst>
                <a:ext uri="{FF2B5EF4-FFF2-40B4-BE49-F238E27FC236}">
                  <a16:creationId xmlns:a16="http://schemas.microsoft.com/office/drawing/2014/main" id="{EA259EBE-B9E2-4209-AEF8-852343517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20" y="7769"/>
              <a:ext cx="3075" cy="4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" name="AutoShape 124">
              <a:extLst>
                <a:ext uri="{FF2B5EF4-FFF2-40B4-BE49-F238E27FC236}">
                  <a16:creationId xmlns:a16="http://schemas.microsoft.com/office/drawing/2014/main" id="{8769830A-DAB3-46E7-8CEC-BE32B28A8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0" y="7827"/>
              <a:ext cx="31" cy="4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" name="AutoShape 125">
              <a:extLst>
                <a:ext uri="{FF2B5EF4-FFF2-40B4-BE49-F238E27FC236}">
                  <a16:creationId xmlns:a16="http://schemas.microsoft.com/office/drawing/2014/main" id="{51A3BAD1-8615-44FD-A925-2E3D33D25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" y="7695"/>
              <a:ext cx="3045" cy="5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AutoShape 126">
              <a:extLst>
                <a:ext uri="{FF2B5EF4-FFF2-40B4-BE49-F238E27FC236}">
                  <a16:creationId xmlns:a16="http://schemas.microsoft.com/office/drawing/2014/main" id="{ADA94B5B-2B5A-4CFD-821B-BF404E274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11310"/>
              <a:ext cx="6225" cy="1679"/>
            </a:xfrm>
            <a:prstGeom prst="flowChartAlternateProcess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572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57250" algn="l"/>
                </a:tabLs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Financial outcome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realised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as competitive advantage through co-creation of value for Shareholders and Stakeholders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57250" algn="l"/>
                </a:tabLst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AutoShape 96">
              <a:extLst>
                <a:ext uri="{FF2B5EF4-FFF2-40B4-BE49-F238E27FC236}">
                  <a16:creationId xmlns:a16="http://schemas.microsoft.com/office/drawing/2014/main" id="{C6516494-2C2A-4A8D-AF8B-ED449562A7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75" y="10714"/>
              <a:ext cx="14" cy="6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9" name="Rectangle 22">
            <a:extLst>
              <a:ext uri="{FF2B5EF4-FFF2-40B4-BE49-F238E27FC236}">
                <a16:creationId xmlns:a16="http://schemas.microsoft.com/office/drawing/2014/main" id="{F02024AE-2948-415D-96C4-755C23F2F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95499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987079-433A-40A5-814C-0AEE915A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Level 1: Re-conceiving Products and Markets - Literature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80419-4DA3-4B45-B567-918AE487F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competitive market advantage (</a:t>
            </a:r>
            <a:r>
              <a:rPr lang="en-AU" dirty="0" err="1"/>
              <a:t>Junge</a:t>
            </a:r>
            <a:r>
              <a:rPr lang="en-AU" dirty="0"/>
              <a:t>, 2011) and value for shareholders/stakeholders (</a:t>
            </a:r>
            <a:r>
              <a:rPr lang="en-AU" dirty="0" err="1"/>
              <a:t>Verboven</a:t>
            </a:r>
            <a:r>
              <a:rPr lang="en-AU" dirty="0"/>
              <a:t>, 2011)</a:t>
            </a:r>
          </a:p>
          <a:p>
            <a:r>
              <a:rPr lang="en-AU" dirty="0"/>
              <a:t>new product development opportunities for multifunctional user-centric product design (Viswanathan and </a:t>
            </a:r>
            <a:r>
              <a:rPr lang="en-AU" dirty="0" err="1"/>
              <a:t>Sridharan</a:t>
            </a:r>
            <a:r>
              <a:rPr lang="en-AU" dirty="0"/>
              <a:t>, 2011) </a:t>
            </a:r>
          </a:p>
          <a:p>
            <a:r>
              <a:rPr lang="en-AU" dirty="0"/>
              <a:t>product/entrepreneurial innovation (Drucker, 2012) </a:t>
            </a:r>
          </a:p>
          <a:p>
            <a:r>
              <a:rPr lang="en-AU" dirty="0"/>
              <a:t>knowledge sharing and accessing skills during innovative new product development (Wu, 2014)</a:t>
            </a:r>
          </a:p>
          <a:p>
            <a:r>
              <a:rPr lang="en-AU" dirty="0"/>
              <a:t>resource and capabilities for enhancing competencies (Hanson et al., 2014)</a:t>
            </a:r>
          </a:p>
          <a:p>
            <a:r>
              <a:rPr lang="en-AU" dirty="0"/>
              <a:t>basic health and nutritional issues (</a:t>
            </a:r>
            <a:r>
              <a:rPr lang="en-AU" dirty="0" err="1"/>
              <a:t>Breidbach</a:t>
            </a:r>
            <a:r>
              <a:rPr lang="en-AU" dirty="0"/>
              <a:t> and Maglio, 2016)</a:t>
            </a:r>
          </a:p>
          <a:p>
            <a:r>
              <a:rPr lang="en-AU" dirty="0"/>
              <a:t>stakeholders as co-creators (Ramaswamy and </a:t>
            </a:r>
            <a:r>
              <a:rPr lang="en-AU" dirty="0" err="1"/>
              <a:t>Ozcan</a:t>
            </a:r>
            <a:r>
              <a:rPr lang="en-AU" dirty="0"/>
              <a:t>, 2014)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47789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5312ED-727F-47D0-BEC0-E233EE24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524000"/>
          </a:xfrm>
        </p:spPr>
        <p:txBody>
          <a:bodyPr>
            <a:normAutofit fontScale="90000"/>
          </a:bodyPr>
          <a:lstStyle/>
          <a:p>
            <a:br>
              <a:rPr lang="en-AU" sz="2700" dirty="0">
                <a:effectLst/>
              </a:rPr>
            </a:br>
            <a:br>
              <a:rPr lang="en-AU" sz="2700" dirty="0">
                <a:effectLst/>
              </a:rPr>
            </a:br>
            <a:br>
              <a:rPr lang="en-AU" sz="2700" dirty="0">
                <a:effectLst/>
              </a:rPr>
            </a:br>
            <a:br>
              <a:rPr lang="en-AU" sz="2700" dirty="0">
                <a:effectLst/>
              </a:rPr>
            </a:br>
            <a:br>
              <a:rPr lang="en-AU" sz="2700" dirty="0">
                <a:effectLst/>
              </a:rPr>
            </a:br>
            <a:r>
              <a:rPr lang="en-AU" sz="3100" b="1" dirty="0">
                <a:effectLst/>
              </a:rPr>
              <a:t>Re-conceive Products and Markets: </a:t>
            </a:r>
            <a:r>
              <a:rPr lang="en-AU" sz="3100" b="1" dirty="0"/>
              <a:t>(financial health and inclusion of clients, and new products/services for socio-environmental progress): </a:t>
            </a:r>
            <a:r>
              <a:rPr lang="en-AU" sz="3100" b="1" dirty="0">
                <a:effectLst/>
              </a:rPr>
              <a:t>Sub-themes </a:t>
            </a:r>
            <a:br>
              <a:rPr lang="en-AU" sz="3100" dirty="0">
                <a:effectLst/>
              </a:rPr>
            </a:br>
            <a:endParaRPr lang="en-AU" sz="31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1BD346-842B-4DEC-ACAA-AF893C70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 lvl="0"/>
            <a:r>
              <a:rPr lang="en-AU" dirty="0"/>
              <a:t>socially-aligned products/services for market expansion</a:t>
            </a:r>
          </a:p>
          <a:p>
            <a:pPr lvl="0"/>
            <a:r>
              <a:rPr lang="en-AU" dirty="0"/>
              <a:t>shifting value propositions for catering underserved market</a:t>
            </a:r>
          </a:p>
          <a:p>
            <a:pPr lvl="0"/>
            <a:r>
              <a:rPr lang="en-AU" dirty="0"/>
              <a:t>strategy for competitive advantage</a:t>
            </a:r>
          </a:p>
          <a:p>
            <a:pPr lvl="0"/>
            <a:r>
              <a:rPr lang="en-AU" dirty="0"/>
              <a:t>create value for shareholders and stakeholders</a:t>
            </a:r>
          </a:p>
          <a:p>
            <a:r>
              <a:rPr lang="en-AU" b="1" dirty="0"/>
              <a:t>Example:</a:t>
            </a:r>
            <a:r>
              <a:rPr lang="en-AU" dirty="0"/>
              <a:t> 75% of Nestlé’s product portfolio now fulfils WHO nutrition criteria</a:t>
            </a:r>
          </a:p>
          <a:p>
            <a:pPr lvl="0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1308078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D7E69C-2DC3-4EEB-ADE6-59B42DD2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sz="2200" dirty="0"/>
            </a:br>
            <a:r>
              <a:rPr lang="en-AU" sz="3100" b="1" dirty="0"/>
              <a:t>Re-conceiving Products and Markets : Interview Response Summary</a:t>
            </a:r>
            <a:br>
              <a:rPr lang="en-AU" sz="3100" b="1" dirty="0"/>
            </a:br>
            <a:endParaRPr lang="en-AU" sz="31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4A3EBD-D94C-4D83-8149-8DED880DB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reconfigure competitive products and services to improve regional customer prospects, community accessibility, market, margin share and shareholder returns. </a:t>
            </a:r>
            <a:r>
              <a:rPr lang="en-AU" b="1" dirty="0"/>
              <a:t>[Bendigo]</a:t>
            </a:r>
            <a:endParaRPr lang="en-AU" dirty="0"/>
          </a:p>
          <a:p>
            <a:endParaRPr lang="en-AU" dirty="0"/>
          </a:p>
          <a:p>
            <a:r>
              <a:rPr lang="en-AU" dirty="0"/>
              <a:t>customer advocacy and meeting needs through innovative micro-finance products and services </a:t>
            </a:r>
            <a:r>
              <a:rPr lang="en-AU" b="1" dirty="0"/>
              <a:t>[NAB]</a:t>
            </a:r>
            <a:endParaRPr lang="en-AU" dirty="0"/>
          </a:p>
          <a:p>
            <a:endParaRPr lang="en-AU" dirty="0"/>
          </a:p>
          <a:p>
            <a:r>
              <a:rPr lang="en-AU" dirty="0"/>
              <a:t>product reconfiguration through AAI Essentials (in collaboration with Good Shepherd Microfinance)  Co-creation Lab to address issues of insurance affordability and financial exclusion</a:t>
            </a:r>
            <a:r>
              <a:rPr lang="en-AU" i="1" dirty="0"/>
              <a:t> </a:t>
            </a:r>
            <a:r>
              <a:rPr lang="en-AU" b="1" dirty="0"/>
              <a:t>[Suncorp]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963943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B62388-0726-4F28-979B-8601B166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Level 2: Re-configuration of Value Chain - Literature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29921A-DF42-453D-89F5-7D3D7364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process efficiency, employee productivity, resource utilisation, sustainable procurement, and localised production (Porter and Kramer, 2011)</a:t>
            </a:r>
          </a:p>
          <a:p>
            <a:r>
              <a:rPr lang="en-AU" dirty="0"/>
              <a:t>supply chain collaboration (Zhang and </a:t>
            </a:r>
            <a:r>
              <a:rPr lang="en-AU" dirty="0" err="1"/>
              <a:t>Huo</a:t>
            </a:r>
            <a:r>
              <a:rPr lang="en-AU" dirty="0"/>
              <a:t>, 2013), resilience (</a:t>
            </a:r>
            <a:r>
              <a:rPr lang="en-AU" dirty="0" err="1"/>
              <a:t>Golgeci</a:t>
            </a:r>
            <a:r>
              <a:rPr lang="en-AU" dirty="0"/>
              <a:t> and </a:t>
            </a:r>
            <a:r>
              <a:rPr lang="en-AU" dirty="0" err="1"/>
              <a:t>Ponomarov</a:t>
            </a:r>
            <a:r>
              <a:rPr lang="en-AU" dirty="0"/>
              <a:t>, 2013), integration (Kamal and </a:t>
            </a:r>
            <a:r>
              <a:rPr lang="en-AU" dirty="0" err="1"/>
              <a:t>Irani</a:t>
            </a:r>
            <a:r>
              <a:rPr lang="en-AU" dirty="0"/>
              <a:t>, 2014), agility (Harrison et al.,2014), skills access for shared decision (Wu, 2014), optimisation (Von </a:t>
            </a:r>
            <a:r>
              <a:rPr lang="en-AU" dirty="0" err="1"/>
              <a:t>Liel</a:t>
            </a:r>
            <a:r>
              <a:rPr lang="en-AU" dirty="0"/>
              <a:t>, 2016), and socio-environmental impact (</a:t>
            </a:r>
            <a:r>
              <a:rPr lang="en-AU" dirty="0" err="1"/>
              <a:t>O’Riordan</a:t>
            </a:r>
            <a:r>
              <a:rPr lang="en-AU" dirty="0"/>
              <a:t> and </a:t>
            </a:r>
            <a:r>
              <a:rPr lang="en-AU" dirty="0" err="1"/>
              <a:t>Fairbrass</a:t>
            </a:r>
            <a:r>
              <a:rPr lang="en-AU" dirty="0"/>
              <a:t>, 2014)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783391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tf00001191</Template>
  <TotalTime>575</TotalTime>
  <Words>1168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DengXian</vt:lpstr>
      <vt:lpstr>Arial</vt:lpstr>
      <vt:lpstr>Calibri</vt:lpstr>
      <vt:lpstr>Constantia</vt:lpstr>
      <vt:lpstr>Times New Roman</vt:lpstr>
      <vt:lpstr>Wingdings 2</vt:lpstr>
      <vt:lpstr>Flow</vt:lpstr>
      <vt:lpstr>Sustainability in Economic and Social Context     </vt:lpstr>
      <vt:lpstr>Harvard Academics in Value Creation</vt:lpstr>
      <vt:lpstr>Shared Value Creation Model: Definition, Positioning and Avenues </vt:lpstr>
      <vt:lpstr>Three Levels: Shared Value Model</vt:lpstr>
      <vt:lpstr> </vt:lpstr>
      <vt:lpstr>Level 1: Re-conceiving Products and Markets - Literature</vt:lpstr>
      <vt:lpstr>     Re-conceive Products and Markets: (financial health and inclusion of clients, and new products/services for socio-environmental progress): Sub-themes  </vt:lpstr>
      <vt:lpstr> Re-conceiving Products and Markets : Interview Response Summary </vt:lpstr>
      <vt:lpstr>Level 2: Re-configuration of Value Chain - Literature</vt:lpstr>
      <vt:lpstr>Redefine Productivity in the Value Chain (innovating around financial products, business mechanisms across the entire supply chain): Sub-themes</vt:lpstr>
      <vt:lpstr>   Redefining Productivity in the Value Chain: Interview Response Summary </vt:lpstr>
      <vt:lpstr>Level 3: Enabling Local Cluster Development - Literature</vt:lpstr>
      <vt:lpstr>  Enable Local Cluster Development (Creating an enabling environment: strengthening key players and institutions by clustered collaboration at regional level): Sub-themes  </vt:lpstr>
      <vt:lpstr>Enable Local Cluster Development: Interview Responses</vt:lpstr>
      <vt:lpstr>Areas of Shared Value Opportunities for Banks</vt:lpstr>
      <vt:lpstr>Banking Initiatives for Shared Value Creation: Bendigo, NAB, and Suncorp</vt:lpstr>
      <vt:lpstr>       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(2):  Sustainability in Economic and Social Context   Title of Conference Proposal: Multiple Case Explorations of Australian Banking Organisations Creating Social and Economic Value: Application of Shared Value Framework   </dc:title>
  <dc:creator>Tabua</dc:creator>
  <cp:lastModifiedBy>Japan - VETEA</cp:lastModifiedBy>
  <cp:revision>50</cp:revision>
  <dcterms:created xsi:type="dcterms:W3CDTF">2018-01-14T10:13:06Z</dcterms:created>
  <dcterms:modified xsi:type="dcterms:W3CDTF">2018-01-22T05:16:40Z</dcterms:modified>
</cp:coreProperties>
</file>