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handoutMasterIdLst>
    <p:handoutMasterId r:id="rId3"/>
  </p:handoutMasterIdLst>
  <p:sldIdLst>
    <p:sldId id="256" r:id="rId2"/>
  </p:sldIdLst>
  <p:sldSz cx="30243463" cy="42773600"/>
  <p:notesSz cx="29819600" cy="42329100"/>
  <p:embeddedFontLst>
    <p:embeddedFont>
      <p:font typeface="Verdana" pitchFamily="34" charset="0"/>
      <p:regular r:id="rId4"/>
      <p:bold r:id="rId5"/>
      <p:italic r:id="rId6"/>
      <p:boldItalic r:id="rId7"/>
    </p:embeddedFont>
  </p:embeddedFontLst>
  <p:defaultTextStyle>
    <a:defPPr>
      <a:defRPr lang="en-US"/>
    </a:defPPr>
    <a:lvl1pPr algn="l" rtl="0" fontAlgn="base">
      <a:spcBef>
        <a:spcPct val="0"/>
      </a:spcBef>
      <a:spcAft>
        <a:spcPct val="0"/>
      </a:spcAft>
      <a:defRPr sz="3400" b="1" kern="1200">
        <a:solidFill>
          <a:schemeClr val="tx1"/>
        </a:solidFill>
        <a:latin typeface="Verdana" pitchFamily="34" charset="0"/>
        <a:ea typeface="+mn-ea"/>
        <a:cs typeface="+mn-cs"/>
      </a:defRPr>
    </a:lvl1pPr>
    <a:lvl2pPr marL="457200" algn="l" rtl="0" fontAlgn="base">
      <a:spcBef>
        <a:spcPct val="0"/>
      </a:spcBef>
      <a:spcAft>
        <a:spcPct val="0"/>
      </a:spcAft>
      <a:defRPr sz="3400" b="1" kern="1200">
        <a:solidFill>
          <a:schemeClr val="tx1"/>
        </a:solidFill>
        <a:latin typeface="Verdana" pitchFamily="34" charset="0"/>
        <a:ea typeface="+mn-ea"/>
        <a:cs typeface="+mn-cs"/>
      </a:defRPr>
    </a:lvl2pPr>
    <a:lvl3pPr marL="914400" algn="l" rtl="0" fontAlgn="base">
      <a:spcBef>
        <a:spcPct val="0"/>
      </a:spcBef>
      <a:spcAft>
        <a:spcPct val="0"/>
      </a:spcAft>
      <a:defRPr sz="3400" b="1" kern="1200">
        <a:solidFill>
          <a:schemeClr val="tx1"/>
        </a:solidFill>
        <a:latin typeface="Verdana" pitchFamily="34" charset="0"/>
        <a:ea typeface="+mn-ea"/>
        <a:cs typeface="+mn-cs"/>
      </a:defRPr>
    </a:lvl3pPr>
    <a:lvl4pPr marL="1371600" algn="l" rtl="0" fontAlgn="base">
      <a:spcBef>
        <a:spcPct val="0"/>
      </a:spcBef>
      <a:spcAft>
        <a:spcPct val="0"/>
      </a:spcAft>
      <a:defRPr sz="3400" b="1" kern="1200">
        <a:solidFill>
          <a:schemeClr val="tx1"/>
        </a:solidFill>
        <a:latin typeface="Verdana" pitchFamily="34" charset="0"/>
        <a:ea typeface="+mn-ea"/>
        <a:cs typeface="+mn-cs"/>
      </a:defRPr>
    </a:lvl4pPr>
    <a:lvl5pPr marL="1828800" algn="l" rtl="0" fontAlgn="base">
      <a:spcBef>
        <a:spcPct val="0"/>
      </a:spcBef>
      <a:spcAft>
        <a:spcPct val="0"/>
      </a:spcAft>
      <a:defRPr sz="3400" b="1" kern="1200">
        <a:solidFill>
          <a:schemeClr val="tx1"/>
        </a:solidFill>
        <a:latin typeface="Verdana" pitchFamily="34" charset="0"/>
        <a:ea typeface="+mn-ea"/>
        <a:cs typeface="+mn-cs"/>
      </a:defRPr>
    </a:lvl5pPr>
    <a:lvl6pPr marL="2286000" algn="l" defTabSz="914400" rtl="0" eaLnBrk="1" latinLnBrk="0" hangingPunct="1">
      <a:defRPr sz="3400" b="1" kern="1200">
        <a:solidFill>
          <a:schemeClr val="tx1"/>
        </a:solidFill>
        <a:latin typeface="Verdana" pitchFamily="34" charset="0"/>
        <a:ea typeface="+mn-ea"/>
        <a:cs typeface="+mn-cs"/>
      </a:defRPr>
    </a:lvl6pPr>
    <a:lvl7pPr marL="2743200" algn="l" defTabSz="914400" rtl="0" eaLnBrk="1" latinLnBrk="0" hangingPunct="1">
      <a:defRPr sz="3400" b="1" kern="1200">
        <a:solidFill>
          <a:schemeClr val="tx1"/>
        </a:solidFill>
        <a:latin typeface="Verdana" pitchFamily="34" charset="0"/>
        <a:ea typeface="+mn-ea"/>
        <a:cs typeface="+mn-cs"/>
      </a:defRPr>
    </a:lvl7pPr>
    <a:lvl8pPr marL="3200400" algn="l" defTabSz="914400" rtl="0" eaLnBrk="1" latinLnBrk="0" hangingPunct="1">
      <a:defRPr sz="3400" b="1" kern="1200">
        <a:solidFill>
          <a:schemeClr val="tx1"/>
        </a:solidFill>
        <a:latin typeface="Verdana" pitchFamily="34" charset="0"/>
        <a:ea typeface="+mn-ea"/>
        <a:cs typeface="+mn-cs"/>
      </a:defRPr>
    </a:lvl8pPr>
    <a:lvl9pPr marL="3657600" algn="l" defTabSz="914400" rtl="0" eaLnBrk="1" latinLnBrk="0" hangingPunct="1">
      <a:defRPr sz="3400" b="1"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66"/>
    <a:srgbClr val="3A5012"/>
    <a:srgbClr val="484710"/>
    <a:srgbClr val="7A7C1C"/>
    <a:srgbClr val="FFCC00"/>
    <a:srgbClr val="4F6F92"/>
    <a:srgbClr val="CCFF99"/>
    <a:srgbClr val="C6065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6113" autoAdjust="0"/>
  </p:normalViewPr>
  <p:slideViewPr>
    <p:cSldViewPr>
      <p:cViewPr>
        <p:scale>
          <a:sx n="25" d="100"/>
          <a:sy n="25" d="100"/>
        </p:scale>
        <p:origin x="-540" y="3570"/>
      </p:cViewPr>
      <p:guideLst>
        <p:guide orient="horz" pos="1437"/>
        <p:guide orient="horz" pos="26218"/>
        <p:guide orient="horz" pos="4084"/>
        <p:guide orient="horz" pos="18118"/>
        <p:guide orient="horz" pos="3669"/>
        <p:guide orient="horz" pos="978"/>
        <p:guide pos="18241"/>
        <p:guide pos="9781"/>
        <p:guide pos="962"/>
        <p:guide pos="927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handoutMaster" Target="handoutMasters/handoutMaster1.xml"/><Relationship Id="rId7" Type="http://schemas.openxmlformats.org/officeDocument/2006/relationships/font" Target="fonts/font4.fntdata"/><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tableStyles" Target="tableStyles.xml"/><Relationship Id="rId5" Type="http://schemas.openxmlformats.org/officeDocument/2006/relationships/font" Target="fonts/font2.fntdata"/><Relationship Id="rId10" Type="http://schemas.openxmlformats.org/officeDocument/2006/relationships/theme" Target="theme/theme1.xml"/><Relationship Id="rId4" Type="http://schemas.openxmlformats.org/officeDocument/2006/relationships/font" Target="fonts/font1.fntdata"/><Relationship Id="rId9"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usq\staff\home\koech\Phd%20Thesis\Layflat%20trial\Hydraulic%20Exp%20Final%20results\Final%20results.xls"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AU"/>
  <c:roundedCorners val="1"/>
  <c:chart>
    <c:plotArea>
      <c:layout>
        <c:manualLayout>
          <c:layoutTarget val="inner"/>
          <c:xMode val="edge"/>
          <c:yMode val="edge"/>
          <c:x val="0.12171543691803161"/>
          <c:y val="9.8521911774312548E-2"/>
          <c:w val="0.83785488839211564"/>
          <c:h val="0.70679182463303503"/>
        </c:manualLayout>
      </c:layout>
      <c:scatterChart>
        <c:scatterStyle val="lineMarker"/>
        <c:ser>
          <c:idx val="0"/>
          <c:order val="0"/>
          <c:tx>
            <c:v>Valves removed</c:v>
          </c:tx>
          <c:spPr>
            <a:ln w="28575">
              <a:noFill/>
            </a:ln>
          </c:spPr>
          <c:marker>
            <c:symbol val="triangle"/>
            <c:size val="8"/>
          </c:marker>
          <c:trendline>
            <c:spPr>
              <a:ln w="19050"/>
            </c:spPr>
            <c:trendlineType val="power"/>
            <c:dispRSqr val="1"/>
            <c:dispEq val="1"/>
            <c:trendlineLbl>
              <c:layout>
                <c:manualLayout>
                  <c:x val="-7.9614415286696924E-2"/>
                  <c:y val="-3.4763536502381648E-2"/>
                </c:manualLayout>
              </c:layout>
              <c:tx>
                <c:rich>
                  <a:bodyPr/>
                  <a:lstStyle/>
                  <a:p>
                    <a:pPr>
                      <a:defRPr sz="2000" b="1"/>
                    </a:pPr>
                    <a:r>
                      <a:rPr lang="en-AU" baseline="0"/>
                      <a:t>Q</a:t>
                    </a:r>
                    <a:r>
                      <a:rPr baseline="0"/>
                      <a:t> = 7.523</a:t>
                    </a:r>
                    <a:r>
                      <a:rPr lang="en-AU" baseline="0"/>
                      <a:t>H</a:t>
                    </a:r>
                    <a:r>
                      <a:rPr baseline="30000"/>
                      <a:t>0.4431</a:t>
                    </a:r>
                    <a:r>
                      <a:rPr baseline="0"/>
                      <a:t>
R² = 0.9234</a:t>
                    </a:r>
                    <a:endParaRPr/>
                  </a:p>
                </c:rich>
              </c:tx>
              <c:numFmt formatCode="General" sourceLinked="0"/>
              <c:spPr>
                <a:solidFill>
                  <a:srgbClr val="FFFF00"/>
                </a:solidFill>
              </c:spPr>
            </c:trendlineLbl>
          </c:trendline>
          <c:xVal>
            <c:numRef>
              <c:f>'Regression analysis'!$AI$10:$AI$39</c:f>
              <c:numCache>
                <c:formatCode>General</c:formatCode>
                <c:ptCount val="30"/>
                <c:pt idx="0">
                  <c:v>0.29455000000000031</c:v>
                </c:pt>
                <c:pt idx="1">
                  <c:v>0.27105000000000001</c:v>
                </c:pt>
                <c:pt idx="2">
                  <c:v>0.27415</c:v>
                </c:pt>
                <c:pt idx="3">
                  <c:v>0.27610000000000001</c:v>
                </c:pt>
                <c:pt idx="4">
                  <c:v>0.26279999999999998</c:v>
                </c:pt>
                <c:pt idx="5">
                  <c:v>0.26185000000000008</c:v>
                </c:pt>
                <c:pt idx="6">
                  <c:v>0.25535000000000002</c:v>
                </c:pt>
                <c:pt idx="7">
                  <c:v>0.25724999999999998</c:v>
                </c:pt>
                <c:pt idx="8">
                  <c:v>0.25724999999999998</c:v>
                </c:pt>
                <c:pt idx="9">
                  <c:v>0.2893000000000005</c:v>
                </c:pt>
                <c:pt idx="10">
                  <c:v>0</c:v>
                </c:pt>
                <c:pt idx="11">
                  <c:v>0.45800000000000002</c:v>
                </c:pt>
                <c:pt idx="12">
                  <c:v>0.45450000000000002</c:v>
                </c:pt>
                <c:pt idx="13">
                  <c:v>0.46440000000000031</c:v>
                </c:pt>
                <c:pt idx="14">
                  <c:v>0.45800000000000002</c:v>
                </c:pt>
                <c:pt idx="15">
                  <c:v>0.45450000000000002</c:v>
                </c:pt>
                <c:pt idx="16">
                  <c:v>0.45250000000000001</c:v>
                </c:pt>
                <c:pt idx="17">
                  <c:v>0.45850000000000002</c:v>
                </c:pt>
                <c:pt idx="18">
                  <c:v>0.45800000000000002</c:v>
                </c:pt>
                <c:pt idx="19">
                  <c:v>0.49350000000000038</c:v>
                </c:pt>
                <c:pt idx="20">
                  <c:v>0.5840000000000003</c:v>
                </c:pt>
                <c:pt idx="21">
                  <c:v>0.59400000000000031</c:v>
                </c:pt>
                <c:pt idx="22">
                  <c:v>0.59049999999999958</c:v>
                </c:pt>
                <c:pt idx="23">
                  <c:v>0.61339999999999995</c:v>
                </c:pt>
                <c:pt idx="24">
                  <c:v>0.5920000000000003</c:v>
                </c:pt>
                <c:pt idx="25">
                  <c:v>0.59649999999999959</c:v>
                </c:pt>
                <c:pt idx="26">
                  <c:v>0.58749999999999958</c:v>
                </c:pt>
                <c:pt idx="27">
                  <c:v>0.59449999999999958</c:v>
                </c:pt>
                <c:pt idx="28">
                  <c:v>0.59500000000000031</c:v>
                </c:pt>
                <c:pt idx="29">
                  <c:v>0.64150000000000063</c:v>
                </c:pt>
              </c:numCache>
            </c:numRef>
          </c:xVal>
          <c:yVal>
            <c:numRef>
              <c:f>'Regression analysis'!$AJ$10:$AJ$39</c:f>
              <c:numCache>
                <c:formatCode>General</c:formatCode>
                <c:ptCount val="30"/>
                <c:pt idx="0">
                  <c:v>4.2300000000000004</c:v>
                </c:pt>
                <c:pt idx="1">
                  <c:v>4.7519999999999998</c:v>
                </c:pt>
                <c:pt idx="2">
                  <c:v>4.5549999999999908</c:v>
                </c:pt>
                <c:pt idx="3">
                  <c:v>4.2300000000000004</c:v>
                </c:pt>
                <c:pt idx="4">
                  <c:v>3.798</c:v>
                </c:pt>
                <c:pt idx="5">
                  <c:v>4.1749999999999945</c:v>
                </c:pt>
                <c:pt idx="6">
                  <c:v>3.9779999999999998</c:v>
                </c:pt>
                <c:pt idx="7">
                  <c:v>3.948</c:v>
                </c:pt>
                <c:pt idx="8">
                  <c:v>4.04</c:v>
                </c:pt>
                <c:pt idx="9">
                  <c:v>4.1879999999999908</c:v>
                </c:pt>
                <c:pt idx="11">
                  <c:v>5.2370000000000001</c:v>
                </c:pt>
                <c:pt idx="12">
                  <c:v>5.6829999999999945</c:v>
                </c:pt>
                <c:pt idx="13">
                  <c:v>5.6479999999999908</c:v>
                </c:pt>
                <c:pt idx="14">
                  <c:v>5.4880000000000004</c:v>
                </c:pt>
                <c:pt idx="15">
                  <c:v>5.4669999999999996</c:v>
                </c:pt>
                <c:pt idx="16">
                  <c:v>5.4589999999999996</c:v>
                </c:pt>
                <c:pt idx="17">
                  <c:v>5.4260000000000002</c:v>
                </c:pt>
                <c:pt idx="18">
                  <c:v>5.3129999999999908</c:v>
                </c:pt>
                <c:pt idx="19">
                  <c:v>5.4189999999999996</c:v>
                </c:pt>
                <c:pt idx="21">
                  <c:v>5.76</c:v>
                </c:pt>
                <c:pt idx="22">
                  <c:v>6.0309999999999997</c:v>
                </c:pt>
                <c:pt idx="23">
                  <c:v>6.05</c:v>
                </c:pt>
                <c:pt idx="24">
                  <c:v>5.7160000000000002</c:v>
                </c:pt>
                <c:pt idx="25">
                  <c:v>5.8159999999999945</c:v>
                </c:pt>
                <c:pt idx="26">
                  <c:v>6.1859999999999955</c:v>
                </c:pt>
                <c:pt idx="27">
                  <c:v>5.7869999999999999</c:v>
                </c:pt>
                <c:pt idx="28">
                  <c:v>5.8839999999999995</c:v>
                </c:pt>
                <c:pt idx="29">
                  <c:v>6.0060000000000002</c:v>
                </c:pt>
              </c:numCache>
            </c:numRef>
          </c:yVal>
        </c:ser>
        <c:ser>
          <c:idx val="1"/>
          <c:order val="1"/>
          <c:tx>
            <c:v>Valves fully open</c:v>
          </c:tx>
          <c:spPr>
            <a:ln w="28575">
              <a:noFill/>
            </a:ln>
          </c:spPr>
          <c:marker>
            <c:symbol val="square"/>
            <c:size val="8"/>
          </c:marker>
          <c:trendline>
            <c:spPr>
              <a:ln w="19050"/>
            </c:spPr>
            <c:trendlineType val="power"/>
            <c:dispRSqr val="1"/>
            <c:dispEq val="1"/>
            <c:trendlineLbl>
              <c:layout>
                <c:manualLayout>
                  <c:x val="-4.3566516210790114E-2"/>
                  <c:y val="-6.5872703412073533E-2"/>
                </c:manualLayout>
              </c:layout>
              <c:tx>
                <c:rich>
                  <a:bodyPr/>
                  <a:lstStyle/>
                  <a:p>
                    <a:pPr>
                      <a:defRPr sz="2000" b="1"/>
                    </a:pPr>
                    <a:r>
                      <a:rPr lang="en-US" baseline="0"/>
                      <a:t>Q = 2.3242H</a:t>
                    </a:r>
                    <a:r>
                      <a:rPr lang="en-US" baseline="30000"/>
                      <a:t>0.5584</a:t>
                    </a:r>
                    <a:r>
                      <a:rPr lang="en-US" baseline="0"/>
                      <a:t>
R² = 0.909</a:t>
                    </a:r>
                    <a:endParaRPr lang="en-US"/>
                  </a:p>
                </c:rich>
              </c:tx>
              <c:numFmt formatCode="General" sourceLinked="0"/>
              <c:spPr>
                <a:solidFill>
                  <a:srgbClr val="FFFF00"/>
                </a:solidFill>
              </c:spPr>
            </c:trendlineLbl>
          </c:trendline>
          <c:xVal>
            <c:numRef>
              <c:f>'Regression analysis'!$AO$10:$AO$49</c:f>
              <c:numCache>
                <c:formatCode>General</c:formatCode>
                <c:ptCount val="40"/>
                <c:pt idx="0">
                  <c:v>0.72200000000000064</c:v>
                </c:pt>
                <c:pt idx="1">
                  <c:v>0.72500000000000064</c:v>
                </c:pt>
                <c:pt idx="2">
                  <c:v>0.72450000000000003</c:v>
                </c:pt>
                <c:pt idx="3">
                  <c:v>0.73939999999999995</c:v>
                </c:pt>
                <c:pt idx="4">
                  <c:v>0.72200000000000064</c:v>
                </c:pt>
                <c:pt idx="5">
                  <c:v>0.72150000000000003</c:v>
                </c:pt>
                <c:pt idx="6">
                  <c:v>0.72350000000000003</c:v>
                </c:pt>
                <c:pt idx="7">
                  <c:v>0.71650000000000003</c:v>
                </c:pt>
                <c:pt idx="8">
                  <c:v>0.72600000000000064</c:v>
                </c:pt>
                <c:pt idx="9">
                  <c:v>0.76250000000000062</c:v>
                </c:pt>
                <c:pt idx="10">
                  <c:v>0.46300000000000002</c:v>
                </c:pt>
                <c:pt idx="11">
                  <c:v>0.46200000000000002</c:v>
                </c:pt>
                <c:pt idx="12">
                  <c:v>0.45550000000000002</c:v>
                </c:pt>
                <c:pt idx="13">
                  <c:v>0.46240000000000031</c:v>
                </c:pt>
                <c:pt idx="14">
                  <c:v>0.44400000000000017</c:v>
                </c:pt>
                <c:pt idx="15">
                  <c:v>0.44850000000000018</c:v>
                </c:pt>
                <c:pt idx="16">
                  <c:v>0.44350000000000017</c:v>
                </c:pt>
                <c:pt idx="17">
                  <c:v>0.44750000000000018</c:v>
                </c:pt>
                <c:pt idx="18">
                  <c:v>0.45200000000000001</c:v>
                </c:pt>
                <c:pt idx="19">
                  <c:v>0.49750000000000055</c:v>
                </c:pt>
                <c:pt idx="20">
                  <c:v>1.0660000000000001</c:v>
                </c:pt>
                <c:pt idx="21">
                  <c:v>1.0640000000000001</c:v>
                </c:pt>
                <c:pt idx="22">
                  <c:v>1.0665</c:v>
                </c:pt>
                <c:pt idx="23">
                  <c:v>1.0684</c:v>
                </c:pt>
                <c:pt idx="24">
                  <c:v>1.05</c:v>
                </c:pt>
                <c:pt idx="25">
                  <c:v>1.0554999999999977</c:v>
                </c:pt>
                <c:pt idx="26">
                  <c:v>1.0585</c:v>
                </c:pt>
                <c:pt idx="27">
                  <c:v>1.0574999999999977</c:v>
                </c:pt>
                <c:pt idx="28">
                  <c:v>1.0620000000000001</c:v>
                </c:pt>
                <c:pt idx="29">
                  <c:v>1.1054999999999977</c:v>
                </c:pt>
                <c:pt idx="30">
                  <c:v>0.84900000000000064</c:v>
                </c:pt>
                <c:pt idx="31">
                  <c:v>0.84400000000000064</c:v>
                </c:pt>
                <c:pt idx="32">
                  <c:v>0.84150000000000003</c:v>
                </c:pt>
                <c:pt idx="33">
                  <c:v>0.84639999999999993</c:v>
                </c:pt>
                <c:pt idx="34">
                  <c:v>0.83800000000000063</c:v>
                </c:pt>
                <c:pt idx="35">
                  <c:v>0.84050000000000002</c:v>
                </c:pt>
                <c:pt idx="36">
                  <c:v>0.83850000000000002</c:v>
                </c:pt>
                <c:pt idx="37">
                  <c:v>0.84350000000000003</c:v>
                </c:pt>
                <c:pt idx="38">
                  <c:v>0.84000000000000064</c:v>
                </c:pt>
                <c:pt idx="39">
                  <c:v>0.88850000000000029</c:v>
                </c:pt>
              </c:numCache>
            </c:numRef>
          </c:xVal>
          <c:yVal>
            <c:numRef>
              <c:f>'Regression analysis'!$AP$10:$AP$49</c:f>
              <c:numCache>
                <c:formatCode>0.000</c:formatCode>
                <c:ptCount val="40"/>
                <c:pt idx="0">
                  <c:v>2.1756601607347825</c:v>
                </c:pt>
                <c:pt idx="1">
                  <c:v>2.0681368391292057</c:v>
                </c:pt>
                <c:pt idx="2">
                  <c:v>1.9910514541387048</c:v>
                </c:pt>
                <c:pt idx="3">
                  <c:v>1.8946497517926093</c:v>
                </c:pt>
                <c:pt idx="4">
                  <c:v>1.9137168141592913</c:v>
                </c:pt>
                <c:pt idx="5">
                  <c:v>1.8493150684931505</c:v>
                </c:pt>
                <c:pt idx="6">
                  <c:v>1.8306010928961738</c:v>
                </c:pt>
                <c:pt idx="7">
                  <c:v>1.8700192360538621</c:v>
                </c:pt>
                <c:pt idx="8">
                  <c:v>1.7990209409844966</c:v>
                </c:pt>
                <c:pt idx="9">
                  <c:v>1.9483046136742628</c:v>
                </c:pt>
                <c:pt idx="10" formatCode="General">
                  <c:v>1.7640000000000007</c:v>
                </c:pt>
                <c:pt idx="11" formatCode="General">
                  <c:v>1.6020000000000001</c:v>
                </c:pt>
                <c:pt idx="12" formatCode="General">
                  <c:v>1.6040000000000001</c:v>
                </c:pt>
                <c:pt idx="13" formatCode="General">
                  <c:v>1.468</c:v>
                </c:pt>
                <c:pt idx="14" formatCode="General">
                  <c:v>1.48</c:v>
                </c:pt>
                <c:pt idx="15" formatCode="General">
                  <c:v>1.4129999999999971</c:v>
                </c:pt>
                <c:pt idx="16" formatCode="General">
                  <c:v>1.381</c:v>
                </c:pt>
                <c:pt idx="17" formatCode="General">
                  <c:v>1.444</c:v>
                </c:pt>
                <c:pt idx="18" formatCode="General">
                  <c:v>1.4049999999999971</c:v>
                </c:pt>
                <c:pt idx="19" formatCode="General">
                  <c:v>1.5429999999999977</c:v>
                </c:pt>
                <c:pt idx="20">
                  <c:v>2.65</c:v>
                </c:pt>
                <c:pt idx="21">
                  <c:v>2.4939999999999998</c:v>
                </c:pt>
                <c:pt idx="22">
                  <c:v>2.5419999999999998</c:v>
                </c:pt>
                <c:pt idx="23">
                  <c:v>2.3589999999999987</c:v>
                </c:pt>
                <c:pt idx="24">
                  <c:v>2.4189999999999987</c:v>
                </c:pt>
                <c:pt idx="25">
                  <c:v>2.4219999999999997</c:v>
                </c:pt>
                <c:pt idx="26">
                  <c:v>2.2349999999999999</c:v>
                </c:pt>
                <c:pt idx="27">
                  <c:v>2.294</c:v>
                </c:pt>
                <c:pt idx="28">
                  <c:v>2.3129999999999957</c:v>
                </c:pt>
                <c:pt idx="29">
                  <c:v>2.4189999999999987</c:v>
                </c:pt>
                <c:pt idx="30">
                  <c:v>2.3459999999999988</c:v>
                </c:pt>
                <c:pt idx="31">
                  <c:v>2.02</c:v>
                </c:pt>
                <c:pt idx="32">
                  <c:v>2.2000000000000002</c:v>
                </c:pt>
                <c:pt idx="33">
                  <c:v>2.1149999999999998</c:v>
                </c:pt>
                <c:pt idx="34">
                  <c:v>2.2000000000000002</c:v>
                </c:pt>
                <c:pt idx="35">
                  <c:v>2.1339999999999999</c:v>
                </c:pt>
                <c:pt idx="36">
                  <c:v>2.0149999999999997</c:v>
                </c:pt>
                <c:pt idx="37">
                  <c:v>2.0749999999999997</c:v>
                </c:pt>
                <c:pt idx="38">
                  <c:v>2.0159999999999987</c:v>
                </c:pt>
                <c:pt idx="39">
                  <c:v>2.1559999999999997</c:v>
                </c:pt>
              </c:numCache>
            </c:numRef>
          </c:yVal>
        </c:ser>
        <c:axId val="119919360"/>
        <c:axId val="119921280"/>
      </c:scatterChart>
      <c:valAx>
        <c:axId val="119919360"/>
        <c:scaling>
          <c:orientation val="minMax"/>
        </c:scaling>
        <c:axPos val="b"/>
        <c:majorGridlines/>
        <c:title>
          <c:tx>
            <c:rich>
              <a:bodyPr/>
              <a:lstStyle/>
              <a:p>
                <a:pPr>
                  <a:defRPr sz="2400" b="1"/>
                </a:pPr>
                <a:r>
                  <a:rPr lang="en-US" sz="2400" b="1">
                    <a:latin typeface="Times New Roman" pitchFamily="18" charset="0"/>
                    <a:cs typeface="Times New Roman" pitchFamily="18" charset="0"/>
                  </a:rPr>
                  <a:t>Pressure head (m)</a:t>
                </a:r>
              </a:p>
            </c:rich>
          </c:tx>
          <c:layout>
            <c:manualLayout>
              <c:xMode val="edge"/>
              <c:yMode val="edge"/>
              <c:x val="0.4310202697079607"/>
              <c:y val="0.87375137070142062"/>
            </c:manualLayout>
          </c:layout>
        </c:title>
        <c:numFmt formatCode="General" sourceLinked="1"/>
        <c:tickLblPos val="nextTo"/>
        <c:txPr>
          <a:bodyPr rot="0" vert="horz"/>
          <a:lstStyle/>
          <a:p>
            <a:pPr>
              <a:defRPr sz="2000" b="1" i="0" u="none" strike="noStrike" baseline="0">
                <a:solidFill>
                  <a:srgbClr val="000000"/>
                </a:solidFill>
                <a:latin typeface="Calibri"/>
                <a:ea typeface="Calibri"/>
                <a:cs typeface="Calibri"/>
              </a:defRPr>
            </a:pPr>
            <a:endParaRPr lang="en-US"/>
          </a:p>
        </c:txPr>
        <c:crossAx val="119921280"/>
        <c:crosses val="autoZero"/>
        <c:crossBetween val="midCat"/>
      </c:valAx>
      <c:valAx>
        <c:axId val="119921280"/>
        <c:scaling>
          <c:orientation val="minMax"/>
        </c:scaling>
        <c:axPos val="l"/>
        <c:majorGridlines/>
        <c:title>
          <c:tx>
            <c:rich>
              <a:bodyPr rot="-5400000" vert="horz"/>
              <a:lstStyle/>
              <a:p>
                <a:pPr>
                  <a:defRPr sz="2400"/>
                </a:pPr>
                <a:r>
                  <a:rPr lang="en-US" sz="2400" dirty="0">
                    <a:latin typeface="Times New Roman" pitchFamily="18" charset="0"/>
                    <a:cs typeface="Times New Roman" pitchFamily="18" charset="0"/>
                  </a:rPr>
                  <a:t>Discharge (l/s)</a:t>
                </a:r>
              </a:p>
            </c:rich>
          </c:tx>
          <c:layout>
            <c:manualLayout>
              <c:xMode val="edge"/>
              <c:yMode val="edge"/>
              <c:x val="3.5153797865662292E-2"/>
              <c:y val="0.26558052506210511"/>
            </c:manualLayout>
          </c:layout>
        </c:title>
        <c:numFmt formatCode="General" sourceLinked="1"/>
        <c:tickLblPos val="nextTo"/>
        <c:txPr>
          <a:bodyPr/>
          <a:lstStyle/>
          <a:p>
            <a:pPr>
              <a:defRPr sz="2000" b="1" baseline="0"/>
            </a:pPr>
            <a:endParaRPr lang="en-US"/>
          </a:p>
        </c:txPr>
        <c:crossAx val="119919360"/>
        <c:crosses val="autoZero"/>
        <c:crossBetween val="midCat"/>
      </c:valAx>
      <c:spPr>
        <a:solidFill>
          <a:srgbClr val="9BBB59">
            <a:lumMod val="20000"/>
            <a:lumOff val="80000"/>
          </a:srgbClr>
        </a:solidFill>
        <a:ln w="25400">
          <a:solidFill>
            <a:srgbClr val="4F81BD"/>
          </a:solidFill>
        </a:ln>
      </c:spPr>
    </c:plotArea>
    <c:legend>
      <c:legendPos val="b"/>
      <c:legendEntry>
        <c:idx val="0"/>
        <c:txPr>
          <a:bodyPr/>
          <a:lstStyle/>
          <a:p>
            <a:pPr>
              <a:defRPr sz="2400" b="1" baseline="0"/>
            </a:pPr>
            <a:endParaRPr lang="en-US"/>
          </a:p>
        </c:txPr>
      </c:legendEntry>
      <c:legendEntry>
        <c:idx val="1"/>
        <c:txPr>
          <a:bodyPr/>
          <a:lstStyle/>
          <a:p>
            <a:pPr>
              <a:defRPr sz="2400" b="1" baseline="0"/>
            </a:pPr>
            <a:endParaRPr lang="en-US"/>
          </a:p>
        </c:txPr>
      </c:legendEntry>
      <c:legendEntry>
        <c:idx val="2"/>
        <c:delete val="1"/>
      </c:legendEntry>
      <c:legendEntry>
        <c:idx val="3"/>
        <c:delete val="1"/>
      </c:legendEntry>
      <c:layout>
        <c:manualLayout>
          <c:xMode val="edge"/>
          <c:yMode val="edge"/>
          <c:x val="0.11371462747947485"/>
          <c:y val="0.9296595589784874"/>
          <c:w val="0.82490185901903645"/>
          <c:h val="5.5811461067366688E-2"/>
        </c:manualLayout>
      </c:layout>
      <c:txPr>
        <a:bodyPr/>
        <a:lstStyle/>
        <a:p>
          <a:pPr>
            <a:defRPr sz="2000" b="1"/>
          </a:pPr>
          <a:endParaRPr lang="en-US"/>
        </a:p>
      </c:txPr>
    </c:legend>
    <c:plotVisOnly val="1"/>
    <c:dispBlanksAs val="gap"/>
  </c:chart>
  <c:spPr>
    <a:ln w="25400" cap="flat" cmpd="sng">
      <a:solidFill>
        <a:srgbClr val="4F81BD"/>
      </a:solidFill>
      <a:miter lim="800000"/>
    </a:ln>
  </c:sp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12920663" cy="2116138"/>
          </a:xfrm>
          <a:prstGeom prst="rect">
            <a:avLst/>
          </a:prstGeom>
          <a:noFill/>
          <a:ln w="9525">
            <a:noFill/>
            <a:miter lim="800000"/>
            <a:headEnd/>
            <a:tailEnd/>
          </a:ln>
          <a:effectLst/>
        </p:spPr>
        <p:txBody>
          <a:bodyPr vert="horz" wrap="square" lIns="412367" tIns="206183" rIns="412367" bIns="206183" numCol="1" anchor="t" anchorCtr="0" compatLnSpc="1">
            <a:prstTxWarp prst="textNoShape">
              <a:avLst/>
            </a:prstTxWarp>
          </a:bodyPr>
          <a:lstStyle>
            <a:lvl1pPr defTabSz="4124325">
              <a:defRPr sz="5400" b="0">
                <a:effectLst/>
                <a:latin typeface="Times New Roman" pitchFamily="18" charset="0"/>
              </a:defRPr>
            </a:lvl1pPr>
          </a:lstStyle>
          <a:p>
            <a:pPr>
              <a:defRPr/>
            </a:pPr>
            <a:endParaRPr lang="en-US"/>
          </a:p>
        </p:txBody>
      </p:sp>
      <p:sp>
        <p:nvSpPr>
          <p:cNvPr id="8195" name="Rectangle 3"/>
          <p:cNvSpPr>
            <a:spLocks noGrp="1" noChangeArrowheads="1"/>
          </p:cNvSpPr>
          <p:nvPr>
            <p:ph type="dt" sz="quarter" idx="1"/>
          </p:nvPr>
        </p:nvSpPr>
        <p:spPr bwMode="auto">
          <a:xfrm>
            <a:off x="16898938" y="0"/>
            <a:ext cx="12920662" cy="2116138"/>
          </a:xfrm>
          <a:prstGeom prst="rect">
            <a:avLst/>
          </a:prstGeom>
          <a:noFill/>
          <a:ln w="9525">
            <a:noFill/>
            <a:miter lim="800000"/>
            <a:headEnd/>
            <a:tailEnd/>
          </a:ln>
          <a:effectLst/>
        </p:spPr>
        <p:txBody>
          <a:bodyPr vert="horz" wrap="square" lIns="412367" tIns="206183" rIns="412367" bIns="206183" numCol="1" anchor="t" anchorCtr="0" compatLnSpc="1">
            <a:prstTxWarp prst="textNoShape">
              <a:avLst/>
            </a:prstTxWarp>
          </a:bodyPr>
          <a:lstStyle>
            <a:lvl1pPr algn="r" defTabSz="4124325">
              <a:defRPr sz="5400" b="0">
                <a:effectLst/>
                <a:latin typeface="Times New Roman" pitchFamily="18" charset="0"/>
              </a:defRPr>
            </a:lvl1pPr>
          </a:lstStyle>
          <a:p>
            <a:pPr>
              <a:defRPr/>
            </a:pPr>
            <a:endParaRPr lang="en-US"/>
          </a:p>
        </p:txBody>
      </p:sp>
      <p:sp>
        <p:nvSpPr>
          <p:cNvPr id="8196" name="Rectangle 4"/>
          <p:cNvSpPr>
            <a:spLocks noGrp="1" noChangeArrowheads="1"/>
          </p:cNvSpPr>
          <p:nvPr>
            <p:ph type="ftr" sz="quarter" idx="2"/>
          </p:nvPr>
        </p:nvSpPr>
        <p:spPr bwMode="auto">
          <a:xfrm>
            <a:off x="0" y="40212963"/>
            <a:ext cx="12920663" cy="2116137"/>
          </a:xfrm>
          <a:prstGeom prst="rect">
            <a:avLst/>
          </a:prstGeom>
          <a:noFill/>
          <a:ln w="9525">
            <a:noFill/>
            <a:miter lim="800000"/>
            <a:headEnd/>
            <a:tailEnd/>
          </a:ln>
          <a:effectLst/>
        </p:spPr>
        <p:txBody>
          <a:bodyPr vert="horz" wrap="square" lIns="412367" tIns="206183" rIns="412367" bIns="206183" numCol="1" anchor="b" anchorCtr="0" compatLnSpc="1">
            <a:prstTxWarp prst="textNoShape">
              <a:avLst/>
            </a:prstTxWarp>
          </a:bodyPr>
          <a:lstStyle>
            <a:lvl1pPr defTabSz="4124325">
              <a:defRPr sz="5400" b="0">
                <a:effectLst/>
                <a:latin typeface="Times New Roman" pitchFamily="18" charset="0"/>
              </a:defRPr>
            </a:lvl1pPr>
          </a:lstStyle>
          <a:p>
            <a:pPr>
              <a:defRPr/>
            </a:pPr>
            <a:endParaRPr lang="en-US"/>
          </a:p>
        </p:txBody>
      </p:sp>
      <p:sp>
        <p:nvSpPr>
          <p:cNvPr id="8197" name="Rectangle 5"/>
          <p:cNvSpPr>
            <a:spLocks noGrp="1" noChangeArrowheads="1"/>
          </p:cNvSpPr>
          <p:nvPr>
            <p:ph type="sldNum" sz="quarter" idx="3"/>
          </p:nvPr>
        </p:nvSpPr>
        <p:spPr bwMode="auto">
          <a:xfrm>
            <a:off x="16898938" y="40212963"/>
            <a:ext cx="12920662" cy="2116137"/>
          </a:xfrm>
          <a:prstGeom prst="rect">
            <a:avLst/>
          </a:prstGeom>
          <a:noFill/>
          <a:ln w="9525">
            <a:noFill/>
            <a:miter lim="800000"/>
            <a:headEnd/>
            <a:tailEnd/>
          </a:ln>
          <a:effectLst/>
        </p:spPr>
        <p:txBody>
          <a:bodyPr vert="horz" wrap="square" lIns="412367" tIns="206183" rIns="412367" bIns="206183" numCol="1" anchor="b" anchorCtr="0" compatLnSpc="1">
            <a:prstTxWarp prst="textNoShape">
              <a:avLst/>
            </a:prstTxWarp>
          </a:bodyPr>
          <a:lstStyle>
            <a:lvl1pPr algn="r" defTabSz="4124325">
              <a:defRPr sz="5400" b="0">
                <a:effectLst/>
                <a:latin typeface="Times New Roman" pitchFamily="18" charset="0"/>
              </a:defRPr>
            </a:lvl1pPr>
          </a:lstStyle>
          <a:p>
            <a:pPr>
              <a:defRPr/>
            </a:pPr>
            <a:fld id="{3D8AA7E5-1211-4B5C-9404-4726162A40F9}"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68538" y="13287375"/>
            <a:ext cx="25706387" cy="9169400"/>
          </a:xfrm>
          <a:prstGeom prst="rect">
            <a:avLst/>
          </a:prstGeom>
        </p:spPr>
        <p:txBody>
          <a:bodyPr/>
          <a:lstStyle/>
          <a:p>
            <a:r>
              <a:rPr lang="en-US" smtClean="0"/>
              <a:t>Click to edit Master title style</a:t>
            </a:r>
            <a:endParaRPr lang="en-AU"/>
          </a:p>
        </p:txBody>
      </p:sp>
      <p:sp>
        <p:nvSpPr>
          <p:cNvPr id="3" name="Subtitle 2"/>
          <p:cNvSpPr>
            <a:spLocks noGrp="1"/>
          </p:cNvSpPr>
          <p:nvPr>
            <p:ph type="subTitle" idx="1"/>
          </p:nvPr>
        </p:nvSpPr>
        <p:spPr>
          <a:xfrm>
            <a:off x="4537075" y="24237950"/>
            <a:ext cx="21169313" cy="1093152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512888" y="1712913"/>
            <a:ext cx="27217687" cy="7129462"/>
          </a:xfrm>
          <a:prstGeom prst="rect">
            <a:avLst/>
          </a:prstGeom>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a:xfrm>
            <a:off x="1512888" y="9980613"/>
            <a:ext cx="27217687" cy="282289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926550" y="1712913"/>
            <a:ext cx="6804025" cy="36496625"/>
          </a:xfrm>
          <a:prstGeom prst="rect">
            <a:avLst/>
          </a:prstGeo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1512888" y="1712913"/>
            <a:ext cx="20261262" cy="364966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12888" y="1712913"/>
            <a:ext cx="27217687" cy="7129462"/>
          </a:xfrm>
          <a:prstGeom prst="rect">
            <a:avLst/>
          </a:prstGeom>
        </p:spPr>
        <p:txBody>
          <a:bodyPr/>
          <a:lstStyle/>
          <a:p>
            <a:r>
              <a:rPr lang="en-US" smtClean="0"/>
              <a:t>Click to edit Master title style</a:t>
            </a:r>
            <a:endParaRPr lang="en-AU"/>
          </a:p>
        </p:txBody>
      </p:sp>
      <p:sp>
        <p:nvSpPr>
          <p:cNvPr id="3" name="Content Placeholder 2"/>
          <p:cNvSpPr>
            <a:spLocks noGrp="1"/>
          </p:cNvSpPr>
          <p:nvPr>
            <p:ph idx="1"/>
          </p:nvPr>
        </p:nvSpPr>
        <p:spPr>
          <a:xfrm>
            <a:off x="1512888" y="9980613"/>
            <a:ext cx="27217687" cy="282289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89188" y="27485975"/>
            <a:ext cx="25706387" cy="8494713"/>
          </a:xfrm>
          <a:prstGeom prst="rect">
            <a:avLst/>
          </a:prstGeo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2389188" y="18129250"/>
            <a:ext cx="25706387" cy="9356725"/>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12888" y="1712913"/>
            <a:ext cx="27217687" cy="7129462"/>
          </a:xfrm>
          <a:prstGeom prst="rect">
            <a:avLst/>
          </a:prstGeom>
        </p:spPr>
        <p:txBody>
          <a:bodyPr/>
          <a:lstStyle/>
          <a:p>
            <a:r>
              <a:rPr lang="en-US" smtClean="0"/>
              <a:t>Click to edit Master title style</a:t>
            </a:r>
            <a:endParaRPr lang="en-AU"/>
          </a:p>
        </p:txBody>
      </p:sp>
      <p:sp>
        <p:nvSpPr>
          <p:cNvPr id="3" name="Content Placeholder 2"/>
          <p:cNvSpPr>
            <a:spLocks noGrp="1"/>
          </p:cNvSpPr>
          <p:nvPr>
            <p:ph sz="half" idx="1"/>
          </p:nvPr>
        </p:nvSpPr>
        <p:spPr>
          <a:xfrm>
            <a:off x="1512888" y="9980613"/>
            <a:ext cx="13531850" cy="282289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15197138" y="9980613"/>
            <a:ext cx="13533437" cy="282289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2888" y="1712913"/>
            <a:ext cx="27217687" cy="7129462"/>
          </a:xfrm>
          <a:prstGeom prst="rect">
            <a:avLst/>
          </a:prstGeo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1512888" y="9574213"/>
            <a:ext cx="13361987" cy="39909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12888" y="13565188"/>
            <a:ext cx="13361987" cy="246443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15363825" y="9574213"/>
            <a:ext cx="13366750" cy="39909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5363825" y="13565188"/>
            <a:ext cx="13366750" cy="246443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12888" y="1712913"/>
            <a:ext cx="27217687" cy="7129462"/>
          </a:xfrm>
          <a:prstGeom prst="rect">
            <a:avLst/>
          </a:prstGeom>
        </p:spPr>
        <p:txBody>
          <a:bodyPr/>
          <a:lstStyle/>
          <a:p>
            <a:r>
              <a:rPr lang="en-US" smtClean="0"/>
              <a:t>Click to edit Master title style</a:t>
            </a:r>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2888" y="1703388"/>
            <a:ext cx="9948862" cy="7246937"/>
          </a:xfrm>
          <a:prstGeom prst="rect">
            <a:avLst/>
          </a:prstGeo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11823700" y="1703388"/>
            <a:ext cx="16906875" cy="3650615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1512888" y="8950325"/>
            <a:ext cx="9948862" cy="2925921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27725" y="29941838"/>
            <a:ext cx="18146713" cy="3533775"/>
          </a:xfrm>
          <a:prstGeom prst="rect">
            <a:avLst/>
          </a:prstGeo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5927725" y="3821113"/>
            <a:ext cx="18146713" cy="2566511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5927725" y="33475613"/>
            <a:ext cx="18146713" cy="50212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719CE1"/>
            </a:gs>
            <a:gs pos="100000">
              <a:srgbClr val="1D4587"/>
            </a:gs>
          </a:gsLst>
          <a:lin ang="5400000" scaled="1"/>
        </a:gra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41788" rtl="0" eaLnBrk="0" fontAlgn="base" hangingPunct="0">
        <a:spcBef>
          <a:spcPct val="0"/>
        </a:spcBef>
        <a:spcAft>
          <a:spcPct val="0"/>
        </a:spcAft>
        <a:defRPr sz="20000">
          <a:solidFill>
            <a:schemeClr val="tx2"/>
          </a:solidFill>
          <a:latin typeface="+mj-lt"/>
          <a:ea typeface="+mj-ea"/>
          <a:cs typeface="+mj-cs"/>
        </a:defRPr>
      </a:lvl1pPr>
      <a:lvl2pPr algn="ctr" defTabSz="4141788" rtl="0" eaLnBrk="0" fontAlgn="base" hangingPunct="0">
        <a:spcBef>
          <a:spcPct val="0"/>
        </a:spcBef>
        <a:spcAft>
          <a:spcPct val="0"/>
        </a:spcAft>
        <a:defRPr sz="20000">
          <a:solidFill>
            <a:schemeClr val="tx2"/>
          </a:solidFill>
          <a:latin typeface="Times New Roman" pitchFamily="18" charset="0"/>
        </a:defRPr>
      </a:lvl2pPr>
      <a:lvl3pPr algn="ctr" defTabSz="4141788" rtl="0" eaLnBrk="0" fontAlgn="base" hangingPunct="0">
        <a:spcBef>
          <a:spcPct val="0"/>
        </a:spcBef>
        <a:spcAft>
          <a:spcPct val="0"/>
        </a:spcAft>
        <a:defRPr sz="20000">
          <a:solidFill>
            <a:schemeClr val="tx2"/>
          </a:solidFill>
          <a:latin typeface="Times New Roman" pitchFamily="18" charset="0"/>
        </a:defRPr>
      </a:lvl3pPr>
      <a:lvl4pPr algn="ctr" defTabSz="4141788" rtl="0" eaLnBrk="0" fontAlgn="base" hangingPunct="0">
        <a:spcBef>
          <a:spcPct val="0"/>
        </a:spcBef>
        <a:spcAft>
          <a:spcPct val="0"/>
        </a:spcAft>
        <a:defRPr sz="20000">
          <a:solidFill>
            <a:schemeClr val="tx2"/>
          </a:solidFill>
          <a:latin typeface="Times New Roman" pitchFamily="18" charset="0"/>
        </a:defRPr>
      </a:lvl4pPr>
      <a:lvl5pPr algn="ctr" defTabSz="4141788" rtl="0" eaLnBrk="0" fontAlgn="base" hangingPunct="0">
        <a:spcBef>
          <a:spcPct val="0"/>
        </a:spcBef>
        <a:spcAft>
          <a:spcPct val="0"/>
        </a:spcAft>
        <a:defRPr sz="20000">
          <a:solidFill>
            <a:schemeClr val="tx2"/>
          </a:solidFill>
          <a:latin typeface="Times New Roman" pitchFamily="18" charset="0"/>
        </a:defRPr>
      </a:lvl5pPr>
      <a:lvl6pPr marL="457200" algn="ctr" defTabSz="4141788" rtl="0" fontAlgn="base">
        <a:spcBef>
          <a:spcPct val="0"/>
        </a:spcBef>
        <a:spcAft>
          <a:spcPct val="0"/>
        </a:spcAft>
        <a:defRPr sz="20000">
          <a:solidFill>
            <a:schemeClr val="tx2"/>
          </a:solidFill>
          <a:latin typeface="Times New Roman" pitchFamily="18" charset="0"/>
        </a:defRPr>
      </a:lvl6pPr>
      <a:lvl7pPr marL="914400" algn="ctr" defTabSz="4141788" rtl="0" fontAlgn="base">
        <a:spcBef>
          <a:spcPct val="0"/>
        </a:spcBef>
        <a:spcAft>
          <a:spcPct val="0"/>
        </a:spcAft>
        <a:defRPr sz="20000">
          <a:solidFill>
            <a:schemeClr val="tx2"/>
          </a:solidFill>
          <a:latin typeface="Times New Roman" pitchFamily="18" charset="0"/>
        </a:defRPr>
      </a:lvl7pPr>
      <a:lvl8pPr marL="1371600" algn="ctr" defTabSz="4141788" rtl="0" fontAlgn="base">
        <a:spcBef>
          <a:spcPct val="0"/>
        </a:spcBef>
        <a:spcAft>
          <a:spcPct val="0"/>
        </a:spcAft>
        <a:defRPr sz="20000">
          <a:solidFill>
            <a:schemeClr val="tx2"/>
          </a:solidFill>
          <a:latin typeface="Times New Roman" pitchFamily="18" charset="0"/>
        </a:defRPr>
      </a:lvl8pPr>
      <a:lvl9pPr marL="1828800" algn="ctr" defTabSz="4141788" rtl="0" fontAlgn="base">
        <a:spcBef>
          <a:spcPct val="0"/>
        </a:spcBef>
        <a:spcAft>
          <a:spcPct val="0"/>
        </a:spcAft>
        <a:defRPr sz="20000">
          <a:solidFill>
            <a:schemeClr val="tx2"/>
          </a:solidFill>
          <a:latin typeface="Times New Roman" pitchFamily="18" charset="0"/>
        </a:defRPr>
      </a:lvl9pPr>
    </p:titleStyle>
    <p:bodyStyle>
      <a:lvl1pPr marL="1555750" indent="-1555750" algn="l" defTabSz="4141788" rtl="0" eaLnBrk="0" fontAlgn="base" hangingPunct="0">
        <a:spcBef>
          <a:spcPct val="20000"/>
        </a:spcBef>
        <a:spcAft>
          <a:spcPct val="0"/>
        </a:spcAft>
        <a:buChar char="•"/>
        <a:defRPr sz="14800">
          <a:solidFill>
            <a:schemeClr val="tx1"/>
          </a:solidFill>
          <a:latin typeface="+mn-lt"/>
          <a:ea typeface="+mn-ea"/>
          <a:cs typeface="+mn-cs"/>
        </a:defRPr>
      </a:lvl1pPr>
      <a:lvl2pPr marL="3367088" indent="-1292225" algn="l" defTabSz="4141788" rtl="0" eaLnBrk="0" fontAlgn="base" hangingPunct="0">
        <a:spcBef>
          <a:spcPct val="20000"/>
        </a:spcBef>
        <a:spcAft>
          <a:spcPct val="0"/>
        </a:spcAft>
        <a:buChar char="–"/>
        <a:defRPr sz="12600">
          <a:solidFill>
            <a:schemeClr val="tx1"/>
          </a:solidFill>
          <a:latin typeface="+mn-lt"/>
        </a:defRPr>
      </a:lvl2pPr>
      <a:lvl3pPr marL="5178425" indent="-1036638" algn="l" defTabSz="4141788" rtl="0" eaLnBrk="0" fontAlgn="base" hangingPunct="0">
        <a:spcBef>
          <a:spcPct val="20000"/>
        </a:spcBef>
        <a:spcAft>
          <a:spcPct val="0"/>
        </a:spcAft>
        <a:buChar char="•"/>
        <a:defRPr sz="10900">
          <a:solidFill>
            <a:schemeClr val="tx1"/>
          </a:solidFill>
          <a:latin typeface="+mn-lt"/>
        </a:defRPr>
      </a:lvl3pPr>
      <a:lvl4pPr marL="7253288" indent="-1036638" algn="l" defTabSz="4141788" rtl="0" eaLnBrk="0" fontAlgn="base" hangingPunct="0">
        <a:spcBef>
          <a:spcPct val="20000"/>
        </a:spcBef>
        <a:spcAft>
          <a:spcPct val="0"/>
        </a:spcAft>
        <a:buChar char="–"/>
        <a:defRPr sz="9100">
          <a:solidFill>
            <a:schemeClr val="tx1"/>
          </a:solidFill>
          <a:latin typeface="+mn-lt"/>
        </a:defRPr>
      </a:lvl4pPr>
      <a:lvl5pPr marL="9320213" indent="-1030288" algn="l" defTabSz="4141788" rtl="0" eaLnBrk="0" fontAlgn="base" hangingPunct="0">
        <a:spcBef>
          <a:spcPct val="20000"/>
        </a:spcBef>
        <a:spcAft>
          <a:spcPct val="0"/>
        </a:spcAft>
        <a:buChar char="»"/>
        <a:defRPr sz="9100">
          <a:solidFill>
            <a:schemeClr val="tx1"/>
          </a:solidFill>
          <a:latin typeface="+mn-lt"/>
        </a:defRPr>
      </a:lvl5pPr>
      <a:lvl6pPr marL="9777413" indent="-1030288" algn="l" defTabSz="4141788" rtl="0" fontAlgn="base">
        <a:spcBef>
          <a:spcPct val="20000"/>
        </a:spcBef>
        <a:spcAft>
          <a:spcPct val="0"/>
        </a:spcAft>
        <a:buChar char="»"/>
        <a:defRPr sz="9100">
          <a:solidFill>
            <a:schemeClr val="tx1"/>
          </a:solidFill>
          <a:latin typeface="+mn-lt"/>
        </a:defRPr>
      </a:lvl6pPr>
      <a:lvl7pPr marL="10234613" indent="-1030288" algn="l" defTabSz="4141788" rtl="0" fontAlgn="base">
        <a:spcBef>
          <a:spcPct val="20000"/>
        </a:spcBef>
        <a:spcAft>
          <a:spcPct val="0"/>
        </a:spcAft>
        <a:buChar char="»"/>
        <a:defRPr sz="9100">
          <a:solidFill>
            <a:schemeClr val="tx1"/>
          </a:solidFill>
          <a:latin typeface="+mn-lt"/>
        </a:defRPr>
      </a:lvl7pPr>
      <a:lvl8pPr marL="10691813" indent="-1030288" algn="l" defTabSz="4141788" rtl="0" fontAlgn="base">
        <a:spcBef>
          <a:spcPct val="20000"/>
        </a:spcBef>
        <a:spcAft>
          <a:spcPct val="0"/>
        </a:spcAft>
        <a:buChar char="»"/>
        <a:defRPr sz="9100">
          <a:solidFill>
            <a:schemeClr val="tx1"/>
          </a:solidFill>
          <a:latin typeface="+mn-lt"/>
        </a:defRPr>
      </a:lvl8pPr>
      <a:lvl9pPr marL="11149013" indent="-1030288" algn="l" defTabSz="4141788" rtl="0" fontAlgn="base">
        <a:spcBef>
          <a:spcPct val="20000"/>
        </a:spcBef>
        <a:spcAft>
          <a:spcPct val="0"/>
        </a:spcAft>
        <a:buChar char="»"/>
        <a:defRPr sz="91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chart" Target="../charts/chart1.xml"/><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422"/>
          <p:cNvSpPr>
            <a:spLocks noChangeArrowheads="1"/>
          </p:cNvSpPr>
          <p:nvPr/>
        </p:nvSpPr>
        <p:spPr bwMode="auto">
          <a:xfrm>
            <a:off x="1262759" y="10599662"/>
            <a:ext cx="7401385" cy="1031051"/>
          </a:xfrm>
          <a:prstGeom prst="rect">
            <a:avLst/>
          </a:prstGeom>
          <a:noFill/>
          <a:ln w="9525">
            <a:noFill/>
            <a:miter lim="800000"/>
            <a:headEnd/>
            <a:tailEnd/>
          </a:ln>
          <a:effectLst/>
        </p:spPr>
        <p:txBody>
          <a:bodyPr wrap="none">
            <a:spAutoFit/>
          </a:bodyPr>
          <a:lstStyle/>
          <a:p>
            <a:pPr defTabSz="879475">
              <a:defRPr/>
            </a:pPr>
            <a:r>
              <a:rPr lang="en-AU" sz="6100" dirty="0" smtClean="0">
                <a:solidFill>
                  <a:srgbClr val="C60651"/>
                </a:solidFill>
                <a:effectLst>
                  <a:outerShdw blurRad="38100" dist="38100" dir="2700000" algn="tl">
                    <a:srgbClr val="000000">
                      <a:alpha val="43137"/>
                    </a:srgbClr>
                  </a:outerShdw>
                </a:effectLst>
                <a:latin typeface="Arial" charset="0"/>
              </a:rPr>
              <a:t>Objectives of study</a:t>
            </a:r>
            <a:endParaRPr lang="en-AU" sz="6100" dirty="0">
              <a:solidFill>
                <a:srgbClr val="C60651"/>
              </a:solidFill>
              <a:effectLst>
                <a:outerShdw blurRad="38100" dist="38100" dir="2700000" algn="tl">
                  <a:srgbClr val="000000">
                    <a:alpha val="43137"/>
                  </a:srgbClr>
                </a:outerShdw>
              </a:effectLst>
            </a:endParaRPr>
          </a:p>
        </p:txBody>
      </p:sp>
      <p:sp>
        <p:nvSpPr>
          <p:cNvPr id="6582" name="Rectangle 438"/>
          <p:cNvSpPr>
            <a:spLocks noChangeArrowheads="1"/>
          </p:cNvSpPr>
          <p:nvPr/>
        </p:nvSpPr>
        <p:spPr bwMode="auto">
          <a:xfrm>
            <a:off x="1296988" y="7416800"/>
            <a:ext cx="8680450" cy="1254125"/>
          </a:xfrm>
          <a:prstGeom prst="rect">
            <a:avLst/>
          </a:prstGeom>
          <a:noFill/>
          <a:ln w="9525">
            <a:noFill/>
            <a:miter lim="800000"/>
            <a:headEnd/>
            <a:tailEnd/>
          </a:ln>
          <a:effectLst/>
        </p:spPr>
        <p:txBody>
          <a:bodyPr wrap="none" anchor="ctr"/>
          <a:lstStyle/>
          <a:p>
            <a:pPr>
              <a:defRPr/>
            </a:pPr>
            <a:endParaRPr lang="en-AU">
              <a:effectLst>
                <a:outerShdw blurRad="38100" dist="38100" dir="2700000" algn="tl">
                  <a:srgbClr val="000000">
                    <a:alpha val="43137"/>
                  </a:srgbClr>
                </a:outerShdw>
              </a:effectLst>
            </a:endParaRPr>
          </a:p>
        </p:txBody>
      </p:sp>
      <p:sp>
        <p:nvSpPr>
          <p:cNvPr id="6509" name="Rectangle 365"/>
          <p:cNvSpPr>
            <a:spLocks noChangeArrowheads="1"/>
          </p:cNvSpPr>
          <p:nvPr/>
        </p:nvSpPr>
        <p:spPr bwMode="auto">
          <a:xfrm>
            <a:off x="0" y="0"/>
            <a:ext cx="30243463" cy="5570538"/>
          </a:xfrm>
          <a:prstGeom prst="rect">
            <a:avLst/>
          </a:prstGeom>
          <a:solidFill>
            <a:srgbClr val="FFCB00"/>
          </a:solidFill>
          <a:ln w="9525">
            <a:noFill/>
            <a:miter lim="800000"/>
            <a:headEnd/>
            <a:tailEnd/>
          </a:ln>
          <a:effectLst/>
        </p:spPr>
        <p:txBody>
          <a:bodyPr wrap="none" anchor="ctr"/>
          <a:lstStyle/>
          <a:p>
            <a:pPr>
              <a:defRPr/>
            </a:pPr>
            <a:endParaRPr lang="en-AU">
              <a:effectLst>
                <a:outerShdw blurRad="38100" dist="38100" dir="2700000" algn="tl">
                  <a:srgbClr val="000000">
                    <a:alpha val="43137"/>
                  </a:srgbClr>
                </a:outerShdw>
              </a:effectLst>
            </a:endParaRPr>
          </a:p>
        </p:txBody>
      </p:sp>
      <p:pic>
        <p:nvPicPr>
          <p:cNvPr id="1028" name="Picture 370" descr="USQCrest_Col_Trans"/>
          <p:cNvPicPr>
            <a:picLocks noChangeAspect="1" noChangeArrowheads="1"/>
          </p:cNvPicPr>
          <p:nvPr/>
        </p:nvPicPr>
        <p:blipFill>
          <a:blip r:embed="rId2" cstate="print"/>
          <a:srcRect/>
          <a:stretch>
            <a:fillRect/>
          </a:stretch>
        </p:blipFill>
        <p:spPr bwMode="auto">
          <a:xfrm>
            <a:off x="1084263" y="1160463"/>
            <a:ext cx="2444750" cy="3879850"/>
          </a:xfrm>
          <a:prstGeom prst="rect">
            <a:avLst/>
          </a:prstGeom>
          <a:noFill/>
          <a:ln w="9525">
            <a:noFill/>
            <a:miter lim="800000"/>
            <a:headEnd/>
            <a:tailEnd/>
          </a:ln>
        </p:spPr>
      </p:pic>
      <p:sp>
        <p:nvSpPr>
          <p:cNvPr id="6541" name="Rectangle 397"/>
          <p:cNvSpPr>
            <a:spLocks noChangeArrowheads="1"/>
          </p:cNvSpPr>
          <p:nvPr/>
        </p:nvSpPr>
        <p:spPr bwMode="auto">
          <a:xfrm>
            <a:off x="0" y="5545138"/>
            <a:ext cx="30243463" cy="431800"/>
          </a:xfrm>
          <a:prstGeom prst="rect">
            <a:avLst/>
          </a:prstGeom>
          <a:solidFill>
            <a:srgbClr val="C60651"/>
          </a:solidFill>
          <a:ln w="9525">
            <a:noFill/>
            <a:miter lim="800000"/>
            <a:headEnd/>
            <a:tailEnd/>
          </a:ln>
          <a:effectLst/>
        </p:spPr>
        <p:txBody>
          <a:bodyPr wrap="none" anchor="ctr"/>
          <a:lstStyle/>
          <a:p>
            <a:pPr algn="ctr" defTabSz="879475">
              <a:defRPr/>
            </a:pPr>
            <a:endParaRPr lang="en-AU">
              <a:solidFill>
                <a:srgbClr val="0000CC"/>
              </a:solidFill>
              <a:effectLst>
                <a:outerShdw blurRad="38100" dist="38100" dir="2700000" algn="tl">
                  <a:srgbClr val="000000"/>
                </a:outerShdw>
              </a:effectLst>
            </a:endParaRPr>
          </a:p>
        </p:txBody>
      </p:sp>
      <p:pic>
        <p:nvPicPr>
          <p:cNvPr id="1030" name="Picture 401" descr="ppt_footer"/>
          <p:cNvPicPr>
            <a:picLocks noChangeAspect="1" noChangeArrowheads="1"/>
          </p:cNvPicPr>
          <p:nvPr/>
        </p:nvPicPr>
        <p:blipFill>
          <a:blip r:embed="rId3" cstate="print"/>
          <a:srcRect/>
          <a:stretch>
            <a:fillRect/>
          </a:stretch>
        </p:blipFill>
        <p:spPr bwMode="auto">
          <a:xfrm>
            <a:off x="1" y="39240337"/>
            <a:ext cx="30238698" cy="3533262"/>
          </a:xfrm>
          <a:prstGeom prst="rect">
            <a:avLst/>
          </a:prstGeom>
          <a:noFill/>
          <a:ln w="9525">
            <a:noFill/>
            <a:miter lim="800000"/>
            <a:headEnd/>
            <a:tailEnd/>
          </a:ln>
        </p:spPr>
      </p:pic>
      <p:sp>
        <p:nvSpPr>
          <p:cNvPr id="6559" name="Text Box 415"/>
          <p:cNvSpPr txBox="1">
            <a:spLocks noChangeArrowheads="1"/>
          </p:cNvSpPr>
          <p:nvPr/>
        </p:nvSpPr>
        <p:spPr bwMode="auto">
          <a:xfrm>
            <a:off x="1525588" y="9788525"/>
            <a:ext cx="13190537" cy="644525"/>
          </a:xfrm>
          <a:prstGeom prst="rect">
            <a:avLst/>
          </a:prstGeom>
          <a:noFill/>
          <a:ln w="9525">
            <a:noFill/>
            <a:miter lim="800000"/>
            <a:headEnd/>
            <a:tailEnd/>
          </a:ln>
          <a:effectLst/>
        </p:spPr>
        <p:txBody>
          <a:bodyPr lIns="129171" tIns="64583" rIns="129171" bIns="64583">
            <a:spAutoFit/>
          </a:bodyPr>
          <a:lstStyle/>
          <a:p>
            <a:pPr defTabSz="879475">
              <a:defRPr/>
            </a:pPr>
            <a:endParaRPr lang="en-AU">
              <a:effectLst>
                <a:outerShdw blurRad="38100" dist="38100" dir="2700000" algn="tl">
                  <a:srgbClr val="C0C0C0"/>
                </a:outerShdw>
              </a:effectLst>
            </a:endParaRPr>
          </a:p>
        </p:txBody>
      </p:sp>
      <p:sp>
        <p:nvSpPr>
          <p:cNvPr id="6560" name="Text Box 416"/>
          <p:cNvSpPr txBox="1">
            <a:spLocks noChangeArrowheads="1"/>
          </p:cNvSpPr>
          <p:nvPr/>
        </p:nvSpPr>
        <p:spPr bwMode="auto">
          <a:xfrm>
            <a:off x="1190625" y="7170638"/>
            <a:ext cx="27861516" cy="3762191"/>
          </a:xfrm>
          <a:prstGeom prst="rect">
            <a:avLst/>
          </a:prstGeom>
          <a:noFill/>
          <a:ln w="9525">
            <a:noFill/>
            <a:miter lim="800000"/>
            <a:headEnd/>
            <a:tailEnd/>
          </a:ln>
          <a:effectLst/>
        </p:spPr>
        <p:txBody>
          <a:bodyPr wrap="square" lIns="129171" tIns="64583" rIns="129171" bIns="64583">
            <a:spAutoFit/>
          </a:bodyPr>
          <a:lstStyle/>
          <a:p>
            <a:pPr algn="just"/>
            <a:r>
              <a:rPr lang="en-GB" sz="4000" dirty="0">
                <a:effectLst>
                  <a:outerShdw blurRad="38100" dist="38100" dir="2700000" algn="tl">
                    <a:srgbClr val="000000">
                      <a:alpha val="43137"/>
                    </a:srgbClr>
                  </a:outerShdw>
                </a:effectLst>
                <a:latin typeface="Arial" pitchFamily="34" charset="0"/>
                <a:cs typeface="Arial" pitchFamily="34" charset="0"/>
              </a:rPr>
              <a:t>Furrow </a:t>
            </a:r>
            <a:r>
              <a:rPr lang="en-GB" sz="4000" dirty="0" smtClean="0">
                <a:effectLst>
                  <a:outerShdw blurRad="38100" dist="38100" dir="2700000" algn="tl">
                    <a:srgbClr val="000000">
                      <a:alpha val="43137"/>
                    </a:srgbClr>
                  </a:outerShdw>
                </a:effectLst>
                <a:latin typeface="Arial" pitchFamily="34" charset="0"/>
                <a:cs typeface="Arial" pitchFamily="34" charset="0"/>
              </a:rPr>
              <a:t>irrigation, and particularly </a:t>
            </a:r>
            <a:r>
              <a:rPr lang="en-GB" sz="4000" dirty="0">
                <a:effectLst>
                  <a:outerShdw blurRad="38100" dist="38100" dir="2700000" algn="tl">
                    <a:srgbClr val="000000">
                      <a:alpha val="43137"/>
                    </a:srgbClr>
                  </a:outerShdw>
                </a:effectLst>
                <a:latin typeface="Arial" pitchFamily="34" charset="0"/>
                <a:cs typeface="Arial" pitchFamily="34" charset="0"/>
              </a:rPr>
              <a:t>the use of overbank siphons, is the dominant method used for the irrigation of cotton in Australia. However, this system is labour-intensive and often inefficient. Gated flexible fluming </a:t>
            </a:r>
            <a:r>
              <a:rPr lang="en-GB" sz="4000" dirty="0" smtClean="0">
                <a:effectLst>
                  <a:outerShdw blurRad="38100" dist="38100" dir="2700000" algn="tl">
                    <a:srgbClr val="000000">
                      <a:alpha val="43137"/>
                    </a:srgbClr>
                  </a:outerShdw>
                </a:effectLst>
                <a:latin typeface="Arial" pitchFamily="34" charset="0"/>
                <a:cs typeface="Arial" pitchFamily="34" charset="0"/>
              </a:rPr>
              <a:t>(or layflat</a:t>
            </a:r>
            <a:r>
              <a:rPr lang="en-GB" sz="4000" dirty="0">
                <a:effectLst>
                  <a:outerShdw blurRad="38100" dist="38100" dir="2700000" algn="tl">
                    <a:srgbClr val="000000">
                      <a:alpha val="43137"/>
                    </a:srgbClr>
                  </a:outerShdw>
                </a:effectLst>
                <a:latin typeface="Arial" pitchFamily="34" charset="0"/>
                <a:cs typeface="Arial" pitchFamily="34" charset="0"/>
              </a:rPr>
              <a:t>) </a:t>
            </a:r>
            <a:r>
              <a:rPr lang="en-GB" sz="4000" dirty="0" smtClean="0">
                <a:effectLst>
                  <a:outerShdw blurRad="38100" dist="38100" dir="2700000" algn="tl">
                    <a:srgbClr val="000000">
                      <a:alpha val="43137"/>
                    </a:srgbClr>
                  </a:outerShdw>
                </a:effectLst>
                <a:latin typeface="Arial" pitchFamily="34" charset="0"/>
                <a:cs typeface="Arial" pitchFamily="34" charset="0"/>
              </a:rPr>
              <a:t>is a </a:t>
            </a:r>
            <a:r>
              <a:rPr lang="en-GB" sz="4000" dirty="0">
                <a:effectLst>
                  <a:outerShdw blurRad="38100" dist="38100" dir="2700000" algn="tl">
                    <a:srgbClr val="000000">
                      <a:alpha val="43137"/>
                    </a:srgbClr>
                  </a:outerShdw>
                </a:effectLst>
                <a:latin typeface="Arial" pitchFamily="34" charset="0"/>
                <a:cs typeface="Arial" pitchFamily="34" charset="0"/>
              </a:rPr>
              <a:t>possible alternative to siphons, particularly for automated furrow systems. Layflat is relatively low-cost, easily transportable and requires </a:t>
            </a:r>
            <a:r>
              <a:rPr lang="en-GB" sz="4000" dirty="0" smtClean="0">
                <a:effectLst>
                  <a:outerShdw blurRad="38100" dist="38100" dir="2700000" algn="tl">
                    <a:srgbClr val="000000">
                      <a:alpha val="43137"/>
                    </a:srgbClr>
                  </a:outerShdw>
                </a:effectLst>
                <a:latin typeface="Arial" pitchFamily="34" charset="0"/>
                <a:cs typeface="Arial" pitchFamily="34" charset="0"/>
              </a:rPr>
              <a:t>minimal </a:t>
            </a:r>
            <a:r>
              <a:rPr lang="en-GB" sz="4000" dirty="0">
                <a:effectLst>
                  <a:outerShdw blurRad="38100" dist="38100" dir="2700000" algn="tl">
                    <a:srgbClr val="000000">
                      <a:alpha val="43137"/>
                    </a:srgbClr>
                  </a:outerShdw>
                </a:effectLst>
                <a:latin typeface="Arial" pitchFamily="34" charset="0"/>
                <a:cs typeface="Arial" pitchFamily="34" charset="0"/>
              </a:rPr>
              <a:t>storage space. Layflat is widely used in the sugar industry, but has so far not been successfully applied in the cotton industry because of the high flow rates </a:t>
            </a:r>
            <a:r>
              <a:rPr lang="en-GB" sz="4000" dirty="0" smtClean="0">
                <a:effectLst>
                  <a:outerShdw blurRad="38100" dist="38100" dir="2700000" algn="tl">
                    <a:srgbClr val="000000">
                      <a:alpha val="43137"/>
                    </a:srgbClr>
                  </a:outerShdw>
                </a:effectLst>
                <a:latin typeface="Arial" pitchFamily="34" charset="0"/>
                <a:cs typeface="Arial" pitchFamily="34" charset="0"/>
              </a:rPr>
              <a:t>required.</a:t>
            </a:r>
            <a:endParaRPr lang="en-AU" sz="4000" dirty="0">
              <a:effectLst>
                <a:outerShdw blurRad="38100" dist="38100" dir="2700000" algn="tl">
                  <a:srgbClr val="000000">
                    <a:alpha val="43137"/>
                  </a:srgbClr>
                </a:outerShdw>
              </a:effectLst>
              <a:latin typeface="Arial" pitchFamily="34" charset="0"/>
              <a:cs typeface="Arial" pitchFamily="34" charset="0"/>
            </a:endParaRPr>
          </a:p>
          <a:p>
            <a:pPr algn="just" defTabSz="879475">
              <a:defRPr/>
            </a:pPr>
            <a:endParaRPr lang="en-AU" sz="3600" dirty="0">
              <a:effectLst>
                <a:outerShdw blurRad="38100" dist="38100" dir="2700000" algn="tl">
                  <a:srgbClr val="C0C0C0"/>
                </a:outerShdw>
              </a:effectLst>
              <a:latin typeface="Arial" pitchFamily="34" charset="0"/>
              <a:cs typeface="Arial" pitchFamily="34" charset="0"/>
            </a:endParaRPr>
          </a:p>
        </p:txBody>
      </p:sp>
      <p:sp>
        <p:nvSpPr>
          <p:cNvPr id="6561" name="Text Box 417"/>
          <p:cNvSpPr txBox="1">
            <a:spLocks noChangeArrowheads="1"/>
          </p:cNvSpPr>
          <p:nvPr/>
        </p:nvSpPr>
        <p:spPr bwMode="auto">
          <a:xfrm>
            <a:off x="1334197" y="37634804"/>
            <a:ext cx="27575068" cy="1325744"/>
          </a:xfrm>
          <a:prstGeom prst="rect">
            <a:avLst/>
          </a:prstGeom>
          <a:noFill/>
          <a:ln w="9525">
            <a:noFill/>
            <a:miter lim="800000"/>
            <a:headEnd/>
            <a:tailEnd/>
          </a:ln>
          <a:effectLst/>
        </p:spPr>
        <p:txBody>
          <a:bodyPr wrap="square" lIns="124201" tIns="62101" rIns="124201" bIns="62101">
            <a:spAutoFit/>
          </a:bodyPr>
          <a:lstStyle/>
          <a:p>
            <a:pPr algn="just"/>
            <a:r>
              <a:rPr lang="en-GB" sz="3900"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Large diameter gated layflat fluming with the valves removed from the outlets can supply high flow rates with relatively low heads and is a suitable replacement for the siphons which are traditionally used in furrow irrigation.  </a:t>
            </a:r>
            <a:endParaRPr lang="en-AU" sz="3900" dirty="0">
              <a:solidFill>
                <a:srgbClr val="0070C0"/>
              </a:solidFill>
              <a:effectLst>
                <a:outerShdw blurRad="38100" dist="38100" dir="2700000" algn="tl">
                  <a:srgbClr val="000000">
                    <a:alpha val="43137"/>
                  </a:srgbClr>
                </a:outerShdw>
              </a:effectLst>
              <a:latin typeface="Arial" pitchFamily="34" charset="0"/>
              <a:cs typeface="Arial" pitchFamily="34" charset="0"/>
            </a:endParaRPr>
          </a:p>
        </p:txBody>
      </p:sp>
      <p:sp>
        <p:nvSpPr>
          <p:cNvPr id="6565" name="Rectangle 421"/>
          <p:cNvSpPr>
            <a:spLocks noChangeArrowheads="1"/>
          </p:cNvSpPr>
          <p:nvPr/>
        </p:nvSpPr>
        <p:spPr bwMode="auto">
          <a:xfrm>
            <a:off x="1405635" y="36572175"/>
            <a:ext cx="4442242" cy="1031051"/>
          </a:xfrm>
          <a:prstGeom prst="rect">
            <a:avLst/>
          </a:prstGeom>
          <a:noFill/>
          <a:ln w="9525">
            <a:noFill/>
            <a:miter lim="800000"/>
            <a:headEnd/>
            <a:tailEnd/>
          </a:ln>
          <a:effectLst>
            <a:outerShdw dist="35921" dir="2700000" algn="ctr" rotWithShape="0">
              <a:schemeClr val="tx1"/>
            </a:outerShdw>
          </a:effectLst>
        </p:spPr>
        <p:txBody>
          <a:bodyPr wrap="none">
            <a:spAutoFit/>
          </a:bodyPr>
          <a:lstStyle/>
          <a:p>
            <a:pPr defTabSz="879475">
              <a:defRPr/>
            </a:pPr>
            <a:r>
              <a:rPr lang="en-AU" sz="6100" dirty="0" smtClean="0">
                <a:solidFill>
                  <a:srgbClr val="C60651"/>
                </a:solidFill>
                <a:effectLst>
                  <a:outerShdw blurRad="38100" dist="38100" dir="2700000" algn="tl">
                    <a:srgbClr val="000000">
                      <a:alpha val="43137"/>
                    </a:srgbClr>
                  </a:outerShdw>
                </a:effectLst>
                <a:latin typeface="Arial" charset="0"/>
              </a:rPr>
              <a:t>Conclusion</a:t>
            </a:r>
            <a:endParaRPr lang="en-AU" sz="6100" dirty="0">
              <a:effectLst>
                <a:outerShdw blurRad="38100" dist="38100" dir="2700000" algn="tl">
                  <a:srgbClr val="000000">
                    <a:alpha val="43137"/>
                  </a:srgbClr>
                </a:outerShdw>
              </a:effectLst>
            </a:endParaRPr>
          </a:p>
        </p:txBody>
      </p:sp>
      <p:sp>
        <p:nvSpPr>
          <p:cNvPr id="6566" name="Rectangle 422"/>
          <p:cNvSpPr>
            <a:spLocks noChangeArrowheads="1"/>
          </p:cNvSpPr>
          <p:nvPr/>
        </p:nvSpPr>
        <p:spPr bwMode="auto">
          <a:xfrm>
            <a:off x="15550359" y="10599662"/>
            <a:ext cx="8919429" cy="1031051"/>
          </a:xfrm>
          <a:prstGeom prst="rect">
            <a:avLst/>
          </a:prstGeom>
          <a:noFill/>
          <a:ln w="9525">
            <a:noFill/>
            <a:miter lim="800000"/>
            <a:headEnd/>
            <a:tailEnd/>
          </a:ln>
          <a:effectLst/>
        </p:spPr>
        <p:txBody>
          <a:bodyPr wrap="none">
            <a:spAutoFit/>
          </a:bodyPr>
          <a:lstStyle/>
          <a:p>
            <a:pPr defTabSz="879475">
              <a:defRPr/>
            </a:pPr>
            <a:r>
              <a:rPr lang="en-AU" sz="6100" dirty="0" smtClean="0">
                <a:solidFill>
                  <a:srgbClr val="C60651"/>
                </a:solidFill>
                <a:effectLst>
                  <a:outerShdw blurRad="38100" dist="38100" dir="2700000" algn="tl">
                    <a:srgbClr val="000000">
                      <a:alpha val="43137"/>
                    </a:srgbClr>
                  </a:outerShdw>
                </a:effectLst>
                <a:latin typeface="Arial" charset="0"/>
              </a:rPr>
              <a:t>Results and discussion</a:t>
            </a:r>
            <a:endParaRPr lang="en-AU" sz="6100" dirty="0">
              <a:solidFill>
                <a:srgbClr val="C60651"/>
              </a:solidFill>
              <a:effectLst>
                <a:outerShdw blurRad="38100" dist="38100" dir="2700000" algn="tl">
                  <a:srgbClr val="000000">
                    <a:alpha val="43137"/>
                  </a:srgbClr>
                </a:outerShdw>
              </a:effectLst>
            </a:endParaRPr>
          </a:p>
        </p:txBody>
      </p:sp>
      <p:sp>
        <p:nvSpPr>
          <p:cNvPr id="6567" name="Text Box 423"/>
          <p:cNvSpPr txBox="1">
            <a:spLocks noChangeArrowheads="1"/>
          </p:cNvSpPr>
          <p:nvPr/>
        </p:nvSpPr>
        <p:spPr bwMode="auto">
          <a:xfrm>
            <a:off x="15478921" y="11814108"/>
            <a:ext cx="13573220" cy="14837135"/>
          </a:xfrm>
          <a:prstGeom prst="rect">
            <a:avLst/>
          </a:prstGeom>
          <a:noFill/>
          <a:ln w="9525">
            <a:noFill/>
            <a:miter lim="800000"/>
            <a:headEnd/>
            <a:tailEnd/>
          </a:ln>
          <a:effectLst/>
        </p:spPr>
        <p:txBody>
          <a:bodyPr wrap="square" lIns="124201" tIns="62101" rIns="124201" bIns="62101">
            <a:spAutoFit/>
          </a:bodyPr>
          <a:lstStyle/>
          <a:p>
            <a:pPr algn="just">
              <a:buFont typeface="Wingdings" pitchFamily="2" charset="2"/>
              <a:buChar char="v"/>
            </a:pPr>
            <a:r>
              <a:rPr lang="en-GB" sz="3900" dirty="0" smtClean="0">
                <a:effectLst>
                  <a:outerShdw blurRad="38100" dist="38100" dir="2700000" algn="tl">
                    <a:srgbClr val="000000">
                      <a:alpha val="43137"/>
                    </a:srgbClr>
                  </a:outerShdw>
                </a:effectLst>
                <a:latin typeface="Arial" pitchFamily="34" charset="0"/>
                <a:cs typeface="Arial" pitchFamily="34" charset="0"/>
              </a:rPr>
              <a:t>   The maximum average outlet discharge with the 	valves 	removed was 6 l/s at a pressure in the </a:t>
            </a:r>
            <a:r>
              <a:rPr lang="en-GB" sz="3900" dirty="0" err="1" smtClean="0">
                <a:effectLst>
                  <a:outerShdw blurRad="38100" dist="38100" dir="2700000" algn="tl">
                    <a:srgbClr val="000000">
                      <a:alpha val="43137"/>
                    </a:srgbClr>
                  </a:outerShdw>
                </a:effectLst>
                <a:latin typeface="Arial" pitchFamily="34" charset="0"/>
                <a:cs typeface="Arial" pitchFamily="34" charset="0"/>
              </a:rPr>
              <a:t>layflat</a:t>
            </a:r>
            <a:r>
              <a:rPr lang="en-GB" sz="3900" dirty="0" smtClean="0">
                <a:effectLst>
                  <a:outerShdw blurRad="38100" dist="38100" dir="2700000" algn="tl">
                    <a:srgbClr val="000000">
                      <a:alpha val="43137"/>
                    </a:srgbClr>
                  </a:outerShdw>
                </a:effectLst>
                <a:latin typeface="Arial" pitchFamily="34" charset="0"/>
                <a:cs typeface="Arial" pitchFamily="34" charset="0"/>
              </a:rPr>
              <a:t> 	of 600 mm.  A much lower outlet flow rate of 2.5 l/</a:t>
            </a:r>
            <a:r>
              <a:rPr lang="en-GB" sz="3900" dirty="0" err="1" smtClean="0">
                <a:effectLst>
                  <a:outerShdw blurRad="38100" dist="38100" dir="2700000" algn="tl">
                    <a:srgbClr val="000000">
                      <a:alpha val="43137"/>
                    </a:srgbClr>
                  </a:outerShdw>
                </a:effectLst>
                <a:latin typeface="Arial" pitchFamily="34" charset="0"/>
                <a:cs typeface="Arial" pitchFamily="34" charset="0"/>
              </a:rPr>
              <a:t>s</a:t>
            </a:r>
            <a:r>
              <a:rPr lang="en-GB" sz="3900" dirty="0" smtClean="0">
                <a:effectLst>
                  <a:outerShdw blurRad="38100" dist="38100" dir="2700000" algn="tl">
                    <a:srgbClr val="000000">
                      <a:alpha val="43137"/>
                    </a:srgbClr>
                  </a:outerShdw>
                </a:effectLst>
                <a:latin typeface="Arial" pitchFamily="34" charset="0"/>
                <a:cs typeface="Arial" pitchFamily="34" charset="0"/>
              </a:rPr>
              <a:t> 	at a pressure head of 1100 mm was measured for 	valves 	in the fully open position. </a:t>
            </a:r>
          </a:p>
          <a:p>
            <a:pPr algn="just">
              <a:buFont typeface="Wingdings" pitchFamily="2" charset="2"/>
              <a:buChar char="v"/>
            </a:pPr>
            <a:r>
              <a:rPr lang="en-GB" sz="3900" dirty="0" smtClean="0">
                <a:effectLst>
                  <a:outerShdw blurRad="38100" dist="38100" dir="2700000" algn="tl">
                    <a:srgbClr val="000000">
                      <a:alpha val="43137"/>
                    </a:srgbClr>
                  </a:outerShdw>
                </a:effectLst>
                <a:latin typeface="Arial" pitchFamily="34" charset="0"/>
                <a:cs typeface="Arial" pitchFamily="34" charset="0"/>
              </a:rPr>
              <a:t>   Hence this type of gate with the valves fully open is 	unsuitable for the high flow rates required at the low 	heads available in the cotton industry. Removal of 	the valves gives higher flows but significant erosion  	in the furrow is likely to occur.</a:t>
            </a:r>
          </a:p>
          <a:p>
            <a:pPr algn="just">
              <a:buFont typeface="Wingdings" pitchFamily="2" charset="2"/>
              <a:buChar char="v"/>
            </a:pPr>
            <a:r>
              <a:rPr lang="en-GB" sz="3900" dirty="0" smtClean="0">
                <a:effectLst>
                  <a:outerShdw blurRad="38100" dist="38100" dir="2700000" algn="tl">
                    <a:srgbClr val="000000">
                      <a:alpha val="43137"/>
                    </a:srgbClr>
                  </a:outerShdw>
                </a:effectLst>
                <a:latin typeface="Arial" pitchFamily="34" charset="0"/>
                <a:cs typeface="Arial" pitchFamily="34" charset="0"/>
              </a:rPr>
              <a:t>  	Use of socks on the outlets to mitigate this erosion 	and new outlet configurations without valve inserts 	require further study. </a:t>
            </a:r>
          </a:p>
          <a:p>
            <a:pPr algn="just">
              <a:buFont typeface="Wingdings" pitchFamily="2" charset="2"/>
              <a:buChar char="v"/>
            </a:pPr>
            <a:r>
              <a:rPr lang="en-GB" sz="3900" dirty="0" smtClean="0">
                <a:effectLst>
                  <a:outerShdw blurRad="38100" dist="38100" dir="2700000" algn="tl">
                    <a:srgbClr val="000000">
                      <a:alpha val="43137"/>
                    </a:srgbClr>
                  </a:outerShdw>
                </a:effectLst>
                <a:latin typeface="Arial" pitchFamily="34" charset="0"/>
                <a:cs typeface="Arial" pitchFamily="34" charset="0"/>
              </a:rPr>
              <a:t>   The outlet flow DU ranged from 92.7 to 99.7%. </a:t>
            </a:r>
          </a:p>
          <a:p>
            <a:pPr algn="just">
              <a:buFont typeface="Wingdings" pitchFamily="2" charset="2"/>
              <a:buChar char="v"/>
            </a:pPr>
            <a:r>
              <a:rPr lang="en-GB" sz="3900" dirty="0" smtClean="0">
                <a:effectLst>
                  <a:outerShdw blurRad="38100" dist="38100" dir="2700000" algn="tl">
                    <a:srgbClr val="000000">
                      <a:alpha val="43137"/>
                    </a:srgbClr>
                  </a:outerShdw>
                </a:effectLst>
                <a:latin typeface="Arial" pitchFamily="34" charset="0"/>
                <a:cs typeface="Arial" pitchFamily="34" charset="0"/>
              </a:rPr>
              <a:t>   Two-parameter non-linear regression analyses (Fig. 	2) gave outlet characteristic equations for outlets 	with the valves removed (Eqn. 1) and outlets with 	valves in the fully open position (Eqn. 2).</a:t>
            </a:r>
            <a:endParaRPr lang="en-AU" sz="3900" dirty="0" smtClean="0">
              <a:effectLst>
                <a:outerShdw blurRad="38100" dist="38100" dir="2700000" algn="tl">
                  <a:srgbClr val="000000">
                    <a:alpha val="43137"/>
                  </a:srgbClr>
                </a:outerShdw>
              </a:effectLst>
              <a:latin typeface="Arial" pitchFamily="34" charset="0"/>
              <a:cs typeface="Arial" pitchFamily="34" charset="0"/>
            </a:endParaRPr>
          </a:p>
          <a:p>
            <a:pPr algn="just">
              <a:spcBef>
                <a:spcPts val="1200"/>
              </a:spcBef>
              <a:spcAft>
                <a:spcPts val="1200"/>
              </a:spcAft>
            </a:pPr>
            <a:r>
              <a:rPr lang="en-GB" sz="3900" i="1" dirty="0" smtClean="0">
                <a:effectLst>
                  <a:outerShdw blurRad="38100" dist="38100" dir="2700000" algn="tl">
                    <a:srgbClr val="000000">
                      <a:alpha val="43137"/>
                    </a:srgbClr>
                  </a:outerShdw>
                </a:effectLst>
                <a:latin typeface="Arial" pitchFamily="34" charset="0"/>
                <a:cs typeface="Arial" pitchFamily="34" charset="0"/>
              </a:rPr>
              <a:t>          </a:t>
            </a:r>
            <a:r>
              <a:rPr lang="en-GB" sz="3900" i="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Q</a:t>
            </a:r>
            <a:r>
              <a:rPr lang="en-GB" sz="39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 7.52</a:t>
            </a:r>
            <a:r>
              <a:rPr lang="en-GB" sz="3900" i="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H</a:t>
            </a:r>
            <a:r>
              <a:rPr lang="en-GB" sz="3900" baseline="300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0.443</a:t>
            </a:r>
            <a:r>
              <a:rPr lang="en-GB" sz="39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en-GB" sz="3900" dirty="0" smtClean="0">
                <a:effectLst>
                  <a:outerShdw blurRad="38100" dist="38100" dir="2700000" algn="tl">
                    <a:srgbClr val="000000">
                      <a:alpha val="43137"/>
                    </a:srgbClr>
                  </a:outerShdw>
                </a:effectLst>
                <a:latin typeface="Arial" pitchFamily="34" charset="0"/>
                <a:cs typeface="Arial" pitchFamily="34" charset="0"/>
              </a:rPr>
              <a:t>(Eqn. 1)        </a:t>
            </a:r>
            <a:r>
              <a:rPr lang="en-GB" sz="3900" i="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Q</a:t>
            </a:r>
            <a:r>
              <a:rPr lang="en-GB" sz="39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 2.32</a:t>
            </a:r>
            <a:r>
              <a:rPr lang="en-GB" sz="3900" i="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H</a:t>
            </a:r>
            <a:r>
              <a:rPr lang="en-GB" sz="3900" baseline="300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0.558     </a:t>
            </a:r>
            <a:r>
              <a:rPr lang="en-GB" sz="3900" dirty="0" smtClean="0">
                <a:effectLst>
                  <a:outerShdw blurRad="38100" dist="38100" dir="2700000" algn="tl">
                    <a:srgbClr val="000000">
                      <a:alpha val="43137"/>
                    </a:srgbClr>
                  </a:outerShdw>
                </a:effectLst>
                <a:latin typeface="Arial" pitchFamily="34" charset="0"/>
                <a:cs typeface="Arial" pitchFamily="34" charset="0"/>
              </a:rPr>
              <a:t>(Eqn. 2)</a:t>
            </a:r>
            <a:endParaRPr lang="en-AU" sz="3900" dirty="0" smtClean="0">
              <a:effectLst>
                <a:outerShdw blurRad="38100" dist="38100" dir="2700000" algn="tl">
                  <a:srgbClr val="000000">
                    <a:alpha val="43137"/>
                  </a:srgbClr>
                </a:outerShdw>
              </a:effectLst>
              <a:latin typeface="Arial" pitchFamily="34" charset="0"/>
              <a:cs typeface="Arial" pitchFamily="34" charset="0"/>
            </a:endParaRPr>
          </a:p>
          <a:p>
            <a:pPr algn="just"/>
            <a:r>
              <a:rPr lang="en-GB" sz="3900" dirty="0" smtClean="0">
                <a:effectLst>
                  <a:outerShdw blurRad="38100" dist="38100" dir="2700000" algn="tl">
                    <a:srgbClr val="000000">
                      <a:alpha val="43137"/>
                    </a:srgbClr>
                  </a:outerShdw>
                </a:effectLst>
                <a:latin typeface="Arial" pitchFamily="34" charset="0"/>
                <a:cs typeface="Arial" pitchFamily="34" charset="0"/>
              </a:rPr>
              <a:t>	where </a:t>
            </a:r>
            <a:r>
              <a:rPr lang="en-GB" sz="3900" i="1" dirty="0" smtClean="0">
                <a:effectLst>
                  <a:outerShdw blurRad="38100" dist="38100" dir="2700000" algn="tl">
                    <a:srgbClr val="000000">
                      <a:alpha val="43137"/>
                    </a:srgbClr>
                  </a:outerShdw>
                </a:effectLst>
                <a:latin typeface="Arial" pitchFamily="34" charset="0"/>
                <a:cs typeface="Arial" pitchFamily="34" charset="0"/>
              </a:rPr>
              <a:t>Q</a:t>
            </a:r>
            <a:r>
              <a:rPr lang="en-GB" sz="3900" dirty="0" smtClean="0">
                <a:effectLst>
                  <a:outerShdw blurRad="38100" dist="38100" dir="2700000" algn="tl">
                    <a:srgbClr val="000000">
                      <a:alpha val="43137"/>
                    </a:srgbClr>
                  </a:outerShdw>
                </a:effectLst>
                <a:latin typeface="Arial" pitchFamily="34" charset="0"/>
                <a:cs typeface="Arial" pitchFamily="34" charset="0"/>
              </a:rPr>
              <a:t> is the outlet discharge (l/s) and </a:t>
            </a:r>
            <a:r>
              <a:rPr lang="en-GB" sz="3900" i="1" dirty="0" smtClean="0">
                <a:effectLst>
                  <a:outerShdw blurRad="38100" dist="38100" dir="2700000" algn="tl">
                    <a:srgbClr val="000000">
                      <a:alpha val="43137"/>
                    </a:srgbClr>
                  </a:outerShdw>
                </a:effectLst>
                <a:latin typeface="Arial" pitchFamily="34" charset="0"/>
                <a:cs typeface="Arial" pitchFamily="34" charset="0"/>
              </a:rPr>
              <a:t>H</a:t>
            </a:r>
            <a:r>
              <a:rPr lang="en-GB" sz="3900" dirty="0" smtClean="0">
                <a:effectLst>
                  <a:outerShdw blurRad="38100" dist="38100" dir="2700000" algn="tl">
                    <a:srgbClr val="000000">
                      <a:alpha val="43137"/>
                    </a:srgbClr>
                  </a:outerShdw>
                </a:effectLst>
                <a:latin typeface="Arial" pitchFamily="34" charset="0"/>
                <a:cs typeface="Arial" pitchFamily="34" charset="0"/>
              </a:rPr>
              <a:t> is the 	pressure head (m) at the outlet. </a:t>
            </a:r>
          </a:p>
          <a:p>
            <a:pPr algn="just">
              <a:buFont typeface="Wingdings" pitchFamily="2" charset="2"/>
              <a:buChar char="v"/>
            </a:pPr>
            <a:r>
              <a:rPr lang="en-GB" sz="3900" dirty="0" smtClean="0">
                <a:effectLst>
                  <a:outerShdw blurRad="38100" dist="38100" dir="2700000" algn="tl">
                    <a:srgbClr val="000000">
                      <a:alpha val="43137"/>
                    </a:srgbClr>
                  </a:outerShdw>
                </a:effectLst>
                <a:latin typeface="Arial" pitchFamily="34" charset="0"/>
                <a:cs typeface="Arial" pitchFamily="34" charset="0"/>
              </a:rPr>
              <a:t>   These equations were incorporated into hydraulic 	simulation program GPIPE and the predicted and 	measured  	discharges were found to correlate well.</a:t>
            </a:r>
            <a:endParaRPr lang="en-AU" dirty="0">
              <a:effectLst>
                <a:outerShdw blurRad="38100" dist="38100" dir="2700000" algn="tl">
                  <a:srgbClr val="C0C0C0"/>
                </a:outerShdw>
              </a:effectLst>
              <a:latin typeface="Arial" charset="0"/>
              <a:cs typeface="Arial" charset="0"/>
            </a:endParaRPr>
          </a:p>
        </p:txBody>
      </p:sp>
      <p:sp>
        <p:nvSpPr>
          <p:cNvPr id="6568" name="Text Box 424"/>
          <p:cNvSpPr txBox="1">
            <a:spLocks noChangeArrowheads="1"/>
          </p:cNvSpPr>
          <p:nvPr/>
        </p:nvSpPr>
        <p:spPr bwMode="auto">
          <a:xfrm>
            <a:off x="1262759" y="11814108"/>
            <a:ext cx="13430344" cy="5670406"/>
          </a:xfrm>
          <a:prstGeom prst="rect">
            <a:avLst/>
          </a:prstGeom>
          <a:noFill/>
          <a:ln w="9525">
            <a:noFill/>
            <a:miter lim="800000"/>
            <a:headEnd/>
            <a:tailEnd/>
          </a:ln>
          <a:effectLst/>
        </p:spPr>
        <p:txBody>
          <a:bodyPr wrap="square" lIns="129171" tIns="64583" rIns="129171" bIns="64583">
            <a:spAutoFit/>
          </a:bodyPr>
          <a:lstStyle/>
          <a:p>
            <a:pPr algn="just"/>
            <a:r>
              <a:rPr lang="en-GB" sz="4000" dirty="0" smtClean="0">
                <a:effectLst>
                  <a:outerShdw blurRad="38100" dist="38100" dir="2700000" algn="tl">
                    <a:srgbClr val="000000">
                      <a:alpha val="43137"/>
                    </a:srgbClr>
                  </a:outerShdw>
                </a:effectLst>
                <a:latin typeface="Arial" pitchFamily="34" charset="0"/>
                <a:cs typeface="Arial" pitchFamily="34" charset="0"/>
              </a:rPr>
              <a:t>This study </a:t>
            </a:r>
            <a:r>
              <a:rPr lang="en-GB" sz="4000" dirty="0">
                <a:effectLst>
                  <a:outerShdw blurRad="38100" dist="38100" dir="2700000" algn="tl">
                    <a:srgbClr val="000000">
                      <a:alpha val="43137"/>
                    </a:srgbClr>
                  </a:outerShdw>
                </a:effectLst>
                <a:latin typeface="Arial" pitchFamily="34" charset="0"/>
                <a:cs typeface="Arial" pitchFamily="34" charset="0"/>
              </a:rPr>
              <a:t>was undertaken </a:t>
            </a:r>
            <a:r>
              <a:rPr lang="en-GB" sz="4000" dirty="0" smtClean="0">
                <a:effectLst>
                  <a:outerShdw blurRad="38100" dist="38100" dir="2700000" algn="tl">
                    <a:srgbClr val="000000">
                      <a:alpha val="43137"/>
                    </a:srgbClr>
                  </a:outerShdw>
                </a:effectLst>
                <a:latin typeface="Arial" pitchFamily="34" charset="0"/>
                <a:cs typeface="Arial" pitchFamily="34" charset="0"/>
              </a:rPr>
              <a:t>at USQ </a:t>
            </a:r>
            <a:r>
              <a:rPr lang="en-GB" sz="4000" dirty="0">
                <a:effectLst>
                  <a:outerShdw blurRad="38100" dist="38100" dir="2700000" algn="tl">
                    <a:srgbClr val="000000">
                      <a:alpha val="43137"/>
                    </a:srgbClr>
                  </a:outerShdw>
                </a:effectLst>
                <a:latin typeface="Arial" pitchFamily="34" charset="0"/>
                <a:cs typeface="Arial" pitchFamily="34" charset="0"/>
              </a:rPr>
              <a:t>to establish the flow characteristics of large diameter gated layflat under low heads and high flow rates. The specific objectives of the trials were to: </a:t>
            </a:r>
            <a:endParaRPr lang="en-GB" sz="4000" dirty="0" smtClean="0">
              <a:effectLst>
                <a:outerShdw blurRad="38100" dist="38100" dir="2700000" algn="tl">
                  <a:srgbClr val="000000">
                    <a:alpha val="43137"/>
                  </a:srgbClr>
                </a:outerShdw>
              </a:effectLst>
              <a:latin typeface="Arial" pitchFamily="34" charset="0"/>
              <a:cs typeface="Arial" pitchFamily="34" charset="0"/>
            </a:endParaRPr>
          </a:p>
          <a:p>
            <a:pPr algn="just">
              <a:buFont typeface="Wingdings" pitchFamily="2" charset="2"/>
              <a:buChar char="v"/>
            </a:pPr>
            <a:r>
              <a:rPr lang="en-GB" sz="4000" dirty="0" smtClean="0">
                <a:effectLst>
                  <a:outerShdw blurRad="38100" dist="38100" dir="2700000" algn="tl">
                    <a:srgbClr val="000000">
                      <a:alpha val="43137"/>
                    </a:srgbClr>
                  </a:outerShdw>
                </a:effectLst>
                <a:latin typeface="Arial" pitchFamily="34" charset="0"/>
                <a:cs typeface="Arial" pitchFamily="34" charset="0"/>
              </a:rPr>
              <a:t>   assess </a:t>
            </a:r>
            <a:r>
              <a:rPr lang="en-GB" sz="4000" dirty="0">
                <a:effectLst>
                  <a:outerShdw blurRad="38100" dist="38100" dir="2700000" algn="tl">
                    <a:srgbClr val="000000">
                      <a:alpha val="43137"/>
                    </a:srgbClr>
                  </a:outerShdw>
                </a:effectLst>
                <a:latin typeface="Arial" pitchFamily="34" charset="0"/>
                <a:cs typeface="Arial" pitchFamily="34" charset="0"/>
              </a:rPr>
              <a:t>the ability of </a:t>
            </a:r>
            <a:r>
              <a:rPr lang="en-GB" sz="4000" dirty="0" smtClean="0">
                <a:effectLst>
                  <a:outerShdw blurRad="38100" dist="38100" dir="2700000" algn="tl">
                    <a:srgbClr val="000000">
                      <a:alpha val="43137"/>
                    </a:srgbClr>
                  </a:outerShdw>
                </a:effectLst>
                <a:latin typeface="Arial" pitchFamily="34" charset="0"/>
                <a:cs typeface="Arial" pitchFamily="34" charset="0"/>
              </a:rPr>
              <a:t>fluming to </a:t>
            </a:r>
            <a:r>
              <a:rPr lang="en-GB" sz="4000" dirty="0">
                <a:effectLst>
                  <a:outerShdw blurRad="38100" dist="38100" dir="2700000" algn="tl">
                    <a:srgbClr val="000000">
                      <a:alpha val="43137"/>
                    </a:srgbClr>
                  </a:outerShdw>
                </a:effectLst>
                <a:latin typeface="Arial" pitchFamily="34" charset="0"/>
                <a:cs typeface="Arial" pitchFamily="34" charset="0"/>
              </a:rPr>
              <a:t>deliver </a:t>
            </a:r>
            <a:r>
              <a:rPr lang="en-GB" sz="4000" dirty="0" smtClean="0">
                <a:effectLst>
                  <a:outerShdw blurRad="38100" dist="38100" dir="2700000" algn="tl">
                    <a:srgbClr val="000000">
                      <a:alpha val="43137"/>
                    </a:srgbClr>
                  </a:outerShdw>
                </a:effectLst>
                <a:latin typeface="Arial" pitchFamily="34" charset="0"/>
                <a:cs typeface="Arial" pitchFamily="34" charset="0"/>
              </a:rPr>
              <a:t>high flows; </a:t>
            </a:r>
          </a:p>
          <a:p>
            <a:pPr algn="just">
              <a:buFont typeface="Wingdings" pitchFamily="2" charset="2"/>
              <a:buChar char="v"/>
            </a:pPr>
            <a:r>
              <a:rPr lang="en-GB" sz="4000" dirty="0" smtClean="0">
                <a:effectLst>
                  <a:outerShdw blurRad="38100" dist="38100" dir="2700000" algn="tl">
                    <a:srgbClr val="000000">
                      <a:alpha val="43137"/>
                    </a:srgbClr>
                  </a:outerShdw>
                </a:effectLst>
                <a:latin typeface="Arial" pitchFamily="34" charset="0"/>
                <a:cs typeface="Arial" pitchFamily="34" charset="0"/>
              </a:rPr>
              <a:t>   assess </a:t>
            </a:r>
            <a:r>
              <a:rPr lang="en-GB" sz="4000" dirty="0">
                <a:effectLst>
                  <a:outerShdw blurRad="38100" dist="38100" dir="2700000" algn="tl">
                    <a:srgbClr val="000000">
                      <a:alpha val="43137"/>
                    </a:srgbClr>
                  </a:outerShdw>
                </a:effectLst>
                <a:latin typeface="Arial" pitchFamily="34" charset="0"/>
                <a:cs typeface="Arial" pitchFamily="34" charset="0"/>
              </a:rPr>
              <a:t>the uniformity of outlet discharges at </a:t>
            </a:r>
            <a:r>
              <a:rPr lang="en-GB" sz="4000" dirty="0" smtClean="0">
                <a:effectLst>
                  <a:outerShdw blurRad="38100" dist="38100" dir="2700000" algn="tl">
                    <a:srgbClr val="000000">
                      <a:alpha val="43137"/>
                    </a:srgbClr>
                  </a:outerShdw>
                </a:effectLst>
                <a:latin typeface="Arial" pitchFamily="34" charset="0"/>
                <a:cs typeface="Arial" pitchFamily="34" charset="0"/>
              </a:rPr>
              <a:t>	these high </a:t>
            </a:r>
            <a:r>
              <a:rPr lang="en-GB" sz="4000" dirty="0">
                <a:effectLst>
                  <a:outerShdw blurRad="38100" dist="38100" dir="2700000" algn="tl">
                    <a:srgbClr val="000000">
                      <a:alpha val="43137"/>
                    </a:srgbClr>
                  </a:outerShdw>
                </a:effectLst>
                <a:latin typeface="Arial" pitchFamily="34" charset="0"/>
                <a:cs typeface="Arial" pitchFamily="34" charset="0"/>
              </a:rPr>
              <a:t>flow rates; </a:t>
            </a:r>
            <a:r>
              <a:rPr lang="en-GB" sz="4000" dirty="0" smtClean="0">
                <a:effectLst>
                  <a:outerShdw blurRad="38100" dist="38100" dir="2700000" algn="tl">
                    <a:srgbClr val="000000">
                      <a:alpha val="43137"/>
                    </a:srgbClr>
                  </a:outerShdw>
                </a:effectLst>
                <a:latin typeface="Arial" pitchFamily="34" charset="0"/>
                <a:cs typeface="Arial" pitchFamily="34" charset="0"/>
              </a:rPr>
              <a:t>and</a:t>
            </a:r>
          </a:p>
          <a:p>
            <a:pPr algn="just">
              <a:buFont typeface="Wingdings" pitchFamily="2" charset="2"/>
              <a:buChar char="v"/>
            </a:pPr>
            <a:r>
              <a:rPr lang="en-GB" sz="4000" dirty="0" smtClean="0">
                <a:effectLst>
                  <a:outerShdw blurRad="38100" dist="38100" dir="2700000" algn="tl">
                    <a:srgbClr val="000000">
                      <a:alpha val="43137"/>
                    </a:srgbClr>
                  </a:outerShdw>
                </a:effectLst>
                <a:latin typeface="Arial" pitchFamily="34" charset="0"/>
                <a:cs typeface="Arial" pitchFamily="34" charset="0"/>
              </a:rPr>
              <a:t>   to develop head-discharge </a:t>
            </a:r>
            <a:r>
              <a:rPr lang="en-GB" sz="4000" dirty="0">
                <a:effectLst>
                  <a:outerShdw blurRad="38100" dist="38100" dir="2700000" algn="tl">
                    <a:srgbClr val="000000">
                      <a:alpha val="43137"/>
                    </a:srgbClr>
                  </a:outerShdw>
                </a:effectLst>
                <a:latin typeface="Arial" pitchFamily="34" charset="0"/>
                <a:cs typeface="Arial" pitchFamily="34" charset="0"/>
              </a:rPr>
              <a:t>equations </a:t>
            </a:r>
            <a:r>
              <a:rPr lang="en-GB" sz="4000" dirty="0" smtClean="0">
                <a:effectLst>
                  <a:outerShdw blurRad="38100" dist="38100" dir="2700000" algn="tl">
                    <a:srgbClr val="000000">
                      <a:alpha val="43137"/>
                    </a:srgbClr>
                  </a:outerShdw>
                </a:effectLst>
                <a:latin typeface="Arial" pitchFamily="34" charset="0"/>
                <a:cs typeface="Arial" pitchFamily="34" charset="0"/>
              </a:rPr>
              <a:t>for the 	plastic outlets supplied with the </a:t>
            </a:r>
            <a:r>
              <a:rPr lang="en-GB" sz="4000" dirty="0">
                <a:effectLst>
                  <a:outerShdw blurRad="38100" dist="38100" dir="2700000" algn="tl">
                    <a:srgbClr val="000000">
                      <a:alpha val="43137"/>
                    </a:srgbClr>
                  </a:outerShdw>
                </a:effectLst>
                <a:latin typeface="Arial" pitchFamily="34" charset="0"/>
                <a:cs typeface="Arial" pitchFamily="34" charset="0"/>
              </a:rPr>
              <a:t>fluming. </a:t>
            </a:r>
            <a:endParaRPr lang="en-AU" sz="4000" dirty="0">
              <a:effectLst>
                <a:outerShdw blurRad="38100" dist="38100" dir="2700000" algn="tl">
                  <a:srgbClr val="000000">
                    <a:alpha val="43137"/>
                  </a:srgbClr>
                </a:outerShdw>
              </a:effectLst>
              <a:latin typeface="Arial" pitchFamily="34" charset="0"/>
              <a:cs typeface="Arial" pitchFamily="34" charset="0"/>
            </a:endParaRPr>
          </a:p>
        </p:txBody>
      </p:sp>
      <p:sp>
        <p:nvSpPr>
          <p:cNvPr id="6570" name="Rectangle 426"/>
          <p:cNvSpPr>
            <a:spLocks noChangeArrowheads="1"/>
          </p:cNvSpPr>
          <p:nvPr/>
        </p:nvSpPr>
        <p:spPr bwMode="auto">
          <a:xfrm>
            <a:off x="1191321" y="17803838"/>
            <a:ext cx="8661345" cy="1031051"/>
          </a:xfrm>
          <a:prstGeom prst="rect">
            <a:avLst/>
          </a:prstGeom>
          <a:noFill/>
          <a:ln w="9525">
            <a:noFill/>
            <a:miter lim="800000"/>
            <a:headEnd/>
            <a:tailEnd/>
          </a:ln>
          <a:effectLst/>
        </p:spPr>
        <p:txBody>
          <a:bodyPr wrap="none">
            <a:spAutoFit/>
          </a:bodyPr>
          <a:lstStyle/>
          <a:p>
            <a:pPr defTabSz="879475">
              <a:defRPr/>
            </a:pPr>
            <a:r>
              <a:rPr lang="en-AU" sz="6100" dirty="0" smtClean="0">
                <a:solidFill>
                  <a:srgbClr val="C60651"/>
                </a:solidFill>
                <a:effectLst>
                  <a:outerShdw blurRad="38100" dist="38100" dir="2700000" algn="tl">
                    <a:srgbClr val="000000">
                      <a:alpha val="43137"/>
                    </a:srgbClr>
                  </a:outerShdw>
                </a:effectLst>
                <a:latin typeface="Arial" charset="0"/>
              </a:rPr>
              <a:t>Materials and methods</a:t>
            </a:r>
            <a:endParaRPr lang="en-AU" dirty="0">
              <a:solidFill>
                <a:srgbClr val="C60651"/>
              </a:solidFill>
              <a:effectLst>
                <a:outerShdw blurRad="38100" dist="38100" dir="2700000" algn="tl">
                  <a:srgbClr val="000000">
                    <a:alpha val="43137"/>
                  </a:srgbClr>
                </a:outerShdw>
              </a:effectLst>
            </a:endParaRPr>
          </a:p>
        </p:txBody>
      </p:sp>
      <p:sp>
        <p:nvSpPr>
          <p:cNvPr id="6571" name="Text Box 427"/>
          <p:cNvSpPr txBox="1">
            <a:spLocks noChangeArrowheads="1"/>
          </p:cNvSpPr>
          <p:nvPr/>
        </p:nvSpPr>
        <p:spPr bwMode="auto">
          <a:xfrm>
            <a:off x="1262759" y="19018284"/>
            <a:ext cx="13430344" cy="7512052"/>
          </a:xfrm>
          <a:prstGeom prst="rect">
            <a:avLst/>
          </a:prstGeom>
          <a:noFill/>
          <a:ln w="9525">
            <a:noFill/>
            <a:miter lim="800000"/>
            <a:headEnd/>
            <a:tailEnd/>
          </a:ln>
          <a:effectLst/>
        </p:spPr>
        <p:txBody>
          <a:bodyPr wrap="square" lIns="124201" tIns="62101" rIns="124201" bIns="62101">
            <a:spAutoFit/>
          </a:bodyPr>
          <a:lstStyle/>
          <a:p>
            <a:pPr algn="just">
              <a:buFont typeface="Wingdings" pitchFamily="2" charset="2"/>
              <a:buChar char="v"/>
            </a:pPr>
            <a:r>
              <a:rPr lang="en-GB" sz="4000" dirty="0" smtClean="0">
                <a:effectLst>
                  <a:outerShdw blurRad="38100" dist="38100" dir="2700000" algn="tl">
                    <a:srgbClr val="000000">
                      <a:alpha val="43137"/>
                    </a:srgbClr>
                  </a:outerShdw>
                </a:effectLst>
                <a:latin typeface="Arial" pitchFamily="34" charset="0"/>
                <a:cs typeface="Arial" pitchFamily="34" charset="0"/>
              </a:rPr>
              <a:t>   Trials </a:t>
            </a:r>
            <a:r>
              <a:rPr lang="en-GB" sz="4000" dirty="0">
                <a:effectLst>
                  <a:outerShdw blurRad="38100" dist="38100" dir="2700000" algn="tl">
                    <a:srgbClr val="000000">
                      <a:alpha val="43137"/>
                    </a:srgbClr>
                  </a:outerShdw>
                </a:effectLst>
                <a:latin typeface="Arial" pitchFamily="34" charset="0"/>
                <a:cs typeface="Arial" pitchFamily="34" charset="0"/>
              </a:rPr>
              <a:t>were conducted on a </a:t>
            </a:r>
            <a:r>
              <a:rPr lang="en-GB" sz="4000" dirty="0" smtClean="0">
                <a:effectLst>
                  <a:outerShdw blurRad="38100" dist="38100" dir="2700000" algn="tl">
                    <a:srgbClr val="000000">
                      <a:alpha val="43137"/>
                    </a:srgbClr>
                  </a:outerShdw>
                </a:effectLst>
                <a:latin typeface="Arial" pitchFamily="34" charset="0"/>
                <a:cs typeface="Arial" pitchFamily="34" charset="0"/>
              </a:rPr>
              <a:t>12 m </a:t>
            </a:r>
            <a:r>
              <a:rPr lang="en-GB" sz="4000" dirty="0">
                <a:effectLst>
                  <a:outerShdw blurRad="38100" dist="38100" dir="2700000" algn="tl">
                    <a:srgbClr val="000000">
                      <a:alpha val="43137"/>
                    </a:srgbClr>
                  </a:outerShdw>
                </a:effectLst>
                <a:latin typeface="Arial" pitchFamily="34" charset="0"/>
                <a:cs typeface="Arial" pitchFamily="34" charset="0"/>
              </a:rPr>
              <a:t>long </a:t>
            </a:r>
            <a:r>
              <a:rPr lang="en-GB" sz="4000" dirty="0" smtClean="0">
                <a:effectLst>
                  <a:outerShdw blurRad="38100" dist="38100" dir="2700000" algn="tl">
                    <a:srgbClr val="000000">
                      <a:alpha val="43137"/>
                    </a:srgbClr>
                  </a:outerShdw>
                </a:effectLst>
                <a:latin typeface="Arial" pitchFamily="34" charset="0"/>
                <a:cs typeface="Arial" pitchFamily="34" charset="0"/>
              </a:rPr>
              <a:t>425 mm 	diameter layflat (Fig. 1). </a:t>
            </a:r>
          </a:p>
          <a:p>
            <a:pPr algn="just">
              <a:buFont typeface="Wingdings" pitchFamily="2" charset="2"/>
              <a:buChar char="v"/>
            </a:pPr>
            <a:r>
              <a:rPr lang="en-GB" sz="4000" dirty="0" smtClean="0">
                <a:effectLst>
                  <a:outerShdw blurRad="38100" dist="38100" dir="2700000" algn="tl">
                    <a:srgbClr val="000000">
                      <a:alpha val="43137"/>
                    </a:srgbClr>
                  </a:outerShdw>
                </a:effectLst>
                <a:latin typeface="Arial" pitchFamily="34" charset="0"/>
                <a:cs typeface="Arial" pitchFamily="34" charset="0"/>
              </a:rPr>
              <a:t>   Ten 50 mm outlets complete with valve inserts      	were </a:t>
            </a:r>
            <a:r>
              <a:rPr lang="en-GB" sz="4000" dirty="0">
                <a:effectLst>
                  <a:outerShdw blurRad="38100" dist="38100" dir="2700000" algn="tl">
                    <a:srgbClr val="000000">
                      <a:alpha val="43137"/>
                    </a:srgbClr>
                  </a:outerShdw>
                </a:effectLst>
                <a:latin typeface="Arial" pitchFamily="34" charset="0"/>
                <a:cs typeface="Arial" pitchFamily="34" charset="0"/>
              </a:rPr>
              <a:t>installed in </a:t>
            </a:r>
            <a:r>
              <a:rPr lang="en-GB" sz="4000" dirty="0" smtClean="0">
                <a:effectLst>
                  <a:outerShdw blurRad="38100" dist="38100" dir="2700000" algn="tl">
                    <a:srgbClr val="000000">
                      <a:alpha val="43137"/>
                    </a:srgbClr>
                  </a:outerShdw>
                </a:effectLst>
                <a:latin typeface="Arial" pitchFamily="34" charset="0"/>
                <a:cs typeface="Arial" pitchFamily="34" charset="0"/>
              </a:rPr>
              <a:t>the </a:t>
            </a:r>
            <a:r>
              <a:rPr lang="en-GB" sz="4000" dirty="0" err="1" smtClean="0">
                <a:effectLst>
                  <a:outerShdw blurRad="38100" dist="38100" dir="2700000" algn="tl">
                    <a:srgbClr val="000000">
                      <a:alpha val="43137"/>
                    </a:srgbClr>
                  </a:outerShdw>
                </a:effectLst>
                <a:latin typeface="Arial" pitchFamily="34" charset="0"/>
                <a:cs typeface="Arial" pitchFamily="34" charset="0"/>
              </a:rPr>
              <a:t>layflat</a:t>
            </a:r>
            <a:r>
              <a:rPr lang="en-GB" sz="4000" dirty="0" smtClean="0">
                <a:effectLst>
                  <a:outerShdw blurRad="38100" dist="38100" dir="2700000" algn="tl">
                    <a:srgbClr val="000000">
                      <a:alpha val="43137"/>
                    </a:srgbClr>
                  </a:outerShdw>
                </a:effectLst>
                <a:latin typeface="Arial" pitchFamily="34" charset="0"/>
                <a:cs typeface="Arial" pitchFamily="34" charset="0"/>
              </a:rPr>
              <a:t> </a:t>
            </a:r>
            <a:r>
              <a:rPr lang="en-GB" sz="4000" dirty="0">
                <a:effectLst>
                  <a:outerShdw blurRad="38100" dist="38100" dir="2700000" algn="tl">
                    <a:srgbClr val="000000">
                      <a:alpha val="43137"/>
                    </a:srgbClr>
                  </a:outerShdw>
                </a:effectLst>
                <a:latin typeface="Arial" pitchFamily="34" charset="0"/>
                <a:cs typeface="Arial" pitchFamily="34" charset="0"/>
              </a:rPr>
              <a:t>at 1 m </a:t>
            </a:r>
            <a:r>
              <a:rPr lang="en-GB" sz="4000" dirty="0" err="1" smtClean="0">
                <a:effectLst>
                  <a:outerShdw blurRad="38100" dist="38100" dir="2700000" algn="tl">
                    <a:srgbClr val="000000">
                      <a:alpha val="43137"/>
                    </a:srgbClr>
                  </a:outerShdw>
                </a:effectLst>
                <a:latin typeface="Arial" pitchFamily="34" charset="0"/>
                <a:cs typeface="Arial" pitchFamily="34" charset="0"/>
              </a:rPr>
              <a:t>spacings</a:t>
            </a:r>
            <a:r>
              <a:rPr lang="en-GB" sz="4000" dirty="0" smtClean="0">
                <a:effectLst>
                  <a:outerShdw blurRad="38100" dist="38100" dir="2700000" algn="tl">
                    <a:srgbClr val="000000">
                      <a:alpha val="43137"/>
                    </a:srgbClr>
                  </a:outerShdw>
                </a:effectLst>
                <a:latin typeface="Arial" pitchFamily="34" charset="0"/>
                <a:cs typeface="Arial" pitchFamily="34" charset="0"/>
              </a:rPr>
              <a:t>. </a:t>
            </a:r>
            <a:endParaRPr lang="en-AU" sz="4000" dirty="0">
              <a:effectLst>
                <a:outerShdw blurRad="38100" dist="38100" dir="2700000" algn="tl">
                  <a:srgbClr val="000000">
                    <a:alpha val="43137"/>
                  </a:srgbClr>
                </a:outerShdw>
              </a:effectLst>
              <a:latin typeface="Arial" pitchFamily="34" charset="0"/>
              <a:cs typeface="Arial" pitchFamily="34" charset="0"/>
            </a:endParaRPr>
          </a:p>
          <a:p>
            <a:pPr algn="just">
              <a:buFont typeface="Wingdings" pitchFamily="2" charset="2"/>
              <a:buChar char="v"/>
            </a:pPr>
            <a:r>
              <a:rPr lang="en-GB" sz="4000" dirty="0" smtClean="0">
                <a:effectLst>
                  <a:outerShdw blurRad="38100" dist="38100" dir="2700000" algn="tl">
                    <a:srgbClr val="000000">
                      <a:alpha val="43137"/>
                    </a:srgbClr>
                  </a:outerShdw>
                </a:effectLst>
                <a:latin typeface="Arial" pitchFamily="34" charset="0"/>
                <a:cs typeface="Arial" pitchFamily="34" charset="0"/>
              </a:rPr>
              <a:t>   Water was </a:t>
            </a:r>
            <a:r>
              <a:rPr lang="en-GB" sz="4000" dirty="0">
                <a:effectLst>
                  <a:outerShdw blurRad="38100" dist="38100" dir="2700000" algn="tl">
                    <a:srgbClr val="000000">
                      <a:alpha val="43137"/>
                    </a:srgbClr>
                  </a:outerShdw>
                </a:effectLst>
                <a:latin typeface="Arial" pitchFamily="34" charset="0"/>
                <a:cs typeface="Arial" pitchFamily="34" charset="0"/>
              </a:rPr>
              <a:t>drawn from an elevated header </a:t>
            </a:r>
            <a:r>
              <a:rPr lang="en-GB" sz="4000" dirty="0" smtClean="0">
                <a:effectLst>
                  <a:outerShdw blurRad="38100" dist="38100" dir="2700000" algn="tl">
                    <a:srgbClr val="000000">
                      <a:alpha val="43137"/>
                    </a:srgbClr>
                  </a:outerShdw>
                </a:effectLst>
                <a:latin typeface="Arial" pitchFamily="34" charset="0"/>
                <a:cs typeface="Arial" pitchFamily="34" charset="0"/>
              </a:rPr>
              <a:t>tank 	maintained at constant head. </a:t>
            </a:r>
            <a:endParaRPr lang="en-AU" sz="4000" dirty="0">
              <a:effectLst>
                <a:outerShdw blurRad="38100" dist="38100" dir="2700000" algn="tl">
                  <a:srgbClr val="000000">
                    <a:alpha val="43137"/>
                  </a:srgbClr>
                </a:outerShdw>
              </a:effectLst>
              <a:latin typeface="Arial" pitchFamily="34" charset="0"/>
              <a:cs typeface="Arial" pitchFamily="34" charset="0"/>
            </a:endParaRPr>
          </a:p>
          <a:p>
            <a:pPr algn="just">
              <a:buFont typeface="Wingdings" pitchFamily="2" charset="2"/>
              <a:buChar char="v"/>
            </a:pPr>
            <a:r>
              <a:rPr lang="en-GB" sz="4000" dirty="0" smtClean="0">
                <a:effectLst>
                  <a:outerShdw blurRad="38100" dist="38100" dir="2700000" algn="tl">
                    <a:srgbClr val="000000">
                      <a:alpha val="43137"/>
                    </a:srgbClr>
                  </a:outerShdw>
                </a:effectLst>
                <a:latin typeface="Arial" pitchFamily="34" charset="0"/>
                <a:cs typeface="Arial" pitchFamily="34" charset="0"/>
              </a:rPr>
              <a:t>   Seven </a:t>
            </a:r>
            <a:r>
              <a:rPr lang="en-GB" sz="4000" dirty="0">
                <a:effectLst>
                  <a:outerShdw blurRad="38100" dist="38100" dir="2700000" algn="tl">
                    <a:srgbClr val="000000">
                      <a:alpha val="43137"/>
                    </a:srgbClr>
                  </a:outerShdw>
                </a:effectLst>
                <a:latin typeface="Arial" pitchFamily="34" charset="0"/>
                <a:cs typeface="Arial" pitchFamily="34" charset="0"/>
              </a:rPr>
              <a:t>trials were conducted at various pressures </a:t>
            </a:r>
            <a:r>
              <a:rPr lang="en-GB" sz="4000" dirty="0" smtClean="0">
                <a:effectLst>
                  <a:outerShdw blurRad="38100" dist="38100" dir="2700000" algn="tl">
                    <a:srgbClr val="000000">
                      <a:alpha val="43137"/>
                    </a:srgbClr>
                  </a:outerShdw>
                </a:effectLst>
                <a:latin typeface="Arial" pitchFamily="34" charset="0"/>
                <a:cs typeface="Arial" pitchFamily="34" charset="0"/>
              </a:rPr>
              <a:t>	and flow rates (four with </a:t>
            </a:r>
            <a:r>
              <a:rPr lang="en-GB" sz="4000" dirty="0">
                <a:effectLst>
                  <a:outerShdw blurRad="38100" dist="38100" dir="2700000" algn="tl">
                    <a:srgbClr val="000000">
                      <a:alpha val="43137"/>
                    </a:srgbClr>
                  </a:outerShdw>
                </a:effectLst>
                <a:latin typeface="Arial" pitchFamily="34" charset="0"/>
                <a:cs typeface="Arial" pitchFamily="34" charset="0"/>
              </a:rPr>
              <a:t>the </a:t>
            </a:r>
            <a:r>
              <a:rPr lang="en-GB" sz="4000" dirty="0" smtClean="0">
                <a:effectLst>
                  <a:outerShdw blurRad="38100" dist="38100" dir="2700000" algn="tl">
                    <a:srgbClr val="000000">
                      <a:alpha val="43137"/>
                    </a:srgbClr>
                  </a:outerShdw>
                </a:effectLst>
                <a:latin typeface="Arial" pitchFamily="34" charset="0"/>
                <a:cs typeface="Arial" pitchFamily="34" charset="0"/>
              </a:rPr>
              <a:t>valves fully open and 	three with </a:t>
            </a:r>
            <a:r>
              <a:rPr lang="en-GB" sz="4000" dirty="0">
                <a:effectLst>
                  <a:outerShdw blurRad="38100" dist="38100" dir="2700000" algn="tl">
                    <a:srgbClr val="000000">
                      <a:alpha val="43137"/>
                    </a:srgbClr>
                  </a:outerShdw>
                </a:effectLst>
                <a:latin typeface="Arial" pitchFamily="34" charset="0"/>
                <a:cs typeface="Arial" pitchFamily="34" charset="0"/>
              </a:rPr>
              <a:t>the </a:t>
            </a:r>
            <a:r>
              <a:rPr lang="en-GB" sz="4000" dirty="0" smtClean="0">
                <a:effectLst>
                  <a:outerShdw blurRad="38100" dist="38100" dir="2700000" algn="tl">
                    <a:srgbClr val="000000">
                      <a:alpha val="43137"/>
                    </a:srgbClr>
                  </a:outerShdw>
                </a:effectLst>
                <a:latin typeface="Arial" pitchFamily="34" charset="0"/>
                <a:cs typeface="Arial" pitchFamily="34" charset="0"/>
              </a:rPr>
              <a:t>valves removed). </a:t>
            </a:r>
          </a:p>
          <a:p>
            <a:pPr algn="just">
              <a:buFont typeface="Wingdings" pitchFamily="2" charset="2"/>
              <a:buChar char="v"/>
            </a:pPr>
            <a:r>
              <a:rPr lang="en-GB" sz="4000" dirty="0" smtClean="0">
                <a:effectLst>
                  <a:outerShdw blurRad="38100" dist="38100" dir="2700000" algn="tl">
                    <a:srgbClr val="000000">
                      <a:alpha val="43137"/>
                    </a:srgbClr>
                  </a:outerShdw>
                </a:effectLst>
                <a:latin typeface="Arial" pitchFamily="34" charset="0"/>
                <a:cs typeface="Arial" pitchFamily="34" charset="0"/>
              </a:rPr>
              <a:t>   Outlet </a:t>
            </a:r>
            <a:r>
              <a:rPr lang="en-GB" sz="4000" dirty="0">
                <a:effectLst>
                  <a:outerShdw blurRad="38100" dist="38100" dir="2700000" algn="tl">
                    <a:srgbClr val="000000">
                      <a:alpha val="43137"/>
                    </a:srgbClr>
                  </a:outerShdw>
                </a:effectLst>
                <a:latin typeface="Arial" pitchFamily="34" charset="0"/>
                <a:cs typeface="Arial" pitchFamily="34" charset="0"/>
              </a:rPr>
              <a:t>characteristics </a:t>
            </a:r>
            <a:r>
              <a:rPr lang="en-GB" sz="4000" dirty="0" smtClean="0">
                <a:effectLst>
                  <a:outerShdw blurRad="38100" dist="38100" dir="2700000" algn="tl">
                    <a:srgbClr val="000000">
                      <a:alpha val="43137"/>
                    </a:srgbClr>
                  </a:outerShdw>
                </a:effectLst>
                <a:latin typeface="Arial" pitchFamily="34" charset="0"/>
                <a:cs typeface="Arial" pitchFamily="34" charset="0"/>
              </a:rPr>
              <a:t>measured were: </a:t>
            </a:r>
            <a:r>
              <a:rPr lang="en-GB" sz="4000" dirty="0">
                <a:effectLst>
                  <a:outerShdw blurRad="38100" dist="38100" dir="2700000" algn="tl">
                    <a:srgbClr val="000000">
                      <a:alpha val="43137"/>
                    </a:srgbClr>
                  </a:outerShdw>
                </a:effectLst>
                <a:latin typeface="Arial" pitchFamily="34" charset="0"/>
                <a:cs typeface="Arial" pitchFamily="34" charset="0"/>
              </a:rPr>
              <a:t>discharge, </a:t>
            </a:r>
            <a:r>
              <a:rPr lang="en-GB" sz="4000" dirty="0" smtClean="0">
                <a:effectLst>
                  <a:outerShdw blurRad="38100" dist="38100" dir="2700000" algn="tl">
                    <a:srgbClr val="000000">
                      <a:alpha val="43137"/>
                    </a:srgbClr>
                  </a:outerShdw>
                </a:effectLst>
                <a:latin typeface="Arial" pitchFamily="34" charset="0"/>
                <a:cs typeface="Arial" pitchFamily="34" charset="0"/>
              </a:rPr>
              <a:t>	height 	of 	outlet </a:t>
            </a:r>
            <a:r>
              <a:rPr lang="en-GB" sz="4000" dirty="0">
                <a:effectLst>
                  <a:outerShdw blurRad="38100" dist="38100" dir="2700000" algn="tl">
                    <a:srgbClr val="000000">
                      <a:alpha val="43137"/>
                    </a:srgbClr>
                  </a:outerShdw>
                </a:effectLst>
                <a:latin typeface="Arial" pitchFamily="34" charset="0"/>
                <a:cs typeface="Arial" pitchFamily="34" charset="0"/>
              </a:rPr>
              <a:t>above the </a:t>
            </a:r>
            <a:r>
              <a:rPr lang="en-GB" sz="4000" dirty="0" smtClean="0">
                <a:effectLst>
                  <a:outerShdw blurRad="38100" dist="38100" dir="2700000" algn="tl">
                    <a:srgbClr val="000000">
                      <a:alpha val="43137"/>
                    </a:srgbClr>
                  </a:outerShdw>
                </a:effectLst>
                <a:latin typeface="Arial" pitchFamily="34" charset="0"/>
                <a:cs typeface="Arial" pitchFamily="34" charset="0"/>
              </a:rPr>
              <a:t>ground, </a:t>
            </a:r>
            <a:r>
              <a:rPr lang="en-GB" sz="4000" dirty="0">
                <a:effectLst>
                  <a:outerShdw blurRad="38100" dist="38100" dir="2700000" algn="tl">
                    <a:srgbClr val="000000">
                      <a:alpha val="43137"/>
                    </a:srgbClr>
                  </a:outerShdw>
                </a:effectLst>
                <a:latin typeface="Arial" pitchFamily="34" charset="0"/>
                <a:cs typeface="Arial" pitchFamily="34" charset="0"/>
              </a:rPr>
              <a:t>pressure </a:t>
            </a:r>
            <a:r>
              <a:rPr lang="en-GB" sz="4000" dirty="0" smtClean="0">
                <a:effectLst>
                  <a:outerShdw blurRad="38100" dist="38100" dir="2700000" algn="tl">
                    <a:srgbClr val="000000">
                      <a:alpha val="43137"/>
                    </a:srgbClr>
                  </a:outerShdw>
                </a:effectLst>
                <a:latin typeface="Arial" pitchFamily="34" charset="0"/>
                <a:cs typeface="Arial" pitchFamily="34" charset="0"/>
              </a:rPr>
              <a:t>	head, total 	inflow and </a:t>
            </a:r>
            <a:r>
              <a:rPr lang="en-GB" sz="4000" dirty="0">
                <a:effectLst>
                  <a:outerShdw blurRad="38100" dist="38100" dir="2700000" algn="tl">
                    <a:srgbClr val="000000">
                      <a:alpha val="43137"/>
                    </a:srgbClr>
                  </a:outerShdw>
                </a:effectLst>
                <a:latin typeface="Arial" pitchFamily="34" charset="0"/>
                <a:cs typeface="Arial" pitchFamily="34" charset="0"/>
              </a:rPr>
              <a:t>the </a:t>
            </a:r>
            <a:r>
              <a:rPr lang="en-GB" sz="4000" dirty="0" smtClean="0">
                <a:effectLst>
                  <a:outerShdw blurRad="38100" dist="38100" dir="2700000" algn="tl">
                    <a:srgbClr val="000000">
                      <a:alpha val="43137"/>
                    </a:srgbClr>
                  </a:outerShdw>
                </a:effectLst>
                <a:latin typeface="Arial" pitchFamily="34" charset="0"/>
                <a:cs typeface="Arial" pitchFamily="34" charset="0"/>
              </a:rPr>
              <a:t>layflat dimensions.  </a:t>
            </a:r>
            <a:endParaRPr lang="en-AU" sz="4000" dirty="0">
              <a:effectLst>
                <a:outerShdw blurRad="38100" dist="38100" dir="2700000" algn="tl">
                  <a:srgbClr val="000000">
                    <a:alpha val="43137"/>
                  </a:srgbClr>
                </a:outerShdw>
              </a:effectLst>
              <a:latin typeface="Arial" pitchFamily="34" charset="0"/>
              <a:cs typeface="Arial" pitchFamily="34" charset="0"/>
            </a:endParaRPr>
          </a:p>
        </p:txBody>
      </p:sp>
      <p:sp>
        <p:nvSpPr>
          <p:cNvPr id="6572" name="Text Box 428"/>
          <p:cNvSpPr txBox="1">
            <a:spLocks noChangeArrowheads="1"/>
          </p:cNvSpPr>
          <p:nvPr/>
        </p:nvSpPr>
        <p:spPr bwMode="auto">
          <a:xfrm>
            <a:off x="4271963" y="1439863"/>
            <a:ext cx="19923125" cy="3941844"/>
          </a:xfrm>
          <a:prstGeom prst="rect">
            <a:avLst/>
          </a:prstGeom>
          <a:noFill/>
          <a:ln w="9525">
            <a:noFill/>
            <a:miter lim="800000"/>
            <a:headEnd/>
            <a:tailEnd/>
          </a:ln>
          <a:effectLst/>
        </p:spPr>
        <p:txBody>
          <a:bodyPr lIns="124201" tIns="62101" rIns="124201" bIns="62101">
            <a:spAutoFit/>
          </a:bodyPr>
          <a:lstStyle/>
          <a:p>
            <a:pPr algn="ctr" defTabSz="879475">
              <a:defRPr/>
            </a:pPr>
            <a:r>
              <a:rPr lang="en-GB" sz="7200" dirty="0"/>
              <a:t>Hydraulic characteristics of large diameter gated flexible fluming</a:t>
            </a:r>
            <a:endParaRPr lang="en-AU" sz="7200" dirty="0"/>
          </a:p>
          <a:p>
            <a:pPr algn="ctr" defTabSz="879475">
              <a:defRPr/>
            </a:pPr>
            <a:r>
              <a:rPr lang="en-US" sz="7000" dirty="0">
                <a:latin typeface="Arial" charset="0"/>
              </a:rPr>
              <a:t/>
            </a:r>
            <a:br>
              <a:rPr lang="en-US" sz="7000" dirty="0">
                <a:latin typeface="Arial" charset="0"/>
              </a:rPr>
            </a:br>
            <a:endParaRPr lang="en-AU" dirty="0">
              <a:effectLst>
                <a:outerShdw blurRad="38100" dist="38100" dir="2700000" algn="tl">
                  <a:srgbClr val="C0C0C0"/>
                </a:outerShdw>
              </a:effectLst>
            </a:endParaRPr>
          </a:p>
        </p:txBody>
      </p:sp>
      <p:sp>
        <p:nvSpPr>
          <p:cNvPr id="6573" name="Text Box 429"/>
          <p:cNvSpPr txBox="1">
            <a:spLocks noChangeArrowheads="1"/>
          </p:cNvSpPr>
          <p:nvPr/>
        </p:nvSpPr>
        <p:spPr bwMode="auto">
          <a:xfrm>
            <a:off x="3763089" y="3813052"/>
            <a:ext cx="23293378" cy="2089150"/>
          </a:xfrm>
          <a:prstGeom prst="rect">
            <a:avLst/>
          </a:prstGeom>
          <a:noFill/>
          <a:ln w="9525">
            <a:noFill/>
            <a:miter lim="800000"/>
            <a:headEnd/>
            <a:tailEnd/>
          </a:ln>
          <a:effectLst/>
        </p:spPr>
        <p:txBody>
          <a:bodyPr wrap="square" lIns="87872" tIns="43938" rIns="87872" bIns="43938">
            <a:spAutoFit/>
          </a:bodyPr>
          <a:lstStyle/>
          <a:p>
            <a:pPr algn="ctr" defTabSz="879475">
              <a:defRPr/>
            </a:pPr>
            <a:r>
              <a:rPr lang="en-US" sz="2700" dirty="0">
                <a:solidFill>
                  <a:srgbClr val="C00000"/>
                </a:solidFill>
                <a:latin typeface="Arial" charset="0"/>
              </a:rPr>
              <a:t>Richard Koech, Rod Smith and Malcolm Gillies</a:t>
            </a:r>
          </a:p>
          <a:p>
            <a:pPr algn="ctr" defTabSz="879475">
              <a:defRPr/>
            </a:pPr>
            <a:r>
              <a:rPr lang="en-GB" sz="3200" dirty="0">
                <a:solidFill>
                  <a:srgbClr val="C00000"/>
                </a:solidFill>
                <a:latin typeface="Arial" pitchFamily="34" charset="0"/>
                <a:cs typeface="Arial" pitchFamily="34" charset="0"/>
              </a:rPr>
              <a:t>CRC Cotton Catchment Communities and </a:t>
            </a:r>
            <a:r>
              <a:rPr lang="en-US" sz="3200" dirty="0" smtClean="0">
                <a:solidFill>
                  <a:srgbClr val="C00000"/>
                </a:solidFill>
                <a:latin typeface="Arial" pitchFamily="34" charset="0"/>
                <a:cs typeface="Arial" pitchFamily="34" charset="0"/>
              </a:rPr>
              <a:t> </a:t>
            </a:r>
            <a:r>
              <a:rPr lang="en-US" sz="3200" dirty="0">
                <a:solidFill>
                  <a:srgbClr val="C00000"/>
                </a:solidFill>
                <a:latin typeface="Arial" charset="0"/>
              </a:rPr>
              <a:t>National Centre of Engineering in Agriculture (NCEA</a:t>
            </a:r>
            <a:r>
              <a:rPr lang="en-US" sz="3200" dirty="0">
                <a:solidFill>
                  <a:srgbClr val="C60651"/>
                </a:solidFill>
                <a:latin typeface="Arial" charset="0"/>
              </a:rPr>
              <a:t>)</a:t>
            </a:r>
            <a:endParaRPr lang="en-US" sz="3200" dirty="0">
              <a:solidFill>
                <a:srgbClr val="000099"/>
              </a:solidFill>
              <a:effectLst>
                <a:outerShdw blurRad="38100" dist="38100" dir="2700000" algn="tl">
                  <a:srgbClr val="C0C0C0"/>
                </a:outerShdw>
              </a:effectLst>
              <a:latin typeface="Arial" charset="0"/>
            </a:endParaRPr>
          </a:p>
          <a:p>
            <a:pPr algn="ctr" defTabSz="879475">
              <a:defRPr/>
            </a:pPr>
            <a:r>
              <a:rPr lang="en-US" sz="3200" dirty="0">
                <a:latin typeface="Arial" charset="0"/>
              </a:rPr>
              <a:t>University of Southern Queensland (USQ</a:t>
            </a:r>
            <a:r>
              <a:rPr lang="en-US" sz="3200" dirty="0" smtClean="0">
                <a:latin typeface="Arial" charset="0"/>
              </a:rPr>
              <a:t>), Toowoomba</a:t>
            </a:r>
            <a:endParaRPr lang="en-US" sz="3200" dirty="0"/>
          </a:p>
          <a:p>
            <a:pPr defTabSz="879475">
              <a:defRPr/>
            </a:pPr>
            <a:endParaRPr lang="en-AU" dirty="0">
              <a:effectLst>
                <a:outerShdw blurRad="38100" dist="38100" dir="2700000" algn="tl">
                  <a:srgbClr val="C0C0C0"/>
                </a:outerShdw>
              </a:effectLst>
            </a:endParaRPr>
          </a:p>
        </p:txBody>
      </p:sp>
      <p:sp>
        <p:nvSpPr>
          <p:cNvPr id="6583" name="Rectangle 439"/>
          <p:cNvSpPr>
            <a:spLocks noChangeArrowheads="1"/>
          </p:cNvSpPr>
          <p:nvPr/>
        </p:nvSpPr>
        <p:spPr bwMode="auto">
          <a:xfrm>
            <a:off x="1229251" y="6170506"/>
            <a:ext cx="4748416" cy="1031051"/>
          </a:xfrm>
          <a:prstGeom prst="rect">
            <a:avLst/>
          </a:prstGeom>
          <a:noFill/>
          <a:ln w="9525">
            <a:noFill/>
            <a:miter lim="800000"/>
            <a:headEnd/>
            <a:tailEnd/>
          </a:ln>
          <a:effectLst/>
        </p:spPr>
        <p:txBody>
          <a:bodyPr wrap="none">
            <a:spAutoFit/>
          </a:bodyPr>
          <a:lstStyle/>
          <a:p>
            <a:pPr defTabSz="879475">
              <a:defRPr/>
            </a:pPr>
            <a:r>
              <a:rPr lang="en-AU" sz="6100" dirty="0" smtClean="0">
                <a:solidFill>
                  <a:srgbClr val="C60651"/>
                </a:solidFill>
                <a:effectLst>
                  <a:outerShdw blurRad="38100" dist="38100" dir="2700000" algn="tl">
                    <a:srgbClr val="000000">
                      <a:alpha val="43137"/>
                    </a:srgbClr>
                  </a:outerShdw>
                </a:effectLst>
                <a:latin typeface="Arial" charset="0"/>
              </a:rPr>
              <a:t>Introduction</a:t>
            </a:r>
            <a:endParaRPr lang="en-AU" dirty="0">
              <a:solidFill>
                <a:srgbClr val="C60651"/>
              </a:solidFill>
              <a:effectLst>
                <a:outerShdw blurRad="38100" dist="38100" dir="2700000" algn="tl">
                  <a:srgbClr val="000000">
                    <a:alpha val="43137"/>
                  </a:srgbClr>
                </a:outerShdw>
              </a:effectLst>
            </a:endParaRPr>
          </a:p>
        </p:txBody>
      </p:sp>
      <p:pic>
        <p:nvPicPr>
          <p:cNvPr id="1047" name="Picture 6"/>
          <p:cNvPicPr>
            <a:picLocks noChangeAspect="1" noChangeArrowheads="1"/>
          </p:cNvPicPr>
          <p:nvPr/>
        </p:nvPicPr>
        <p:blipFill>
          <a:blip r:embed="rId4" cstate="print"/>
          <a:srcRect/>
          <a:stretch>
            <a:fillRect/>
          </a:stretch>
        </p:blipFill>
        <p:spPr bwMode="auto">
          <a:xfrm>
            <a:off x="25416383" y="1169988"/>
            <a:ext cx="4000500" cy="3954462"/>
          </a:xfrm>
          <a:prstGeom prst="rect">
            <a:avLst/>
          </a:prstGeom>
          <a:noFill/>
          <a:ln w="9525">
            <a:noFill/>
            <a:miter lim="800000"/>
            <a:headEnd/>
            <a:tailEnd/>
          </a:ln>
        </p:spPr>
      </p:pic>
      <p:sp>
        <p:nvSpPr>
          <p:cNvPr id="26" name="Rectangle 25"/>
          <p:cNvSpPr/>
          <p:nvPr/>
        </p:nvSpPr>
        <p:spPr>
          <a:xfrm>
            <a:off x="18336441" y="35602962"/>
            <a:ext cx="8879354" cy="646331"/>
          </a:xfrm>
          <a:prstGeom prst="rect">
            <a:avLst/>
          </a:prstGeom>
        </p:spPr>
        <p:txBody>
          <a:bodyPr wrap="none">
            <a:spAutoFit/>
          </a:bodyPr>
          <a:lstStyle/>
          <a:p>
            <a:r>
              <a:rPr lang="en-GB" sz="3600"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Fig. 2: Discharge-pressure relationship </a:t>
            </a:r>
            <a:endParaRPr lang="en-AU" sz="3600" dirty="0">
              <a:solidFill>
                <a:srgbClr val="C00000"/>
              </a:solidFill>
              <a:effectLst>
                <a:outerShdw blurRad="38100" dist="38100" dir="2700000" algn="tl">
                  <a:srgbClr val="000000">
                    <a:alpha val="43137"/>
                  </a:srgbClr>
                </a:outerShdw>
              </a:effectLst>
              <a:latin typeface="Arial" pitchFamily="34" charset="0"/>
              <a:cs typeface="Arial" pitchFamily="34" charset="0"/>
            </a:endParaRPr>
          </a:p>
        </p:txBody>
      </p:sp>
      <p:pic>
        <p:nvPicPr>
          <p:cNvPr id="1027" name="Picture 3" descr="H:\PhD Dissertation Proposal\Layflat pictures\100MSDCF2\DSC04227.JPG"/>
          <p:cNvPicPr>
            <a:picLocks noChangeAspect="1" noChangeArrowheads="1"/>
          </p:cNvPicPr>
          <p:nvPr/>
        </p:nvPicPr>
        <p:blipFill>
          <a:blip r:embed="rId5" cstate="print"/>
          <a:srcRect/>
          <a:stretch>
            <a:fillRect/>
          </a:stretch>
        </p:blipFill>
        <p:spPr bwMode="auto">
          <a:xfrm>
            <a:off x="2762957" y="27241327"/>
            <a:ext cx="11049078" cy="8286808"/>
          </a:xfrm>
          <a:prstGeom prst="rect">
            <a:avLst/>
          </a:prstGeom>
          <a:noFill/>
        </p:spPr>
      </p:pic>
      <p:graphicFrame>
        <p:nvGraphicFramePr>
          <p:cNvPr id="38" name="Chart 37"/>
          <p:cNvGraphicFramePr>
            <a:graphicFrameLocks/>
          </p:cNvGraphicFramePr>
          <p:nvPr/>
        </p:nvGraphicFramePr>
        <p:xfrm>
          <a:off x="17550623" y="26958964"/>
          <a:ext cx="10429948" cy="8501122"/>
        </p:xfrm>
        <a:graphic>
          <a:graphicData uri="http://schemas.openxmlformats.org/drawingml/2006/chart">
            <c:chart xmlns:c="http://schemas.openxmlformats.org/drawingml/2006/chart" xmlns:r="http://schemas.openxmlformats.org/officeDocument/2006/relationships" r:id="rId6"/>
          </a:graphicData>
        </a:graphic>
      </p:graphicFrame>
      <p:sp>
        <p:nvSpPr>
          <p:cNvPr id="25" name="TextBox 24"/>
          <p:cNvSpPr txBox="1"/>
          <p:nvPr/>
        </p:nvSpPr>
        <p:spPr>
          <a:xfrm>
            <a:off x="3048709" y="35599573"/>
            <a:ext cx="9572692" cy="646331"/>
          </a:xfrm>
          <a:prstGeom prst="rect">
            <a:avLst/>
          </a:prstGeom>
          <a:noFill/>
        </p:spPr>
        <p:txBody>
          <a:bodyPr wrap="square" rtlCol="0">
            <a:spAutoFit/>
          </a:bodyPr>
          <a:lstStyle/>
          <a:p>
            <a:r>
              <a:rPr lang="en-GB" sz="3600"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Fig. 1: Layflat  hydraulic trial at USQ</a:t>
            </a:r>
            <a:endParaRPr lang="en-AU" sz="36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pic>
        <p:nvPicPr>
          <p:cNvPr id="28" name="Picture 2" descr="250x150Pixel CCCCRC Logo"/>
          <p:cNvPicPr>
            <a:picLocks noChangeAspect="1" noChangeArrowheads="1"/>
          </p:cNvPicPr>
          <p:nvPr/>
        </p:nvPicPr>
        <p:blipFill>
          <a:blip r:embed="rId7" cstate="print"/>
          <a:srcRect/>
          <a:stretch>
            <a:fillRect/>
          </a:stretch>
        </p:blipFill>
        <p:spPr bwMode="auto">
          <a:xfrm>
            <a:off x="0" y="39246300"/>
            <a:ext cx="6943504" cy="3527300"/>
          </a:xfrm>
          <a:prstGeom prst="rect">
            <a:avLst/>
          </a:prstGeom>
          <a:noFill/>
          <a:ln w="9525">
            <a:noFill/>
            <a:miter lim="800000"/>
            <a:headEnd/>
            <a:tailEnd/>
          </a:ln>
        </p:spPr>
      </p:pic>
      <p:sp>
        <p:nvSpPr>
          <p:cNvPr id="27" name="Rectangle 26"/>
          <p:cNvSpPr/>
          <p:nvPr/>
        </p:nvSpPr>
        <p:spPr bwMode="auto">
          <a:xfrm>
            <a:off x="0" y="0"/>
            <a:ext cx="30243463" cy="42773600"/>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879475" rtl="0" eaLnBrk="1" fontAlgn="base" latinLnBrk="0" hangingPunct="1">
              <a:lnSpc>
                <a:spcPct val="100000"/>
              </a:lnSpc>
              <a:spcBef>
                <a:spcPct val="0"/>
              </a:spcBef>
              <a:spcAft>
                <a:spcPct val="0"/>
              </a:spcAft>
              <a:buClrTx/>
              <a:buSzTx/>
              <a:buFontTx/>
              <a:buNone/>
              <a:tabLst/>
            </a:pPr>
            <a:endParaRPr kumimoji="0" lang="en-AU" sz="3400" b="1"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FFC407"/>
      </a:dk2>
      <a:lt2>
        <a:srgbClr val="808080"/>
      </a:lt2>
      <a:accent1>
        <a:srgbClr val="2D3E43"/>
      </a:accent1>
      <a:accent2>
        <a:srgbClr val="3333CC"/>
      </a:accent2>
      <a:accent3>
        <a:srgbClr val="FFFFFF"/>
      </a:accent3>
      <a:accent4>
        <a:srgbClr val="000000"/>
      </a:accent4>
      <a:accent5>
        <a:srgbClr val="ADAFB0"/>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879475" rtl="0" eaLnBrk="1" fontAlgn="base" latinLnBrk="0" hangingPunct="1">
          <a:lnSpc>
            <a:spcPct val="100000"/>
          </a:lnSpc>
          <a:spcBef>
            <a:spcPct val="0"/>
          </a:spcBef>
          <a:spcAft>
            <a:spcPct val="0"/>
          </a:spcAft>
          <a:buClrTx/>
          <a:buSzTx/>
          <a:buFontTx/>
          <a:buNone/>
          <a:tabLst/>
          <a:defRPr kumimoji="0" lang="en-US" sz="3400" b="1"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879475" rtl="0" eaLnBrk="1" fontAlgn="base" latinLnBrk="0" hangingPunct="1">
          <a:lnSpc>
            <a:spcPct val="100000"/>
          </a:lnSpc>
          <a:spcBef>
            <a:spcPct val="0"/>
          </a:spcBef>
          <a:spcAft>
            <a:spcPct val="0"/>
          </a:spcAft>
          <a:buClrTx/>
          <a:buSzTx/>
          <a:buFontTx/>
          <a:buNone/>
          <a:tabLst/>
          <a:defRPr kumimoji="0" lang="en-US" sz="3400" b="1"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4438</TotalTime>
  <Words>277</Words>
  <Application>Microsoft Office PowerPoint</Application>
  <PresentationFormat>Custom</PresentationFormat>
  <Paragraphs>33</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Verdana</vt:lpstr>
      <vt:lpstr>Wingdings</vt:lpstr>
      <vt:lpstr>Times New Roman</vt:lpstr>
      <vt:lpstr>Default Design</vt:lpstr>
      <vt:lpstr>Slide 1</vt:lpstr>
    </vt:vector>
  </TitlesOfParts>
  <Company>USQ</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Meinke</dc:creator>
  <cp:lastModifiedBy>keoch</cp:lastModifiedBy>
  <cp:revision>277</cp:revision>
  <cp:lastPrinted>2008-04-15T00:03:51Z</cp:lastPrinted>
  <dcterms:created xsi:type="dcterms:W3CDTF">2002-10-03T01:23:02Z</dcterms:created>
  <dcterms:modified xsi:type="dcterms:W3CDTF">2010-05-11T04:20:25Z</dcterms:modified>
</cp:coreProperties>
</file>