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82" r:id="rId2"/>
    <p:sldId id="279" r:id="rId3"/>
    <p:sldId id="280" r:id="rId4"/>
    <p:sldId id="281" r:id="rId5"/>
    <p:sldId id="257" r:id="rId6"/>
    <p:sldId id="261" r:id="rId7"/>
    <p:sldId id="273" r:id="rId8"/>
    <p:sldId id="267" r:id="rId9"/>
    <p:sldId id="266" r:id="rId10"/>
    <p:sldId id="268" r:id="rId11"/>
    <p:sldId id="263" r:id="rId12"/>
    <p:sldId id="277" r:id="rId13"/>
  </p:sldIdLst>
  <p:sldSz cx="9144000" cy="6858000" type="screen4x3"/>
  <p:notesSz cx="6858000" cy="91440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452A"/>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364" autoAdjust="0"/>
  </p:normalViewPr>
  <p:slideViewPr>
    <p:cSldViewPr>
      <p:cViewPr>
        <p:scale>
          <a:sx n="100" d="100"/>
          <a:sy n="100" d="100"/>
        </p:scale>
        <p:origin x="-432" y="-8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tags" Target="tags/tag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CD3E2D-2EC8-A243-9966-3C599A7BDE39}" type="datetimeFigureOut">
              <a:rPr lang="en-US" smtClean="0"/>
              <a:pPr/>
              <a:t>17/05/13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6D4BF3-0C2F-B044-9227-C5C75C97FC39}" type="slidenum">
              <a:rPr lang="en-US" smtClean="0"/>
              <a:pPr/>
              <a:t>‹#›</a:t>
            </a:fld>
            <a:endParaRPr lang="en-US"/>
          </a:p>
        </p:txBody>
      </p:sp>
    </p:spTree>
    <p:extLst>
      <p:ext uri="{BB962C8B-B14F-4D97-AF65-F5344CB8AC3E}">
        <p14:creationId xmlns:p14="http://schemas.microsoft.com/office/powerpoint/2010/main" val="42152022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Set out to determine if we are changing students</a:t>
            </a:r>
            <a:r>
              <a:rPr lang="en-AU" baseline="0" dirty="0" smtClean="0"/>
              <a:t> attitudes; </a:t>
            </a:r>
          </a:p>
          <a:p>
            <a:r>
              <a:rPr lang="en-AU" baseline="0" dirty="0" smtClean="0"/>
              <a:t>Add photos of us</a:t>
            </a:r>
            <a:endParaRPr lang="en-AU" dirty="0"/>
          </a:p>
        </p:txBody>
      </p:sp>
      <p:sp>
        <p:nvSpPr>
          <p:cNvPr id="4" name="Slide Number Placeholder 3"/>
          <p:cNvSpPr>
            <a:spLocks noGrp="1"/>
          </p:cNvSpPr>
          <p:nvPr>
            <p:ph type="sldNum" sz="quarter" idx="10"/>
          </p:nvPr>
        </p:nvSpPr>
        <p:spPr/>
        <p:txBody>
          <a:bodyPr/>
          <a:lstStyle/>
          <a:p>
            <a:fld id="{EB6D4BF3-0C2F-B044-9227-C5C75C97FC39}"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interactions in a system between local actors are happening at the ‘micro scale’.  These may be direct or indirect actions.  These actions and interactions may result in patterns (</a:t>
            </a:r>
            <a:r>
              <a:rPr lang="en-AU" sz="1200" u="none" strike="noStrike" kern="1200" dirty="0" smtClean="0">
                <a:solidFill>
                  <a:schemeClr val="tx1"/>
                </a:solidFill>
                <a:effectLst/>
                <a:latin typeface="+mn-lt"/>
                <a:ea typeface="+mn-ea"/>
                <a:cs typeface="+mn-cs"/>
                <a:hlinkClick r:id="" action="ppaction://hlinkfile" tooltip="Johnson, 2001 #104"/>
              </a:rPr>
              <a:t>Johnson, 2001</a:t>
            </a:r>
            <a:r>
              <a:rPr lang="en-AU" sz="1200" kern="1200" dirty="0" smtClean="0">
                <a:solidFill>
                  <a:schemeClr val="tx1"/>
                </a:solidFill>
                <a:effectLst/>
                <a:latin typeface="+mn-lt"/>
                <a:ea typeface="+mn-ea"/>
                <a:cs typeface="+mn-cs"/>
              </a:rPr>
              <a:t>) that can only be detected by observing from a scale of greater generalisation.  We consider this to be the ‘macro scale’ throughout this paper.</a:t>
            </a:r>
          </a:p>
          <a:p>
            <a:r>
              <a:rPr lang="en-AU" sz="1200" kern="1200" dirty="0" smtClean="0">
                <a:solidFill>
                  <a:schemeClr val="tx1"/>
                </a:solidFill>
                <a:effectLst/>
                <a:latin typeface="+mn-lt"/>
                <a:ea typeface="+mn-ea"/>
                <a:cs typeface="+mn-cs"/>
              </a:rPr>
              <a:t>from complex systems new properties emerge (</a:t>
            </a:r>
            <a:r>
              <a:rPr lang="en-AU" sz="1200" u="none" strike="noStrike" kern="1200" dirty="0" smtClean="0">
                <a:solidFill>
                  <a:schemeClr val="tx1"/>
                </a:solidFill>
                <a:effectLst/>
                <a:latin typeface="+mn-lt"/>
                <a:ea typeface="+mn-ea"/>
                <a:cs typeface="+mn-cs"/>
                <a:hlinkClick r:id="" action="ppaction://hlinkfile" tooltip="Meadows, 1999 #305"/>
              </a:rPr>
              <a:t>Meadows, 1999</a:t>
            </a:r>
            <a:r>
              <a:rPr lang="en-AU" sz="1200" kern="1200" dirty="0" smtClean="0">
                <a:solidFill>
                  <a:schemeClr val="tx1"/>
                </a:solidFill>
                <a:effectLst/>
                <a:latin typeface="+mn-lt"/>
                <a:ea typeface="+mn-ea"/>
                <a:cs typeface="+mn-cs"/>
              </a:rPr>
              <a:t>).  Emergence implies at least two scales; one at which action occurs, and another from which the pattern(s) resulting from that action may be observed.</a:t>
            </a:r>
            <a:r>
              <a:rPr lang="en-AU" dirty="0" smtClean="0">
                <a:effectLst/>
              </a:rPr>
              <a:t> </a:t>
            </a:r>
            <a:endParaRPr lang="en-AU"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B6D4BF3-0C2F-B044-9227-C5C75C97FC39}" type="slidenum">
              <a:rPr lang="en-US" smtClean="0"/>
              <a:pPr/>
              <a:t>4</a:t>
            </a:fld>
            <a:endParaRPr lang="en-US"/>
          </a:p>
        </p:txBody>
      </p:sp>
    </p:spTree>
    <p:extLst>
      <p:ext uri="{BB962C8B-B14F-4D97-AF65-F5344CB8AC3E}">
        <p14:creationId xmlns:p14="http://schemas.microsoft.com/office/powerpoint/2010/main" val="2492791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  Higher order attributes are important because they set aspirations, responsibilities and an agenda for both Universities and the students who graduate from them. </a:t>
            </a:r>
          </a:p>
          <a:p>
            <a:pPr marL="0" marR="0" indent="0" algn="l" defTabSz="4572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In framing high-level graduate attributes, universities are recognising their important role in setting the agenda for the future and attempting to demonstrate accountability regarding this responsibility.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By choosing to have higher level graduate attributes like leadership and global citizenship, universities are taking a risk in selecting and advocating for the attributes they think our future thinkers and leaders should have.</a:t>
            </a:r>
            <a:r>
              <a:rPr lang="en-AU" dirty="0" smtClean="0"/>
              <a:t> </a:t>
            </a:r>
          </a:p>
          <a:p>
            <a:endParaRPr lang="en-US" dirty="0"/>
          </a:p>
        </p:txBody>
      </p:sp>
      <p:sp>
        <p:nvSpPr>
          <p:cNvPr id="4" name="Slide Number Placeholder 3"/>
          <p:cNvSpPr>
            <a:spLocks noGrp="1"/>
          </p:cNvSpPr>
          <p:nvPr>
            <p:ph type="sldNum" sz="quarter" idx="10"/>
          </p:nvPr>
        </p:nvSpPr>
        <p:spPr/>
        <p:txBody>
          <a:bodyPr/>
          <a:lstStyle/>
          <a:p>
            <a:fld id="{EB6D4BF3-0C2F-B044-9227-C5C75C97FC39}" type="slidenum">
              <a:rPr lang="en-US" smtClean="0"/>
              <a:pPr/>
              <a:t>5</a:t>
            </a:fld>
            <a:endParaRPr lang="en-US"/>
          </a:p>
        </p:txBody>
      </p:sp>
    </p:spTree>
    <p:extLst>
      <p:ext uri="{BB962C8B-B14F-4D97-AF65-F5344CB8AC3E}">
        <p14:creationId xmlns:p14="http://schemas.microsoft.com/office/powerpoint/2010/main" val="307762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B6D4BF3-0C2F-B044-9227-C5C75C97FC39}" type="slidenum">
              <a:rPr lang="en-US" smtClean="0"/>
              <a:pPr/>
              <a:t>8</a:t>
            </a:fld>
            <a:endParaRPr lang="en-US"/>
          </a:p>
        </p:txBody>
      </p:sp>
    </p:spTree>
    <p:extLst>
      <p:ext uri="{BB962C8B-B14F-4D97-AF65-F5344CB8AC3E}">
        <p14:creationId xmlns:p14="http://schemas.microsoft.com/office/powerpoint/2010/main" val="3079581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AU" sz="1200" kern="1200" dirty="0" smtClean="0">
                <a:solidFill>
                  <a:schemeClr val="tx1"/>
                </a:solidFill>
                <a:latin typeface="+mn-lt"/>
                <a:ea typeface="+mn-ea"/>
                <a:cs typeface="+mn-cs"/>
              </a:rPr>
              <a:t>This project will drive sector-wide change by providing a methodological model that can enable universities to demonstrate this responsibility more credibly with evidence. It will drive curriculum renewal as it begins to provide evidence of areas of curriculum where there may be misalignments with the graduate attributes. </a:t>
            </a:r>
          </a:p>
          <a:p>
            <a:pPr marL="0" marR="0" indent="0" algn="l" defTabSz="4572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A mixed method approach is being used to evaluate different methods for assessing for the global citizenship graduate attribute.  Paper surveys (with some online delivery) in combination with, focus groups, interviews, and document analysis, will provide both quantitative and qualitative data.  Interviews will be conducted with students and staff, document analysis will be of both subject description documents as well as student work, and focus groups will be with local and international students. Some methods will not be applicable at all three universities due to differences in program delivery and assessment strategies. A combination of basic statistical analysis and discourse analysis will be used to ascertain to what extent students have attained the global citizenship attribute.  The results from the different sources will be analysed to triangulate whether students have attained, are developing, or have not yet attained the global citizen attribute.  An assessment of which methods were more effective in revealing the attainment or partial development of the graduate attribute will be conducted.  Key questions will be identified, the ease with which these methods can be incorporated into assessment for future curriculum use, and the effectiveness and efficiency of the different methods will be evaluated. This analysis will provide the basis for the design of a methodology specifically adapted to the effective and efficient evaluation of the global citizenship graduate attribute.  </a:t>
            </a:r>
          </a:p>
          <a:p>
            <a:endParaRPr lang="en-AU" dirty="0"/>
          </a:p>
        </p:txBody>
      </p:sp>
      <p:sp>
        <p:nvSpPr>
          <p:cNvPr id="4" name="Slide Number Placeholder 3"/>
          <p:cNvSpPr>
            <a:spLocks noGrp="1"/>
          </p:cNvSpPr>
          <p:nvPr>
            <p:ph type="sldNum" sz="quarter" idx="10"/>
          </p:nvPr>
        </p:nvSpPr>
        <p:spPr/>
        <p:txBody>
          <a:bodyPr/>
          <a:lstStyle/>
          <a:p>
            <a:fld id="{EB6D4BF3-0C2F-B044-9227-C5C75C97FC39}" type="slidenum">
              <a:rPr lang="en-US" smtClean="0"/>
              <a:pPr/>
              <a:t>11</a:t>
            </a:fld>
            <a:endParaRPr lang="en-US"/>
          </a:p>
        </p:txBody>
      </p:sp>
    </p:spTree>
    <p:extLst>
      <p:ext uri="{BB962C8B-B14F-4D97-AF65-F5344CB8AC3E}">
        <p14:creationId xmlns:p14="http://schemas.microsoft.com/office/powerpoint/2010/main" val="3882990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F6F4F3BA-0F44-4038-87E1-EC39E8A5BDCC}" type="datetimeFigureOut">
              <a:rPr lang="en-AU" smtClean="0"/>
              <a:pPr/>
              <a:t>17/05/13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2E050D7-CCD6-4D35-AF98-89F1B3ADD50F}" type="slidenum">
              <a:rPr lang="en-AU" smtClean="0"/>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F6F4F3BA-0F44-4038-87E1-EC39E8A5BDCC}" type="datetimeFigureOut">
              <a:rPr lang="en-AU" smtClean="0"/>
              <a:pPr/>
              <a:t>17/05/13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2E050D7-CCD6-4D35-AF98-89F1B3ADD50F}"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F6F4F3BA-0F44-4038-87E1-EC39E8A5BDCC}" type="datetimeFigureOut">
              <a:rPr lang="en-AU" smtClean="0"/>
              <a:pPr/>
              <a:t>17/05/13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2E050D7-CCD6-4D35-AF98-89F1B3ADD50F}" type="slidenum">
              <a:rPr lang="en-AU" smtClean="0"/>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F6F4F3BA-0F44-4038-87E1-EC39E8A5BDCC}" type="datetimeFigureOut">
              <a:rPr lang="en-AU" smtClean="0"/>
              <a:pPr/>
              <a:t>17/05/13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2E050D7-CCD6-4D35-AF98-89F1B3ADD50F}" type="slidenum">
              <a:rPr lang="en-AU" smtClean="0"/>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F4F3BA-0F44-4038-87E1-EC39E8A5BDCC}" type="datetimeFigureOut">
              <a:rPr lang="en-AU" smtClean="0"/>
              <a:pPr/>
              <a:t>17/05/13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2E050D7-CCD6-4D35-AF98-89F1B3ADD50F}" type="slidenum">
              <a:rPr lang="en-AU" smtClean="0"/>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F6F4F3BA-0F44-4038-87E1-EC39E8A5BDCC}" type="datetimeFigureOut">
              <a:rPr lang="en-AU" smtClean="0"/>
              <a:pPr/>
              <a:t>17/05/13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2E050D7-CCD6-4D35-AF98-89F1B3ADD50F}" type="slidenum">
              <a:rPr lang="en-AU" smtClean="0"/>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F6F4F3BA-0F44-4038-87E1-EC39E8A5BDCC}" type="datetimeFigureOut">
              <a:rPr lang="en-AU" smtClean="0"/>
              <a:pPr/>
              <a:t>17/05/13</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82E050D7-CCD6-4D35-AF98-89F1B3ADD50F}" type="slidenum">
              <a:rPr lang="en-AU" smtClean="0"/>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F6F4F3BA-0F44-4038-87E1-EC39E8A5BDCC}" type="datetimeFigureOut">
              <a:rPr lang="en-AU" smtClean="0"/>
              <a:pPr/>
              <a:t>17/05/13</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82E050D7-CCD6-4D35-AF98-89F1B3ADD50F}" type="slidenum">
              <a:rPr lang="en-AU" smtClean="0"/>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F4F3BA-0F44-4038-87E1-EC39E8A5BDCC}" type="datetimeFigureOut">
              <a:rPr lang="en-AU" smtClean="0"/>
              <a:pPr/>
              <a:t>17/05/13</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82E050D7-CCD6-4D35-AF98-89F1B3ADD50F}"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F4F3BA-0F44-4038-87E1-EC39E8A5BDCC}" type="datetimeFigureOut">
              <a:rPr lang="en-AU" smtClean="0"/>
              <a:pPr/>
              <a:t>17/05/13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2E050D7-CCD6-4D35-AF98-89F1B3ADD50F}" type="slidenum">
              <a:rPr lang="en-AU" smtClean="0"/>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F4F3BA-0F44-4038-87E1-EC39E8A5BDCC}" type="datetimeFigureOut">
              <a:rPr lang="en-AU" smtClean="0"/>
              <a:pPr/>
              <a:t>17/05/13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2E050D7-CCD6-4D35-AF98-89F1B3ADD50F}" type="slidenum">
              <a:rPr lang="en-AU" smtClean="0"/>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alpha val="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F4F3BA-0F44-4038-87E1-EC39E8A5BDCC}" type="datetimeFigureOut">
              <a:rPr lang="en-AU" smtClean="0"/>
              <a:pPr/>
              <a:t>17/05/13</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E050D7-CCD6-4D35-AF98-89F1B3ADD50F}" type="slidenum">
              <a:rPr lang="en-AU" smtClean="0"/>
              <a:pPr/>
              <a:t>‹#›</a:t>
            </a:fld>
            <a:endParaRPr lang="en-A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4" Type="http://schemas.openxmlformats.org/officeDocument/2006/relationships/image" Target="../media/image7.jpeg"/><Relationship Id="rId5"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3160" y="548680"/>
            <a:ext cx="6917232" cy="1944216"/>
          </a:xfrm>
        </p:spPr>
        <p:txBody>
          <a:bodyPr>
            <a:noAutofit/>
          </a:bodyPr>
          <a:lstStyle/>
          <a:p>
            <a:pPr algn="l"/>
            <a:r>
              <a:rPr lang="en-AU" dirty="0" smtClean="0">
                <a:solidFill>
                  <a:srgbClr val="C00000"/>
                </a:solidFill>
              </a:rPr>
              <a:t>Sustainability, emergence and the graduate attribute of global citizenship</a:t>
            </a:r>
            <a:endParaRPr lang="en-AU" dirty="0">
              <a:solidFill>
                <a:srgbClr val="C00000"/>
              </a:solidFill>
            </a:endParaRPr>
          </a:p>
        </p:txBody>
      </p:sp>
      <p:sp>
        <p:nvSpPr>
          <p:cNvPr id="3" name="Subtitle 2"/>
          <p:cNvSpPr>
            <a:spLocks noGrp="1"/>
          </p:cNvSpPr>
          <p:nvPr>
            <p:ph type="subTitle" idx="1"/>
          </p:nvPr>
        </p:nvSpPr>
        <p:spPr>
          <a:xfrm>
            <a:off x="3059832" y="2924944"/>
            <a:ext cx="5976664" cy="1320552"/>
          </a:xfrm>
        </p:spPr>
        <p:txBody>
          <a:bodyPr/>
          <a:lstStyle/>
          <a:p>
            <a:pPr algn="l"/>
            <a:r>
              <a:rPr lang="en-AU" dirty="0" smtClean="0">
                <a:solidFill>
                  <a:schemeClr val="tx1"/>
                </a:solidFill>
              </a:rPr>
              <a:t>Kate Judith,  USQ</a:t>
            </a:r>
          </a:p>
          <a:p>
            <a:pPr algn="l"/>
            <a:r>
              <a:rPr lang="en-AU" dirty="0" smtClean="0">
                <a:solidFill>
                  <a:schemeClr val="tx1"/>
                </a:solidFill>
              </a:rPr>
              <a:t>Dr Helena Bender, U of Melbourne</a:t>
            </a:r>
            <a:endParaRPr lang="en-AU" dirty="0">
              <a:solidFill>
                <a:schemeClr val="tx1"/>
              </a:solidFill>
            </a:endParaRPr>
          </a:p>
        </p:txBody>
      </p:sp>
      <p:pic>
        <p:nvPicPr>
          <p:cNvPr id="4" name="Picture 5" descr="Reshaping Environments"/>
          <p:cNvPicPr>
            <a:picLocks noChangeAspect="1" noChangeArrowheads="1"/>
          </p:cNvPicPr>
          <p:nvPr/>
        </p:nvPicPr>
        <p:blipFill>
          <a:blip r:embed="rId3" cstate="print"/>
          <a:srcRect/>
          <a:stretch>
            <a:fillRect/>
          </a:stretch>
        </p:blipFill>
        <p:spPr bwMode="auto">
          <a:xfrm>
            <a:off x="-1" y="2924944"/>
            <a:ext cx="2901435" cy="3933056"/>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pic>
        <p:nvPicPr>
          <p:cNvPr id="5" name="Picture 4" descr="Helena_Nov04-244.jpg"/>
          <p:cNvPicPr>
            <a:picLocks noChangeAspect="1"/>
          </p:cNvPicPr>
          <p:nvPr/>
        </p:nvPicPr>
        <p:blipFill>
          <a:blip r:embed="rId4" cstate="print"/>
          <a:srcRect b="18881"/>
          <a:stretch>
            <a:fillRect/>
          </a:stretch>
        </p:blipFill>
        <p:spPr>
          <a:xfrm>
            <a:off x="6804248" y="4365104"/>
            <a:ext cx="1911134" cy="2160240"/>
          </a:xfrm>
          <a:prstGeom prst="rect">
            <a:avLst/>
          </a:prstGeom>
        </p:spPr>
      </p:pic>
      <p:pic>
        <p:nvPicPr>
          <p:cNvPr id="6" name="Picture 5" descr="Kate-edited.jpg"/>
          <p:cNvPicPr>
            <a:picLocks noChangeAspect="1"/>
          </p:cNvPicPr>
          <p:nvPr/>
        </p:nvPicPr>
        <p:blipFill>
          <a:blip r:embed="rId5" cstate="print"/>
          <a:stretch>
            <a:fillRect/>
          </a:stretch>
        </p:blipFill>
        <p:spPr>
          <a:xfrm>
            <a:off x="3995936" y="4365104"/>
            <a:ext cx="1584176" cy="2160241"/>
          </a:xfrm>
          <a:prstGeom prst="rect">
            <a:avLst/>
          </a:prstGeom>
        </p:spPr>
      </p:pic>
    </p:spTree>
    <p:extLst>
      <p:ext uri="{BB962C8B-B14F-4D97-AF65-F5344CB8AC3E}">
        <p14:creationId xmlns:p14="http://schemas.microsoft.com/office/powerpoint/2010/main" val="7471350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solidFill>
                  <a:srgbClr val="C00000"/>
                </a:solidFill>
              </a:rPr>
              <a:t>Change towards global citizenship made by students by end of semester</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11111722"/>
              </p:ext>
            </p:extLst>
          </p:nvPr>
        </p:nvGraphicFramePr>
        <p:xfrm>
          <a:off x="457200" y="1600200"/>
          <a:ext cx="8229600" cy="4688839"/>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en-AU" dirty="0" smtClean="0"/>
                        <a:t>Themes</a:t>
                      </a:r>
                      <a:r>
                        <a:rPr lang="en-AU" baseline="0" dirty="0" smtClean="0"/>
                        <a:t> identified</a:t>
                      </a:r>
                      <a:endParaRPr lang="en-AU" dirty="0"/>
                    </a:p>
                  </a:txBody>
                  <a:tcPr/>
                </a:tc>
                <a:tc>
                  <a:txBody>
                    <a:bodyPr/>
                    <a:lstStyle/>
                    <a:p>
                      <a:pPr algn="ctr"/>
                      <a:r>
                        <a:rPr lang="en-AU" dirty="0" smtClean="0"/>
                        <a:t>Frequency</a:t>
                      </a:r>
                    </a:p>
                    <a:p>
                      <a:pPr algn="ctr"/>
                      <a:r>
                        <a:rPr lang="en-AU" dirty="0" smtClean="0"/>
                        <a:t> (Q1 – description of global citizen)</a:t>
                      </a:r>
                      <a:endParaRPr lang="en-AU" dirty="0"/>
                    </a:p>
                  </a:txBody>
                  <a:tcPr/>
                </a:tc>
                <a:tc>
                  <a:txBody>
                    <a:bodyPr/>
                    <a:lstStyle/>
                    <a:p>
                      <a:pPr algn="ctr"/>
                      <a:r>
                        <a:rPr lang="en-AU" dirty="0" smtClean="0"/>
                        <a:t>Frequency</a:t>
                      </a:r>
                    </a:p>
                    <a:p>
                      <a:pPr algn="ctr"/>
                      <a:r>
                        <a:rPr lang="en-AU" dirty="0" smtClean="0"/>
                        <a:t>(Q6 – Characteristics</a:t>
                      </a:r>
                      <a:r>
                        <a:rPr lang="en-AU" baseline="0" dirty="0" smtClean="0"/>
                        <a:t> of global citizen)</a:t>
                      </a:r>
                      <a:endParaRPr lang="en-AU"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A change in scale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dirty="0" smtClean="0"/>
                        <a:t>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dirty="0" smtClean="0"/>
                        <a:t>8</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mtClean="0"/>
                        <a:t>Increased ethical focus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dirty="0" smtClean="0"/>
                        <a:t>9</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dirty="0" smtClean="0"/>
                        <a:t>11</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Added an </a:t>
                      </a:r>
                      <a:r>
                        <a:rPr lang="en-AU" smtClean="0"/>
                        <a:t>action focus</a:t>
                      </a:r>
                      <a:endParaRPr lang="en-AU"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dirty="0" smtClean="0"/>
                        <a:t>13</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dirty="0" smtClean="0"/>
                        <a:t>4</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Added sense of responsibility</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dirty="0" smtClean="0"/>
                        <a:t>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dirty="0" smtClean="0"/>
                        <a:t>1</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More conscious of one’s impact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dirty="0" smtClean="0"/>
                        <a:t>4</a:t>
                      </a:r>
                    </a:p>
                    <a:p>
                      <a:pPr algn="ctr"/>
                      <a:endParaRPr lang="en-AU" dirty="0"/>
                    </a:p>
                  </a:txBody>
                  <a:tcPr/>
                </a:tc>
                <a:tc>
                  <a:txBody>
                    <a:bodyPr/>
                    <a:lstStyle/>
                    <a:p>
                      <a:pPr algn="ctr"/>
                      <a:endParaRPr lang="en-AU"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Added</a:t>
                      </a:r>
                      <a:r>
                        <a:rPr lang="en-AU" baseline="0" dirty="0" smtClean="0"/>
                        <a:t> understanding of greater complexity</a:t>
                      </a:r>
                      <a:endParaRPr lang="en-AU"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dirty="0" smtClean="0"/>
                        <a:t>2</a:t>
                      </a:r>
                    </a:p>
                  </a:txBody>
                  <a:tcPr/>
                </a:tc>
                <a:tc>
                  <a:txBody>
                    <a:bodyPr/>
                    <a:lstStyle/>
                    <a:p>
                      <a:pPr algn="ctr"/>
                      <a:endParaRPr lang="en-AU" dirty="0"/>
                    </a:p>
                  </a:txBody>
                  <a:tcPr/>
                </a:tc>
              </a:tr>
              <a:tr h="370840">
                <a:tc>
                  <a:txBody>
                    <a:bodyPr/>
                    <a:lstStyle/>
                    <a:p>
                      <a:r>
                        <a:rPr lang="en-AU" dirty="0" smtClean="0"/>
                        <a:t>Other</a:t>
                      </a:r>
                      <a:endParaRPr lang="en-AU" dirty="0"/>
                    </a:p>
                  </a:txBody>
                  <a:tcPr/>
                </a:tc>
                <a:tc>
                  <a:txBody>
                    <a:bodyPr/>
                    <a:lstStyle/>
                    <a:p>
                      <a:pPr algn="ctr"/>
                      <a:endParaRPr lang="en-AU" dirty="0"/>
                    </a:p>
                  </a:txBody>
                  <a:tcPr/>
                </a:tc>
                <a:tc>
                  <a:txBody>
                    <a:bodyPr/>
                    <a:lstStyle/>
                    <a:p>
                      <a:pPr algn="ctr"/>
                      <a:r>
                        <a:rPr lang="en-AU" dirty="0" smtClean="0"/>
                        <a:t>5</a:t>
                      </a:r>
                      <a:endParaRPr lang="en-AU" dirty="0"/>
                    </a:p>
                  </a:txBody>
                  <a:tcPr/>
                </a:tc>
              </a:tr>
              <a:tr h="370840">
                <a:tc>
                  <a:txBody>
                    <a:bodyPr/>
                    <a:lstStyle/>
                    <a:p>
                      <a:r>
                        <a:rPr lang="en-AU" b="1" dirty="0" smtClean="0"/>
                        <a:t>TOTAL</a:t>
                      </a:r>
                      <a:endParaRPr lang="en-AU" b="1" dirty="0"/>
                    </a:p>
                  </a:txBody>
                  <a:tcPr/>
                </a:tc>
                <a:tc>
                  <a:txBody>
                    <a:bodyPr/>
                    <a:lstStyle/>
                    <a:p>
                      <a:pPr algn="ctr"/>
                      <a:r>
                        <a:rPr lang="en-AU" b="1" dirty="0" smtClean="0"/>
                        <a:t>52/81</a:t>
                      </a:r>
                      <a:endParaRPr lang="en-AU" b="1" dirty="0"/>
                    </a:p>
                  </a:txBody>
                  <a:tcPr/>
                </a:tc>
                <a:tc>
                  <a:txBody>
                    <a:bodyPr/>
                    <a:lstStyle/>
                    <a:p>
                      <a:pPr algn="ctr"/>
                      <a:r>
                        <a:rPr lang="en-AU" b="1" dirty="0" smtClean="0"/>
                        <a:t>29/50</a:t>
                      </a:r>
                      <a:endParaRPr lang="en-AU" b="1" dirty="0"/>
                    </a:p>
                  </a:txBody>
                  <a:tcPr/>
                </a:tc>
              </a:tr>
            </a:tbl>
          </a:graphicData>
        </a:graphic>
      </p:graphicFrame>
      <p:sp>
        <p:nvSpPr>
          <p:cNvPr id="5" name="TextBox 4"/>
          <p:cNvSpPr txBox="1"/>
          <p:nvPr/>
        </p:nvSpPr>
        <p:spPr>
          <a:xfrm>
            <a:off x="5716251" y="6453336"/>
            <a:ext cx="655949" cy="369332"/>
          </a:xfrm>
          <a:prstGeom prst="rect">
            <a:avLst/>
          </a:prstGeom>
          <a:noFill/>
        </p:spPr>
        <p:txBody>
          <a:bodyPr wrap="none" rtlCol="0">
            <a:spAutoFit/>
          </a:bodyPr>
          <a:lstStyle/>
          <a:p>
            <a:r>
              <a:rPr lang="en-AU" dirty="0" smtClean="0"/>
              <a:t>n=81</a:t>
            </a:r>
            <a:endParaRPr lang="en-AU"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rgbClr val="C00000"/>
                </a:solidFill>
              </a:rPr>
              <a:t>Conclusions</a:t>
            </a:r>
            <a:endParaRPr lang="en-AU" dirty="0">
              <a:solidFill>
                <a:srgbClr val="C00000"/>
              </a:solidFill>
            </a:endParaRPr>
          </a:p>
        </p:txBody>
      </p:sp>
      <p:sp>
        <p:nvSpPr>
          <p:cNvPr id="3" name="Content Placeholder 2"/>
          <p:cNvSpPr>
            <a:spLocks noGrp="1"/>
          </p:cNvSpPr>
          <p:nvPr>
            <p:ph idx="1"/>
          </p:nvPr>
        </p:nvSpPr>
        <p:spPr/>
        <p:txBody>
          <a:bodyPr>
            <a:normAutofit fontScale="92500" lnSpcReduction="20000"/>
          </a:bodyPr>
          <a:lstStyle/>
          <a:p>
            <a:pPr lvl="1"/>
            <a:r>
              <a:rPr lang="en-AU" dirty="0" smtClean="0"/>
              <a:t>Further work to develop a methodological framework for determining if students are becoming global citizens</a:t>
            </a:r>
          </a:p>
          <a:p>
            <a:pPr lvl="2"/>
            <a:r>
              <a:rPr lang="en-AU" dirty="0" smtClean="0"/>
              <a:t>surveys useful to identify perceptions </a:t>
            </a:r>
          </a:p>
          <a:p>
            <a:pPr lvl="2"/>
            <a:r>
              <a:rPr lang="en-AU" dirty="0" smtClean="0"/>
              <a:t>other methodologies that can cross disciplinary teaching areas with ease</a:t>
            </a:r>
          </a:p>
          <a:p>
            <a:pPr lvl="1"/>
            <a:r>
              <a:rPr lang="en-AU" dirty="0" smtClean="0"/>
              <a:t>Can a longer </a:t>
            </a:r>
            <a:r>
              <a:rPr lang="en-AU" dirty="0"/>
              <a:t>term </a:t>
            </a:r>
            <a:r>
              <a:rPr lang="en-AU" dirty="0" smtClean="0"/>
              <a:t>study that follows </a:t>
            </a:r>
            <a:r>
              <a:rPr lang="en-AU" dirty="0"/>
              <a:t>students into their careers and home </a:t>
            </a:r>
            <a:r>
              <a:rPr lang="en-AU" dirty="0" smtClean="0"/>
              <a:t>practice reveal whether perceptions are converted to action?  </a:t>
            </a:r>
          </a:p>
          <a:p>
            <a:pPr lvl="2"/>
            <a:r>
              <a:rPr lang="en-AU" dirty="0" smtClean="0"/>
              <a:t>Is there a method that would help to determine this? </a:t>
            </a:r>
          </a:p>
          <a:p>
            <a:pPr lvl="1"/>
            <a:r>
              <a:rPr lang="en-AU" dirty="0" smtClean="0"/>
              <a:t>In what contexts might this emergence based approach to sustainability be useful to you?  Would you use it?</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rgbClr val="C00000"/>
                </a:solidFill>
              </a:rPr>
              <a:t>Acknowledgements</a:t>
            </a:r>
            <a:endParaRPr lang="en-AU" dirty="0">
              <a:solidFill>
                <a:srgbClr val="C00000"/>
              </a:solidFill>
            </a:endParaRPr>
          </a:p>
        </p:txBody>
      </p:sp>
      <p:sp>
        <p:nvSpPr>
          <p:cNvPr id="3" name="Content Placeholder 2"/>
          <p:cNvSpPr>
            <a:spLocks noGrp="1"/>
          </p:cNvSpPr>
          <p:nvPr>
            <p:ph idx="1"/>
          </p:nvPr>
        </p:nvSpPr>
        <p:spPr/>
        <p:txBody>
          <a:bodyPr/>
          <a:lstStyle/>
          <a:p>
            <a:r>
              <a:rPr lang="en-AU" dirty="0" smtClean="0"/>
              <a:t>Support from University of Melbourne, Department of Resource Management and Geography</a:t>
            </a:r>
          </a:p>
          <a:p>
            <a:r>
              <a:rPr lang="en-AU" dirty="0" smtClean="0"/>
              <a:t>Support from University of Southern Queensland, Open </a:t>
            </a:r>
            <a:r>
              <a:rPr lang="en-AU" smtClean="0"/>
              <a:t>Access College</a:t>
            </a:r>
            <a:endParaRPr lang="en-AU" dirty="0" smtClean="0"/>
          </a:p>
          <a:p>
            <a:r>
              <a:rPr lang="en-AU" dirty="0" smtClean="0"/>
              <a:t>Feedback from colleagues</a:t>
            </a:r>
            <a:endParaRPr lang="en-AU"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184.173.193.221/~bamberge/wp-content/uploads/2011/12/bat_emergence.jpg"/>
          <p:cNvPicPr>
            <a:picLocks noGrp="1" noChangeAspect="1" noChangeArrowheads="1"/>
          </p:cNvPicPr>
          <p:nvPr>
            <p:ph idx="1"/>
          </p:nvPr>
        </p:nvPicPr>
        <p:blipFill rotWithShape="1">
          <a:blip r:embed="rId2" cstate="print"/>
          <a:srcRect l="-231" r="2924"/>
          <a:stretch/>
        </p:blipFill>
        <p:spPr bwMode="auto">
          <a:xfrm>
            <a:off x="-36512" y="-27384"/>
            <a:ext cx="9217025" cy="6885384"/>
          </a:xfrm>
          <a:prstGeom prst="rect">
            <a:avLst/>
          </a:prstGeom>
          <a:noFill/>
        </p:spPr>
      </p:pic>
      <p:sp>
        <p:nvSpPr>
          <p:cNvPr id="2" name="Title 1"/>
          <p:cNvSpPr>
            <a:spLocks noGrp="1"/>
          </p:cNvSpPr>
          <p:nvPr>
            <p:ph type="title"/>
          </p:nvPr>
        </p:nvSpPr>
        <p:spPr>
          <a:xfrm>
            <a:off x="457200" y="274638"/>
            <a:ext cx="8229600" cy="922114"/>
          </a:xfrm>
        </p:spPr>
        <p:txBody>
          <a:bodyPr/>
          <a:lstStyle/>
          <a:p>
            <a:r>
              <a:rPr lang="en-AU" b="1" dirty="0" smtClean="0">
                <a:solidFill>
                  <a:srgbClr val="FFFF00"/>
                </a:solidFill>
              </a:rPr>
              <a:t>Systems and Emergence</a:t>
            </a:r>
            <a:endParaRPr lang="en-AU" b="1" dirty="0">
              <a:solidFill>
                <a:srgbClr val="FFFF00"/>
              </a:solidFill>
            </a:endParaRPr>
          </a:p>
        </p:txBody>
      </p:sp>
      <p:sp>
        <p:nvSpPr>
          <p:cNvPr id="7" name="TextBox 6"/>
          <p:cNvSpPr txBox="1"/>
          <p:nvPr/>
        </p:nvSpPr>
        <p:spPr>
          <a:xfrm>
            <a:off x="827584" y="4293096"/>
            <a:ext cx="1403648" cy="1554272"/>
          </a:xfrm>
          <a:prstGeom prst="rect">
            <a:avLst/>
          </a:prstGeom>
          <a:solidFill>
            <a:srgbClr val="4A452A">
              <a:alpha val="50196"/>
            </a:srgbClr>
          </a:solidFill>
        </p:spPr>
        <p:txBody>
          <a:bodyPr wrap="square" rtlCol="0">
            <a:spAutoFit/>
          </a:bodyPr>
          <a:lstStyle/>
          <a:p>
            <a:pPr>
              <a:spcAft>
                <a:spcPts val="600"/>
              </a:spcAft>
            </a:pPr>
            <a:r>
              <a:rPr lang="en-AU" sz="2000" b="1" dirty="0" smtClean="0">
                <a:solidFill>
                  <a:srgbClr val="FFFF00"/>
                </a:solidFill>
              </a:rPr>
              <a:t>Observer</a:t>
            </a:r>
          </a:p>
          <a:p>
            <a:pPr>
              <a:spcAft>
                <a:spcPts val="600"/>
              </a:spcAft>
            </a:pPr>
            <a:r>
              <a:rPr lang="en-AU" sz="2000" dirty="0" smtClean="0">
                <a:solidFill>
                  <a:schemeClr val="bg1"/>
                </a:solidFill>
              </a:rPr>
              <a:t>Active</a:t>
            </a:r>
          </a:p>
          <a:p>
            <a:pPr>
              <a:spcAft>
                <a:spcPts val="600"/>
              </a:spcAft>
            </a:pPr>
            <a:r>
              <a:rPr lang="en-AU" sz="2000" dirty="0" smtClean="0">
                <a:solidFill>
                  <a:schemeClr val="bg1"/>
                </a:solidFill>
              </a:rPr>
              <a:t>Location</a:t>
            </a:r>
          </a:p>
          <a:p>
            <a:pPr>
              <a:spcAft>
                <a:spcPts val="600"/>
              </a:spcAft>
            </a:pPr>
            <a:r>
              <a:rPr lang="en-AU" sz="2000" dirty="0" smtClean="0">
                <a:solidFill>
                  <a:schemeClr val="bg1"/>
                </a:solidFill>
              </a:rPr>
              <a:t>Blindness</a:t>
            </a:r>
          </a:p>
        </p:txBody>
      </p:sp>
      <p:sp>
        <p:nvSpPr>
          <p:cNvPr id="8" name="Rectangle 7"/>
          <p:cNvSpPr/>
          <p:nvPr/>
        </p:nvSpPr>
        <p:spPr>
          <a:xfrm>
            <a:off x="5292080" y="6530360"/>
            <a:ext cx="4176464" cy="276999"/>
          </a:xfrm>
          <a:prstGeom prst="rect">
            <a:avLst/>
          </a:prstGeom>
        </p:spPr>
        <p:txBody>
          <a:bodyPr wrap="square">
            <a:spAutoFit/>
          </a:bodyPr>
          <a:lstStyle/>
          <a:p>
            <a:r>
              <a:rPr lang="en-AU" sz="1200" dirty="0" smtClean="0">
                <a:solidFill>
                  <a:schemeClr val="bg1"/>
                </a:solidFill>
              </a:rPr>
              <a:t>http://bambergerranch.org/news/bats-bats-and-more-bats/</a:t>
            </a:r>
            <a:endParaRPr lang="en-AU" sz="1200" dirty="0">
              <a:solidFill>
                <a:schemeClr val="bg1"/>
              </a:solidFill>
            </a:endParaRPr>
          </a:p>
        </p:txBody>
      </p:sp>
      <p:sp>
        <p:nvSpPr>
          <p:cNvPr id="9" name="TextBox 8"/>
          <p:cNvSpPr txBox="1"/>
          <p:nvPr/>
        </p:nvSpPr>
        <p:spPr>
          <a:xfrm>
            <a:off x="6732240" y="1844824"/>
            <a:ext cx="2237420" cy="2246769"/>
          </a:xfrm>
          <a:prstGeom prst="rect">
            <a:avLst/>
          </a:prstGeom>
          <a:solidFill>
            <a:srgbClr val="4A452A">
              <a:alpha val="50196"/>
            </a:srgbClr>
          </a:solidFill>
        </p:spPr>
        <p:txBody>
          <a:bodyPr wrap="square" rtlCol="0">
            <a:spAutoFit/>
          </a:bodyPr>
          <a:lstStyle>
            <a:defPPr>
              <a:defRPr lang="en-US"/>
            </a:defPPr>
            <a:lvl1pPr>
              <a:spcAft>
                <a:spcPts val="600"/>
              </a:spcAft>
              <a:defRPr sz="2000">
                <a:solidFill>
                  <a:schemeClr val="bg1"/>
                </a:solidFill>
              </a:defRPr>
            </a:lvl1pPr>
          </a:lstStyle>
          <a:p>
            <a:r>
              <a:rPr lang="en-AU" b="1" dirty="0" smtClean="0">
                <a:solidFill>
                  <a:srgbClr val="FFFF00"/>
                </a:solidFill>
              </a:rPr>
              <a:t>Interactions </a:t>
            </a:r>
          </a:p>
          <a:p>
            <a:r>
              <a:rPr lang="en-AU" dirty="0" smtClean="0"/>
              <a:t>Direct or indirect</a:t>
            </a:r>
          </a:p>
          <a:p>
            <a:r>
              <a:rPr lang="en-AU" dirty="0" smtClean="0"/>
              <a:t>Simple rule(s)</a:t>
            </a:r>
          </a:p>
          <a:p>
            <a:r>
              <a:rPr lang="en-AU" dirty="0" smtClean="0"/>
              <a:t>Actions at micro </a:t>
            </a:r>
            <a:r>
              <a:rPr lang="en-AU" dirty="0" smtClean="0">
                <a:sym typeface="Wingdings" panose="05000000000000000000" pitchFamily="2" charset="2"/>
              </a:rPr>
              <a:t> </a:t>
            </a:r>
            <a:r>
              <a:rPr lang="en-AU" dirty="0" smtClean="0"/>
              <a:t>patterns at macro</a:t>
            </a:r>
          </a:p>
          <a:p>
            <a:r>
              <a:rPr lang="en-AU" dirty="0" smtClean="0"/>
              <a:t>Un-orchestrated</a:t>
            </a:r>
            <a:endParaRPr lang="en-AU" dirty="0"/>
          </a:p>
        </p:txBody>
      </p:sp>
    </p:spTree>
    <p:extLst>
      <p:ext uri="{BB962C8B-B14F-4D97-AF65-F5344CB8AC3E}">
        <p14:creationId xmlns:p14="http://schemas.microsoft.com/office/powerpoint/2010/main" val="10009742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rotWithShape="1">
          <a:blip r:embed="rId2" cstate="print"/>
          <a:srcRect l="21957"/>
          <a:stretch/>
        </p:blipFill>
        <p:spPr bwMode="auto">
          <a:xfrm>
            <a:off x="-36512" y="0"/>
            <a:ext cx="9217024" cy="6928892"/>
          </a:xfrm>
          <a:prstGeom prst="rect">
            <a:avLst/>
          </a:prstGeom>
          <a:noFill/>
          <a:ln w="9525">
            <a:noFill/>
            <a:miter lim="800000"/>
            <a:headEnd/>
            <a:tailEnd/>
          </a:ln>
          <a:effectLst>
            <a:outerShdw sx="1000" sy="1000" algn="ctr" rotWithShape="0">
              <a:schemeClr val="bg1"/>
            </a:outerShdw>
          </a:effectLst>
        </p:spPr>
      </p:pic>
      <p:sp>
        <p:nvSpPr>
          <p:cNvPr id="5" name="TextBox 5"/>
          <p:cNvSpPr txBox="1">
            <a:spLocks noChangeArrowheads="1"/>
          </p:cNvSpPr>
          <p:nvPr/>
        </p:nvSpPr>
        <p:spPr bwMode="auto">
          <a:xfrm>
            <a:off x="5004048" y="6281465"/>
            <a:ext cx="2270125" cy="246062"/>
          </a:xfrm>
          <a:prstGeom prst="rect">
            <a:avLst/>
          </a:prstGeom>
          <a:noFill/>
          <a:ln w="9525">
            <a:noFill/>
            <a:miter lim="800000"/>
            <a:headEnd/>
            <a:tailEnd/>
          </a:ln>
        </p:spPr>
        <p:txBody>
          <a:bodyPr wrap="none">
            <a:spAutoFit/>
          </a:bodyPr>
          <a:lstStyle/>
          <a:p>
            <a:r>
              <a:rPr lang="en-GB" dirty="0">
                <a:solidFill>
                  <a:schemeClr val="bg1"/>
                </a:solidFill>
              </a:rPr>
              <a:t>Fred Williams </a:t>
            </a:r>
            <a:r>
              <a:rPr lang="en-GB" dirty="0" err="1">
                <a:solidFill>
                  <a:schemeClr val="bg1"/>
                </a:solidFill>
              </a:rPr>
              <a:t>Euchuca</a:t>
            </a:r>
            <a:r>
              <a:rPr lang="en-GB" dirty="0">
                <a:solidFill>
                  <a:schemeClr val="bg1"/>
                </a:solidFill>
              </a:rPr>
              <a:t> Landscape 1961</a:t>
            </a:r>
          </a:p>
        </p:txBody>
      </p:sp>
      <p:sp>
        <p:nvSpPr>
          <p:cNvPr id="2" name="Title 1"/>
          <p:cNvSpPr>
            <a:spLocks noGrp="1"/>
          </p:cNvSpPr>
          <p:nvPr>
            <p:ph type="title"/>
          </p:nvPr>
        </p:nvSpPr>
        <p:spPr>
          <a:xfrm>
            <a:off x="518864" y="274638"/>
            <a:ext cx="8229600" cy="1143000"/>
          </a:xfrm>
        </p:spPr>
        <p:txBody>
          <a:bodyPr>
            <a:normAutofit fontScale="90000"/>
          </a:bodyPr>
          <a:lstStyle/>
          <a:p>
            <a:pPr algn="l"/>
            <a:r>
              <a:rPr lang="en-AU" dirty="0" smtClean="0">
                <a:solidFill>
                  <a:srgbClr val="FFFF00"/>
                </a:solidFill>
              </a:rPr>
              <a:t>Sustainability as an emergent property</a:t>
            </a:r>
            <a:endParaRPr lang="en-AU" dirty="0">
              <a:solidFill>
                <a:srgbClr val="FFFF00"/>
              </a:solidFill>
            </a:endParaRPr>
          </a:p>
        </p:txBody>
      </p:sp>
      <p:sp>
        <p:nvSpPr>
          <p:cNvPr id="3" name="Content Placeholder 2"/>
          <p:cNvSpPr>
            <a:spLocks noGrp="1"/>
          </p:cNvSpPr>
          <p:nvPr>
            <p:ph idx="1"/>
          </p:nvPr>
        </p:nvSpPr>
        <p:spPr>
          <a:xfrm>
            <a:off x="518864" y="1600200"/>
            <a:ext cx="8229600" cy="4525963"/>
          </a:xfrm>
        </p:spPr>
        <p:txBody>
          <a:bodyPr>
            <a:normAutofit/>
          </a:bodyPr>
          <a:lstStyle/>
          <a:p>
            <a:pPr marL="0" indent="0">
              <a:buNone/>
            </a:pPr>
            <a:r>
              <a:rPr lang="en-AU" i="1" dirty="0" smtClean="0">
                <a:solidFill>
                  <a:schemeClr val="bg1"/>
                </a:solidFill>
              </a:rPr>
              <a:t>“The emergent quality of a system that results from the responsive interplay between the nourishing actions of individuals (bottom-up) and feedback about the persistence and nourishment of the interrelationships between elements of the supporting environment and ultimately the global system (top-down)”</a:t>
            </a:r>
            <a:endParaRPr lang="en-AU" i="1" dirty="0">
              <a:solidFill>
                <a:schemeClr val="bg1"/>
              </a:solidFill>
            </a:endParaRPr>
          </a:p>
        </p:txBody>
      </p:sp>
    </p:spTree>
    <p:extLst>
      <p:ext uri="{BB962C8B-B14F-4D97-AF65-F5344CB8AC3E}">
        <p14:creationId xmlns:p14="http://schemas.microsoft.com/office/powerpoint/2010/main" val="187627931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778098"/>
          </a:xfrm>
        </p:spPr>
        <p:txBody>
          <a:bodyPr>
            <a:normAutofit fontScale="90000"/>
          </a:bodyPr>
          <a:lstStyle/>
          <a:p>
            <a:r>
              <a:rPr lang="en-AU" dirty="0" smtClean="0">
                <a:solidFill>
                  <a:srgbClr val="C00000"/>
                </a:solidFill>
              </a:rPr>
              <a:t>Sustainability as an emergent property</a:t>
            </a:r>
            <a:endParaRPr lang="en-AU" dirty="0">
              <a:solidFill>
                <a:srgbClr val="C00000"/>
              </a:solidFill>
            </a:endParaRPr>
          </a:p>
        </p:txBody>
      </p:sp>
      <p:sp>
        <p:nvSpPr>
          <p:cNvPr id="6" name="TextBox 5"/>
          <p:cNvSpPr txBox="1"/>
          <p:nvPr/>
        </p:nvSpPr>
        <p:spPr>
          <a:xfrm>
            <a:off x="3569625" y="6093296"/>
            <a:ext cx="2010487" cy="523220"/>
          </a:xfrm>
          <a:prstGeom prst="rect">
            <a:avLst/>
          </a:prstGeom>
          <a:noFill/>
        </p:spPr>
        <p:txBody>
          <a:bodyPr wrap="none">
            <a:spAutoFit/>
          </a:bodyPr>
          <a:lstStyle/>
          <a:p>
            <a:pPr>
              <a:defRPr/>
            </a:pPr>
            <a:r>
              <a:rPr lang="en-AU" sz="2800" b="1" dirty="0" smtClean="0">
                <a:latin typeface="+mn-lt"/>
              </a:rPr>
              <a:t>simple rules</a:t>
            </a:r>
            <a:endParaRPr lang="en-AU" sz="2800" b="1" dirty="0">
              <a:latin typeface="+mn-lt"/>
            </a:endParaRPr>
          </a:p>
        </p:txBody>
      </p:sp>
      <p:sp>
        <p:nvSpPr>
          <p:cNvPr id="7" name="TextBox 6"/>
          <p:cNvSpPr txBox="1"/>
          <p:nvPr/>
        </p:nvSpPr>
        <p:spPr>
          <a:xfrm>
            <a:off x="3044106" y="1484784"/>
            <a:ext cx="3071610" cy="954107"/>
          </a:xfrm>
          <a:prstGeom prst="rect">
            <a:avLst/>
          </a:prstGeom>
          <a:noFill/>
        </p:spPr>
        <p:txBody>
          <a:bodyPr wrap="none">
            <a:spAutoFit/>
          </a:bodyPr>
          <a:lstStyle/>
          <a:p>
            <a:pPr algn="ctr">
              <a:defRPr/>
            </a:pPr>
            <a:r>
              <a:rPr lang="en-AU" sz="2800" b="1" dirty="0"/>
              <a:t>p</a:t>
            </a:r>
            <a:r>
              <a:rPr lang="en-AU" sz="2800" b="1" dirty="0" smtClean="0">
                <a:latin typeface="+mn-lt"/>
              </a:rPr>
              <a:t>attern recognition</a:t>
            </a:r>
          </a:p>
          <a:p>
            <a:pPr algn="ctr">
              <a:defRPr/>
            </a:pPr>
            <a:r>
              <a:rPr lang="en-AU" sz="2800" b="1" dirty="0" smtClean="0"/>
              <a:t>and response</a:t>
            </a:r>
            <a:endParaRPr lang="en-AU" sz="2800" b="1" dirty="0"/>
          </a:p>
        </p:txBody>
      </p:sp>
      <p:sp>
        <p:nvSpPr>
          <p:cNvPr id="8" name="TextBox 7"/>
          <p:cNvSpPr txBox="1"/>
          <p:nvPr/>
        </p:nvSpPr>
        <p:spPr>
          <a:xfrm>
            <a:off x="259937" y="1393612"/>
            <a:ext cx="1143711" cy="523220"/>
          </a:xfrm>
          <a:prstGeom prst="rect">
            <a:avLst/>
          </a:prstGeom>
          <a:noFill/>
        </p:spPr>
        <p:txBody>
          <a:bodyPr wrap="none">
            <a:spAutoFit/>
          </a:bodyPr>
          <a:lstStyle/>
          <a:p>
            <a:pPr>
              <a:defRPr/>
            </a:pPr>
            <a:r>
              <a:rPr lang="en-AU" sz="2800" b="1" dirty="0" smtClean="0">
                <a:solidFill>
                  <a:srgbClr val="C00000"/>
                </a:solidFill>
                <a:latin typeface="+mn-lt"/>
              </a:rPr>
              <a:t>Macro</a:t>
            </a:r>
            <a:endParaRPr lang="en-AU" sz="2800" b="1" dirty="0">
              <a:solidFill>
                <a:srgbClr val="C00000"/>
              </a:solidFill>
              <a:latin typeface="+mn-lt"/>
            </a:endParaRPr>
          </a:p>
        </p:txBody>
      </p:sp>
      <p:sp>
        <p:nvSpPr>
          <p:cNvPr id="9" name="TextBox 8"/>
          <p:cNvSpPr txBox="1"/>
          <p:nvPr/>
        </p:nvSpPr>
        <p:spPr>
          <a:xfrm>
            <a:off x="7812360" y="6237312"/>
            <a:ext cx="1053943" cy="523220"/>
          </a:xfrm>
          <a:prstGeom prst="rect">
            <a:avLst/>
          </a:prstGeom>
          <a:noFill/>
        </p:spPr>
        <p:txBody>
          <a:bodyPr wrap="none">
            <a:spAutoFit/>
          </a:bodyPr>
          <a:lstStyle/>
          <a:p>
            <a:pPr>
              <a:defRPr/>
            </a:pPr>
            <a:r>
              <a:rPr lang="en-AU" sz="2800" b="1" dirty="0" smtClean="0">
                <a:solidFill>
                  <a:srgbClr val="C00000"/>
                </a:solidFill>
                <a:latin typeface="+mn-lt"/>
              </a:rPr>
              <a:t>Micro</a:t>
            </a:r>
            <a:endParaRPr lang="en-AU" sz="2800" b="1" dirty="0">
              <a:solidFill>
                <a:srgbClr val="C00000"/>
              </a:solidFill>
              <a:latin typeface="+mn-lt"/>
            </a:endParaRPr>
          </a:p>
        </p:txBody>
      </p:sp>
      <p:sp>
        <p:nvSpPr>
          <p:cNvPr id="10" name="Curved Right Arrow 9"/>
          <p:cNvSpPr/>
          <p:nvPr/>
        </p:nvSpPr>
        <p:spPr>
          <a:xfrm>
            <a:off x="77788" y="1717675"/>
            <a:ext cx="2814637" cy="4879975"/>
          </a:xfrm>
          <a:prstGeom prst="curvedRightArrow">
            <a:avLst>
              <a:gd name="adj1" fmla="val 8022"/>
              <a:gd name="adj2" fmla="val 20202"/>
              <a:gd name="adj3" fmla="val 2500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chemeClr val="tx1"/>
              </a:solidFill>
            </a:endParaRPr>
          </a:p>
        </p:txBody>
      </p:sp>
      <p:sp>
        <p:nvSpPr>
          <p:cNvPr id="11" name="Curved Left Arrow 10"/>
          <p:cNvSpPr/>
          <p:nvPr/>
        </p:nvSpPr>
        <p:spPr>
          <a:xfrm flipV="1">
            <a:off x="6224588" y="1463675"/>
            <a:ext cx="2738437" cy="4989513"/>
          </a:xfrm>
          <a:prstGeom prst="curvedLeftArrow">
            <a:avLst>
              <a:gd name="adj1" fmla="val 8252"/>
              <a:gd name="adj2" fmla="val 21617"/>
              <a:gd name="adj3" fmla="val 2520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chemeClr val="tx1"/>
              </a:solidFill>
            </a:endParaRPr>
          </a:p>
        </p:txBody>
      </p:sp>
      <p:sp>
        <p:nvSpPr>
          <p:cNvPr id="12" name="Content Placeholder 4"/>
          <p:cNvSpPr>
            <a:spLocks noGrp="1"/>
          </p:cNvSpPr>
          <p:nvPr>
            <p:ph idx="1"/>
          </p:nvPr>
        </p:nvSpPr>
        <p:spPr>
          <a:xfrm>
            <a:off x="691660" y="3573016"/>
            <a:ext cx="7772400" cy="648072"/>
          </a:xfrm>
        </p:spPr>
        <p:txBody>
          <a:bodyPr/>
          <a:lstStyle/>
          <a:p>
            <a:pPr algn="ctr">
              <a:buNone/>
            </a:pPr>
            <a:r>
              <a:rPr lang="en-AU" b="1" dirty="0" smtClean="0"/>
              <a:t>Feedback between the two</a:t>
            </a:r>
            <a:endParaRPr lang="en-GB" b="1" dirty="0" smtClean="0"/>
          </a:p>
        </p:txBody>
      </p:sp>
      <p:sp>
        <p:nvSpPr>
          <p:cNvPr id="14" name="Rectangle 13"/>
          <p:cNvSpPr/>
          <p:nvPr/>
        </p:nvSpPr>
        <p:spPr>
          <a:xfrm rot="5400000">
            <a:off x="7747793" y="1190006"/>
            <a:ext cx="2544763" cy="254000"/>
          </a:xfrm>
          <a:prstGeom prst="rect">
            <a:avLst/>
          </a:prstGeom>
        </p:spPr>
        <p:txBody>
          <a:bodyPr wrap="none">
            <a:spAutoFit/>
          </a:bodyPr>
          <a:lstStyle/>
          <a:p>
            <a:pPr>
              <a:defRPr/>
            </a:pPr>
            <a:r>
              <a:rPr lang="en-AU" sz="1050" dirty="0"/>
              <a:t>http://relationalspirit.com/relational_inquiry</a:t>
            </a:r>
          </a:p>
        </p:txBody>
      </p:sp>
    </p:spTree>
    <p:extLst>
      <p:ext uri="{BB962C8B-B14F-4D97-AF65-F5344CB8AC3E}">
        <p14:creationId xmlns:p14="http://schemas.microsoft.com/office/powerpoint/2010/main" val="13663543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3287"/>
            <a:ext cx="8229600" cy="945875"/>
          </a:xfrm>
        </p:spPr>
        <p:txBody>
          <a:bodyPr>
            <a:normAutofit fontScale="90000"/>
          </a:bodyPr>
          <a:lstStyle/>
          <a:p>
            <a:r>
              <a:rPr lang="en-AU" dirty="0" smtClean="0">
                <a:solidFill>
                  <a:srgbClr val="C00000"/>
                </a:solidFill>
              </a:rPr>
              <a:t>Universities role in shaping the future</a:t>
            </a:r>
            <a:endParaRPr lang="en-AU" dirty="0">
              <a:solidFill>
                <a:srgbClr val="C00000"/>
              </a:solidFill>
            </a:endParaRPr>
          </a:p>
        </p:txBody>
      </p:sp>
      <p:pic>
        <p:nvPicPr>
          <p:cNvPr id="23554" name="Picture 2" descr="http://sustainablecampus.unimelb.edu.au/images/1800bikespaces.gif"/>
          <p:cNvPicPr>
            <a:picLocks noChangeAspect="1" noChangeArrowheads="1"/>
          </p:cNvPicPr>
          <p:nvPr/>
        </p:nvPicPr>
        <p:blipFill>
          <a:blip r:embed="rId3" cstate="print"/>
          <a:srcRect/>
          <a:stretch>
            <a:fillRect/>
          </a:stretch>
        </p:blipFill>
        <p:spPr bwMode="auto">
          <a:xfrm>
            <a:off x="48681" y="1052736"/>
            <a:ext cx="3803239" cy="5400600"/>
          </a:xfrm>
          <a:prstGeom prst="rect">
            <a:avLst/>
          </a:prstGeom>
          <a:noFill/>
        </p:spPr>
      </p:pic>
      <p:sp>
        <p:nvSpPr>
          <p:cNvPr id="6" name="Rectangle 5"/>
          <p:cNvSpPr/>
          <p:nvPr/>
        </p:nvSpPr>
        <p:spPr>
          <a:xfrm>
            <a:off x="48681" y="6453336"/>
            <a:ext cx="3659223" cy="400110"/>
          </a:xfrm>
          <a:prstGeom prst="rect">
            <a:avLst/>
          </a:prstGeom>
        </p:spPr>
        <p:txBody>
          <a:bodyPr wrap="square">
            <a:spAutoFit/>
          </a:bodyPr>
          <a:lstStyle/>
          <a:p>
            <a:r>
              <a:rPr lang="en-AU" sz="1000" dirty="0" smtClean="0"/>
              <a:t>http://sustainablecampus.unimelb.edu.au/campus_sustainability/bicycles.html</a:t>
            </a:r>
            <a:endParaRPr lang="en-AU" sz="1000" dirty="0"/>
          </a:p>
        </p:txBody>
      </p:sp>
      <p:pic>
        <p:nvPicPr>
          <p:cNvPr id="23556" name="Picture 4" descr="http://t1.gstatic.com/images?q=tbn:ANd9GcRjEtseYG4OwmA4TjWHgfdNsCQeJAENn9b7ENYIsLf6gTGhNbsPIxxExw5X-w"/>
          <p:cNvPicPr>
            <a:picLocks noChangeAspect="1" noChangeArrowheads="1"/>
          </p:cNvPicPr>
          <p:nvPr/>
        </p:nvPicPr>
        <p:blipFill>
          <a:blip r:embed="rId4" cstate="print"/>
          <a:srcRect/>
          <a:stretch>
            <a:fillRect/>
          </a:stretch>
        </p:blipFill>
        <p:spPr bwMode="auto">
          <a:xfrm>
            <a:off x="5446737" y="980728"/>
            <a:ext cx="2101879" cy="1584176"/>
          </a:xfrm>
          <a:prstGeom prst="rect">
            <a:avLst/>
          </a:prstGeom>
          <a:noFill/>
        </p:spPr>
      </p:pic>
      <p:sp>
        <p:nvSpPr>
          <p:cNvPr id="8" name="Rectangle 7"/>
          <p:cNvSpPr/>
          <p:nvPr/>
        </p:nvSpPr>
        <p:spPr>
          <a:xfrm>
            <a:off x="4254531" y="2605677"/>
            <a:ext cx="4432269" cy="400110"/>
          </a:xfrm>
          <a:prstGeom prst="rect">
            <a:avLst/>
          </a:prstGeom>
        </p:spPr>
        <p:txBody>
          <a:bodyPr wrap="square">
            <a:spAutoFit/>
          </a:bodyPr>
          <a:lstStyle/>
          <a:p>
            <a:r>
              <a:rPr lang="en-AU" sz="1000" dirty="0" smtClean="0"/>
              <a:t>https://charlevilleshs.eq.edu.au/Calendarandnews/News/Pages/Visual-Identity-Guidelines-for-the-University-of-Southern-Queensland.aspx</a:t>
            </a:r>
            <a:endParaRPr lang="en-AU" sz="1000" dirty="0"/>
          </a:p>
        </p:txBody>
      </p:sp>
      <p:pic>
        <p:nvPicPr>
          <p:cNvPr id="23558" name="Picture 6" descr="http://mams.rmit.edu.au/0u76nyuegttx.jpg"/>
          <p:cNvPicPr>
            <a:picLocks noChangeAspect="1" noChangeArrowheads="1"/>
          </p:cNvPicPr>
          <p:nvPr/>
        </p:nvPicPr>
        <p:blipFill>
          <a:blip r:embed="rId5" cstate="print"/>
          <a:srcRect/>
          <a:stretch>
            <a:fillRect/>
          </a:stretch>
        </p:blipFill>
        <p:spPr bwMode="auto">
          <a:xfrm>
            <a:off x="3851920" y="3843227"/>
            <a:ext cx="5292080" cy="1890029"/>
          </a:xfrm>
          <a:prstGeom prst="rect">
            <a:avLst/>
          </a:prstGeom>
          <a:noFill/>
        </p:spPr>
      </p:pic>
      <p:sp>
        <p:nvSpPr>
          <p:cNvPr id="10" name="Rectangle 9"/>
          <p:cNvSpPr/>
          <p:nvPr/>
        </p:nvSpPr>
        <p:spPr>
          <a:xfrm>
            <a:off x="6288305" y="5733256"/>
            <a:ext cx="2892207" cy="246221"/>
          </a:xfrm>
          <a:prstGeom prst="rect">
            <a:avLst/>
          </a:prstGeom>
        </p:spPr>
        <p:txBody>
          <a:bodyPr wrap="square">
            <a:spAutoFit/>
          </a:bodyPr>
          <a:lstStyle/>
          <a:p>
            <a:pPr algn="r"/>
            <a:r>
              <a:rPr lang="en-AU" sz="1000" dirty="0" smtClean="0"/>
              <a:t>http://www.rmit.edu.au/socialhumanities</a:t>
            </a:r>
            <a:endParaRPr lang="en-AU" sz="1000"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871940"/>
          </a:xfrm>
        </p:spPr>
        <p:txBody>
          <a:bodyPr>
            <a:normAutofit fontScale="90000"/>
          </a:bodyPr>
          <a:lstStyle/>
          <a:p>
            <a:pPr>
              <a:lnSpc>
                <a:spcPct val="90000"/>
              </a:lnSpc>
            </a:pPr>
            <a:r>
              <a:rPr lang="en-AU" dirty="0" smtClean="0">
                <a:solidFill>
                  <a:srgbClr val="C00000"/>
                </a:solidFill>
              </a:rPr>
              <a:t>Role of the University’s graduate attributes</a:t>
            </a:r>
            <a:endParaRPr lang="en-AU" dirty="0">
              <a:solidFill>
                <a:srgbClr val="C00000"/>
              </a:solidFill>
            </a:endParaRPr>
          </a:p>
        </p:txBody>
      </p:sp>
      <p:sp>
        <p:nvSpPr>
          <p:cNvPr id="7" name="Bent-Up Arrow 6"/>
          <p:cNvSpPr/>
          <p:nvPr/>
        </p:nvSpPr>
        <p:spPr>
          <a:xfrm rot="5400000">
            <a:off x="651831" y="3854267"/>
            <a:ext cx="1907832" cy="1706133"/>
          </a:xfrm>
          <a:prstGeom prst="bentUpArrow">
            <a:avLst>
              <a:gd name="adj1" fmla="val 32840"/>
              <a:gd name="adj2" fmla="val 25000"/>
              <a:gd name="adj3" fmla="val 35780"/>
            </a:avLst>
          </a:prstGeom>
        </p:spPr>
        <p:style>
          <a:lnRef idx="1">
            <a:schemeClr val="lt1">
              <a:hueOff val="0"/>
              <a:satOff val="0"/>
              <a:lumOff val="0"/>
              <a:alphaOff val="0"/>
            </a:schemeClr>
          </a:lnRef>
          <a:fillRef idx="1">
            <a:schemeClr val="accent2">
              <a:tint val="50000"/>
              <a:hueOff val="0"/>
              <a:satOff val="0"/>
              <a:lumOff val="0"/>
              <a:alphaOff val="0"/>
            </a:schemeClr>
          </a:fillRef>
          <a:effectRef idx="1">
            <a:schemeClr val="accent2">
              <a:tint val="50000"/>
              <a:hueOff val="0"/>
              <a:satOff val="0"/>
              <a:lumOff val="0"/>
              <a:alphaOff val="0"/>
            </a:schemeClr>
          </a:effectRef>
          <a:fontRef idx="minor">
            <a:schemeClr val="lt1">
              <a:hueOff val="0"/>
              <a:satOff val="0"/>
              <a:lumOff val="0"/>
              <a:alphaOff val="0"/>
            </a:schemeClr>
          </a:fontRef>
        </p:style>
      </p:sp>
      <p:sp>
        <p:nvSpPr>
          <p:cNvPr id="8" name="Freeform 7"/>
          <p:cNvSpPr/>
          <p:nvPr/>
        </p:nvSpPr>
        <p:spPr>
          <a:xfrm>
            <a:off x="459389" y="1772816"/>
            <a:ext cx="2522804" cy="1981471"/>
          </a:xfrm>
          <a:custGeom>
            <a:avLst/>
            <a:gdLst>
              <a:gd name="connsiteX0" fmla="*/ 0 w 2522804"/>
              <a:gd name="connsiteY0" fmla="*/ 294372 h 1765881"/>
              <a:gd name="connsiteX1" fmla="*/ 294372 w 2522804"/>
              <a:gd name="connsiteY1" fmla="*/ 0 h 1765881"/>
              <a:gd name="connsiteX2" fmla="*/ 2228432 w 2522804"/>
              <a:gd name="connsiteY2" fmla="*/ 0 h 1765881"/>
              <a:gd name="connsiteX3" fmla="*/ 2522804 w 2522804"/>
              <a:gd name="connsiteY3" fmla="*/ 294372 h 1765881"/>
              <a:gd name="connsiteX4" fmla="*/ 2522804 w 2522804"/>
              <a:gd name="connsiteY4" fmla="*/ 1471509 h 1765881"/>
              <a:gd name="connsiteX5" fmla="*/ 2228432 w 2522804"/>
              <a:gd name="connsiteY5" fmla="*/ 1765881 h 1765881"/>
              <a:gd name="connsiteX6" fmla="*/ 294372 w 2522804"/>
              <a:gd name="connsiteY6" fmla="*/ 1765881 h 1765881"/>
              <a:gd name="connsiteX7" fmla="*/ 0 w 2522804"/>
              <a:gd name="connsiteY7" fmla="*/ 1471509 h 1765881"/>
              <a:gd name="connsiteX8" fmla="*/ 0 w 2522804"/>
              <a:gd name="connsiteY8" fmla="*/ 294372 h 1765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2804" h="1765881">
                <a:moveTo>
                  <a:pt x="0" y="294372"/>
                </a:moveTo>
                <a:cubicBezTo>
                  <a:pt x="0" y="131795"/>
                  <a:pt x="131795" y="0"/>
                  <a:pt x="294372" y="0"/>
                </a:cubicBezTo>
                <a:lnTo>
                  <a:pt x="2228432" y="0"/>
                </a:lnTo>
                <a:cubicBezTo>
                  <a:pt x="2391009" y="0"/>
                  <a:pt x="2522804" y="131795"/>
                  <a:pt x="2522804" y="294372"/>
                </a:cubicBezTo>
                <a:lnTo>
                  <a:pt x="2522804" y="1471509"/>
                </a:lnTo>
                <a:cubicBezTo>
                  <a:pt x="2522804" y="1634086"/>
                  <a:pt x="2391009" y="1765881"/>
                  <a:pt x="2228432" y="1765881"/>
                </a:cubicBezTo>
                <a:lnTo>
                  <a:pt x="294372" y="1765881"/>
                </a:lnTo>
                <a:cubicBezTo>
                  <a:pt x="131795" y="1765881"/>
                  <a:pt x="0" y="1634086"/>
                  <a:pt x="0" y="1471509"/>
                </a:cubicBezTo>
                <a:lnTo>
                  <a:pt x="0" y="294372"/>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2">
              <a:shade val="80000"/>
              <a:hueOff val="0"/>
              <a:satOff val="0"/>
              <a:lumOff val="0"/>
              <a:alphaOff val="0"/>
            </a:schemeClr>
          </a:fillRef>
          <a:effectRef idx="1">
            <a:schemeClr val="accent2">
              <a:shade val="80000"/>
              <a:hueOff val="0"/>
              <a:satOff val="0"/>
              <a:lumOff val="0"/>
              <a:alphaOff val="0"/>
            </a:schemeClr>
          </a:effectRef>
          <a:fontRef idx="minor">
            <a:schemeClr val="dk1"/>
          </a:fontRef>
        </p:style>
        <p:txBody>
          <a:bodyPr spcFirstLastPara="0" vert="horz" wrap="square" lIns="185279" tIns="185279" rIns="185279" bIns="185279" numCol="1" spcCol="1270" anchor="t" anchorCtr="0">
            <a:noAutofit/>
          </a:bodyPr>
          <a:lstStyle/>
          <a:p>
            <a:pPr lvl="0" algn="ctr" defTabSz="1155700" rtl="0">
              <a:lnSpc>
                <a:spcPct val="90000"/>
              </a:lnSpc>
              <a:spcBef>
                <a:spcPct val="0"/>
              </a:spcBef>
              <a:spcAft>
                <a:spcPct val="35000"/>
              </a:spcAft>
            </a:pPr>
            <a:r>
              <a:rPr lang="en-AU" sz="2600" kern="1200" dirty="0" smtClean="0"/>
              <a:t>Four purposes</a:t>
            </a:r>
            <a:endParaRPr lang="en-AU" sz="2600" kern="1200" dirty="0"/>
          </a:p>
        </p:txBody>
      </p:sp>
      <p:sp>
        <p:nvSpPr>
          <p:cNvPr id="9" name="Freeform 8"/>
          <p:cNvSpPr/>
          <p:nvPr/>
        </p:nvSpPr>
        <p:spPr>
          <a:xfrm>
            <a:off x="765708" y="2204865"/>
            <a:ext cx="1986397" cy="1598336"/>
          </a:xfrm>
          <a:custGeom>
            <a:avLst/>
            <a:gdLst>
              <a:gd name="connsiteX0" fmla="*/ 0 w 1834847"/>
              <a:gd name="connsiteY0" fmla="*/ 0 h 1427263"/>
              <a:gd name="connsiteX1" fmla="*/ 1834847 w 1834847"/>
              <a:gd name="connsiteY1" fmla="*/ 0 h 1427263"/>
              <a:gd name="connsiteX2" fmla="*/ 1834847 w 1834847"/>
              <a:gd name="connsiteY2" fmla="*/ 1427263 h 1427263"/>
              <a:gd name="connsiteX3" fmla="*/ 0 w 1834847"/>
              <a:gd name="connsiteY3" fmla="*/ 1427263 h 1427263"/>
              <a:gd name="connsiteX4" fmla="*/ 0 w 1834847"/>
              <a:gd name="connsiteY4" fmla="*/ 0 h 1427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4847" h="1427263">
                <a:moveTo>
                  <a:pt x="0" y="0"/>
                </a:moveTo>
                <a:lnTo>
                  <a:pt x="1834847" y="0"/>
                </a:lnTo>
                <a:lnTo>
                  <a:pt x="1834847" y="1427263"/>
                </a:lnTo>
                <a:lnTo>
                  <a:pt x="0" y="142726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0010" tIns="80010" rIns="80010" bIns="80010" numCol="1" spcCol="1270" anchor="ctr" anchorCtr="0">
            <a:noAutofit/>
          </a:bodyPr>
          <a:lstStyle/>
          <a:p>
            <a:pPr marL="171450" lvl="1" indent="-171450" algn="l" defTabSz="711200" rtl="0">
              <a:lnSpc>
                <a:spcPct val="90000"/>
              </a:lnSpc>
              <a:spcBef>
                <a:spcPct val="0"/>
              </a:spcBef>
              <a:spcAft>
                <a:spcPct val="15000"/>
              </a:spcAft>
              <a:buChar char="••"/>
            </a:pPr>
            <a:r>
              <a:rPr lang="en-AU" sz="1600" kern="1200" dirty="0" smtClean="0"/>
              <a:t>job readiness</a:t>
            </a:r>
            <a:endParaRPr lang="en-AU" sz="1600" kern="1200" dirty="0"/>
          </a:p>
          <a:p>
            <a:pPr marL="171450" lvl="1" indent="-171450" algn="l" defTabSz="711200" rtl="0">
              <a:lnSpc>
                <a:spcPct val="90000"/>
              </a:lnSpc>
              <a:spcBef>
                <a:spcPct val="0"/>
              </a:spcBef>
              <a:spcAft>
                <a:spcPct val="15000"/>
              </a:spcAft>
              <a:buChar char="••"/>
            </a:pPr>
            <a:r>
              <a:rPr lang="en-AU" sz="1600" kern="1200" dirty="0" smtClean="0"/>
              <a:t>lifelong learning</a:t>
            </a:r>
            <a:endParaRPr lang="en-AU" sz="1600" kern="1200" dirty="0"/>
          </a:p>
          <a:p>
            <a:pPr marL="171450" lvl="1" indent="-171450" algn="l" defTabSz="711200" rtl="0">
              <a:lnSpc>
                <a:spcPct val="90000"/>
              </a:lnSpc>
              <a:spcBef>
                <a:spcPct val="0"/>
              </a:spcBef>
              <a:spcAft>
                <a:spcPct val="15000"/>
              </a:spcAft>
              <a:buChar char="••"/>
            </a:pPr>
            <a:r>
              <a:rPr lang="en-AU" sz="1600" kern="1200" dirty="0" smtClean="0"/>
              <a:t>preparation for uncertain future</a:t>
            </a:r>
            <a:endParaRPr lang="en-AU" sz="1600" kern="1200" dirty="0"/>
          </a:p>
          <a:p>
            <a:pPr marL="171450" lvl="1" indent="-171450" algn="l" defTabSz="711200" rtl="0">
              <a:lnSpc>
                <a:spcPct val="90000"/>
              </a:lnSpc>
              <a:spcBef>
                <a:spcPct val="0"/>
              </a:spcBef>
              <a:spcAft>
                <a:spcPct val="15000"/>
              </a:spcAft>
              <a:buChar char="••"/>
            </a:pPr>
            <a:r>
              <a:rPr lang="en-AU" sz="1600" kern="1200" dirty="0" smtClean="0"/>
              <a:t>common good</a:t>
            </a:r>
            <a:endParaRPr lang="en-AU" sz="1600" kern="1200" dirty="0"/>
          </a:p>
        </p:txBody>
      </p:sp>
      <p:sp>
        <p:nvSpPr>
          <p:cNvPr id="10" name="Freeform 9"/>
          <p:cNvSpPr/>
          <p:nvPr/>
        </p:nvSpPr>
        <p:spPr>
          <a:xfrm>
            <a:off x="2551062" y="4504421"/>
            <a:ext cx="2522804" cy="1372851"/>
          </a:xfrm>
          <a:custGeom>
            <a:avLst/>
            <a:gdLst>
              <a:gd name="connsiteX0" fmla="*/ 0 w 2522804"/>
              <a:gd name="connsiteY0" fmla="*/ 294372 h 1765881"/>
              <a:gd name="connsiteX1" fmla="*/ 294372 w 2522804"/>
              <a:gd name="connsiteY1" fmla="*/ 0 h 1765881"/>
              <a:gd name="connsiteX2" fmla="*/ 2228432 w 2522804"/>
              <a:gd name="connsiteY2" fmla="*/ 0 h 1765881"/>
              <a:gd name="connsiteX3" fmla="*/ 2522804 w 2522804"/>
              <a:gd name="connsiteY3" fmla="*/ 294372 h 1765881"/>
              <a:gd name="connsiteX4" fmla="*/ 2522804 w 2522804"/>
              <a:gd name="connsiteY4" fmla="*/ 1471509 h 1765881"/>
              <a:gd name="connsiteX5" fmla="*/ 2228432 w 2522804"/>
              <a:gd name="connsiteY5" fmla="*/ 1765881 h 1765881"/>
              <a:gd name="connsiteX6" fmla="*/ 294372 w 2522804"/>
              <a:gd name="connsiteY6" fmla="*/ 1765881 h 1765881"/>
              <a:gd name="connsiteX7" fmla="*/ 0 w 2522804"/>
              <a:gd name="connsiteY7" fmla="*/ 1471509 h 1765881"/>
              <a:gd name="connsiteX8" fmla="*/ 0 w 2522804"/>
              <a:gd name="connsiteY8" fmla="*/ 294372 h 1765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2804" h="1765881">
                <a:moveTo>
                  <a:pt x="0" y="294372"/>
                </a:moveTo>
                <a:cubicBezTo>
                  <a:pt x="0" y="131795"/>
                  <a:pt x="131795" y="0"/>
                  <a:pt x="294372" y="0"/>
                </a:cubicBezTo>
                <a:lnTo>
                  <a:pt x="2228432" y="0"/>
                </a:lnTo>
                <a:cubicBezTo>
                  <a:pt x="2391009" y="0"/>
                  <a:pt x="2522804" y="131795"/>
                  <a:pt x="2522804" y="294372"/>
                </a:cubicBezTo>
                <a:lnTo>
                  <a:pt x="2522804" y="1471509"/>
                </a:lnTo>
                <a:cubicBezTo>
                  <a:pt x="2522804" y="1634086"/>
                  <a:pt x="2391009" y="1765881"/>
                  <a:pt x="2228432" y="1765881"/>
                </a:cubicBezTo>
                <a:lnTo>
                  <a:pt x="294372" y="1765881"/>
                </a:lnTo>
                <a:cubicBezTo>
                  <a:pt x="131795" y="1765881"/>
                  <a:pt x="0" y="1634086"/>
                  <a:pt x="0" y="1471509"/>
                </a:cubicBezTo>
                <a:lnTo>
                  <a:pt x="0" y="294372"/>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2">
              <a:shade val="80000"/>
              <a:hueOff val="-35872"/>
              <a:satOff val="-4024"/>
              <a:lumOff val="25680"/>
              <a:alphaOff val="0"/>
            </a:schemeClr>
          </a:fillRef>
          <a:effectRef idx="1">
            <a:schemeClr val="accent2">
              <a:shade val="80000"/>
              <a:hueOff val="-35872"/>
              <a:satOff val="-4024"/>
              <a:lumOff val="25680"/>
              <a:alphaOff val="0"/>
            </a:schemeClr>
          </a:effectRef>
          <a:fontRef idx="minor">
            <a:schemeClr val="dk1"/>
          </a:fontRef>
        </p:style>
        <p:txBody>
          <a:bodyPr spcFirstLastPara="0" vert="horz" wrap="square" lIns="185279" tIns="185279" rIns="185279" bIns="185279" numCol="1" spcCol="1270" anchor="ctr" anchorCtr="0">
            <a:noAutofit/>
          </a:bodyPr>
          <a:lstStyle/>
          <a:p>
            <a:pPr lvl="0" algn="ctr" defTabSz="1155700" rtl="0">
              <a:lnSpc>
                <a:spcPct val="90000"/>
              </a:lnSpc>
              <a:spcBef>
                <a:spcPct val="0"/>
              </a:spcBef>
              <a:spcAft>
                <a:spcPct val="35000"/>
              </a:spcAft>
            </a:pPr>
            <a:r>
              <a:rPr lang="en-AU" sz="2600" kern="1200" dirty="0" smtClean="0"/>
              <a:t>Methodological lever to shape values of future</a:t>
            </a:r>
            <a:endParaRPr lang="en-AU" sz="2600" kern="1200" dirty="0"/>
          </a:p>
        </p:txBody>
      </p:sp>
      <p:pic>
        <p:nvPicPr>
          <p:cNvPr id="17412" name="Picture 4" descr="http://www.wesleymulvin.com/looking%20down.jpg"/>
          <p:cNvPicPr>
            <a:picLocks noChangeAspect="1" noChangeArrowheads="1"/>
          </p:cNvPicPr>
          <p:nvPr/>
        </p:nvPicPr>
        <p:blipFill>
          <a:blip r:embed="rId2" cstate="print"/>
          <a:srcRect/>
          <a:stretch>
            <a:fillRect/>
          </a:stretch>
        </p:blipFill>
        <p:spPr bwMode="auto">
          <a:xfrm>
            <a:off x="5168094" y="1556792"/>
            <a:ext cx="3975906" cy="5301208"/>
          </a:xfrm>
          <a:prstGeom prst="rect">
            <a:avLst/>
          </a:prstGeom>
          <a:noFill/>
        </p:spPr>
      </p:pic>
      <p:sp>
        <p:nvSpPr>
          <p:cNvPr id="11" name="Rectangle 10"/>
          <p:cNvSpPr/>
          <p:nvPr/>
        </p:nvSpPr>
        <p:spPr>
          <a:xfrm>
            <a:off x="6315918" y="6584164"/>
            <a:ext cx="2624436" cy="261610"/>
          </a:xfrm>
          <a:prstGeom prst="rect">
            <a:avLst/>
          </a:prstGeom>
        </p:spPr>
        <p:txBody>
          <a:bodyPr wrap="none">
            <a:spAutoFit/>
          </a:bodyPr>
          <a:lstStyle/>
          <a:p>
            <a:r>
              <a:rPr lang="en-AU" sz="1100" dirty="0" smtClean="0">
                <a:solidFill>
                  <a:schemeClr val="bg1"/>
                </a:solidFill>
              </a:rPr>
              <a:t>http://www.wesleymulvin.com/cesta.html</a:t>
            </a:r>
            <a:endParaRPr lang="en-AU" sz="1100"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solidFill>
                  <a:srgbClr val="C00000"/>
                </a:solidFill>
              </a:rPr>
              <a:t>Global Citizenship Graduate Attribute</a:t>
            </a:r>
            <a:r>
              <a:rPr lang="en-AU" dirty="0" smtClean="0"/>
              <a:t/>
            </a:r>
            <a:br>
              <a:rPr lang="en-AU" dirty="0" smtClean="0"/>
            </a:br>
            <a:r>
              <a:rPr lang="en-AU" dirty="0" smtClean="0"/>
              <a:t>(U of Melbourne)</a:t>
            </a:r>
            <a:endParaRPr lang="en-AU" dirty="0"/>
          </a:p>
        </p:txBody>
      </p:sp>
      <p:sp>
        <p:nvSpPr>
          <p:cNvPr id="3" name="Content Placeholder 2"/>
          <p:cNvSpPr>
            <a:spLocks noGrp="1"/>
          </p:cNvSpPr>
          <p:nvPr>
            <p:ph idx="1"/>
          </p:nvPr>
        </p:nvSpPr>
        <p:spPr/>
        <p:txBody>
          <a:bodyPr/>
          <a:lstStyle/>
          <a:p>
            <a:pPr marL="0" indent="0">
              <a:buNone/>
            </a:pPr>
            <a:r>
              <a:rPr lang="en-AU" dirty="0" smtClean="0">
                <a:solidFill>
                  <a:srgbClr val="C00000"/>
                </a:solidFill>
              </a:rPr>
              <a:t>Active global citizens:</a:t>
            </a:r>
          </a:p>
          <a:p>
            <a:pPr lvl="1"/>
            <a:r>
              <a:rPr lang="en-AU" dirty="0" smtClean="0"/>
              <a:t>accept social and civic responsibilities</a:t>
            </a:r>
          </a:p>
          <a:p>
            <a:pPr lvl="1"/>
            <a:r>
              <a:rPr lang="en-AU" dirty="0" smtClean="0"/>
              <a:t>be advocates for improving the sustainability of the environment</a:t>
            </a:r>
          </a:p>
          <a:p>
            <a:pPr lvl="1"/>
            <a:r>
              <a:rPr lang="en-AU" dirty="0" smtClean="0"/>
              <a:t>have a broad global understanding, with a high regard for human rights, equity and ethics</a:t>
            </a:r>
          </a:p>
          <a:p>
            <a:endParaRPr lang="en-AU" dirty="0"/>
          </a:p>
        </p:txBody>
      </p:sp>
      <p:pic>
        <p:nvPicPr>
          <p:cNvPr id="40962" name="Picture 2" descr="http://world.edu/wp-content/uploads/2010/11/green-campus.jpg"/>
          <p:cNvPicPr>
            <a:picLocks noChangeAspect="1" noChangeArrowheads="1"/>
          </p:cNvPicPr>
          <p:nvPr/>
        </p:nvPicPr>
        <p:blipFill>
          <a:blip r:embed="rId2" cstate="print"/>
          <a:srcRect/>
          <a:stretch>
            <a:fillRect/>
          </a:stretch>
        </p:blipFill>
        <p:spPr bwMode="auto">
          <a:xfrm>
            <a:off x="2699792" y="4623033"/>
            <a:ext cx="3600400" cy="2234966"/>
          </a:xfrm>
          <a:prstGeom prst="rect">
            <a:avLst/>
          </a:prstGeom>
          <a:noFill/>
        </p:spPr>
      </p:pic>
      <p:sp>
        <p:nvSpPr>
          <p:cNvPr id="5" name="Rectangle 4"/>
          <p:cNvSpPr/>
          <p:nvPr/>
        </p:nvSpPr>
        <p:spPr>
          <a:xfrm>
            <a:off x="6588224" y="6598024"/>
            <a:ext cx="2601843" cy="261610"/>
          </a:xfrm>
          <a:prstGeom prst="rect">
            <a:avLst/>
          </a:prstGeom>
        </p:spPr>
        <p:txBody>
          <a:bodyPr wrap="square">
            <a:spAutoFit/>
          </a:bodyPr>
          <a:lstStyle/>
          <a:p>
            <a:r>
              <a:rPr lang="en-AU" sz="1050" dirty="0" smtClean="0"/>
              <a:t>http://world.edu/building-green-campus/</a:t>
            </a:r>
            <a:endParaRPr lang="en-AU" sz="1050"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solidFill>
                  <a:srgbClr val="C00000"/>
                </a:solidFill>
              </a:rPr>
              <a:t>How ‘Reshaping Environments’ develops global citizenship</a:t>
            </a:r>
            <a:endParaRPr lang="en-AU" dirty="0">
              <a:solidFill>
                <a:srgbClr val="C00000"/>
              </a:solidFill>
            </a:endParaRPr>
          </a:p>
        </p:txBody>
      </p:sp>
      <p:sp>
        <p:nvSpPr>
          <p:cNvPr id="3" name="Content Placeholder 2"/>
          <p:cNvSpPr>
            <a:spLocks noGrp="1"/>
          </p:cNvSpPr>
          <p:nvPr>
            <p:ph idx="1"/>
          </p:nvPr>
        </p:nvSpPr>
        <p:spPr/>
        <p:txBody>
          <a:bodyPr>
            <a:normAutofit lnSpcReduction="10000"/>
          </a:bodyPr>
          <a:lstStyle/>
          <a:p>
            <a:pPr marL="0" indent="0">
              <a:buNone/>
            </a:pPr>
            <a:r>
              <a:rPr lang="en-AU" dirty="0" smtClean="0"/>
              <a:t>Relationship between humans and their environments:</a:t>
            </a:r>
          </a:p>
          <a:p>
            <a:pPr lvl="1"/>
            <a:r>
              <a:rPr lang="en-AU" smtClean="0"/>
              <a:t>Human-nature </a:t>
            </a:r>
            <a:r>
              <a:rPr lang="en-AU" dirty="0" smtClean="0"/>
              <a:t>binary</a:t>
            </a:r>
          </a:p>
          <a:p>
            <a:pPr lvl="1"/>
            <a:r>
              <a:rPr lang="en-AU" dirty="0" smtClean="0"/>
              <a:t>Sustainability</a:t>
            </a:r>
          </a:p>
          <a:p>
            <a:pPr lvl="2"/>
            <a:r>
              <a:rPr lang="en-AU" dirty="0" smtClean="0"/>
              <a:t>Role of humans in shaping the future</a:t>
            </a:r>
          </a:p>
          <a:p>
            <a:pPr lvl="1"/>
            <a:r>
              <a:rPr lang="en-AU" dirty="0" smtClean="0"/>
              <a:t>Needs and norms</a:t>
            </a:r>
          </a:p>
          <a:p>
            <a:pPr lvl="2"/>
            <a:r>
              <a:rPr lang="en-AU" dirty="0" smtClean="0"/>
              <a:t>How needs and norms shape human behaviour</a:t>
            </a:r>
          </a:p>
          <a:p>
            <a:pPr lvl="1"/>
            <a:r>
              <a:rPr lang="en-AU" dirty="0" smtClean="0"/>
              <a:t>Environmental ethics</a:t>
            </a:r>
          </a:p>
          <a:p>
            <a:pPr lvl="2"/>
            <a:r>
              <a:rPr lang="en-AU" dirty="0" smtClean="0"/>
              <a:t>History of whether ethical values about the environment stem from in Western world</a:t>
            </a:r>
          </a:p>
          <a:p>
            <a:endParaRPr lang="en-AU" dirty="0"/>
          </a:p>
        </p:txBody>
      </p:sp>
      <p:pic>
        <p:nvPicPr>
          <p:cNvPr id="4" name="Picture 5" descr="Reshaping Environments"/>
          <p:cNvPicPr>
            <a:picLocks noChangeAspect="1" noChangeArrowheads="1"/>
          </p:cNvPicPr>
          <p:nvPr/>
        </p:nvPicPr>
        <p:blipFill>
          <a:blip r:embed="rId3" cstate="print"/>
          <a:srcRect/>
          <a:stretch>
            <a:fillRect/>
          </a:stretch>
        </p:blipFill>
        <p:spPr bwMode="auto">
          <a:xfrm>
            <a:off x="7380312" y="2113012"/>
            <a:ext cx="1714500" cy="23241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rgbClr val="C00000"/>
                </a:solidFill>
              </a:rPr>
              <a:t>Methodology used in pilot study</a:t>
            </a:r>
          </a:p>
        </p:txBody>
      </p:sp>
      <p:sp>
        <p:nvSpPr>
          <p:cNvPr id="3" name="Content Placeholder 2"/>
          <p:cNvSpPr>
            <a:spLocks noGrp="1"/>
          </p:cNvSpPr>
          <p:nvPr>
            <p:ph idx="1"/>
          </p:nvPr>
        </p:nvSpPr>
        <p:spPr/>
        <p:txBody>
          <a:bodyPr>
            <a:normAutofit fontScale="92500" lnSpcReduction="20000"/>
          </a:bodyPr>
          <a:lstStyle/>
          <a:p>
            <a:r>
              <a:rPr lang="en-AU" dirty="0" smtClean="0"/>
              <a:t>Undergrad core subject of 400 students</a:t>
            </a:r>
          </a:p>
          <a:p>
            <a:r>
              <a:rPr lang="en-AU" dirty="0" smtClean="0"/>
              <a:t>Pre/post Questionnaire </a:t>
            </a:r>
            <a:endParaRPr lang="en-AU" dirty="0"/>
          </a:p>
          <a:p>
            <a:pPr lvl="1"/>
            <a:r>
              <a:rPr lang="en-AU" dirty="0" smtClean="0"/>
              <a:t>Self-reported meaning of ‘global citizenship’ and the characteristics associated</a:t>
            </a:r>
          </a:p>
          <a:p>
            <a:r>
              <a:rPr lang="en-AU" dirty="0" smtClean="0"/>
              <a:t>Excluded questionnaires that did not have a match (missing either pre or post) </a:t>
            </a:r>
          </a:p>
          <a:p>
            <a:r>
              <a:rPr lang="en-AU" dirty="0" smtClean="0"/>
              <a:t>Reviewed  to determine range of views</a:t>
            </a:r>
          </a:p>
          <a:p>
            <a:r>
              <a:rPr lang="en-AU" dirty="0" smtClean="0"/>
              <a:t>Identified themes </a:t>
            </a:r>
          </a:p>
          <a:p>
            <a:r>
              <a:rPr lang="en-AU" dirty="0" smtClean="0"/>
              <a:t>Categorised </a:t>
            </a:r>
          </a:p>
          <a:p>
            <a:pPr lvl="1"/>
            <a:r>
              <a:rPr lang="en-AU" dirty="0" smtClean="0"/>
              <a:t> +/- change, neutral</a:t>
            </a:r>
            <a:endParaRPr lang="en-AU" dirty="0"/>
          </a:p>
        </p:txBody>
      </p:sp>
    </p:spTree>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be362d90435067a2f96d65f13f71c1e4e4ab3e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787</TotalTime>
  <Words>1097</Words>
  <Application>Microsoft Macintosh PowerPoint</Application>
  <PresentationFormat>On-screen Show (4:3)</PresentationFormat>
  <Paragraphs>115</Paragraphs>
  <Slides>12</Slides>
  <Notes>5</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Sustainability, emergence and the graduate attribute of global citizenship</vt:lpstr>
      <vt:lpstr>Systems and Emergence</vt:lpstr>
      <vt:lpstr>Sustainability as an emergent property</vt:lpstr>
      <vt:lpstr>Sustainability as an emergent property</vt:lpstr>
      <vt:lpstr>Universities role in shaping the future</vt:lpstr>
      <vt:lpstr>Role of the University’s graduate attributes</vt:lpstr>
      <vt:lpstr>Global Citizenship Graduate Attribute (U of Melbourne)</vt:lpstr>
      <vt:lpstr>How ‘Reshaping Environments’ develops global citizenship</vt:lpstr>
      <vt:lpstr>Methodology used in pilot study</vt:lpstr>
      <vt:lpstr>Change towards global citizenship made by students by end of semester</vt:lpstr>
      <vt:lpstr>Conclusions</vt:lpstr>
      <vt:lpstr>Acknowledgements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Sustainability, emergence and the graduate attribute of global citizenship</dc:title>
  <dc:creator>hbender</dc:creator>
  <cp:lastModifiedBy>Kate Judith</cp:lastModifiedBy>
  <cp:revision>110</cp:revision>
  <dcterms:created xsi:type="dcterms:W3CDTF">2013-01-04T03:40:41Z</dcterms:created>
  <dcterms:modified xsi:type="dcterms:W3CDTF">2013-05-16T23:39:11Z</dcterms:modified>
</cp:coreProperties>
</file>