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84" r:id="rId5"/>
    <p:sldId id="259" r:id="rId6"/>
    <p:sldId id="277" r:id="rId7"/>
    <p:sldId id="266" r:id="rId8"/>
    <p:sldId id="267" r:id="rId9"/>
    <p:sldId id="268" r:id="rId10"/>
    <p:sldId id="269" r:id="rId11"/>
    <p:sldId id="289" r:id="rId12"/>
    <p:sldId id="290" r:id="rId13"/>
    <p:sldId id="291" r:id="rId14"/>
    <p:sldId id="292" r:id="rId15"/>
    <p:sldId id="286" r:id="rId16"/>
    <p:sldId id="293" r:id="rId17"/>
    <p:sldId id="294" r:id="rId18"/>
    <p:sldId id="288" r:id="rId19"/>
    <p:sldId id="270" r:id="rId20"/>
    <p:sldId id="274"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87018" autoAdjust="0"/>
  </p:normalViewPr>
  <p:slideViewPr>
    <p:cSldViewPr snapToGrid="0">
      <p:cViewPr varScale="1">
        <p:scale>
          <a:sx n="72" d="100"/>
          <a:sy n="72" d="100"/>
        </p:scale>
        <p:origin x="76" y="33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97931-ECD2-4FA1-B810-4DF841CB0E6E}"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en-AU"/>
        </a:p>
      </dgm:t>
    </dgm:pt>
    <dgm:pt modelId="{BEEAC67C-9AE2-4A3B-A4FB-33BE25EAD33E}">
      <dgm:prSet phldrT="[Text]"/>
      <dgm:spPr/>
      <dgm:t>
        <a:bodyPr/>
        <a:lstStyle/>
        <a:p>
          <a:endParaRPr lang="en-AU" dirty="0"/>
        </a:p>
      </dgm:t>
    </dgm:pt>
    <dgm:pt modelId="{3947EC61-B152-473A-BFDF-C7619A740159}" type="parTrans" cxnId="{9ECC450D-CE29-4534-97B8-BB4F42DBEB85}">
      <dgm:prSet/>
      <dgm:spPr/>
      <dgm:t>
        <a:bodyPr/>
        <a:lstStyle/>
        <a:p>
          <a:endParaRPr lang="en-AU"/>
        </a:p>
      </dgm:t>
    </dgm:pt>
    <dgm:pt modelId="{DEF0403B-D73A-45E5-8150-E87D3313B0D7}" type="sibTrans" cxnId="{9ECC450D-CE29-4534-97B8-BB4F42DBEB85}">
      <dgm:prSet/>
      <dgm:spPr/>
      <dgm:t>
        <a:bodyPr/>
        <a:lstStyle/>
        <a:p>
          <a:endParaRPr lang="en-AU"/>
        </a:p>
      </dgm:t>
    </dgm:pt>
    <dgm:pt modelId="{872A2BF9-A1A9-4F36-95B8-4E5E105D263B}">
      <dgm:prSet/>
      <dgm:spPr/>
      <dgm:t>
        <a:bodyPr/>
        <a:lstStyle/>
        <a:p>
          <a:endParaRPr lang="en-AU"/>
        </a:p>
      </dgm:t>
    </dgm:pt>
    <dgm:pt modelId="{96D8764D-E5E1-4A1B-9E1F-DC4BEDC2E957}" type="parTrans" cxnId="{1CCD690D-84A1-44E9-97DF-37C03AFD0709}">
      <dgm:prSet/>
      <dgm:spPr/>
      <dgm:t>
        <a:bodyPr/>
        <a:lstStyle/>
        <a:p>
          <a:endParaRPr lang="en-AU"/>
        </a:p>
      </dgm:t>
    </dgm:pt>
    <dgm:pt modelId="{8D1980E0-C572-49DC-B6B4-A7E2FFB0400E}" type="sibTrans" cxnId="{1CCD690D-84A1-44E9-97DF-37C03AFD0709}">
      <dgm:prSet/>
      <dgm:spPr/>
      <dgm:t>
        <a:bodyPr/>
        <a:lstStyle/>
        <a:p>
          <a:endParaRPr lang="en-AU"/>
        </a:p>
      </dgm:t>
    </dgm:pt>
    <dgm:pt modelId="{CBDF8DFB-75CA-46FA-BB49-F45C000A58D6}">
      <dgm:prSet/>
      <dgm:spPr/>
      <dgm:t>
        <a:bodyPr/>
        <a:lstStyle/>
        <a:p>
          <a:endParaRPr lang="en-AU"/>
        </a:p>
      </dgm:t>
    </dgm:pt>
    <dgm:pt modelId="{8AE032AF-890D-4DD3-8045-1A4E55E4460F}" type="parTrans" cxnId="{F7C4AD04-F4BC-4AAF-8FB6-23F96B269B42}">
      <dgm:prSet/>
      <dgm:spPr/>
      <dgm:t>
        <a:bodyPr/>
        <a:lstStyle/>
        <a:p>
          <a:endParaRPr lang="en-AU"/>
        </a:p>
      </dgm:t>
    </dgm:pt>
    <dgm:pt modelId="{F7A47B84-05EB-42FD-8D55-9B80A4489841}" type="sibTrans" cxnId="{F7C4AD04-F4BC-4AAF-8FB6-23F96B269B42}">
      <dgm:prSet/>
      <dgm:spPr/>
      <dgm:t>
        <a:bodyPr/>
        <a:lstStyle/>
        <a:p>
          <a:endParaRPr lang="en-AU"/>
        </a:p>
      </dgm:t>
    </dgm:pt>
    <dgm:pt modelId="{284C9548-ED45-4A2A-A19A-C039364AF256}">
      <dgm:prSet/>
      <dgm:spPr/>
      <dgm:t>
        <a:bodyPr/>
        <a:lstStyle/>
        <a:p>
          <a:pPr>
            <a:buFontTx/>
            <a:buNone/>
          </a:pPr>
          <a:r>
            <a:rPr lang="en-AU" dirty="0"/>
            <a:t>Transcriptions were read to develop categories which were labelled</a:t>
          </a:r>
        </a:p>
      </dgm:t>
    </dgm:pt>
    <dgm:pt modelId="{4E866E2A-D18B-4459-8284-14E7348F18E6}" type="parTrans" cxnId="{D5D14DC1-8E79-407D-9CB8-49CFE979DE6D}">
      <dgm:prSet/>
      <dgm:spPr/>
      <dgm:t>
        <a:bodyPr/>
        <a:lstStyle/>
        <a:p>
          <a:endParaRPr lang="en-AU"/>
        </a:p>
      </dgm:t>
    </dgm:pt>
    <dgm:pt modelId="{E8D44278-9EDF-4B2D-867E-FC8579AA8729}" type="sibTrans" cxnId="{D5D14DC1-8E79-407D-9CB8-49CFE979DE6D}">
      <dgm:prSet/>
      <dgm:spPr/>
      <dgm:t>
        <a:bodyPr/>
        <a:lstStyle/>
        <a:p>
          <a:endParaRPr lang="en-AU"/>
        </a:p>
      </dgm:t>
    </dgm:pt>
    <dgm:pt modelId="{FA60D0C2-958D-44F0-B89A-480917A3B61D}">
      <dgm:prSet/>
      <dgm:spPr/>
      <dgm:t>
        <a:bodyPr/>
        <a:lstStyle/>
        <a:p>
          <a:pPr>
            <a:buFontTx/>
            <a:buNone/>
          </a:pPr>
          <a:r>
            <a:rPr lang="en-AU" dirty="0"/>
            <a:t>Digital recordings were transcribed and anonymised</a:t>
          </a:r>
        </a:p>
      </dgm:t>
    </dgm:pt>
    <dgm:pt modelId="{7BBBECD9-A7BD-44B4-9CE5-A0560583ADE9}" type="parTrans" cxnId="{8F15D8EA-2416-47DD-B598-95F82AB77393}">
      <dgm:prSet/>
      <dgm:spPr/>
      <dgm:t>
        <a:bodyPr/>
        <a:lstStyle/>
        <a:p>
          <a:endParaRPr lang="en-AU"/>
        </a:p>
      </dgm:t>
    </dgm:pt>
    <dgm:pt modelId="{593F5437-BF79-45E2-96A0-A14215D3DC46}" type="sibTrans" cxnId="{8F15D8EA-2416-47DD-B598-95F82AB77393}">
      <dgm:prSet/>
      <dgm:spPr/>
      <dgm:t>
        <a:bodyPr/>
        <a:lstStyle/>
        <a:p>
          <a:endParaRPr lang="en-AU"/>
        </a:p>
      </dgm:t>
    </dgm:pt>
    <dgm:pt modelId="{CAC76C96-2208-48AE-ADF4-671D8AC4F5B7}">
      <dgm:prSet/>
      <dgm:spPr/>
      <dgm:t>
        <a:bodyPr/>
        <a:lstStyle/>
        <a:p>
          <a:pPr>
            <a:buFontTx/>
            <a:buNone/>
          </a:pPr>
          <a:r>
            <a:rPr lang="en-AU" dirty="0"/>
            <a:t>Team met to agree on the labels </a:t>
          </a:r>
        </a:p>
      </dgm:t>
    </dgm:pt>
    <dgm:pt modelId="{8086724C-A6CE-4607-B091-290EA63B2CA0}" type="parTrans" cxnId="{78CF9B40-D030-4428-BD49-EDAF03754CDE}">
      <dgm:prSet/>
      <dgm:spPr/>
      <dgm:t>
        <a:bodyPr/>
        <a:lstStyle/>
        <a:p>
          <a:endParaRPr lang="en-AU"/>
        </a:p>
      </dgm:t>
    </dgm:pt>
    <dgm:pt modelId="{5692B541-AC65-4B3A-9CE7-4034768CEC57}" type="sibTrans" cxnId="{78CF9B40-D030-4428-BD49-EDAF03754CDE}">
      <dgm:prSet/>
      <dgm:spPr/>
      <dgm:t>
        <a:bodyPr/>
        <a:lstStyle/>
        <a:p>
          <a:endParaRPr lang="en-AU"/>
        </a:p>
      </dgm:t>
    </dgm:pt>
    <dgm:pt modelId="{92CE65BC-1959-46A8-BB9E-D12BB47EFC98}">
      <dgm:prSet phldrT="[Text]"/>
      <dgm:spPr/>
      <dgm:t>
        <a:bodyPr/>
        <a:lstStyle/>
        <a:p>
          <a:endParaRPr lang="en-AU" dirty="0"/>
        </a:p>
      </dgm:t>
    </dgm:pt>
    <dgm:pt modelId="{C8BCA637-F14E-471B-AEE9-583228FA686D}" type="sibTrans" cxnId="{A7F2578E-F894-4498-90A7-95DFAAE31787}">
      <dgm:prSet/>
      <dgm:spPr/>
      <dgm:t>
        <a:bodyPr/>
        <a:lstStyle/>
        <a:p>
          <a:endParaRPr lang="en-AU"/>
        </a:p>
      </dgm:t>
    </dgm:pt>
    <dgm:pt modelId="{5422E040-B5C8-4FBB-B554-8B6CC8F62DE0}" type="parTrans" cxnId="{A7F2578E-F894-4498-90A7-95DFAAE31787}">
      <dgm:prSet/>
      <dgm:spPr/>
      <dgm:t>
        <a:bodyPr/>
        <a:lstStyle/>
        <a:p>
          <a:endParaRPr lang="en-AU"/>
        </a:p>
      </dgm:t>
    </dgm:pt>
    <dgm:pt modelId="{1E3DC132-B7B3-40B5-9457-6DFF690EE4D3}">
      <dgm:prSet/>
      <dgm:spPr/>
      <dgm:t>
        <a:bodyPr/>
        <a:lstStyle/>
        <a:p>
          <a:pPr>
            <a:buFontTx/>
            <a:buNone/>
          </a:pPr>
          <a:r>
            <a:rPr lang="en-AU" dirty="0"/>
            <a:t>Researchers each read all transcripts and defined final themes</a:t>
          </a:r>
        </a:p>
      </dgm:t>
    </dgm:pt>
    <dgm:pt modelId="{2794171D-F098-4DD9-A4A0-4912848664E4}" type="parTrans" cxnId="{2AEA16EF-B303-471A-BD82-6A68E4B8F31B}">
      <dgm:prSet/>
      <dgm:spPr/>
      <dgm:t>
        <a:bodyPr/>
        <a:lstStyle/>
        <a:p>
          <a:endParaRPr lang="en-AU"/>
        </a:p>
      </dgm:t>
    </dgm:pt>
    <dgm:pt modelId="{71D26040-C6BA-48DB-BF0F-217DA43C9403}" type="sibTrans" cxnId="{2AEA16EF-B303-471A-BD82-6A68E4B8F31B}">
      <dgm:prSet/>
      <dgm:spPr/>
      <dgm:t>
        <a:bodyPr/>
        <a:lstStyle/>
        <a:p>
          <a:endParaRPr lang="en-AU"/>
        </a:p>
      </dgm:t>
    </dgm:pt>
    <dgm:pt modelId="{E6EBF42B-113A-4ED5-8778-7C562E8CC140}">
      <dgm:prSet/>
      <dgm:spPr/>
      <dgm:t>
        <a:bodyPr/>
        <a:lstStyle/>
        <a:p>
          <a:pPr>
            <a:buFontTx/>
            <a:buNone/>
          </a:pPr>
          <a:endParaRPr lang="en-AU" dirty="0"/>
        </a:p>
      </dgm:t>
    </dgm:pt>
    <dgm:pt modelId="{0EBF9EC9-6BB4-4C54-BFF7-6B97A0764413}" type="parTrans" cxnId="{2E7EA566-83C7-4879-B0BA-8FA48304A99E}">
      <dgm:prSet/>
      <dgm:spPr/>
      <dgm:t>
        <a:bodyPr/>
        <a:lstStyle/>
        <a:p>
          <a:endParaRPr lang="en-AU"/>
        </a:p>
      </dgm:t>
    </dgm:pt>
    <dgm:pt modelId="{4D50C115-13DD-4306-9DE2-6C0EF0AD064B}" type="sibTrans" cxnId="{2E7EA566-83C7-4879-B0BA-8FA48304A99E}">
      <dgm:prSet/>
      <dgm:spPr/>
      <dgm:t>
        <a:bodyPr/>
        <a:lstStyle/>
        <a:p>
          <a:endParaRPr lang="en-AU"/>
        </a:p>
      </dgm:t>
    </dgm:pt>
    <dgm:pt modelId="{462D1156-D7FB-472E-8C0E-9E67C90EB514}">
      <dgm:prSet/>
      <dgm:spPr/>
      <dgm:t>
        <a:bodyPr/>
        <a:lstStyle/>
        <a:p>
          <a:pPr>
            <a:buFontTx/>
            <a:buNone/>
          </a:pPr>
          <a:r>
            <a:rPr lang="en-AU"/>
            <a:t>Thematic analysis used an iterative approach to confirm themes</a:t>
          </a:r>
        </a:p>
      </dgm:t>
    </dgm:pt>
    <dgm:pt modelId="{4BE5BDCF-D4CA-4A1E-A59D-D136D240E5A0}" type="parTrans" cxnId="{79B94BA6-12B2-4C40-A015-35341BCA444D}">
      <dgm:prSet/>
      <dgm:spPr/>
      <dgm:t>
        <a:bodyPr/>
        <a:lstStyle/>
        <a:p>
          <a:endParaRPr lang="en-AU"/>
        </a:p>
      </dgm:t>
    </dgm:pt>
    <dgm:pt modelId="{50C36316-9A72-48DA-A5BB-401DB100A6B6}" type="sibTrans" cxnId="{79B94BA6-12B2-4C40-A015-35341BCA444D}">
      <dgm:prSet/>
      <dgm:spPr/>
      <dgm:t>
        <a:bodyPr/>
        <a:lstStyle/>
        <a:p>
          <a:endParaRPr lang="en-AU"/>
        </a:p>
      </dgm:t>
    </dgm:pt>
    <dgm:pt modelId="{2018A23E-DB25-43F4-ABEC-9E41834D0913}" type="pres">
      <dgm:prSet presAssocID="{2D697931-ECD2-4FA1-B810-4DF841CB0E6E}" presName="linearFlow" presStyleCnt="0">
        <dgm:presLayoutVars>
          <dgm:dir/>
          <dgm:animLvl val="lvl"/>
          <dgm:resizeHandles val="exact"/>
        </dgm:presLayoutVars>
      </dgm:prSet>
      <dgm:spPr/>
      <dgm:t>
        <a:bodyPr/>
        <a:lstStyle/>
        <a:p>
          <a:endParaRPr lang="en-US"/>
        </a:p>
      </dgm:t>
    </dgm:pt>
    <dgm:pt modelId="{94C241CC-4B08-4021-A723-7DECA7D4B373}" type="pres">
      <dgm:prSet presAssocID="{BEEAC67C-9AE2-4A3B-A4FB-33BE25EAD33E}" presName="composite" presStyleCnt="0"/>
      <dgm:spPr/>
    </dgm:pt>
    <dgm:pt modelId="{EE2F876B-9A71-467D-A922-218B021ECCFE}" type="pres">
      <dgm:prSet presAssocID="{BEEAC67C-9AE2-4A3B-A4FB-33BE25EAD33E}" presName="parentText" presStyleLbl="alignNode1" presStyleIdx="0" presStyleCnt="5" custLinFactNeighborX="-3825" custLinFactNeighborY="0">
        <dgm:presLayoutVars>
          <dgm:chMax val="1"/>
          <dgm:bulletEnabled val="1"/>
        </dgm:presLayoutVars>
      </dgm:prSet>
      <dgm:spPr/>
      <dgm:t>
        <a:bodyPr/>
        <a:lstStyle/>
        <a:p>
          <a:endParaRPr lang="en-US"/>
        </a:p>
      </dgm:t>
    </dgm:pt>
    <dgm:pt modelId="{FBF09E46-9781-474C-9D55-FC576AC711A9}" type="pres">
      <dgm:prSet presAssocID="{BEEAC67C-9AE2-4A3B-A4FB-33BE25EAD33E}" presName="descendantText" presStyleLbl="alignAcc1" presStyleIdx="0" presStyleCnt="5">
        <dgm:presLayoutVars>
          <dgm:bulletEnabled val="1"/>
        </dgm:presLayoutVars>
      </dgm:prSet>
      <dgm:spPr/>
      <dgm:t>
        <a:bodyPr/>
        <a:lstStyle/>
        <a:p>
          <a:endParaRPr lang="en-US"/>
        </a:p>
      </dgm:t>
    </dgm:pt>
    <dgm:pt modelId="{27DE24C1-DF96-4D93-A96D-DCB763CFD36F}" type="pres">
      <dgm:prSet presAssocID="{DEF0403B-D73A-45E5-8150-E87D3313B0D7}" presName="sp" presStyleCnt="0"/>
      <dgm:spPr/>
    </dgm:pt>
    <dgm:pt modelId="{E4187A6C-FC7A-49C3-82A8-3526CAC7D6F3}" type="pres">
      <dgm:prSet presAssocID="{872A2BF9-A1A9-4F36-95B8-4E5E105D263B}" presName="composite" presStyleCnt="0"/>
      <dgm:spPr/>
    </dgm:pt>
    <dgm:pt modelId="{AF3A322F-DF0B-4A4E-8E95-DFC1B2BFE2C5}" type="pres">
      <dgm:prSet presAssocID="{872A2BF9-A1A9-4F36-95B8-4E5E105D263B}" presName="parentText" presStyleLbl="alignNode1" presStyleIdx="1" presStyleCnt="5">
        <dgm:presLayoutVars>
          <dgm:chMax val="1"/>
          <dgm:bulletEnabled val="1"/>
        </dgm:presLayoutVars>
      </dgm:prSet>
      <dgm:spPr/>
      <dgm:t>
        <a:bodyPr/>
        <a:lstStyle/>
        <a:p>
          <a:endParaRPr lang="en-US"/>
        </a:p>
      </dgm:t>
    </dgm:pt>
    <dgm:pt modelId="{24651F5A-AABA-4C09-9342-BCAA14FE0318}" type="pres">
      <dgm:prSet presAssocID="{872A2BF9-A1A9-4F36-95B8-4E5E105D263B}" presName="descendantText" presStyleLbl="alignAcc1" presStyleIdx="1" presStyleCnt="5">
        <dgm:presLayoutVars>
          <dgm:bulletEnabled val="1"/>
        </dgm:presLayoutVars>
      </dgm:prSet>
      <dgm:spPr/>
      <dgm:t>
        <a:bodyPr/>
        <a:lstStyle/>
        <a:p>
          <a:endParaRPr lang="en-US"/>
        </a:p>
      </dgm:t>
    </dgm:pt>
    <dgm:pt modelId="{FA5273A9-AE26-49AC-AE9B-7462189F5194}" type="pres">
      <dgm:prSet presAssocID="{8D1980E0-C572-49DC-B6B4-A7E2FFB0400E}" presName="sp" presStyleCnt="0"/>
      <dgm:spPr/>
    </dgm:pt>
    <dgm:pt modelId="{2F130F9D-02EF-42AF-96F8-8BA56E924613}" type="pres">
      <dgm:prSet presAssocID="{CBDF8DFB-75CA-46FA-BB49-F45C000A58D6}" presName="composite" presStyleCnt="0"/>
      <dgm:spPr/>
    </dgm:pt>
    <dgm:pt modelId="{D70A334B-0372-42EB-9B02-82F8B86F22C0}" type="pres">
      <dgm:prSet presAssocID="{CBDF8DFB-75CA-46FA-BB49-F45C000A58D6}" presName="parentText" presStyleLbl="alignNode1" presStyleIdx="2" presStyleCnt="5">
        <dgm:presLayoutVars>
          <dgm:chMax val="1"/>
          <dgm:bulletEnabled val="1"/>
        </dgm:presLayoutVars>
      </dgm:prSet>
      <dgm:spPr/>
      <dgm:t>
        <a:bodyPr/>
        <a:lstStyle/>
        <a:p>
          <a:endParaRPr lang="en-US"/>
        </a:p>
      </dgm:t>
    </dgm:pt>
    <dgm:pt modelId="{F65F5E07-5568-4A95-ADB7-B1C92DDCAD94}" type="pres">
      <dgm:prSet presAssocID="{CBDF8DFB-75CA-46FA-BB49-F45C000A58D6}" presName="descendantText" presStyleLbl="alignAcc1" presStyleIdx="2" presStyleCnt="5">
        <dgm:presLayoutVars>
          <dgm:bulletEnabled val="1"/>
        </dgm:presLayoutVars>
      </dgm:prSet>
      <dgm:spPr/>
      <dgm:t>
        <a:bodyPr/>
        <a:lstStyle/>
        <a:p>
          <a:endParaRPr lang="en-US"/>
        </a:p>
      </dgm:t>
    </dgm:pt>
    <dgm:pt modelId="{3107531F-E718-4A05-90E5-F52F74748A0A}" type="pres">
      <dgm:prSet presAssocID="{F7A47B84-05EB-42FD-8D55-9B80A4489841}" presName="sp" presStyleCnt="0"/>
      <dgm:spPr/>
    </dgm:pt>
    <dgm:pt modelId="{1C9398BA-F5B1-44E6-8B4B-B28739125CD9}" type="pres">
      <dgm:prSet presAssocID="{92CE65BC-1959-46A8-BB9E-D12BB47EFC98}" presName="composite" presStyleCnt="0"/>
      <dgm:spPr/>
    </dgm:pt>
    <dgm:pt modelId="{05D9D784-9EDD-4B06-94AE-2A514CD0FDFC}" type="pres">
      <dgm:prSet presAssocID="{92CE65BC-1959-46A8-BB9E-D12BB47EFC98}" presName="parentText" presStyleLbl="alignNode1" presStyleIdx="3" presStyleCnt="5">
        <dgm:presLayoutVars>
          <dgm:chMax val="1"/>
          <dgm:bulletEnabled val="1"/>
        </dgm:presLayoutVars>
      </dgm:prSet>
      <dgm:spPr/>
      <dgm:t>
        <a:bodyPr/>
        <a:lstStyle/>
        <a:p>
          <a:endParaRPr lang="en-US"/>
        </a:p>
      </dgm:t>
    </dgm:pt>
    <dgm:pt modelId="{46C3BA91-8345-4A33-945D-67E21F61798D}" type="pres">
      <dgm:prSet presAssocID="{92CE65BC-1959-46A8-BB9E-D12BB47EFC98}" presName="descendantText" presStyleLbl="alignAcc1" presStyleIdx="3" presStyleCnt="5">
        <dgm:presLayoutVars>
          <dgm:bulletEnabled val="1"/>
        </dgm:presLayoutVars>
      </dgm:prSet>
      <dgm:spPr/>
      <dgm:t>
        <a:bodyPr/>
        <a:lstStyle/>
        <a:p>
          <a:endParaRPr lang="en-US"/>
        </a:p>
      </dgm:t>
    </dgm:pt>
    <dgm:pt modelId="{EF68B35A-37EA-4398-AF66-7FB229FBF575}" type="pres">
      <dgm:prSet presAssocID="{C8BCA637-F14E-471B-AEE9-583228FA686D}" presName="sp" presStyleCnt="0"/>
      <dgm:spPr/>
    </dgm:pt>
    <dgm:pt modelId="{3A805F96-EC99-4A15-A3D6-E62422495522}" type="pres">
      <dgm:prSet presAssocID="{E6EBF42B-113A-4ED5-8778-7C562E8CC140}" presName="composite" presStyleCnt="0"/>
      <dgm:spPr/>
    </dgm:pt>
    <dgm:pt modelId="{2B7523A4-3C4A-4C99-8368-188FAE18AF4F}" type="pres">
      <dgm:prSet presAssocID="{E6EBF42B-113A-4ED5-8778-7C562E8CC140}" presName="parentText" presStyleLbl="alignNode1" presStyleIdx="4" presStyleCnt="5">
        <dgm:presLayoutVars>
          <dgm:chMax val="1"/>
          <dgm:bulletEnabled val="1"/>
        </dgm:presLayoutVars>
      </dgm:prSet>
      <dgm:spPr/>
      <dgm:t>
        <a:bodyPr/>
        <a:lstStyle/>
        <a:p>
          <a:endParaRPr lang="en-US"/>
        </a:p>
      </dgm:t>
    </dgm:pt>
    <dgm:pt modelId="{17339BC4-19EC-4D5F-A8BE-552ADF455007}" type="pres">
      <dgm:prSet presAssocID="{E6EBF42B-113A-4ED5-8778-7C562E8CC140}" presName="descendantText" presStyleLbl="alignAcc1" presStyleIdx="4" presStyleCnt="5">
        <dgm:presLayoutVars>
          <dgm:bulletEnabled val="1"/>
        </dgm:presLayoutVars>
      </dgm:prSet>
      <dgm:spPr/>
      <dgm:t>
        <a:bodyPr/>
        <a:lstStyle/>
        <a:p>
          <a:endParaRPr lang="en-US"/>
        </a:p>
      </dgm:t>
    </dgm:pt>
  </dgm:ptLst>
  <dgm:cxnLst>
    <dgm:cxn modelId="{79B94BA6-12B2-4C40-A015-35341BCA444D}" srcId="{E6EBF42B-113A-4ED5-8778-7C562E8CC140}" destId="{462D1156-D7FB-472E-8C0E-9E67C90EB514}" srcOrd="0" destOrd="0" parTransId="{4BE5BDCF-D4CA-4A1E-A59D-D136D240E5A0}" sibTransId="{50C36316-9A72-48DA-A5BB-401DB100A6B6}"/>
    <dgm:cxn modelId="{8E08745E-22E2-4B8C-93B2-AC006A9AD712}" type="presOf" srcId="{CBDF8DFB-75CA-46FA-BB49-F45C000A58D6}" destId="{D70A334B-0372-42EB-9B02-82F8B86F22C0}" srcOrd="0" destOrd="0" presId="urn:microsoft.com/office/officeart/2005/8/layout/chevron2"/>
    <dgm:cxn modelId="{6F76CB0B-D1B8-4B6C-801A-59E0AEE47794}" type="presOf" srcId="{1E3DC132-B7B3-40B5-9457-6DFF690EE4D3}" destId="{46C3BA91-8345-4A33-945D-67E21F61798D}" srcOrd="0" destOrd="0" presId="urn:microsoft.com/office/officeart/2005/8/layout/chevron2"/>
    <dgm:cxn modelId="{300C8384-8A82-4791-ABE6-81638223E17C}" type="presOf" srcId="{E6EBF42B-113A-4ED5-8778-7C562E8CC140}" destId="{2B7523A4-3C4A-4C99-8368-188FAE18AF4F}" srcOrd="0" destOrd="0" presId="urn:microsoft.com/office/officeart/2005/8/layout/chevron2"/>
    <dgm:cxn modelId="{80C2F3E1-9559-463C-843E-305E56662610}" type="presOf" srcId="{FA60D0C2-958D-44F0-B89A-480917A3B61D}" destId="{FBF09E46-9781-474C-9D55-FC576AC711A9}" srcOrd="0" destOrd="0" presId="urn:microsoft.com/office/officeart/2005/8/layout/chevron2"/>
    <dgm:cxn modelId="{6FCC7E4B-8D76-4E53-A4B4-8E03EC436988}" type="presOf" srcId="{92CE65BC-1959-46A8-BB9E-D12BB47EFC98}" destId="{05D9D784-9EDD-4B06-94AE-2A514CD0FDFC}" srcOrd="0" destOrd="0" presId="urn:microsoft.com/office/officeart/2005/8/layout/chevron2"/>
    <dgm:cxn modelId="{78CF9B40-D030-4428-BD49-EDAF03754CDE}" srcId="{CBDF8DFB-75CA-46FA-BB49-F45C000A58D6}" destId="{CAC76C96-2208-48AE-ADF4-671D8AC4F5B7}" srcOrd="0" destOrd="0" parTransId="{8086724C-A6CE-4607-B091-290EA63B2CA0}" sibTransId="{5692B541-AC65-4B3A-9CE7-4034768CEC57}"/>
    <dgm:cxn modelId="{1CCD690D-84A1-44E9-97DF-37C03AFD0709}" srcId="{2D697931-ECD2-4FA1-B810-4DF841CB0E6E}" destId="{872A2BF9-A1A9-4F36-95B8-4E5E105D263B}" srcOrd="1" destOrd="0" parTransId="{96D8764D-E5E1-4A1B-9E1F-DC4BEDC2E957}" sibTransId="{8D1980E0-C572-49DC-B6B4-A7E2FFB0400E}"/>
    <dgm:cxn modelId="{F7C4AD04-F4BC-4AAF-8FB6-23F96B269B42}" srcId="{2D697931-ECD2-4FA1-B810-4DF841CB0E6E}" destId="{CBDF8DFB-75CA-46FA-BB49-F45C000A58D6}" srcOrd="2" destOrd="0" parTransId="{8AE032AF-890D-4DD3-8045-1A4E55E4460F}" sibTransId="{F7A47B84-05EB-42FD-8D55-9B80A4489841}"/>
    <dgm:cxn modelId="{9F32F34A-1E3E-4D62-B917-DED2E9EE7BAD}" type="presOf" srcId="{BEEAC67C-9AE2-4A3B-A4FB-33BE25EAD33E}" destId="{EE2F876B-9A71-467D-A922-218B021ECCFE}" srcOrd="0" destOrd="0" presId="urn:microsoft.com/office/officeart/2005/8/layout/chevron2"/>
    <dgm:cxn modelId="{2AEA16EF-B303-471A-BD82-6A68E4B8F31B}" srcId="{92CE65BC-1959-46A8-BB9E-D12BB47EFC98}" destId="{1E3DC132-B7B3-40B5-9457-6DFF690EE4D3}" srcOrd="0" destOrd="0" parTransId="{2794171D-F098-4DD9-A4A0-4912848664E4}" sibTransId="{71D26040-C6BA-48DB-BF0F-217DA43C9403}"/>
    <dgm:cxn modelId="{8554B8AB-7D9F-448D-BDD6-E86169AECE14}" type="presOf" srcId="{872A2BF9-A1A9-4F36-95B8-4E5E105D263B}" destId="{AF3A322F-DF0B-4A4E-8E95-DFC1B2BFE2C5}" srcOrd="0" destOrd="0" presId="urn:microsoft.com/office/officeart/2005/8/layout/chevron2"/>
    <dgm:cxn modelId="{0F25C1A4-9F61-4A24-8A1E-4AA267FF2F21}" type="presOf" srcId="{CAC76C96-2208-48AE-ADF4-671D8AC4F5B7}" destId="{F65F5E07-5568-4A95-ADB7-B1C92DDCAD94}" srcOrd="0" destOrd="0" presId="urn:microsoft.com/office/officeart/2005/8/layout/chevron2"/>
    <dgm:cxn modelId="{3539D226-CFE8-4DAB-8D5B-F331413A02C3}" type="presOf" srcId="{284C9548-ED45-4A2A-A19A-C039364AF256}" destId="{24651F5A-AABA-4C09-9342-BCAA14FE0318}" srcOrd="0" destOrd="0" presId="urn:microsoft.com/office/officeart/2005/8/layout/chevron2"/>
    <dgm:cxn modelId="{9ECC450D-CE29-4534-97B8-BB4F42DBEB85}" srcId="{2D697931-ECD2-4FA1-B810-4DF841CB0E6E}" destId="{BEEAC67C-9AE2-4A3B-A4FB-33BE25EAD33E}" srcOrd="0" destOrd="0" parTransId="{3947EC61-B152-473A-BFDF-C7619A740159}" sibTransId="{DEF0403B-D73A-45E5-8150-E87D3313B0D7}"/>
    <dgm:cxn modelId="{A7F2578E-F894-4498-90A7-95DFAAE31787}" srcId="{2D697931-ECD2-4FA1-B810-4DF841CB0E6E}" destId="{92CE65BC-1959-46A8-BB9E-D12BB47EFC98}" srcOrd="3" destOrd="0" parTransId="{5422E040-B5C8-4FBB-B554-8B6CC8F62DE0}" sibTransId="{C8BCA637-F14E-471B-AEE9-583228FA686D}"/>
    <dgm:cxn modelId="{D5D14DC1-8E79-407D-9CB8-49CFE979DE6D}" srcId="{872A2BF9-A1A9-4F36-95B8-4E5E105D263B}" destId="{284C9548-ED45-4A2A-A19A-C039364AF256}" srcOrd="0" destOrd="0" parTransId="{4E866E2A-D18B-4459-8284-14E7348F18E6}" sibTransId="{E8D44278-9EDF-4B2D-867E-FC8579AA8729}"/>
    <dgm:cxn modelId="{8F15D8EA-2416-47DD-B598-95F82AB77393}" srcId="{BEEAC67C-9AE2-4A3B-A4FB-33BE25EAD33E}" destId="{FA60D0C2-958D-44F0-B89A-480917A3B61D}" srcOrd="0" destOrd="0" parTransId="{7BBBECD9-A7BD-44B4-9CE5-A0560583ADE9}" sibTransId="{593F5437-BF79-45E2-96A0-A14215D3DC46}"/>
    <dgm:cxn modelId="{2E7EA566-83C7-4879-B0BA-8FA48304A99E}" srcId="{2D697931-ECD2-4FA1-B810-4DF841CB0E6E}" destId="{E6EBF42B-113A-4ED5-8778-7C562E8CC140}" srcOrd="4" destOrd="0" parTransId="{0EBF9EC9-6BB4-4C54-BFF7-6B97A0764413}" sibTransId="{4D50C115-13DD-4306-9DE2-6C0EF0AD064B}"/>
    <dgm:cxn modelId="{9D703384-7F05-4EE7-A917-BA07CFB1FDAA}" type="presOf" srcId="{2D697931-ECD2-4FA1-B810-4DF841CB0E6E}" destId="{2018A23E-DB25-43F4-ABEC-9E41834D0913}" srcOrd="0" destOrd="0" presId="urn:microsoft.com/office/officeart/2005/8/layout/chevron2"/>
    <dgm:cxn modelId="{F17C07EF-EB7F-4255-A5A1-6B753692C7D4}" type="presOf" srcId="{462D1156-D7FB-472E-8C0E-9E67C90EB514}" destId="{17339BC4-19EC-4D5F-A8BE-552ADF455007}" srcOrd="0" destOrd="0" presId="urn:microsoft.com/office/officeart/2005/8/layout/chevron2"/>
    <dgm:cxn modelId="{A0E05F7E-45EF-42C4-96DD-E0290B545F7D}" type="presParOf" srcId="{2018A23E-DB25-43F4-ABEC-9E41834D0913}" destId="{94C241CC-4B08-4021-A723-7DECA7D4B373}" srcOrd="0" destOrd="0" presId="urn:microsoft.com/office/officeart/2005/8/layout/chevron2"/>
    <dgm:cxn modelId="{3D03011B-E16A-4462-BFDE-BD012BA06B10}" type="presParOf" srcId="{94C241CC-4B08-4021-A723-7DECA7D4B373}" destId="{EE2F876B-9A71-467D-A922-218B021ECCFE}" srcOrd="0" destOrd="0" presId="urn:microsoft.com/office/officeart/2005/8/layout/chevron2"/>
    <dgm:cxn modelId="{207EFA16-053D-4E3C-9583-A2FF8F73F115}" type="presParOf" srcId="{94C241CC-4B08-4021-A723-7DECA7D4B373}" destId="{FBF09E46-9781-474C-9D55-FC576AC711A9}" srcOrd="1" destOrd="0" presId="urn:microsoft.com/office/officeart/2005/8/layout/chevron2"/>
    <dgm:cxn modelId="{41112A5C-934C-416E-9DD5-9FBB849F9951}" type="presParOf" srcId="{2018A23E-DB25-43F4-ABEC-9E41834D0913}" destId="{27DE24C1-DF96-4D93-A96D-DCB763CFD36F}" srcOrd="1" destOrd="0" presId="urn:microsoft.com/office/officeart/2005/8/layout/chevron2"/>
    <dgm:cxn modelId="{23A24E0A-4097-4EBB-A1C1-B73E25FB149F}" type="presParOf" srcId="{2018A23E-DB25-43F4-ABEC-9E41834D0913}" destId="{E4187A6C-FC7A-49C3-82A8-3526CAC7D6F3}" srcOrd="2" destOrd="0" presId="urn:microsoft.com/office/officeart/2005/8/layout/chevron2"/>
    <dgm:cxn modelId="{54CC9719-687E-46BF-BA66-02883E78E4BF}" type="presParOf" srcId="{E4187A6C-FC7A-49C3-82A8-3526CAC7D6F3}" destId="{AF3A322F-DF0B-4A4E-8E95-DFC1B2BFE2C5}" srcOrd="0" destOrd="0" presId="urn:microsoft.com/office/officeart/2005/8/layout/chevron2"/>
    <dgm:cxn modelId="{C9D8602C-8D35-44C0-8155-D1B080925DD1}" type="presParOf" srcId="{E4187A6C-FC7A-49C3-82A8-3526CAC7D6F3}" destId="{24651F5A-AABA-4C09-9342-BCAA14FE0318}" srcOrd="1" destOrd="0" presId="urn:microsoft.com/office/officeart/2005/8/layout/chevron2"/>
    <dgm:cxn modelId="{76CF6D32-0145-47B9-8D8C-D2852354E11C}" type="presParOf" srcId="{2018A23E-DB25-43F4-ABEC-9E41834D0913}" destId="{FA5273A9-AE26-49AC-AE9B-7462189F5194}" srcOrd="3" destOrd="0" presId="urn:microsoft.com/office/officeart/2005/8/layout/chevron2"/>
    <dgm:cxn modelId="{87B7BC4F-F3C4-42EF-9567-065C9E022592}" type="presParOf" srcId="{2018A23E-DB25-43F4-ABEC-9E41834D0913}" destId="{2F130F9D-02EF-42AF-96F8-8BA56E924613}" srcOrd="4" destOrd="0" presId="urn:microsoft.com/office/officeart/2005/8/layout/chevron2"/>
    <dgm:cxn modelId="{D85F1F19-6217-4D1B-9DC9-8BDA6ACBFAC2}" type="presParOf" srcId="{2F130F9D-02EF-42AF-96F8-8BA56E924613}" destId="{D70A334B-0372-42EB-9B02-82F8B86F22C0}" srcOrd="0" destOrd="0" presId="urn:microsoft.com/office/officeart/2005/8/layout/chevron2"/>
    <dgm:cxn modelId="{5E8F24D9-3AF1-4D81-8564-928A7890140D}" type="presParOf" srcId="{2F130F9D-02EF-42AF-96F8-8BA56E924613}" destId="{F65F5E07-5568-4A95-ADB7-B1C92DDCAD94}" srcOrd="1" destOrd="0" presId="urn:microsoft.com/office/officeart/2005/8/layout/chevron2"/>
    <dgm:cxn modelId="{9CEB1961-2FE9-47A5-8E47-81208F124B0E}" type="presParOf" srcId="{2018A23E-DB25-43F4-ABEC-9E41834D0913}" destId="{3107531F-E718-4A05-90E5-F52F74748A0A}" srcOrd="5" destOrd="0" presId="urn:microsoft.com/office/officeart/2005/8/layout/chevron2"/>
    <dgm:cxn modelId="{5D594270-F932-49E3-BB3C-A6EF186103DB}" type="presParOf" srcId="{2018A23E-DB25-43F4-ABEC-9E41834D0913}" destId="{1C9398BA-F5B1-44E6-8B4B-B28739125CD9}" srcOrd="6" destOrd="0" presId="urn:microsoft.com/office/officeart/2005/8/layout/chevron2"/>
    <dgm:cxn modelId="{4F91A60E-E7FC-49F8-ADA0-EB2F0C698D6F}" type="presParOf" srcId="{1C9398BA-F5B1-44E6-8B4B-B28739125CD9}" destId="{05D9D784-9EDD-4B06-94AE-2A514CD0FDFC}" srcOrd="0" destOrd="0" presId="urn:microsoft.com/office/officeart/2005/8/layout/chevron2"/>
    <dgm:cxn modelId="{D931A24D-F8B6-4088-AEB0-4289A968CC6E}" type="presParOf" srcId="{1C9398BA-F5B1-44E6-8B4B-B28739125CD9}" destId="{46C3BA91-8345-4A33-945D-67E21F61798D}" srcOrd="1" destOrd="0" presId="urn:microsoft.com/office/officeart/2005/8/layout/chevron2"/>
    <dgm:cxn modelId="{E31CABC3-8E3D-477E-BB22-134E32A07D4D}" type="presParOf" srcId="{2018A23E-DB25-43F4-ABEC-9E41834D0913}" destId="{EF68B35A-37EA-4398-AF66-7FB229FBF575}" srcOrd="7" destOrd="0" presId="urn:microsoft.com/office/officeart/2005/8/layout/chevron2"/>
    <dgm:cxn modelId="{762AF9B1-FA4A-4606-8BD8-1C38455E5926}" type="presParOf" srcId="{2018A23E-DB25-43F4-ABEC-9E41834D0913}" destId="{3A805F96-EC99-4A15-A3D6-E62422495522}" srcOrd="8" destOrd="0" presId="urn:microsoft.com/office/officeart/2005/8/layout/chevron2"/>
    <dgm:cxn modelId="{1413E1CA-4689-4AE5-8A10-443DD6B2298F}" type="presParOf" srcId="{3A805F96-EC99-4A15-A3D6-E62422495522}" destId="{2B7523A4-3C4A-4C99-8368-188FAE18AF4F}" srcOrd="0" destOrd="0" presId="urn:microsoft.com/office/officeart/2005/8/layout/chevron2"/>
    <dgm:cxn modelId="{43A7298C-B21C-4DC5-B3E9-518653A24840}" type="presParOf" srcId="{3A805F96-EC99-4A15-A3D6-E62422495522}" destId="{17339BC4-19EC-4D5F-A8BE-552ADF45500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F876B-9A71-467D-A922-218B021ECCFE}">
      <dsp:nvSpPr>
        <dsp:cNvPr id="0" name=""/>
        <dsp:cNvSpPr/>
      </dsp:nvSpPr>
      <dsp:spPr>
        <a:xfrm rot="5400000">
          <a:off x="-164796" y="166277"/>
          <a:ext cx="1098640" cy="769048"/>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AU" sz="2100" kern="1200" dirty="0"/>
        </a:p>
      </dsp:txBody>
      <dsp:txXfrm rot="-5400000">
        <a:off x="0" y="386005"/>
        <a:ext cx="769048" cy="329592"/>
      </dsp:txXfrm>
    </dsp:sp>
    <dsp:sp modelId="{FBF09E46-9781-474C-9D55-FC576AC711A9}">
      <dsp:nvSpPr>
        <dsp:cNvPr id="0" name=""/>
        <dsp:cNvSpPr/>
      </dsp:nvSpPr>
      <dsp:spPr>
        <a:xfrm rot="5400000">
          <a:off x="3599775" y="-2829246"/>
          <a:ext cx="714116" cy="6375570"/>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Tx/>
            <a:buChar char="••"/>
          </a:pPr>
          <a:r>
            <a:rPr lang="en-AU" sz="2200" kern="1200" dirty="0"/>
            <a:t>Digital recordings were transcribed and anonymised</a:t>
          </a:r>
        </a:p>
      </dsp:txBody>
      <dsp:txXfrm rot="-5400000">
        <a:off x="769048" y="36341"/>
        <a:ext cx="6340710" cy="644396"/>
      </dsp:txXfrm>
    </dsp:sp>
    <dsp:sp modelId="{AF3A322F-DF0B-4A4E-8E95-DFC1B2BFE2C5}">
      <dsp:nvSpPr>
        <dsp:cNvPr id="0" name=""/>
        <dsp:cNvSpPr/>
      </dsp:nvSpPr>
      <dsp:spPr>
        <a:xfrm rot="5400000">
          <a:off x="-164796" y="1147868"/>
          <a:ext cx="1098640" cy="769048"/>
        </a:xfrm>
        <a:prstGeom prst="chevron">
          <a:avLst/>
        </a:prstGeom>
        <a:solidFill>
          <a:schemeClr val="accent1">
            <a:shade val="50000"/>
            <a:hueOff val="160997"/>
            <a:satOff val="-3921"/>
            <a:lumOff val="17158"/>
            <a:alphaOff val="0"/>
          </a:schemeClr>
        </a:solidFill>
        <a:ln w="12700" cap="flat" cmpd="sng" algn="ctr">
          <a:solidFill>
            <a:schemeClr val="accent1">
              <a:shade val="50000"/>
              <a:hueOff val="160997"/>
              <a:satOff val="-3921"/>
              <a:lumOff val="171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AU" sz="2100" kern="1200"/>
        </a:p>
      </dsp:txBody>
      <dsp:txXfrm rot="-5400000">
        <a:off x="0" y="1367596"/>
        <a:ext cx="769048" cy="329592"/>
      </dsp:txXfrm>
    </dsp:sp>
    <dsp:sp modelId="{24651F5A-AABA-4C09-9342-BCAA14FE0318}">
      <dsp:nvSpPr>
        <dsp:cNvPr id="0" name=""/>
        <dsp:cNvSpPr/>
      </dsp:nvSpPr>
      <dsp:spPr>
        <a:xfrm rot="5400000">
          <a:off x="3599775" y="-1847655"/>
          <a:ext cx="714116" cy="6375570"/>
        </a:xfrm>
        <a:prstGeom prst="round2SameRect">
          <a:avLst/>
        </a:prstGeom>
        <a:solidFill>
          <a:schemeClr val="lt1">
            <a:alpha val="90000"/>
            <a:hueOff val="0"/>
            <a:satOff val="0"/>
            <a:lumOff val="0"/>
            <a:alphaOff val="0"/>
          </a:schemeClr>
        </a:solidFill>
        <a:ln w="12700" cap="flat" cmpd="sng" algn="ctr">
          <a:solidFill>
            <a:schemeClr val="accent1">
              <a:shade val="50000"/>
              <a:hueOff val="160997"/>
              <a:satOff val="-3921"/>
              <a:lumOff val="171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Tx/>
            <a:buChar char="••"/>
          </a:pPr>
          <a:r>
            <a:rPr lang="en-AU" sz="2200" kern="1200" dirty="0"/>
            <a:t>Transcriptions were read to develop categories which were labelled</a:t>
          </a:r>
        </a:p>
      </dsp:txBody>
      <dsp:txXfrm rot="-5400000">
        <a:off x="769048" y="1017932"/>
        <a:ext cx="6340710" cy="644396"/>
      </dsp:txXfrm>
    </dsp:sp>
    <dsp:sp modelId="{D70A334B-0372-42EB-9B02-82F8B86F22C0}">
      <dsp:nvSpPr>
        <dsp:cNvPr id="0" name=""/>
        <dsp:cNvSpPr/>
      </dsp:nvSpPr>
      <dsp:spPr>
        <a:xfrm rot="5400000">
          <a:off x="-164796" y="2129458"/>
          <a:ext cx="1098640" cy="769048"/>
        </a:xfrm>
        <a:prstGeom prst="chevron">
          <a:avLst/>
        </a:prstGeom>
        <a:solidFill>
          <a:schemeClr val="accent1">
            <a:shade val="50000"/>
            <a:hueOff val="321995"/>
            <a:satOff val="-7842"/>
            <a:lumOff val="34317"/>
            <a:alphaOff val="0"/>
          </a:schemeClr>
        </a:solidFill>
        <a:ln w="12700" cap="flat" cmpd="sng" algn="ctr">
          <a:solidFill>
            <a:schemeClr val="accent1">
              <a:shade val="50000"/>
              <a:hueOff val="321995"/>
              <a:satOff val="-7842"/>
              <a:lumOff val="343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AU" sz="2100" kern="1200"/>
        </a:p>
      </dsp:txBody>
      <dsp:txXfrm rot="-5400000">
        <a:off x="0" y="2349186"/>
        <a:ext cx="769048" cy="329592"/>
      </dsp:txXfrm>
    </dsp:sp>
    <dsp:sp modelId="{F65F5E07-5568-4A95-ADB7-B1C92DDCAD94}">
      <dsp:nvSpPr>
        <dsp:cNvPr id="0" name=""/>
        <dsp:cNvSpPr/>
      </dsp:nvSpPr>
      <dsp:spPr>
        <a:xfrm rot="5400000">
          <a:off x="3599775" y="-866064"/>
          <a:ext cx="714116" cy="6375570"/>
        </a:xfrm>
        <a:prstGeom prst="round2SameRect">
          <a:avLst/>
        </a:prstGeom>
        <a:solidFill>
          <a:schemeClr val="lt1">
            <a:alpha val="90000"/>
            <a:hueOff val="0"/>
            <a:satOff val="0"/>
            <a:lumOff val="0"/>
            <a:alphaOff val="0"/>
          </a:schemeClr>
        </a:solidFill>
        <a:ln w="12700" cap="flat" cmpd="sng" algn="ctr">
          <a:solidFill>
            <a:schemeClr val="accent1">
              <a:shade val="50000"/>
              <a:hueOff val="321995"/>
              <a:satOff val="-7842"/>
              <a:lumOff val="343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Tx/>
            <a:buChar char="••"/>
          </a:pPr>
          <a:r>
            <a:rPr lang="en-AU" sz="2200" kern="1200" dirty="0"/>
            <a:t>Team met to agree on the labels </a:t>
          </a:r>
        </a:p>
      </dsp:txBody>
      <dsp:txXfrm rot="-5400000">
        <a:off x="769048" y="1999523"/>
        <a:ext cx="6340710" cy="644396"/>
      </dsp:txXfrm>
    </dsp:sp>
    <dsp:sp modelId="{05D9D784-9EDD-4B06-94AE-2A514CD0FDFC}">
      <dsp:nvSpPr>
        <dsp:cNvPr id="0" name=""/>
        <dsp:cNvSpPr/>
      </dsp:nvSpPr>
      <dsp:spPr>
        <a:xfrm rot="5400000">
          <a:off x="-164796" y="3111049"/>
          <a:ext cx="1098640" cy="769048"/>
        </a:xfrm>
        <a:prstGeom prst="chevron">
          <a:avLst/>
        </a:prstGeom>
        <a:solidFill>
          <a:schemeClr val="accent1">
            <a:shade val="50000"/>
            <a:hueOff val="321995"/>
            <a:satOff val="-7842"/>
            <a:lumOff val="34317"/>
            <a:alphaOff val="0"/>
          </a:schemeClr>
        </a:solidFill>
        <a:ln w="12700" cap="flat" cmpd="sng" algn="ctr">
          <a:solidFill>
            <a:schemeClr val="accent1">
              <a:shade val="50000"/>
              <a:hueOff val="321995"/>
              <a:satOff val="-7842"/>
              <a:lumOff val="343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n-AU" sz="2100" kern="1200" dirty="0"/>
        </a:p>
      </dsp:txBody>
      <dsp:txXfrm rot="-5400000">
        <a:off x="0" y="3330777"/>
        <a:ext cx="769048" cy="329592"/>
      </dsp:txXfrm>
    </dsp:sp>
    <dsp:sp modelId="{46C3BA91-8345-4A33-945D-67E21F61798D}">
      <dsp:nvSpPr>
        <dsp:cNvPr id="0" name=""/>
        <dsp:cNvSpPr/>
      </dsp:nvSpPr>
      <dsp:spPr>
        <a:xfrm rot="5400000">
          <a:off x="3599775" y="115526"/>
          <a:ext cx="714116" cy="6375570"/>
        </a:xfrm>
        <a:prstGeom prst="round2SameRect">
          <a:avLst/>
        </a:prstGeom>
        <a:solidFill>
          <a:schemeClr val="lt1">
            <a:alpha val="90000"/>
            <a:hueOff val="0"/>
            <a:satOff val="0"/>
            <a:lumOff val="0"/>
            <a:alphaOff val="0"/>
          </a:schemeClr>
        </a:solidFill>
        <a:ln w="12700" cap="flat" cmpd="sng" algn="ctr">
          <a:solidFill>
            <a:schemeClr val="accent1">
              <a:shade val="50000"/>
              <a:hueOff val="321995"/>
              <a:satOff val="-7842"/>
              <a:lumOff val="343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Tx/>
            <a:buChar char="••"/>
          </a:pPr>
          <a:r>
            <a:rPr lang="en-AU" sz="2200" kern="1200" dirty="0"/>
            <a:t>Researchers each read all transcripts and defined final themes</a:t>
          </a:r>
        </a:p>
      </dsp:txBody>
      <dsp:txXfrm rot="-5400000">
        <a:off x="769048" y="2981113"/>
        <a:ext cx="6340710" cy="644396"/>
      </dsp:txXfrm>
    </dsp:sp>
    <dsp:sp modelId="{2B7523A4-3C4A-4C99-8368-188FAE18AF4F}">
      <dsp:nvSpPr>
        <dsp:cNvPr id="0" name=""/>
        <dsp:cNvSpPr/>
      </dsp:nvSpPr>
      <dsp:spPr>
        <a:xfrm rot="5400000">
          <a:off x="-164796" y="4092640"/>
          <a:ext cx="1098640" cy="769048"/>
        </a:xfrm>
        <a:prstGeom prst="chevron">
          <a:avLst/>
        </a:prstGeom>
        <a:solidFill>
          <a:schemeClr val="accent1">
            <a:shade val="50000"/>
            <a:hueOff val="160997"/>
            <a:satOff val="-3921"/>
            <a:lumOff val="17158"/>
            <a:alphaOff val="0"/>
          </a:schemeClr>
        </a:solidFill>
        <a:ln w="12700" cap="flat" cmpd="sng" algn="ctr">
          <a:solidFill>
            <a:schemeClr val="accent1">
              <a:shade val="50000"/>
              <a:hueOff val="160997"/>
              <a:satOff val="-3921"/>
              <a:lumOff val="171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buFontTx/>
            <a:buNone/>
          </a:pPr>
          <a:endParaRPr lang="en-AU" sz="2100" kern="1200" dirty="0"/>
        </a:p>
      </dsp:txBody>
      <dsp:txXfrm rot="-5400000">
        <a:off x="0" y="4312368"/>
        <a:ext cx="769048" cy="329592"/>
      </dsp:txXfrm>
    </dsp:sp>
    <dsp:sp modelId="{17339BC4-19EC-4D5F-A8BE-552ADF455007}">
      <dsp:nvSpPr>
        <dsp:cNvPr id="0" name=""/>
        <dsp:cNvSpPr/>
      </dsp:nvSpPr>
      <dsp:spPr>
        <a:xfrm rot="5400000">
          <a:off x="3599775" y="1097117"/>
          <a:ext cx="714116" cy="6375570"/>
        </a:xfrm>
        <a:prstGeom prst="round2SameRect">
          <a:avLst/>
        </a:prstGeom>
        <a:solidFill>
          <a:schemeClr val="lt1">
            <a:alpha val="90000"/>
            <a:hueOff val="0"/>
            <a:satOff val="0"/>
            <a:lumOff val="0"/>
            <a:alphaOff val="0"/>
          </a:schemeClr>
        </a:solidFill>
        <a:ln w="12700" cap="flat" cmpd="sng" algn="ctr">
          <a:solidFill>
            <a:schemeClr val="accent1">
              <a:shade val="50000"/>
              <a:hueOff val="160997"/>
              <a:satOff val="-3921"/>
              <a:lumOff val="171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Tx/>
            <a:buChar char="••"/>
          </a:pPr>
          <a:r>
            <a:rPr lang="en-AU" sz="2200" kern="1200"/>
            <a:t>Thematic analysis used an iterative approach to confirm themes</a:t>
          </a:r>
        </a:p>
      </dsp:txBody>
      <dsp:txXfrm rot="-5400000">
        <a:off x="769048" y="3962704"/>
        <a:ext cx="6340710" cy="6443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C9931-763B-4AD0-92AC-3C2210087331}" type="datetimeFigureOut">
              <a:rPr lang="en-AU" smtClean="0"/>
              <a:t>16/03/2022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80882-523D-4385-AAD8-F00F431C1C3B}" type="slidenum">
              <a:rPr lang="en-AU" smtClean="0"/>
              <a:t>‹#›</a:t>
            </a:fld>
            <a:endParaRPr lang="en-AU"/>
          </a:p>
        </p:txBody>
      </p:sp>
    </p:spTree>
    <p:extLst>
      <p:ext uri="{BB962C8B-B14F-4D97-AF65-F5344CB8AC3E}">
        <p14:creationId xmlns:p14="http://schemas.microsoft.com/office/powerpoint/2010/main" val="1623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aim of the project was to explore the experiences of midwifery students completing a portfolio of evidence to demonstrate their completion of statutory requirements ready for initial registration, and examine the challenges, issues and benefits of completing a paper-based versus electronic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This came about following a discussion with a colleague at CQU who was using paper based portfolios and was considering moving to electronic portfolios.</a:t>
            </a:r>
            <a:endParaRPr lang="en-AU" dirty="0"/>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1</a:t>
            </a:fld>
            <a:endParaRPr lang="en-AU"/>
          </a:p>
        </p:txBody>
      </p:sp>
    </p:spTree>
    <p:extLst>
      <p:ext uri="{BB962C8B-B14F-4D97-AF65-F5344CB8AC3E}">
        <p14:creationId xmlns:p14="http://schemas.microsoft.com/office/powerpoint/2010/main" val="189958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Both portfolios had similar advantages</a:t>
            </a:r>
          </a:p>
          <a:p>
            <a:r>
              <a:rPr lang="en-AU" sz="1200" kern="1200" dirty="0">
                <a:solidFill>
                  <a:schemeClr val="tx1"/>
                </a:solidFill>
                <a:effectLst/>
                <a:latin typeface="+mn-lt"/>
                <a:ea typeface="+mn-ea"/>
                <a:cs typeface="+mn-cs"/>
              </a:rPr>
              <a:t>Students using the electronic portfolios reported that they were able to duplicate entries by tagging certain templates. The benefit of the electronic templates is that students could tag any experience as a complex case and this would automatically place a duplicate copy of the template into the complex care workbook.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 benefits of maintaining a portfolio were type specific, for example, the paper based portfolio with its written pages enabled students and midwifery mentors to view the student’s progress. Students using the paper-based portfolio liked the physical evidence and mentioned the benefits of having a paper based portfolio included having tangible evidence and a keep sake.. </a:t>
            </a:r>
          </a:p>
        </p:txBody>
      </p:sp>
      <p:sp>
        <p:nvSpPr>
          <p:cNvPr id="4" name="Slide Number Placeholder 3"/>
          <p:cNvSpPr>
            <a:spLocks noGrp="1"/>
          </p:cNvSpPr>
          <p:nvPr>
            <p:ph type="sldNum" sz="quarter" idx="10"/>
          </p:nvPr>
        </p:nvSpPr>
        <p:spPr/>
        <p:txBody>
          <a:bodyPr/>
          <a:lstStyle/>
          <a:p>
            <a:fld id="{4D480882-523D-4385-AAD8-F00F431C1C3B}" type="slidenum">
              <a:rPr lang="en-AU" smtClean="0"/>
              <a:t>11</a:t>
            </a:fld>
            <a:endParaRPr lang="en-AU"/>
          </a:p>
        </p:txBody>
      </p:sp>
    </p:spTree>
    <p:extLst>
      <p:ext uri="{BB962C8B-B14F-4D97-AF65-F5344CB8AC3E}">
        <p14:creationId xmlns:p14="http://schemas.microsoft.com/office/powerpoint/2010/main" val="87724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Both portfolios had similar advantages</a:t>
            </a:r>
          </a:p>
          <a:p>
            <a:r>
              <a:rPr lang="en-AU" sz="1200" kern="1200" dirty="0">
                <a:solidFill>
                  <a:schemeClr val="tx1"/>
                </a:solidFill>
                <a:effectLst/>
                <a:latin typeface="+mn-lt"/>
                <a:ea typeface="+mn-ea"/>
                <a:cs typeface="+mn-cs"/>
              </a:rPr>
              <a:t>Students using the electronic portfolios reported that they were able to duplicate entries by tagging certain templates. The benefit of the electronic templates is that students could tag any experience as a complex case and this would automatically place a duplicate copy of the template into the complex care workbook.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 benefits of maintaining a portfolio were type specific, for example, the paper based portfolio with its written pages enabled students and midwifery mentors to view the student’s progress. Students using the paper-based portfolio liked the physical evidence and mentioned the benefits of having a paper based portfolio included having tangible evidence and a keep sake.. </a:t>
            </a:r>
          </a:p>
        </p:txBody>
      </p:sp>
      <p:sp>
        <p:nvSpPr>
          <p:cNvPr id="4" name="Slide Number Placeholder 3"/>
          <p:cNvSpPr>
            <a:spLocks noGrp="1"/>
          </p:cNvSpPr>
          <p:nvPr>
            <p:ph type="sldNum" sz="quarter" idx="10"/>
          </p:nvPr>
        </p:nvSpPr>
        <p:spPr/>
        <p:txBody>
          <a:bodyPr/>
          <a:lstStyle/>
          <a:p>
            <a:fld id="{4D480882-523D-4385-AAD8-F00F431C1C3B}" type="slidenum">
              <a:rPr lang="en-AU" smtClean="0"/>
              <a:t>12</a:t>
            </a:fld>
            <a:endParaRPr lang="en-AU"/>
          </a:p>
        </p:txBody>
      </p:sp>
    </p:spTree>
    <p:extLst>
      <p:ext uri="{BB962C8B-B14F-4D97-AF65-F5344CB8AC3E}">
        <p14:creationId xmlns:p14="http://schemas.microsoft.com/office/powerpoint/2010/main" val="1307066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Both portfolios had similar advantages</a:t>
            </a:r>
          </a:p>
          <a:p>
            <a:r>
              <a:rPr lang="en-AU" sz="1200" kern="1200" dirty="0">
                <a:solidFill>
                  <a:schemeClr val="tx1"/>
                </a:solidFill>
                <a:effectLst/>
                <a:latin typeface="+mn-lt"/>
                <a:ea typeface="+mn-ea"/>
                <a:cs typeface="+mn-cs"/>
              </a:rPr>
              <a:t>Students using the electronic portfolios reported that they were able to duplicate entries by tagging certain templates. The benefit of the electronic templates is that students could tag any experience as a complex case and this would automatically place a duplicate copy of the template into the complex care workbook.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 benefits of maintaining a portfolio were type specific, for example, the paper based portfolio with its written pages enabled students and midwifery mentors to view the student’s progress. Students using the paper-based portfolio liked the physical evidence and mentioned the benefits of having a paper based portfolio included having tangible evidence and a keep sake.. </a:t>
            </a:r>
          </a:p>
        </p:txBody>
      </p:sp>
      <p:sp>
        <p:nvSpPr>
          <p:cNvPr id="4" name="Slide Number Placeholder 3"/>
          <p:cNvSpPr>
            <a:spLocks noGrp="1"/>
          </p:cNvSpPr>
          <p:nvPr>
            <p:ph type="sldNum" sz="quarter" idx="10"/>
          </p:nvPr>
        </p:nvSpPr>
        <p:spPr/>
        <p:txBody>
          <a:bodyPr/>
          <a:lstStyle/>
          <a:p>
            <a:fld id="{4D480882-523D-4385-AAD8-F00F431C1C3B}" type="slidenum">
              <a:rPr lang="en-AU" smtClean="0"/>
              <a:t>13</a:t>
            </a:fld>
            <a:endParaRPr lang="en-AU"/>
          </a:p>
        </p:txBody>
      </p:sp>
    </p:spTree>
    <p:extLst>
      <p:ext uri="{BB962C8B-B14F-4D97-AF65-F5344CB8AC3E}">
        <p14:creationId xmlns:p14="http://schemas.microsoft.com/office/powerpoint/2010/main" val="16372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Both portfolios had similar advantages</a:t>
            </a:r>
          </a:p>
          <a:p>
            <a:r>
              <a:rPr lang="en-AU" sz="1200" kern="1200" dirty="0">
                <a:solidFill>
                  <a:schemeClr val="tx1"/>
                </a:solidFill>
                <a:effectLst/>
                <a:latin typeface="+mn-lt"/>
                <a:ea typeface="+mn-ea"/>
                <a:cs typeface="+mn-cs"/>
              </a:rPr>
              <a:t>Students using the electronic portfolios reported that they were able to duplicate entries by tagging certain templates. The benefit of the electronic templates is that students could tag any experience as a complex case and this would automatically place a duplicate copy of the template into the complex care workbook.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 benefits of maintaining a portfolio were type specific, for example, the paper based portfolio with its written pages enabled students and midwifery mentors to view the student’s progress. Students using the paper-based portfolio liked the physical evidence and mentioned the benefits of having a paper based portfolio included having tangible evidence and a keep sake.. </a:t>
            </a:r>
          </a:p>
        </p:txBody>
      </p:sp>
      <p:sp>
        <p:nvSpPr>
          <p:cNvPr id="4" name="Slide Number Placeholder 3"/>
          <p:cNvSpPr>
            <a:spLocks noGrp="1"/>
          </p:cNvSpPr>
          <p:nvPr>
            <p:ph type="sldNum" sz="quarter" idx="10"/>
          </p:nvPr>
        </p:nvSpPr>
        <p:spPr/>
        <p:txBody>
          <a:bodyPr/>
          <a:lstStyle/>
          <a:p>
            <a:fld id="{4D480882-523D-4385-AAD8-F00F431C1C3B}" type="slidenum">
              <a:rPr lang="en-AU" smtClean="0"/>
              <a:t>14</a:t>
            </a:fld>
            <a:endParaRPr lang="en-AU"/>
          </a:p>
        </p:txBody>
      </p:sp>
    </p:spTree>
    <p:extLst>
      <p:ext uri="{BB962C8B-B14F-4D97-AF65-F5344CB8AC3E}">
        <p14:creationId xmlns:p14="http://schemas.microsoft.com/office/powerpoint/2010/main" val="9232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What would their preference be? The majority were happy to keep the portfolio they had; better the devil they know.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discussed the initial discomfort in getting to know a computer system and then the ease of use after the initial transition…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Those with paper like the physical aspect of being able to touch and handle their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480882-523D-4385-AAD8-F00F431C1C3B}" type="slidenum">
              <a:rPr lang="en-AU" smtClean="0"/>
              <a:t>15</a:t>
            </a:fld>
            <a:endParaRPr lang="en-AU"/>
          </a:p>
        </p:txBody>
      </p:sp>
    </p:spTree>
    <p:extLst>
      <p:ext uri="{BB962C8B-B14F-4D97-AF65-F5344CB8AC3E}">
        <p14:creationId xmlns:p14="http://schemas.microsoft.com/office/powerpoint/2010/main" val="140037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combination of initial misunderstandings by students lead to missed opportunities which they become upset about as they feel these were missed opportunities to record numbers. Different expectations by academics and different expectations at different </a:t>
            </a:r>
            <a:r>
              <a:rPr lang="en-AU" sz="1200" kern="1200" dirty="0" err="1">
                <a:solidFill>
                  <a:schemeClr val="tx1"/>
                </a:solidFill>
                <a:effectLst/>
                <a:latin typeface="+mn-lt"/>
                <a:ea typeface="+mn-ea"/>
                <a:cs typeface="+mn-cs"/>
              </a:rPr>
              <a:t>unis</a:t>
            </a:r>
            <a:r>
              <a:rPr lang="en-AU" sz="1200" kern="1200" dirty="0">
                <a:solidFill>
                  <a:schemeClr val="tx1"/>
                </a:solidFill>
                <a:effectLst/>
                <a:latin typeface="+mn-lt"/>
                <a:ea typeface="+mn-ea"/>
                <a:cs typeface="+mn-cs"/>
              </a:rPr>
              <a:t> means there is no national standards for benchmarking students evidence of the ANMAC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using paper based portfolios reported keeping tags located at the appropriate point in their book with the midwives’ names and the dates of the experience that needed to be signed off. Students were regularly seeking to catch up with these midwives on future shifts to acquire their signatures and registration numbers. For example one student in a July focus group was still trying to get a signature from March.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completing the ePortfolio did not have this issue, instead they needed to record the health practitioner’s name and registration number. However, this too was problematic when midwives or doctors used nicknames or different names to that recorded on the professional register, or on some occasions the students were entirely unaware of the health practitioner’s name. </a:t>
            </a:r>
          </a:p>
        </p:txBody>
      </p:sp>
      <p:sp>
        <p:nvSpPr>
          <p:cNvPr id="4" name="Slide Number Placeholder 3"/>
          <p:cNvSpPr>
            <a:spLocks noGrp="1"/>
          </p:cNvSpPr>
          <p:nvPr>
            <p:ph type="sldNum" sz="quarter" idx="10"/>
          </p:nvPr>
        </p:nvSpPr>
        <p:spPr/>
        <p:txBody>
          <a:bodyPr/>
          <a:lstStyle/>
          <a:p>
            <a:fld id="{4D480882-523D-4385-AAD8-F00F431C1C3B}" type="slidenum">
              <a:rPr lang="en-AU" smtClean="0"/>
              <a:t>16</a:t>
            </a:fld>
            <a:endParaRPr lang="en-AU"/>
          </a:p>
        </p:txBody>
      </p:sp>
    </p:spTree>
    <p:extLst>
      <p:ext uri="{BB962C8B-B14F-4D97-AF65-F5344CB8AC3E}">
        <p14:creationId xmlns:p14="http://schemas.microsoft.com/office/powerpoint/2010/main" val="364568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combination of initial misunderstandings by students lead to missed opportunities which they become upset about as they feel these were missed opportunities to record numbers. Different expectations by academics and different expectations at different </a:t>
            </a:r>
            <a:r>
              <a:rPr lang="en-AU" sz="1200" kern="1200" dirty="0" err="1">
                <a:solidFill>
                  <a:schemeClr val="tx1"/>
                </a:solidFill>
                <a:effectLst/>
                <a:latin typeface="+mn-lt"/>
                <a:ea typeface="+mn-ea"/>
                <a:cs typeface="+mn-cs"/>
              </a:rPr>
              <a:t>unis</a:t>
            </a:r>
            <a:r>
              <a:rPr lang="en-AU" sz="1200" kern="1200" dirty="0">
                <a:solidFill>
                  <a:schemeClr val="tx1"/>
                </a:solidFill>
                <a:effectLst/>
                <a:latin typeface="+mn-lt"/>
                <a:ea typeface="+mn-ea"/>
                <a:cs typeface="+mn-cs"/>
              </a:rPr>
              <a:t> means there is no national standards for benchmarking students evidence of the ANMAC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using paper based portfolios reported keeping tags located at the appropriate point in their book with the midwives’ names and the dates of the experience that needed to be signed off. Students were regularly seeking to catch up with these midwives on future shifts to acquire their signatures and registration numbers. For example one student in a July focus group was still trying to get a signature from March.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Students completing the ePortfolio did not have this issue, instead they needed to record the health practitioner’s name and registration number. However, this too was problematic when midwives or doctors used nicknames or different names to that recorded on the professional register, or on some occasions the students were entirely unaware of the health practitioner’s name. </a:t>
            </a:r>
          </a:p>
        </p:txBody>
      </p:sp>
      <p:sp>
        <p:nvSpPr>
          <p:cNvPr id="4" name="Slide Number Placeholder 3"/>
          <p:cNvSpPr>
            <a:spLocks noGrp="1"/>
          </p:cNvSpPr>
          <p:nvPr>
            <p:ph type="sldNum" sz="quarter" idx="10"/>
          </p:nvPr>
        </p:nvSpPr>
        <p:spPr/>
        <p:txBody>
          <a:bodyPr/>
          <a:lstStyle/>
          <a:p>
            <a:fld id="{4D480882-523D-4385-AAD8-F00F431C1C3B}" type="slidenum">
              <a:rPr lang="en-AU" smtClean="0"/>
              <a:t>17</a:t>
            </a:fld>
            <a:endParaRPr lang="en-AU"/>
          </a:p>
        </p:txBody>
      </p:sp>
    </p:spTree>
    <p:extLst>
      <p:ext uri="{BB962C8B-B14F-4D97-AF65-F5344CB8AC3E}">
        <p14:creationId xmlns:p14="http://schemas.microsoft.com/office/powerpoint/2010/main" val="292541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Practice makes perfect, proud of their accomplishments</a:t>
            </a:r>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18</a:t>
            </a:fld>
            <a:endParaRPr lang="en-AU"/>
          </a:p>
        </p:txBody>
      </p:sp>
    </p:spTree>
    <p:extLst>
      <p:ext uri="{BB962C8B-B14F-4D97-AF65-F5344CB8AC3E}">
        <p14:creationId xmlns:p14="http://schemas.microsoft.com/office/powerpoint/2010/main" val="242791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always green benefits and challenges to each</a:t>
            </a:r>
          </a:p>
          <a:p>
            <a:r>
              <a:rPr lang="en-AU" dirty="0"/>
              <a:t>No </a:t>
            </a:r>
            <a:r>
              <a:rPr lang="en-AU" dirty="0" err="1"/>
              <a:t>wifi</a:t>
            </a:r>
            <a:r>
              <a:rPr lang="en-AU" dirty="0"/>
              <a:t> cumbersome</a:t>
            </a:r>
          </a:p>
          <a:p>
            <a:r>
              <a:rPr lang="en-AU" sz="1200" kern="1200" dirty="0">
                <a:solidFill>
                  <a:schemeClr val="tx1"/>
                </a:solidFill>
                <a:effectLst/>
                <a:latin typeface="+mn-lt"/>
                <a:ea typeface="+mn-ea"/>
                <a:cs typeface="+mn-cs"/>
              </a:rPr>
              <a:t>Further research would be useful to collect data on the perspectives of students at other universities using paper based and ePortfolios. Universities thinking of introducing </a:t>
            </a:r>
            <a:r>
              <a:rPr lang="en-AU" sz="1200" kern="1200" dirty="0" err="1">
                <a:solidFill>
                  <a:schemeClr val="tx1"/>
                </a:solidFill>
                <a:effectLst/>
                <a:latin typeface="+mn-lt"/>
                <a:ea typeface="+mn-ea"/>
                <a:cs typeface="+mn-cs"/>
              </a:rPr>
              <a:t>eportfolios</a:t>
            </a:r>
            <a:r>
              <a:rPr lang="en-AU" sz="1200" kern="1200" dirty="0">
                <a:solidFill>
                  <a:schemeClr val="tx1"/>
                </a:solidFill>
                <a:effectLst/>
                <a:latin typeface="+mn-lt"/>
                <a:ea typeface="+mn-ea"/>
                <a:cs typeface="+mn-cs"/>
              </a:rPr>
              <a:t> should do research with other universities already using the electronic portfolio to evaluate the benefits and challenges they have experienced. </a:t>
            </a:r>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19</a:t>
            </a:fld>
            <a:endParaRPr lang="en-AU"/>
          </a:p>
        </p:txBody>
      </p:sp>
    </p:spTree>
    <p:extLst>
      <p:ext uri="{BB962C8B-B14F-4D97-AF65-F5344CB8AC3E}">
        <p14:creationId xmlns:p14="http://schemas.microsoft.com/office/powerpoint/2010/main" val="716637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national review is needed to establish and benchmark the expectations on midwifery students completing a portfolio of evidence to meet the standards for initial registration, as universities appear to require different levels of evidence from midwifery students to demonstrate the standards. Best practice needs to be established and then shared for the benefit of students and academics, regardless of portfolio type.</a:t>
            </a:r>
            <a:r>
              <a:rPr lang="en-AU" sz="1200" dirty="0">
                <a:solidFill>
                  <a:srgbClr val="FFFFFF"/>
                </a:solidFill>
              </a:rPr>
              <a:t> </a:t>
            </a:r>
            <a:r>
              <a:rPr lang="en-AU" sz="1200" dirty="0" err="1">
                <a:solidFill>
                  <a:srgbClr val="FFFFFF"/>
                </a:solidFill>
              </a:rPr>
              <a:t>Eportfolios</a:t>
            </a:r>
            <a:r>
              <a:rPr lang="en-AU" sz="1200" dirty="0">
                <a:solidFill>
                  <a:srgbClr val="FFFFFF"/>
                </a:solidFill>
              </a:rPr>
              <a:t> are recommended for the storage of large quantities of data</a:t>
            </a:r>
          </a:p>
          <a:p>
            <a:r>
              <a:rPr lang="en-AU" sz="1200" dirty="0">
                <a:solidFill>
                  <a:srgbClr val="FFFFFF"/>
                </a:solidFill>
              </a:rPr>
              <a:t>Ease of access – </a:t>
            </a:r>
            <a:r>
              <a:rPr lang="en-AU" sz="1200" dirty="0" err="1">
                <a:solidFill>
                  <a:srgbClr val="FFFFFF"/>
                </a:solidFill>
              </a:rPr>
              <a:t>eg</a:t>
            </a:r>
            <a:r>
              <a:rPr lang="en-AU" sz="1200" dirty="0">
                <a:solidFill>
                  <a:srgbClr val="FFFFFF"/>
                </a:solidFill>
              </a:rPr>
              <a:t>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20</a:t>
            </a:fld>
            <a:endParaRPr lang="en-AU"/>
          </a:p>
        </p:txBody>
      </p:sp>
    </p:spTree>
    <p:extLst>
      <p:ext uri="{BB962C8B-B14F-4D97-AF65-F5344CB8AC3E}">
        <p14:creationId xmlns:p14="http://schemas.microsoft.com/office/powerpoint/2010/main" val="20541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Portfolios have been used for many years by professionals as evidence of Continuing Professional Development (CPD) for registration, initially in hard copy format (McMullan, 2006).  In healthcare, the United Kingdom Central Council (UKCC) first required practitioners to keep portfolios of evidence to demonstrate CPD (UKCC, 1994, 1995) Consequently, numerous books emerged on the subject of creating and maintaining a portfolio. </a:t>
            </a:r>
          </a:p>
          <a:p>
            <a:r>
              <a:rPr lang="en-AU" sz="1200" kern="1200" dirty="0">
                <a:solidFill>
                  <a:schemeClr val="tx1"/>
                </a:solidFill>
                <a:effectLst/>
                <a:latin typeface="+mn-lt"/>
                <a:ea typeface="+mn-ea"/>
                <a:cs typeface="+mn-cs"/>
              </a:rPr>
              <a:t>Portfolios are commonly completed as a paper based portfolio of evidence in a folder. A number of issues have been identified with paper based portfolios (</a:t>
            </a:r>
            <a:r>
              <a:rPr lang="en-AU" sz="1200" kern="1200" dirty="0" err="1">
                <a:solidFill>
                  <a:schemeClr val="tx1"/>
                </a:solidFill>
                <a:effectLst/>
                <a:latin typeface="+mn-lt"/>
                <a:ea typeface="+mn-ea"/>
                <a:cs typeface="+mn-cs"/>
              </a:rPr>
              <a:t>Pincombe</a:t>
            </a:r>
            <a:r>
              <a:rPr lang="en-AU" sz="1200" kern="1200" dirty="0">
                <a:solidFill>
                  <a:schemeClr val="tx1"/>
                </a:solidFill>
                <a:effectLst/>
                <a:latin typeface="+mn-lt"/>
                <a:ea typeface="+mn-ea"/>
                <a:cs typeface="+mn-cs"/>
              </a:rPr>
              <a:t> et al 2010). They are cumbersome and create anxiety. </a:t>
            </a:r>
          </a:p>
          <a:p>
            <a:r>
              <a:rPr lang="en-AU" sz="1200" kern="1200" dirty="0">
                <a:solidFill>
                  <a:schemeClr val="tx1"/>
                </a:solidFill>
                <a:effectLst/>
                <a:latin typeface="+mn-lt"/>
                <a:ea typeface="+mn-ea"/>
                <a:cs typeface="+mn-cs"/>
              </a:rPr>
              <a:t>Alternatively, ePortfolios are an electronic version that contains templates for completion. </a:t>
            </a:r>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2</a:t>
            </a:fld>
            <a:endParaRPr lang="en-AU"/>
          </a:p>
        </p:txBody>
      </p:sp>
    </p:spTree>
    <p:extLst>
      <p:ext uri="{BB962C8B-B14F-4D97-AF65-F5344CB8AC3E}">
        <p14:creationId xmlns:p14="http://schemas.microsoft.com/office/powerpoint/2010/main" val="18761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Australia midwifery students are required to complete portfolios of evidence to demonstrate how they have met the Australian Nursing and Midwifery Accreditation Council standards for the midwife (ANMAC, 2014). </a:t>
            </a:r>
          </a:p>
          <a:p>
            <a:r>
              <a:rPr lang="en-AU" sz="1200" kern="1200" dirty="0">
                <a:solidFill>
                  <a:schemeClr val="tx1"/>
                </a:solidFill>
                <a:effectLst/>
                <a:latin typeface="+mn-lt"/>
                <a:ea typeface="+mn-ea"/>
                <a:cs typeface="+mn-cs"/>
              </a:rPr>
              <a:t>The student are required to collect evidence under 6 standards continuity of care 100 A/N  labour and birth, complex care, postnatal care and neonatal care</a:t>
            </a:r>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3</a:t>
            </a:fld>
            <a:endParaRPr lang="en-AU"/>
          </a:p>
        </p:txBody>
      </p:sp>
    </p:spTree>
    <p:extLst>
      <p:ext uri="{BB962C8B-B14F-4D97-AF65-F5344CB8AC3E}">
        <p14:creationId xmlns:p14="http://schemas.microsoft.com/office/powerpoint/2010/main" val="183747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 who completed the ePortfolio had several changes including over scaling to a single large workbook this proved to be very slow to down load their experience of ePortfolio was much improved following the separation of the workbook into each of the 6 standards</a:t>
            </a:r>
          </a:p>
        </p:txBody>
      </p:sp>
      <p:sp>
        <p:nvSpPr>
          <p:cNvPr id="4" name="Slide Number Placeholder 3"/>
          <p:cNvSpPr>
            <a:spLocks noGrp="1"/>
          </p:cNvSpPr>
          <p:nvPr>
            <p:ph type="sldNum" sz="quarter" idx="10"/>
          </p:nvPr>
        </p:nvSpPr>
        <p:spPr/>
        <p:txBody>
          <a:bodyPr/>
          <a:lstStyle/>
          <a:p>
            <a:fld id="{4D480882-523D-4385-AAD8-F00F431C1C3B}" type="slidenum">
              <a:rPr lang="en-AU" smtClean="0"/>
              <a:t>4</a:t>
            </a:fld>
            <a:endParaRPr lang="en-AU"/>
          </a:p>
        </p:txBody>
      </p:sp>
    </p:spTree>
    <p:extLst>
      <p:ext uri="{BB962C8B-B14F-4D97-AF65-F5344CB8AC3E}">
        <p14:creationId xmlns:p14="http://schemas.microsoft.com/office/powerpoint/2010/main" val="33419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a:solidFill>
                  <a:schemeClr val="tx1"/>
                </a:solidFill>
                <a:effectLst/>
                <a:latin typeface="+mn-lt"/>
                <a:ea typeface="+mn-ea"/>
                <a:cs typeface="+mn-cs"/>
              </a:rPr>
              <a:t>A qualitative approach was taken to perform an exploratory research study to investigate midwifery student’s experiences of completing a portfolio of evidence for initial registration as midwives. A comparison of the experiences of two groups of midwifery students at two Queensland universities completing portfolios in different formats; </a:t>
            </a:r>
            <a:endParaRPr lang="en-AU" sz="1200" b="1"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Site 1: Midwifery students at a university A used a paper based 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Site 2: Midwifery students at a university B used an electronic portfolio</a:t>
            </a:r>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5</a:t>
            </a:fld>
            <a:endParaRPr lang="en-AU"/>
          </a:p>
        </p:txBody>
      </p:sp>
    </p:spTree>
    <p:extLst>
      <p:ext uri="{BB962C8B-B14F-4D97-AF65-F5344CB8AC3E}">
        <p14:creationId xmlns:p14="http://schemas.microsoft.com/office/powerpoint/2010/main" val="141204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Ethical approval was sought from each university </a:t>
            </a:r>
            <a:r>
              <a:rPr lang="en-AU" sz="1200" dirty="0">
                <a:effectLst/>
                <a:latin typeface="Calibri" panose="020F0502020204030204" pitchFamily="34" charset="0"/>
                <a:ea typeface="Calibri" panose="020F0502020204030204" pitchFamily="34" charset="0"/>
                <a:cs typeface="Times New Roman" panose="02020603050405020304" pitchFamily="18" charset="0"/>
              </a:rPr>
              <a:t>A purposive sample of volunteers were recruited in Semester 1, 2018 from midwifery students at two South East Queensland Universities.  Characteristics of the participants were that they were all midwifery students studying either a direct entry dual degree, Bachelor of Midwifery, post graduate midwifery students. All in their final year of placements. </a:t>
            </a:r>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6</a:t>
            </a:fld>
            <a:endParaRPr lang="en-AU"/>
          </a:p>
        </p:txBody>
      </p:sp>
    </p:spTree>
    <p:extLst>
      <p:ext uri="{BB962C8B-B14F-4D97-AF65-F5344CB8AC3E}">
        <p14:creationId xmlns:p14="http://schemas.microsoft.com/office/powerpoint/2010/main" val="14525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Volunteers were recruited via advertisements on their university learning portal. The invitation  invited then to attend a focus group interview at their campus. An information sheet was sent to all participants before the focus group and a consent form was signed at the focus group. We offered them food</a:t>
            </a:r>
          </a:p>
          <a:p>
            <a:endParaRPr lang="en-AU" dirty="0"/>
          </a:p>
        </p:txBody>
      </p:sp>
      <p:sp>
        <p:nvSpPr>
          <p:cNvPr id="4" name="Slide Number Placeholder 3"/>
          <p:cNvSpPr>
            <a:spLocks noGrp="1"/>
          </p:cNvSpPr>
          <p:nvPr>
            <p:ph type="sldNum" sz="quarter" idx="10"/>
          </p:nvPr>
        </p:nvSpPr>
        <p:spPr/>
        <p:txBody>
          <a:bodyPr/>
          <a:lstStyle/>
          <a:p>
            <a:fld id="{4D480882-523D-4385-AAD8-F00F431C1C3B}" type="slidenum">
              <a:rPr lang="en-AU" smtClean="0"/>
              <a:t>7</a:t>
            </a:fld>
            <a:endParaRPr lang="en-AU"/>
          </a:p>
        </p:txBody>
      </p:sp>
    </p:spTree>
    <p:extLst>
      <p:ext uri="{BB962C8B-B14F-4D97-AF65-F5344CB8AC3E}">
        <p14:creationId xmlns:p14="http://schemas.microsoft.com/office/powerpoint/2010/main" val="627099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focus group 3 from CQU and 2 from USC n=25 participants</a:t>
            </a:r>
          </a:p>
        </p:txBody>
      </p:sp>
      <p:sp>
        <p:nvSpPr>
          <p:cNvPr id="4" name="Slide Number Placeholder 3"/>
          <p:cNvSpPr>
            <a:spLocks noGrp="1"/>
          </p:cNvSpPr>
          <p:nvPr>
            <p:ph type="sldNum" sz="quarter" idx="10"/>
          </p:nvPr>
        </p:nvSpPr>
        <p:spPr/>
        <p:txBody>
          <a:bodyPr/>
          <a:lstStyle/>
          <a:p>
            <a:fld id="{4D480882-523D-4385-AAD8-F00F431C1C3B}" type="slidenum">
              <a:rPr lang="en-AU" smtClean="0"/>
              <a:t>8</a:t>
            </a:fld>
            <a:endParaRPr lang="en-AU"/>
          </a:p>
        </p:txBody>
      </p:sp>
    </p:spTree>
    <p:extLst>
      <p:ext uri="{BB962C8B-B14F-4D97-AF65-F5344CB8AC3E}">
        <p14:creationId xmlns:p14="http://schemas.microsoft.com/office/powerpoint/2010/main" val="133035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Findings reflect the throughs of the participants and 5 themes were developed from the data</a:t>
            </a:r>
          </a:p>
          <a:p>
            <a:r>
              <a:rPr lang="en-AU" dirty="0"/>
              <a:t>The benefits of maintaining a portfolio</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Challenges of completing the portfolio of evidence </a:t>
            </a:r>
          </a:p>
          <a:p>
            <a:r>
              <a:rPr lang="en-AU" dirty="0"/>
              <a:t>What would their preferences be</a:t>
            </a:r>
          </a:p>
          <a:p>
            <a:r>
              <a:rPr lang="en-AU" dirty="0"/>
              <a:t>Could anything have been done differently?</a:t>
            </a:r>
          </a:p>
          <a:p>
            <a:r>
              <a:rPr lang="en-AU" dirty="0"/>
              <a:t>How do midwifery students feel about completing a portfolio</a:t>
            </a:r>
          </a:p>
        </p:txBody>
      </p:sp>
      <p:sp>
        <p:nvSpPr>
          <p:cNvPr id="4" name="Slide Number Placeholder 3"/>
          <p:cNvSpPr>
            <a:spLocks noGrp="1"/>
          </p:cNvSpPr>
          <p:nvPr>
            <p:ph type="sldNum" sz="quarter" idx="10"/>
          </p:nvPr>
        </p:nvSpPr>
        <p:spPr/>
        <p:txBody>
          <a:bodyPr/>
          <a:lstStyle/>
          <a:p>
            <a:fld id="{4D480882-523D-4385-AAD8-F00F431C1C3B}" type="slidenum">
              <a:rPr lang="en-AU" smtClean="0"/>
              <a:t>10</a:t>
            </a:fld>
            <a:endParaRPr lang="en-AU"/>
          </a:p>
        </p:txBody>
      </p:sp>
    </p:spTree>
    <p:extLst>
      <p:ext uri="{BB962C8B-B14F-4D97-AF65-F5344CB8AC3E}">
        <p14:creationId xmlns:p14="http://schemas.microsoft.com/office/powerpoint/2010/main" val="138596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CE7E-CE55-4D45-BC7E-099CCEFBFD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6A20462-D88D-4DD3-855C-FEE5A37076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98DDAA8-EAE1-4236-AE0F-D996CD14A2D8}"/>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5" name="Footer Placeholder 4">
            <a:extLst>
              <a:ext uri="{FF2B5EF4-FFF2-40B4-BE49-F238E27FC236}">
                <a16:creationId xmlns:a16="http://schemas.microsoft.com/office/drawing/2014/main" id="{E5D5DE65-09A5-4E74-A51D-C7A888D6D8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604DB0-E5E8-4BD9-A666-2936E0C6043C}"/>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183316493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4F15-A34D-4B4B-A1C5-2214F6B66AE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F82BFF2-C730-4F61-A778-9EA9CB3B47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76CDC9-3723-41FC-82E2-C87016D2A247}"/>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5" name="Footer Placeholder 4">
            <a:extLst>
              <a:ext uri="{FF2B5EF4-FFF2-40B4-BE49-F238E27FC236}">
                <a16:creationId xmlns:a16="http://schemas.microsoft.com/office/drawing/2014/main" id="{BC6D9D4E-3134-4445-8A72-B2EE522BFA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1A613D-F44E-47C5-AB14-4268A851AA7B}"/>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337935624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BA7587-8A1E-4E14-B5C2-0B7E43FDE2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666B6A-237E-4553-A807-928CC4E4EF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6429FC9-1CD2-4A95-B45B-5FD5E47376A9}"/>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5" name="Footer Placeholder 4">
            <a:extLst>
              <a:ext uri="{FF2B5EF4-FFF2-40B4-BE49-F238E27FC236}">
                <a16:creationId xmlns:a16="http://schemas.microsoft.com/office/drawing/2014/main" id="{D90751D2-236D-45B5-B0E8-535540C782B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EF8AAA-2089-4E9A-9A11-0E2549F5B9FE}"/>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217578217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36ED-6C78-4B87-B3E1-0AB37DB3BAA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C24804D-943A-4DCB-B9F8-377653FD7F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EB0F4A-BB6D-4C36-8C87-1B33D4B8D8E2}"/>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5" name="Footer Placeholder 4">
            <a:extLst>
              <a:ext uri="{FF2B5EF4-FFF2-40B4-BE49-F238E27FC236}">
                <a16:creationId xmlns:a16="http://schemas.microsoft.com/office/drawing/2014/main" id="{EC6720AC-E633-49DF-94D6-CE669F8838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8B4A3A-CA28-4F2F-A4E0-4889204A9A2D}"/>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2523439456"/>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901C0-1B63-43A0-9314-9668C41015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7AC9B37-5195-4B5E-9572-6A91667A6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D5D402E-D5F9-4991-B4F8-F8ABD737B9E5}"/>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5" name="Footer Placeholder 4">
            <a:extLst>
              <a:ext uri="{FF2B5EF4-FFF2-40B4-BE49-F238E27FC236}">
                <a16:creationId xmlns:a16="http://schemas.microsoft.com/office/drawing/2014/main" id="{754ED6A9-9728-49CF-B494-75BAB0297ED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DA8513-D62A-4BF9-9967-9336299A5093}"/>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2518908200"/>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5CF4-C1CE-4AFF-ADE5-9E0A48D2D98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46E215-F627-49E1-9BD8-7F69D10CE4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EE8A4B5-91F6-4E55-997C-17D84E551A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64A9485-6491-4F75-A2E5-81FADD31A85F}"/>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6" name="Footer Placeholder 5">
            <a:extLst>
              <a:ext uri="{FF2B5EF4-FFF2-40B4-BE49-F238E27FC236}">
                <a16:creationId xmlns:a16="http://schemas.microsoft.com/office/drawing/2014/main" id="{A1944A0C-2293-410E-8631-FCBCBAA288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6788F62-B0B2-4048-A8C9-8FB20184F7E3}"/>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247012384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0E7A-B5A8-4384-9349-42A863F7D8A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1AD39D1-6512-48AD-9178-C1093B77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5E349-F588-4333-A1B5-6DDFA87BCC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944EC35-326D-4535-8486-D2EC662AA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1A3159-3B8D-4320-9413-82D011405BC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C9B2AB5-E876-4E30-80AC-F07BD68DB553}"/>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8" name="Footer Placeholder 7">
            <a:extLst>
              <a:ext uri="{FF2B5EF4-FFF2-40B4-BE49-F238E27FC236}">
                <a16:creationId xmlns:a16="http://schemas.microsoft.com/office/drawing/2014/main" id="{D15C5D47-8D1F-48C7-BFC1-819D7AFC17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F501DAB-F05A-4828-92F5-DDF3DB35AFA8}"/>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70911568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36A81-0ED5-4A85-80FF-DC531A048C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D4A8EA5-AE78-45E3-8843-CD39078EA8C4}"/>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4" name="Footer Placeholder 3">
            <a:extLst>
              <a:ext uri="{FF2B5EF4-FFF2-40B4-BE49-F238E27FC236}">
                <a16:creationId xmlns:a16="http://schemas.microsoft.com/office/drawing/2014/main" id="{579A07E9-5922-4D6F-B26F-673318FF344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3162B60-53BD-4F9E-8B67-3D24DDC91716}"/>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4149598346"/>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CF291-C512-4DF9-ACE4-4E862E40A1D6}"/>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3" name="Footer Placeholder 2">
            <a:extLst>
              <a:ext uri="{FF2B5EF4-FFF2-40B4-BE49-F238E27FC236}">
                <a16:creationId xmlns:a16="http://schemas.microsoft.com/office/drawing/2014/main" id="{9C6D8B8B-43C5-4EEC-AAF1-B564F310A54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9FE3E03-ED92-484A-85C0-FE2778DBA3C5}"/>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3863712176"/>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8501-6BDB-4CBE-8655-A28278669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6B7EE4F-CC66-41CD-9678-F8E94FFDE1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6E1D541-783E-4057-BFF2-E148EF212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D7318-26FA-42FD-8169-C466BB965081}"/>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6" name="Footer Placeholder 5">
            <a:extLst>
              <a:ext uri="{FF2B5EF4-FFF2-40B4-BE49-F238E27FC236}">
                <a16:creationId xmlns:a16="http://schemas.microsoft.com/office/drawing/2014/main" id="{4B2B54CB-6735-4051-A706-D0D685FE9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A8CADB-47FB-4FB2-BBA2-62BBEF8D53AC}"/>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405920619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ED9E-4305-4B17-8FD5-0F237F5AC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AAC9806-44B2-4771-B2DD-505A1526C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977A54F-666F-43A9-A3E3-0E11D45B7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65D18F-D3C1-4DDA-BA69-A3E9CF8AB0AC}"/>
              </a:ext>
            </a:extLst>
          </p:cNvPr>
          <p:cNvSpPr>
            <a:spLocks noGrp="1"/>
          </p:cNvSpPr>
          <p:nvPr>
            <p:ph type="dt" sz="half" idx="10"/>
          </p:nvPr>
        </p:nvSpPr>
        <p:spPr/>
        <p:txBody>
          <a:bodyPr/>
          <a:lstStyle/>
          <a:p>
            <a:fld id="{C7F37C84-8EA8-4BC3-9D93-0A22846F4B33}" type="datetimeFigureOut">
              <a:rPr lang="en-AU" smtClean="0"/>
              <a:t>16/03/2022</a:t>
            </a:fld>
            <a:endParaRPr lang="en-AU"/>
          </a:p>
        </p:txBody>
      </p:sp>
      <p:sp>
        <p:nvSpPr>
          <p:cNvPr id="6" name="Footer Placeholder 5">
            <a:extLst>
              <a:ext uri="{FF2B5EF4-FFF2-40B4-BE49-F238E27FC236}">
                <a16:creationId xmlns:a16="http://schemas.microsoft.com/office/drawing/2014/main" id="{149C6F6C-EF61-4442-808A-0300E92F17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7DE7DEB-89EA-4A2D-853F-E1CDA3664A91}"/>
              </a:ext>
            </a:extLst>
          </p:cNvPr>
          <p:cNvSpPr>
            <a:spLocks noGrp="1"/>
          </p:cNvSpPr>
          <p:nvPr>
            <p:ph type="sldNum" sz="quarter" idx="12"/>
          </p:nvPr>
        </p:nvSpPr>
        <p:spPr/>
        <p:txBody>
          <a:bodyPr/>
          <a:lstStyle/>
          <a:p>
            <a:fld id="{D64F1227-843A-49BD-ACAE-809D78AEF0C2}" type="slidenum">
              <a:rPr lang="en-AU" smtClean="0"/>
              <a:t>‹#›</a:t>
            </a:fld>
            <a:endParaRPr lang="en-AU"/>
          </a:p>
        </p:txBody>
      </p:sp>
    </p:spTree>
    <p:extLst>
      <p:ext uri="{BB962C8B-B14F-4D97-AF65-F5344CB8AC3E}">
        <p14:creationId xmlns:p14="http://schemas.microsoft.com/office/powerpoint/2010/main" val="1833420037"/>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BE362-0DB1-4270-AB27-6D9BBF38C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93B317A-9B3C-408E-903C-1B3AE0337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727D60-E0D4-4117-8C31-C89E08B4F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37C84-8EA8-4BC3-9D93-0A22846F4B33}" type="datetimeFigureOut">
              <a:rPr lang="en-AU" smtClean="0"/>
              <a:t>16/03/2022</a:t>
            </a:fld>
            <a:endParaRPr lang="en-AU"/>
          </a:p>
        </p:txBody>
      </p:sp>
      <p:sp>
        <p:nvSpPr>
          <p:cNvPr id="5" name="Footer Placeholder 4">
            <a:extLst>
              <a:ext uri="{FF2B5EF4-FFF2-40B4-BE49-F238E27FC236}">
                <a16:creationId xmlns:a16="http://schemas.microsoft.com/office/drawing/2014/main" id="{6754395F-6582-4C13-9F18-09B243910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9490B89-8E96-421D-B4E3-B875B6E113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F1227-843A-49BD-ACAE-809D78AEF0C2}" type="slidenum">
              <a:rPr lang="en-AU" smtClean="0"/>
              <a:t>‹#›</a:t>
            </a:fld>
            <a:endParaRPr lang="en-AU"/>
          </a:p>
        </p:txBody>
      </p:sp>
    </p:spTree>
    <p:extLst>
      <p:ext uri="{BB962C8B-B14F-4D97-AF65-F5344CB8AC3E}">
        <p14:creationId xmlns:p14="http://schemas.microsoft.com/office/powerpoint/2010/main" val="297799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equineink.com/" TargetMode="External"/><Relationship Id="rId5" Type="http://schemas.openxmlformats.org/officeDocument/2006/relationships/hyperlink" Target="https://dianaderringer.com/"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unsplash.com/search/photos/referenc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844FC-7CD7-47BC-9E96-DD8D67EB2D2B}"/>
              </a:ext>
            </a:extLst>
          </p:cNvPr>
          <p:cNvSpPr>
            <a:spLocks noGrp="1"/>
          </p:cNvSpPr>
          <p:nvPr>
            <p:ph type="ctrTitle"/>
          </p:nvPr>
        </p:nvSpPr>
        <p:spPr>
          <a:xfrm>
            <a:off x="6746628" y="1783959"/>
            <a:ext cx="4645250" cy="2889114"/>
          </a:xfrm>
        </p:spPr>
        <p:txBody>
          <a:bodyPr anchor="b">
            <a:normAutofit/>
          </a:bodyPr>
          <a:lstStyle/>
          <a:p>
            <a:pPr algn="l"/>
            <a:r>
              <a:rPr lang="en-AU" sz="3800" i="1">
                <a:solidFill>
                  <a:schemeClr val="bg1"/>
                </a:solidFill>
              </a:rPr>
              <a:t>Over scaling: A comparison of the use of paper based and ePortfolios at two regional universities</a:t>
            </a:r>
            <a:endParaRPr lang="en-AU" sz="3800">
              <a:solidFill>
                <a:schemeClr val="bg1"/>
              </a:solidFill>
            </a:endParaRPr>
          </a:p>
        </p:txBody>
      </p:sp>
      <p:sp>
        <p:nvSpPr>
          <p:cNvPr id="3" name="Subtitle 2">
            <a:extLst>
              <a:ext uri="{FF2B5EF4-FFF2-40B4-BE49-F238E27FC236}">
                <a16:creationId xmlns:a16="http://schemas.microsoft.com/office/drawing/2014/main" id="{891B177C-052C-43EA-B868-CCAD0574F839}"/>
              </a:ext>
            </a:extLst>
          </p:cNvPr>
          <p:cNvSpPr>
            <a:spLocks noGrp="1"/>
          </p:cNvSpPr>
          <p:nvPr>
            <p:ph type="subTitle" idx="1"/>
          </p:nvPr>
        </p:nvSpPr>
        <p:spPr>
          <a:xfrm>
            <a:off x="6746627" y="4750893"/>
            <a:ext cx="4645250" cy="1147863"/>
          </a:xfrm>
        </p:spPr>
        <p:txBody>
          <a:bodyPr anchor="t">
            <a:normAutofit/>
          </a:bodyPr>
          <a:lstStyle/>
          <a:p>
            <a:pPr algn="l"/>
            <a:r>
              <a:rPr lang="en-AU" sz="1900">
                <a:solidFill>
                  <a:schemeClr val="bg1"/>
                </a:solidFill>
              </a:rPr>
              <a:t>Terri Downer</a:t>
            </a:r>
          </a:p>
          <a:p>
            <a:pPr algn="l"/>
            <a:r>
              <a:rPr lang="en-AU" sz="1900">
                <a:solidFill>
                  <a:schemeClr val="bg1"/>
                </a:solidFill>
              </a:rPr>
              <a:t>Michelle Gray</a:t>
            </a:r>
          </a:p>
          <a:p>
            <a:pPr algn="l"/>
            <a:r>
              <a:rPr lang="en-AU" sz="1900">
                <a:solidFill>
                  <a:schemeClr val="bg1"/>
                </a:solidFill>
              </a:rPr>
              <a:t>Tanya Capper</a:t>
            </a:r>
          </a:p>
        </p:txBody>
      </p:sp>
      <p:sp>
        <p:nvSpPr>
          <p:cNvPr id="41" name="Freeform: Shape 4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AE524F9-C9DC-4284-844C-279A4484BDA7}"/>
              </a:ext>
            </a:extLst>
          </p:cNvPr>
          <p:cNvPicPr>
            <a:picLocks noChangeAspect="1"/>
          </p:cNvPicPr>
          <p:nvPr/>
        </p:nvPicPr>
        <p:blipFill>
          <a:blip r:embed="rId3"/>
          <a:stretch>
            <a:fillRect/>
          </a:stretch>
        </p:blipFill>
        <p:spPr>
          <a:xfrm>
            <a:off x="419382" y="1228927"/>
            <a:ext cx="4047843" cy="3031975"/>
          </a:xfrm>
          <a:prstGeom prst="rect">
            <a:avLst/>
          </a:prstGeom>
        </p:spPr>
      </p:pic>
    </p:spTree>
    <p:extLst>
      <p:ext uri="{BB962C8B-B14F-4D97-AF65-F5344CB8AC3E}">
        <p14:creationId xmlns:p14="http://schemas.microsoft.com/office/powerpoint/2010/main" val="780953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B1D7-B319-494E-818B-7B599EAD4875}"/>
              </a:ext>
            </a:extLst>
          </p:cNvPr>
          <p:cNvSpPr>
            <a:spLocks noGrp="1"/>
          </p:cNvSpPr>
          <p:nvPr>
            <p:ph type="title"/>
          </p:nvPr>
        </p:nvSpPr>
        <p:spPr/>
        <p:txBody>
          <a:bodyPr/>
          <a:lstStyle/>
          <a:p>
            <a:r>
              <a:rPr lang="en-AU" dirty="0"/>
              <a:t>Research questions</a:t>
            </a:r>
          </a:p>
        </p:txBody>
      </p:sp>
      <p:sp>
        <p:nvSpPr>
          <p:cNvPr id="4" name="Thought Bubble: Cloud 3">
            <a:extLst>
              <a:ext uri="{FF2B5EF4-FFF2-40B4-BE49-F238E27FC236}">
                <a16:creationId xmlns:a16="http://schemas.microsoft.com/office/drawing/2014/main" id="{A01CE9ED-3901-43F5-9F78-4E7882823587}"/>
              </a:ext>
            </a:extLst>
          </p:cNvPr>
          <p:cNvSpPr/>
          <p:nvPr/>
        </p:nvSpPr>
        <p:spPr>
          <a:xfrm flipH="1">
            <a:off x="616345" y="3552787"/>
            <a:ext cx="2762250" cy="1442268"/>
          </a:xfrm>
          <a:prstGeom prst="cloudCallout">
            <a:avLst>
              <a:gd name="adj1" fmla="val -47149"/>
              <a:gd name="adj2" fmla="val 130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a:extLst>
              <a:ext uri="{FF2B5EF4-FFF2-40B4-BE49-F238E27FC236}">
                <a16:creationId xmlns:a16="http://schemas.microsoft.com/office/drawing/2014/main" id="{E963282B-5017-4947-917C-330726D3BAEB}"/>
              </a:ext>
            </a:extLst>
          </p:cNvPr>
          <p:cNvPicPr>
            <a:picLocks noChangeAspect="1"/>
          </p:cNvPicPr>
          <p:nvPr/>
        </p:nvPicPr>
        <p:blipFill>
          <a:blip r:embed="rId3"/>
          <a:stretch>
            <a:fillRect/>
          </a:stretch>
        </p:blipFill>
        <p:spPr>
          <a:xfrm>
            <a:off x="5643467" y="758592"/>
            <a:ext cx="3037821" cy="2553854"/>
          </a:xfrm>
          <a:prstGeom prst="rect">
            <a:avLst/>
          </a:prstGeom>
        </p:spPr>
      </p:pic>
      <p:pic>
        <p:nvPicPr>
          <p:cNvPr id="7" name="Picture 6">
            <a:extLst>
              <a:ext uri="{FF2B5EF4-FFF2-40B4-BE49-F238E27FC236}">
                <a16:creationId xmlns:a16="http://schemas.microsoft.com/office/drawing/2014/main" id="{B5028C8C-577E-4FBA-ACB6-E3E56EE60460}"/>
              </a:ext>
            </a:extLst>
          </p:cNvPr>
          <p:cNvPicPr>
            <a:picLocks noChangeAspect="1"/>
          </p:cNvPicPr>
          <p:nvPr/>
        </p:nvPicPr>
        <p:blipFill>
          <a:blip r:embed="rId3"/>
          <a:stretch>
            <a:fillRect/>
          </a:stretch>
        </p:blipFill>
        <p:spPr>
          <a:xfrm flipH="1">
            <a:off x="1510770" y="1690688"/>
            <a:ext cx="3127904" cy="2526968"/>
          </a:xfrm>
          <a:prstGeom prst="rect">
            <a:avLst/>
          </a:prstGeom>
        </p:spPr>
      </p:pic>
      <p:pic>
        <p:nvPicPr>
          <p:cNvPr id="8" name="Picture 7">
            <a:extLst>
              <a:ext uri="{FF2B5EF4-FFF2-40B4-BE49-F238E27FC236}">
                <a16:creationId xmlns:a16="http://schemas.microsoft.com/office/drawing/2014/main" id="{443CFE7D-63C3-4DC6-BF6B-D9B7FB516461}"/>
              </a:ext>
            </a:extLst>
          </p:cNvPr>
          <p:cNvPicPr>
            <a:picLocks noChangeAspect="1"/>
          </p:cNvPicPr>
          <p:nvPr/>
        </p:nvPicPr>
        <p:blipFill>
          <a:blip r:embed="rId3"/>
          <a:stretch>
            <a:fillRect/>
          </a:stretch>
        </p:blipFill>
        <p:spPr>
          <a:xfrm>
            <a:off x="8377415" y="1588072"/>
            <a:ext cx="3127903" cy="2629584"/>
          </a:xfrm>
          <a:prstGeom prst="rect">
            <a:avLst/>
          </a:prstGeom>
        </p:spPr>
      </p:pic>
      <p:pic>
        <p:nvPicPr>
          <p:cNvPr id="9" name="Picture 8">
            <a:extLst>
              <a:ext uri="{FF2B5EF4-FFF2-40B4-BE49-F238E27FC236}">
                <a16:creationId xmlns:a16="http://schemas.microsoft.com/office/drawing/2014/main" id="{49C93643-2A44-4457-B85E-27A09A75E39C}"/>
              </a:ext>
            </a:extLst>
          </p:cNvPr>
          <p:cNvPicPr>
            <a:picLocks noChangeAspect="1"/>
          </p:cNvPicPr>
          <p:nvPr/>
        </p:nvPicPr>
        <p:blipFill>
          <a:blip r:embed="rId4"/>
          <a:stretch>
            <a:fillRect/>
          </a:stretch>
        </p:blipFill>
        <p:spPr>
          <a:xfrm>
            <a:off x="4819228" y="4374333"/>
            <a:ext cx="2343150" cy="1952625"/>
          </a:xfrm>
          <a:prstGeom prst="rect">
            <a:avLst/>
          </a:prstGeom>
        </p:spPr>
      </p:pic>
      <p:sp>
        <p:nvSpPr>
          <p:cNvPr id="10" name="TextBox 9">
            <a:extLst>
              <a:ext uri="{FF2B5EF4-FFF2-40B4-BE49-F238E27FC236}">
                <a16:creationId xmlns:a16="http://schemas.microsoft.com/office/drawing/2014/main" id="{632578CF-BBAE-46F7-BBBB-2DAF28D5110D}"/>
              </a:ext>
            </a:extLst>
          </p:cNvPr>
          <p:cNvSpPr txBox="1"/>
          <p:nvPr/>
        </p:nvSpPr>
        <p:spPr>
          <a:xfrm>
            <a:off x="2126736" y="2035519"/>
            <a:ext cx="1907573" cy="369332"/>
          </a:xfrm>
          <a:prstGeom prst="rect">
            <a:avLst/>
          </a:prstGeom>
          <a:noFill/>
        </p:spPr>
        <p:txBody>
          <a:bodyPr wrap="none" rtlCol="0">
            <a:spAutoFit/>
          </a:bodyPr>
          <a:lstStyle/>
          <a:p>
            <a:r>
              <a:rPr lang="en-AU" dirty="0">
                <a:solidFill>
                  <a:schemeClr val="bg1"/>
                </a:solidFill>
              </a:rPr>
              <a:t>2. The challenges?</a:t>
            </a:r>
          </a:p>
        </p:txBody>
      </p:sp>
      <p:sp>
        <p:nvSpPr>
          <p:cNvPr id="11" name="Rectangle 10">
            <a:extLst>
              <a:ext uri="{FF2B5EF4-FFF2-40B4-BE49-F238E27FC236}">
                <a16:creationId xmlns:a16="http://schemas.microsoft.com/office/drawing/2014/main" id="{25CF786F-186E-4064-8F55-25997CEE7203}"/>
              </a:ext>
            </a:extLst>
          </p:cNvPr>
          <p:cNvSpPr/>
          <p:nvPr/>
        </p:nvSpPr>
        <p:spPr>
          <a:xfrm>
            <a:off x="6120781" y="1220542"/>
            <a:ext cx="1626343" cy="369332"/>
          </a:xfrm>
          <a:prstGeom prst="rect">
            <a:avLst/>
          </a:prstGeom>
        </p:spPr>
        <p:txBody>
          <a:bodyPr wrap="none">
            <a:spAutoFit/>
          </a:bodyPr>
          <a:lstStyle/>
          <a:p>
            <a:r>
              <a:rPr lang="en-AU" dirty="0">
                <a:solidFill>
                  <a:schemeClr val="bg1"/>
                </a:solidFill>
              </a:rPr>
              <a:t>3. Preferences?</a:t>
            </a:r>
          </a:p>
        </p:txBody>
      </p:sp>
      <p:sp>
        <p:nvSpPr>
          <p:cNvPr id="12" name="Rectangle 11">
            <a:extLst>
              <a:ext uri="{FF2B5EF4-FFF2-40B4-BE49-F238E27FC236}">
                <a16:creationId xmlns:a16="http://schemas.microsoft.com/office/drawing/2014/main" id="{B6141163-A31C-493B-9E2D-618CDEE35AE2}"/>
              </a:ext>
            </a:extLst>
          </p:cNvPr>
          <p:cNvSpPr/>
          <p:nvPr/>
        </p:nvSpPr>
        <p:spPr>
          <a:xfrm>
            <a:off x="8995629" y="2027737"/>
            <a:ext cx="2043829" cy="369332"/>
          </a:xfrm>
          <a:prstGeom prst="rect">
            <a:avLst/>
          </a:prstGeom>
        </p:spPr>
        <p:txBody>
          <a:bodyPr wrap="none">
            <a:spAutoFit/>
          </a:bodyPr>
          <a:lstStyle/>
          <a:p>
            <a:r>
              <a:rPr lang="en-AU" dirty="0">
                <a:solidFill>
                  <a:schemeClr val="bg1"/>
                </a:solidFill>
              </a:rPr>
              <a:t>4. Done differently?</a:t>
            </a:r>
            <a:endParaRPr lang="en-AU" dirty="0"/>
          </a:p>
        </p:txBody>
      </p:sp>
      <p:pic>
        <p:nvPicPr>
          <p:cNvPr id="15" name="Picture 14">
            <a:extLst>
              <a:ext uri="{FF2B5EF4-FFF2-40B4-BE49-F238E27FC236}">
                <a16:creationId xmlns:a16="http://schemas.microsoft.com/office/drawing/2014/main" id="{988ED10F-0936-4479-B169-7E69540C6B4C}"/>
              </a:ext>
            </a:extLst>
          </p:cNvPr>
          <p:cNvPicPr>
            <a:picLocks noChangeAspect="1"/>
          </p:cNvPicPr>
          <p:nvPr/>
        </p:nvPicPr>
        <p:blipFill>
          <a:blip r:embed="rId3"/>
          <a:stretch>
            <a:fillRect/>
          </a:stretch>
        </p:blipFill>
        <p:spPr>
          <a:xfrm>
            <a:off x="8681288" y="3966273"/>
            <a:ext cx="3293433" cy="2768743"/>
          </a:xfrm>
          <a:prstGeom prst="rect">
            <a:avLst/>
          </a:prstGeom>
        </p:spPr>
      </p:pic>
      <p:sp>
        <p:nvSpPr>
          <p:cNvPr id="16" name="TextBox 15">
            <a:extLst>
              <a:ext uri="{FF2B5EF4-FFF2-40B4-BE49-F238E27FC236}">
                <a16:creationId xmlns:a16="http://schemas.microsoft.com/office/drawing/2014/main" id="{57DB59E8-05E5-47F1-A46B-21F9CD89DF65}"/>
              </a:ext>
            </a:extLst>
          </p:cNvPr>
          <p:cNvSpPr txBox="1"/>
          <p:nvPr/>
        </p:nvSpPr>
        <p:spPr>
          <a:xfrm>
            <a:off x="9012261" y="4427148"/>
            <a:ext cx="2563394" cy="369332"/>
          </a:xfrm>
          <a:prstGeom prst="rect">
            <a:avLst/>
          </a:prstGeom>
          <a:noFill/>
        </p:spPr>
        <p:txBody>
          <a:bodyPr wrap="none" rtlCol="0">
            <a:spAutoFit/>
          </a:bodyPr>
          <a:lstStyle/>
          <a:p>
            <a:r>
              <a:rPr lang="en-AU" dirty="0">
                <a:solidFill>
                  <a:schemeClr val="bg1"/>
                </a:solidFill>
              </a:rPr>
              <a:t>5. How do students feel?</a:t>
            </a:r>
          </a:p>
        </p:txBody>
      </p:sp>
      <p:sp>
        <p:nvSpPr>
          <p:cNvPr id="17" name="TextBox 16">
            <a:extLst>
              <a:ext uri="{FF2B5EF4-FFF2-40B4-BE49-F238E27FC236}">
                <a16:creationId xmlns:a16="http://schemas.microsoft.com/office/drawing/2014/main" id="{63977C22-B248-477E-A02A-CE2CE34414E5}"/>
              </a:ext>
            </a:extLst>
          </p:cNvPr>
          <p:cNvSpPr txBox="1"/>
          <p:nvPr/>
        </p:nvSpPr>
        <p:spPr>
          <a:xfrm>
            <a:off x="1119890" y="4073693"/>
            <a:ext cx="1684628" cy="369332"/>
          </a:xfrm>
          <a:prstGeom prst="rect">
            <a:avLst/>
          </a:prstGeom>
          <a:noFill/>
        </p:spPr>
        <p:txBody>
          <a:bodyPr wrap="none" rtlCol="0">
            <a:spAutoFit/>
          </a:bodyPr>
          <a:lstStyle/>
          <a:p>
            <a:r>
              <a:rPr lang="en-AU" dirty="0">
                <a:solidFill>
                  <a:schemeClr val="bg1"/>
                </a:solidFill>
              </a:rPr>
              <a:t>1. The benefits?</a:t>
            </a:r>
          </a:p>
        </p:txBody>
      </p:sp>
    </p:spTree>
    <p:extLst>
      <p:ext uri="{BB962C8B-B14F-4D97-AF65-F5344CB8AC3E}">
        <p14:creationId xmlns:p14="http://schemas.microsoft.com/office/powerpoint/2010/main" val="4218465427"/>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152400" y="685800"/>
            <a:ext cx="3162891" cy="5105400"/>
          </a:xfrm>
        </p:spPr>
        <p:txBody>
          <a:bodyPr>
            <a:normAutofit/>
          </a:bodyPr>
          <a:lstStyle/>
          <a:p>
            <a:r>
              <a:rPr lang="en-US" sz="4000" dirty="0">
                <a:solidFill>
                  <a:srgbClr val="FFFFFF"/>
                </a:solidFill>
              </a:rPr>
              <a:t>The benefits of maintaining a portfolio – electronic</a:t>
            </a:r>
            <a:endParaRPr lang="en-AU" sz="4000" dirty="0">
              <a:solidFill>
                <a:srgbClr val="FFFFFF"/>
              </a:solidFill>
            </a:endParaRPr>
          </a:p>
        </p:txBody>
      </p:sp>
      <p:pic>
        <p:nvPicPr>
          <p:cNvPr id="5" name="Content Placeholder 4">
            <a:extLst>
              <a:ext uri="{FF2B5EF4-FFF2-40B4-BE49-F238E27FC236}">
                <a16:creationId xmlns:a16="http://schemas.microsoft.com/office/drawing/2014/main" id="{59C883BE-8FCA-4BB6-A604-64F08357EF71}"/>
              </a:ext>
            </a:extLst>
          </p:cNvPr>
          <p:cNvPicPr>
            <a:picLocks noGrp="1" noChangeAspect="1"/>
          </p:cNvPicPr>
          <p:nvPr>
            <p:ph idx="1"/>
          </p:nvPr>
        </p:nvPicPr>
        <p:blipFill>
          <a:blip r:embed="rId3"/>
          <a:stretch>
            <a:fillRect/>
          </a:stretch>
        </p:blipFill>
        <p:spPr>
          <a:xfrm>
            <a:off x="4686892" y="1528762"/>
            <a:ext cx="6476723" cy="4081421"/>
          </a:xfrm>
          <a:prstGeom prst="rect">
            <a:avLst/>
          </a:prstGeom>
        </p:spPr>
      </p:pic>
      <p:sp>
        <p:nvSpPr>
          <p:cNvPr id="19" name="TextBox 18">
            <a:extLst>
              <a:ext uri="{FF2B5EF4-FFF2-40B4-BE49-F238E27FC236}">
                <a16:creationId xmlns:a16="http://schemas.microsoft.com/office/drawing/2014/main" id="{8BDAC736-BEB1-487C-A7A0-611ACB814F86}"/>
              </a:ext>
            </a:extLst>
          </p:cNvPr>
          <p:cNvSpPr txBox="1"/>
          <p:nvPr/>
        </p:nvSpPr>
        <p:spPr>
          <a:xfrm>
            <a:off x="5829300" y="2167115"/>
            <a:ext cx="5007923" cy="2523768"/>
          </a:xfrm>
          <a:prstGeom prst="rect">
            <a:avLst/>
          </a:prstGeom>
          <a:noFill/>
        </p:spPr>
        <p:txBody>
          <a:bodyPr wrap="square" rtlCol="0">
            <a:spAutoFit/>
          </a:bodyPr>
          <a:lstStyle/>
          <a:p>
            <a:r>
              <a:rPr lang="en-AU" sz="2000" i="1" dirty="0"/>
              <a:t>Naomi: “So if you go to any antenatal appointment you'll have your template for an antenatal appointment. Then at the end, you have to tag. It's like when you're on Facebook and you do that. But it's like you tag if it was a complex care, or you'll tag if it was a connect, you'll tag”.</a:t>
            </a:r>
            <a:endParaRPr lang="en-AU" sz="2000" dirty="0"/>
          </a:p>
          <a:p>
            <a:endParaRPr lang="en-AU" dirty="0"/>
          </a:p>
        </p:txBody>
      </p:sp>
    </p:spTree>
    <p:extLst>
      <p:ext uri="{BB962C8B-B14F-4D97-AF65-F5344CB8AC3E}">
        <p14:creationId xmlns:p14="http://schemas.microsoft.com/office/powerpoint/2010/main" val="21595718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152400" y="685800"/>
            <a:ext cx="3162891" cy="5105400"/>
          </a:xfrm>
        </p:spPr>
        <p:txBody>
          <a:bodyPr>
            <a:normAutofit/>
          </a:bodyPr>
          <a:lstStyle/>
          <a:p>
            <a:r>
              <a:rPr lang="en-US" sz="4000" dirty="0">
                <a:solidFill>
                  <a:srgbClr val="FFFFFF"/>
                </a:solidFill>
              </a:rPr>
              <a:t>The benefits of maintaining a portfolio –paper</a:t>
            </a:r>
            <a:endParaRPr lang="en-AU" sz="4000" dirty="0">
              <a:solidFill>
                <a:srgbClr val="FFFFFF"/>
              </a:solidFill>
            </a:endParaRPr>
          </a:p>
        </p:txBody>
      </p:sp>
      <p:pic>
        <p:nvPicPr>
          <p:cNvPr id="5" name="Content Placeholder 4">
            <a:extLst>
              <a:ext uri="{FF2B5EF4-FFF2-40B4-BE49-F238E27FC236}">
                <a16:creationId xmlns:a16="http://schemas.microsoft.com/office/drawing/2014/main" id="{59C883BE-8FCA-4BB6-A604-64F08357EF71}"/>
              </a:ext>
            </a:extLst>
          </p:cNvPr>
          <p:cNvPicPr>
            <a:picLocks noGrp="1" noChangeAspect="1"/>
          </p:cNvPicPr>
          <p:nvPr>
            <p:ph idx="1"/>
          </p:nvPr>
        </p:nvPicPr>
        <p:blipFill>
          <a:blip r:embed="rId3"/>
          <a:stretch>
            <a:fillRect/>
          </a:stretch>
        </p:blipFill>
        <p:spPr>
          <a:xfrm>
            <a:off x="5117105" y="1519278"/>
            <a:ext cx="6476723" cy="4081421"/>
          </a:xfrm>
          <a:prstGeom prst="rect">
            <a:avLst/>
          </a:prstGeom>
        </p:spPr>
      </p:pic>
      <p:sp>
        <p:nvSpPr>
          <p:cNvPr id="18" name="TextBox 17">
            <a:extLst>
              <a:ext uri="{FF2B5EF4-FFF2-40B4-BE49-F238E27FC236}">
                <a16:creationId xmlns:a16="http://schemas.microsoft.com/office/drawing/2014/main" id="{87D264E1-FA45-445E-86FE-22AF7065C920}"/>
              </a:ext>
            </a:extLst>
          </p:cNvPr>
          <p:cNvSpPr txBox="1"/>
          <p:nvPr/>
        </p:nvSpPr>
        <p:spPr>
          <a:xfrm>
            <a:off x="6096000" y="2524125"/>
            <a:ext cx="4819650" cy="1600438"/>
          </a:xfrm>
          <a:prstGeom prst="rect">
            <a:avLst/>
          </a:prstGeom>
          <a:noFill/>
        </p:spPr>
        <p:txBody>
          <a:bodyPr wrap="square" rtlCol="0">
            <a:spAutoFit/>
          </a:bodyPr>
          <a:lstStyle/>
          <a:p>
            <a:r>
              <a:rPr lang="en-AU" sz="2000" i="1" dirty="0"/>
              <a:t>Molly: “it's just a physical reminder of </a:t>
            </a:r>
          </a:p>
          <a:p>
            <a:r>
              <a:rPr lang="en-AU" sz="2000" i="1" dirty="0"/>
              <a:t>everything that you have done, you can use </a:t>
            </a:r>
          </a:p>
          <a:p>
            <a:r>
              <a:rPr lang="en-AU" sz="2000" i="1" dirty="0"/>
              <a:t>it in your workplace and say, yes, I have done that before”.</a:t>
            </a:r>
            <a:endParaRPr lang="en-AU" sz="2000" dirty="0"/>
          </a:p>
          <a:p>
            <a:endParaRPr lang="en-AU" dirty="0"/>
          </a:p>
        </p:txBody>
      </p:sp>
    </p:spTree>
    <p:extLst>
      <p:ext uri="{BB962C8B-B14F-4D97-AF65-F5344CB8AC3E}">
        <p14:creationId xmlns:p14="http://schemas.microsoft.com/office/powerpoint/2010/main" val="2831477738"/>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152400" y="685800"/>
            <a:ext cx="3469280" cy="5105400"/>
          </a:xfrm>
        </p:spPr>
        <p:txBody>
          <a:bodyPr>
            <a:normAutofit/>
          </a:bodyPr>
          <a:lstStyle/>
          <a:p>
            <a:r>
              <a:rPr lang="en-US" sz="4000" dirty="0">
                <a:solidFill>
                  <a:srgbClr val="FFFFFF"/>
                </a:solidFill>
              </a:rPr>
              <a:t>The Challenges of completing the portfolio of evidence – </a:t>
            </a:r>
            <a:br>
              <a:rPr lang="en-US" sz="4000" dirty="0">
                <a:solidFill>
                  <a:srgbClr val="FFFFFF"/>
                </a:solidFill>
              </a:rPr>
            </a:br>
            <a:r>
              <a:rPr lang="en-US" sz="4000" dirty="0">
                <a:solidFill>
                  <a:srgbClr val="FFFFFF"/>
                </a:solidFill>
              </a:rPr>
              <a:t/>
            </a:r>
            <a:br>
              <a:rPr lang="en-US" sz="4000" dirty="0">
                <a:solidFill>
                  <a:srgbClr val="FFFFFF"/>
                </a:solidFill>
              </a:rPr>
            </a:br>
            <a:r>
              <a:rPr lang="en-US" sz="2400" dirty="0">
                <a:solidFill>
                  <a:srgbClr val="FFFFFF"/>
                </a:solidFill>
              </a:rPr>
              <a:t>time consuming</a:t>
            </a:r>
            <a:endParaRPr lang="en-AU" sz="2400" dirty="0">
              <a:solidFill>
                <a:srgbClr val="FFFFFF"/>
              </a:solidFill>
            </a:endParaRPr>
          </a:p>
        </p:txBody>
      </p:sp>
      <p:pic>
        <p:nvPicPr>
          <p:cNvPr id="5" name="Content Placeholder 4">
            <a:extLst>
              <a:ext uri="{FF2B5EF4-FFF2-40B4-BE49-F238E27FC236}">
                <a16:creationId xmlns:a16="http://schemas.microsoft.com/office/drawing/2014/main" id="{59C883BE-8FCA-4BB6-A604-64F08357EF71}"/>
              </a:ext>
            </a:extLst>
          </p:cNvPr>
          <p:cNvPicPr>
            <a:picLocks noGrp="1" noChangeAspect="1"/>
          </p:cNvPicPr>
          <p:nvPr>
            <p:ph idx="1"/>
          </p:nvPr>
        </p:nvPicPr>
        <p:blipFill>
          <a:blip r:embed="rId3"/>
          <a:stretch>
            <a:fillRect/>
          </a:stretch>
        </p:blipFill>
        <p:spPr>
          <a:xfrm>
            <a:off x="5117105" y="1519278"/>
            <a:ext cx="6476723" cy="4081421"/>
          </a:xfrm>
          <a:prstGeom prst="rect">
            <a:avLst/>
          </a:prstGeom>
        </p:spPr>
      </p:pic>
      <p:sp>
        <p:nvSpPr>
          <p:cNvPr id="19" name="Rectangle 18">
            <a:extLst>
              <a:ext uri="{FF2B5EF4-FFF2-40B4-BE49-F238E27FC236}">
                <a16:creationId xmlns:a16="http://schemas.microsoft.com/office/drawing/2014/main" id="{1E6959A2-61F6-4AB2-A905-31D5400FE34D}"/>
              </a:ext>
            </a:extLst>
          </p:cNvPr>
          <p:cNvSpPr/>
          <p:nvPr/>
        </p:nvSpPr>
        <p:spPr>
          <a:xfrm>
            <a:off x="6193429" y="2531824"/>
            <a:ext cx="4693645" cy="1631216"/>
          </a:xfrm>
          <a:prstGeom prst="rect">
            <a:avLst/>
          </a:prstGeom>
        </p:spPr>
        <p:txBody>
          <a:bodyPr wrap="square">
            <a:spAutoFit/>
          </a:bodyPr>
          <a:lstStyle/>
          <a:p>
            <a:r>
              <a:rPr lang="en-US" sz="2000" i="1" dirty="0"/>
              <a:t>Kim: “It would be really beneficial if it was included in the clinical workbook. 100 hours where you're actually performing practical skills, and then you have 20 hours of documentation”.</a:t>
            </a:r>
            <a:endParaRPr lang="en-AU" sz="2000" i="1" dirty="0"/>
          </a:p>
        </p:txBody>
      </p:sp>
    </p:spTree>
    <p:extLst>
      <p:ext uri="{BB962C8B-B14F-4D97-AF65-F5344CB8AC3E}">
        <p14:creationId xmlns:p14="http://schemas.microsoft.com/office/powerpoint/2010/main" val="25811166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152400" y="685800"/>
            <a:ext cx="3328971" cy="5105400"/>
          </a:xfrm>
        </p:spPr>
        <p:txBody>
          <a:bodyPr>
            <a:normAutofit/>
          </a:bodyPr>
          <a:lstStyle/>
          <a:p>
            <a:r>
              <a:rPr lang="en-US" sz="4000" dirty="0">
                <a:solidFill>
                  <a:srgbClr val="FFFFFF"/>
                </a:solidFill>
              </a:rPr>
              <a:t>The Challenges of completing the portfolio of evidence – </a:t>
            </a:r>
            <a:br>
              <a:rPr lang="en-US" sz="4000" dirty="0">
                <a:solidFill>
                  <a:srgbClr val="FFFFFF"/>
                </a:solidFill>
              </a:rPr>
            </a:br>
            <a:r>
              <a:rPr lang="en-US" sz="4000" dirty="0">
                <a:solidFill>
                  <a:srgbClr val="FFFFFF"/>
                </a:solidFill>
              </a:rPr>
              <a:t/>
            </a:r>
            <a:br>
              <a:rPr lang="en-US" sz="4000" dirty="0">
                <a:solidFill>
                  <a:srgbClr val="FFFFFF"/>
                </a:solidFill>
              </a:rPr>
            </a:br>
            <a:r>
              <a:rPr lang="en-US" sz="2400" dirty="0">
                <a:solidFill>
                  <a:srgbClr val="FFFFFF"/>
                </a:solidFill>
              </a:rPr>
              <a:t>Fear of loosing it</a:t>
            </a:r>
            <a:endParaRPr lang="en-AU" sz="2400" dirty="0">
              <a:solidFill>
                <a:srgbClr val="FFFFFF"/>
              </a:solidFill>
            </a:endParaRPr>
          </a:p>
        </p:txBody>
      </p:sp>
      <p:pic>
        <p:nvPicPr>
          <p:cNvPr id="5" name="Content Placeholder 4">
            <a:extLst>
              <a:ext uri="{FF2B5EF4-FFF2-40B4-BE49-F238E27FC236}">
                <a16:creationId xmlns:a16="http://schemas.microsoft.com/office/drawing/2014/main" id="{59C883BE-8FCA-4BB6-A604-64F08357EF71}"/>
              </a:ext>
            </a:extLst>
          </p:cNvPr>
          <p:cNvPicPr>
            <a:picLocks noGrp="1" noChangeAspect="1"/>
          </p:cNvPicPr>
          <p:nvPr>
            <p:ph idx="1"/>
          </p:nvPr>
        </p:nvPicPr>
        <p:blipFill>
          <a:blip r:embed="rId3"/>
          <a:stretch>
            <a:fillRect/>
          </a:stretch>
        </p:blipFill>
        <p:spPr>
          <a:xfrm>
            <a:off x="5117105" y="1519278"/>
            <a:ext cx="6476723" cy="4081421"/>
          </a:xfrm>
          <a:prstGeom prst="rect">
            <a:avLst/>
          </a:prstGeom>
        </p:spPr>
      </p:pic>
      <p:sp>
        <p:nvSpPr>
          <p:cNvPr id="21" name="Rectangle 20">
            <a:extLst>
              <a:ext uri="{FF2B5EF4-FFF2-40B4-BE49-F238E27FC236}">
                <a16:creationId xmlns:a16="http://schemas.microsoft.com/office/drawing/2014/main" id="{208886AA-E06A-44E9-9713-ABF13B816CF3}"/>
              </a:ext>
            </a:extLst>
          </p:cNvPr>
          <p:cNvSpPr/>
          <p:nvPr/>
        </p:nvSpPr>
        <p:spPr>
          <a:xfrm>
            <a:off x="5639219" y="2128247"/>
            <a:ext cx="5266905" cy="2549159"/>
          </a:xfrm>
          <a:prstGeom prst="rect">
            <a:avLst/>
          </a:prstGeom>
        </p:spPr>
        <p:txBody>
          <a:bodyPr wrap="square">
            <a:spAutoFit/>
          </a:bodyPr>
          <a:lstStyle/>
          <a:p>
            <a:pPr marL="457200" marR="0">
              <a:lnSpc>
                <a:spcPct val="115000"/>
              </a:lnSpc>
              <a:spcBef>
                <a:spcPts val="0"/>
              </a:spcBef>
              <a:spcAft>
                <a:spcPts val="1000"/>
              </a:spcAft>
            </a:pPr>
            <a:r>
              <a:rPr lang="en-AU" sz="2000" i="1" dirty="0">
                <a:latin typeface="Calibri" panose="020F0502020204030204" pitchFamily="34" charset="0"/>
                <a:ea typeface="Calibri" panose="020F0502020204030204" pitchFamily="34" charset="0"/>
                <a:cs typeface="Times New Roman" panose="02020603050405020304" pitchFamily="18" charset="0"/>
              </a:rPr>
              <a:t>Sandra: “The other day, on my drive home my water bottle leaked, and I was going to Special Care, and the midwife said let's put it over the heat lamp. So my wet book sat under the heat lamp with the babies for the morning, and it survived, thank God. But it's a bit wrinkly now”.</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46799"/>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11998-1E53-4741-80BA-A79B2AD2391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3000" dirty="0">
                <a:solidFill>
                  <a:srgbClr val="FFFFFF"/>
                </a:solidFill>
              </a:rPr>
              <a:t>What would their preferences be ?</a:t>
            </a:r>
            <a:br>
              <a:rPr lang="en-US" sz="3000" dirty="0">
                <a:solidFill>
                  <a:srgbClr val="FFFFFF"/>
                </a:solidFill>
              </a:rPr>
            </a:br>
            <a:endParaRPr lang="en-US" sz="3000" dirty="0">
              <a:solidFill>
                <a:srgbClr val="FFFFFF"/>
              </a:solidFill>
            </a:endParaRPr>
          </a:p>
        </p:txBody>
      </p:sp>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797EF7-D78A-407B-945B-F0E808E63160}"/>
              </a:ext>
            </a:extLst>
          </p:cNvPr>
          <p:cNvPicPr>
            <a:picLocks noChangeAspect="1"/>
          </p:cNvPicPr>
          <p:nvPr/>
        </p:nvPicPr>
        <p:blipFill>
          <a:blip r:embed="rId3"/>
          <a:stretch>
            <a:fillRect/>
          </a:stretch>
        </p:blipFill>
        <p:spPr>
          <a:xfrm flipH="1">
            <a:off x="331567" y="2704291"/>
            <a:ext cx="5455917" cy="3442691"/>
          </a:xfrm>
          <a:prstGeom prst="rect">
            <a:avLst/>
          </a:prstGeom>
        </p:spPr>
      </p:pic>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5109707-5F09-42D2-B161-15E7AE38CDFB}"/>
              </a:ext>
            </a:extLst>
          </p:cNvPr>
          <p:cNvPicPr>
            <a:picLocks noChangeAspect="1"/>
          </p:cNvPicPr>
          <p:nvPr/>
        </p:nvPicPr>
        <p:blipFill>
          <a:blip r:embed="rId3"/>
          <a:stretch>
            <a:fillRect/>
          </a:stretch>
        </p:blipFill>
        <p:spPr>
          <a:xfrm flipH="1">
            <a:off x="6445073" y="2704291"/>
            <a:ext cx="5455917" cy="3442691"/>
          </a:xfrm>
          <a:prstGeom prst="rect">
            <a:avLst/>
          </a:prstGeom>
        </p:spPr>
      </p:pic>
      <p:sp>
        <p:nvSpPr>
          <p:cNvPr id="4" name="Rectangle 3">
            <a:extLst>
              <a:ext uri="{FF2B5EF4-FFF2-40B4-BE49-F238E27FC236}">
                <a16:creationId xmlns:a16="http://schemas.microsoft.com/office/drawing/2014/main" id="{0E56F100-0FB2-4E11-97E2-21609DAE0C08}"/>
              </a:ext>
            </a:extLst>
          </p:cNvPr>
          <p:cNvSpPr/>
          <p:nvPr/>
        </p:nvSpPr>
        <p:spPr>
          <a:xfrm>
            <a:off x="7265667" y="3304383"/>
            <a:ext cx="4030983" cy="2031325"/>
          </a:xfrm>
          <a:prstGeom prst="rect">
            <a:avLst/>
          </a:prstGeom>
        </p:spPr>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Siobhan (p): “Well, I think as a generational thing, I have an iPad, I have my phone, and most of the stuff I do is electronic… </a:t>
            </a:r>
            <a:r>
              <a:rPr lang="en-AU" dirty="0"/>
              <a:t>we've been slowly becoming a paperless hospital in the last four years. I think I would like it electronic, but I like the book at the same time</a:t>
            </a:r>
            <a:r>
              <a:rPr lang="en-US" dirty="0"/>
              <a:t>”.</a:t>
            </a:r>
            <a:endParaRPr lang="en-AU" dirty="0"/>
          </a:p>
        </p:txBody>
      </p:sp>
      <p:sp>
        <p:nvSpPr>
          <p:cNvPr id="7" name="Rectangle 6">
            <a:extLst>
              <a:ext uri="{FF2B5EF4-FFF2-40B4-BE49-F238E27FC236}">
                <a16:creationId xmlns:a16="http://schemas.microsoft.com/office/drawing/2014/main" id="{B6B861BA-B641-4FF4-9FA8-444B9BC39895}"/>
              </a:ext>
            </a:extLst>
          </p:cNvPr>
          <p:cNvSpPr/>
          <p:nvPr/>
        </p:nvSpPr>
        <p:spPr>
          <a:xfrm>
            <a:off x="981075" y="3429000"/>
            <a:ext cx="4616588" cy="1477328"/>
          </a:xfrm>
          <a:prstGeom prst="rect">
            <a:avLst/>
          </a:prstGeom>
        </p:spPr>
        <p:txBody>
          <a:bodyPr wrap="square">
            <a:spAutoFit/>
          </a:bodyPr>
          <a:lstStyle/>
          <a:p>
            <a:r>
              <a:rPr lang="en-US" dirty="0"/>
              <a:t>Kay (e): “It's difficult to say though, because we have never had to do the paper. So, presumably students that have to have a paper portfolio also have things that they don't like about having to do it via paper”. </a:t>
            </a:r>
            <a:endParaRPr lang="en-AU" dirty="0"/>
          </a:p>
        </p:txBody>
      </p:sp>
    </p:spTree>
    <p:extLst>
      <p:ext uri="{BB962C8B-B14F-4D97-AF65-F5344CB8AC3E}">
        <p14:creationId xmlns:p14="http://schemas.microsoft.com/office/powerpoint/2010/main" val="416277343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152400" y="685800"/>
            <a:ext cx="3328971" cy="5105400"/>
          </a:xfrm>
        </p:spPr>
        <p:txBody>
          <a:bodyPr>
            <a:normAutofit/>
          </a:bodyPr>
          <a:lstStyle/>
          <a:p>
            <a:r>
              <a:rPr lang="en-US" sz="4000" dirty="0">
                <a:solidFill>
                  <a:srgbClr val="FFFFFF"/>
                </a:solidFill>
              </a:rPr>
              <a:t>Could anything have been done differently?</a:t>
            </a:r>
            <a:br>
              <a:rPr lang="en-US" sz="4000" dirty="0">
                <a:solidFill>
                  <a:srgbClr val="FFFFFF"/>
                </a:solidFill>
              </a:rPr>
            </a:br>
            <a:r>
              <a:rPr lang="en-US" sz="4000" dirty="0">
                <a:solidFill>
                  <a:srgbClr val="FFFFFF"/>
                </a:solidFill>
              </a:rPr>
              <a:t/>
            </a:r>
            <a:br>
              <a:rPr lang="en-US" sz="4000" dirty="0">
                <a:solidFill>
                  <a:srgbClr val="FFFFFF"/>
                </a:solidFill>
              </a:rPr>
            </a:br>
            <a:r>
              <a:rPr lang="en-US" sz="3200" dirty="0">
                <a:solidFill>
                  <a:srgbClr val="FFFFFF"/>
                </a:solidFill>
              </a:rPr>
              <a:t>- Electronic</a:t>
            </a:r>
            <a:r>
              <a:rPr lang="en-US" sz="4000" dirty="0">
                <a:solidFill>
                  <a:srgbClr val="FFFFFF"/>
                </a:solidFill>
              </a:rPr>
              <a:t/>
            </a:r>
            <a:br>
              <a:rPr lang="en-US" sz="4000" dirty="0">
                <a:solidFill>
                  <a:srgbClr val="FFFFFF"/>
                </a:solidFill>
              </a:rPr>
            </a:br>
            <a:r>
              <a:rPr lang="en-US" sz="4000" dirty="0">
                <a:solidFill>
                  <a:srgbClr val="FFFFFF"/>
                </a:solidFill>
              </a:rPr>
              <a:t/>
            </a:r>
            <a:br>
              <a:rPr lang="en-US" sz="4000" dirty="0">
                <a:solidFill>
                  <a:srgbClr val="FFFFFF"/>
                </a:solidFill>
              </a:rPr>
            </a:br>
            <a:endParaRPr lang="en-AU" sz="2400" dirty="0">
              <a:solidFill>
                <a:srgbClr val="FFFFFF"/>
              </a:solidFill>
            </a:endParaRPr>
          </a:p>
        </p:txBody>
      </p:sp>
      <p:pic>
        <p:nvPicPr>
          <p:cNvPr id="5" name="Content Placeholder 4">
            <a:extLst>
              <a:ext uri="{FF2B5EF4-FFF2-40B4-BE49-F238E27FC236}">
                <a16:creationId xmlns:a16="http://schemas.microsoft.com/office/drawing/2014/main" id="{59C883BE-8FCA-4BB6-A604-64F08357EF71}"/>
              </a:ext>
            </a:extLst>
          </p:cNvPr>
          <p:cNvPicPr>
            <a:picLocks noGrp="1" noChangeAspect="1"/>
          </p:cNvPicPr>
          <p:nvPr>
            <p:ph idx="1"/>
          </p:nvPr>
        </p:nvPicPr>
        <p:blipFill>
          <a:blip r:embed="rId3"/>
          <a:stretch>
            <a:fillRect/>
          </a:stretch>
        </p:blipFill>
        <p:spPr>
          <a:xfrm>
            <a:off x="5117105" y="1519278"/>
            <a:ext cx="6476723" cy="4081421"/>
          </a:xfrm>
          <a:prstGeom prst="rect">
            <a:avLst/>
          </a:prstGeom>
        </p:spPr>
      </p:pic>
      <p:sp>
        <p:nvSpPr>
          <p:cNvPr id="18" name="Rectangle 17">
            <a:extLst>
              <a:ext uri="{FF2B5EF4-FFF2-40B4-BE49-F238E27FC236}">
                <a16:creationId xmlns:a16="http://schemas.microsoft.com/office/drawing/2014/main" id="{78C4195E-BC4E-430B-B307-8EFDA8D928E8}"/>
              </a:ext>
            </a:extLst>
          </p:cNvPr>
          <p:cNvSpPr/>
          <p:nvPr/>
        </p:nvSpPr>
        <p:spPr>
          <a:xfrm>
            <a:off x="6096000" y="2269004"/>
            <a:ext cx="4533900" cy="1938992"/>
          </a:xfrm>
          <a:prstGeom prst="rect">
            <a:avLst/>
          </a:prstGeom>
        </p:spPr>
        <p:txBody>
          <a:bodyPr wrap="square">
            <a:spAutoFit/>
          </a:bodyPr>
          <a:lstStyle/>
          <a:p>
            <a:r>
              <a:rPr lang="en-US" sz="2000" dirty="0"/>
              <a:t>Nicola: “It's like double doing it every time, because you can't take your electronic device in with you…</a:t>
            </a:r>
            <a:r>
              <a:rPr lang="en-AU" sz="2000" dirty="0"/>
              <a:t>The last thing you want to do is go home and then spend another three hours entering in PebblePad</a:t>
            </a:r>
            <a:r>
              <a:rPr lang="en-US" sz="2000" dirty="0"/>
              <a:t>”.</a:t>
            </a:r>
            <a:endParaRPr lang="en-AU" sz="2000" dirty="0"/>
          </a:p>
        </p:txBody>
      </p:sp>
    </p:spTree>
    <p:extLst>
      <p:ext uri="{BB962C8B-B14F-4D97-AF65-F5344CB8AC3E}">
        <p14:creationId xmlns:p14="http://schemas.microsoft.com/office/powerpoint/2010/main" val="1008955972"/>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152400" y="685800"/>
            <a:ext cx="3328971" cy="5105400"/>
          </a:xfrm>
        </p:spPr>
        <p:txBody>
          <a:bodyPr>
            <a:normAutofit/>
          </a:bodyPr>
          <a:lstStyle/>
          <a:p>
            <a:r>
              <a:rPr lang="en-US" sz="4000" dirty="0">
                <a:solidFill>
                  <a:srgbClr val="FFFFFF"/>
                </a:solidFill>
              </a:rPr>
              <a:t>Could anything have been done differently?</a:t>
            </a:r>
            <a:br>
              <a:rPr lang="en-US" sz="4000" dirty="0">
                <a:solidFill>
                  <a:srgbClr val="FFFFFF"/>
                </a:solidFill>
              </a:rPr>
            </a:br>
            <a:r>
              <a:rPr lang="en-US" sz="4000" dirty="0">
                <a:solidFill>
                  <a:srgbClr val="FFFFFF"/>
                </a:solidFill>
              </a:rPr>
              <a:t/>
            </a:r>
            <a:br>
              <a:rPr lang="en-US" sz="4000" dirty="0">
                <a:solidFill>
                  <a:srgbClr val="FFFFFF"/>
                </a:solidFill>
              </a:rPr>
            </a:br>
            <a:r>
              <a:rPr lang="en-US" sz="3200" dirty="0">
                <a:solidFill>
                  <a:srgbClr val="FFFFFF"/>
                </a:solidFill>
              </a:rPr>
              <a:t>- Paper</a:t>
            </a:r>
            <a:r>
              <a:rPr lang="en-US" sz="4000" dirty="0">
                <a:solidFill>
                  <a:srgbClr val="FFFFFF"/>
                </a:solidFill>
              </a:rPr>
              <a:t/>
            </a:r>
            <a:br>
              <a:rPr lang="en-US" sz="4000" dirty="0">
                <a:solidFill>
                  <a:srgbClr val="FFFFFF"/>
                </a:solidFill>
              </a:rPr>
            </a:br>
            <a:r>
              <a:rPr lang="en-US" sz="4000" dirty="0">
                <a:solidFill>
                  <a:srgbClr val="FFFFFF"/>
                </a:solidFill>
              </a:rPr>
              <a:t/>
            </a:r>
            <a:br>
              <a:rPr lang="en-US" sz="4000" dirty="0">
                <a:solidFill>
                  <a:srgbClr val="FFFFFF"/>
                </a:solidFill>
              </a:rPr>
            </a:br>
            <a:endParaRPr lang="en-AU" sz="2400" dirty="0">
              <a:solidFill>
                <a:srgbClr val="FFFFFF"/>
              </a:solidFill>
            </a:endParaRPr>
          </a:p>
        </p:txBody>
      </p:sp>
      <p:pic>
        <p:nvPicPr>
          <p:cNvPr id="5" name="Content Placeholder 4">
            <a:extLst>
              <a:ext uri="{FF2B5EF4-FFF2-40B4-BE49-F238E27FC236}">
                <a16:creationId xmlns:a16="http://schemas.microsoft.com/office/drawing/2014/main" id="{59C883BE-8FCA-4BB6-A604-64F08357EF71}"/>
              </a:ext>
            </a:extLst>
          </p:cNvPr>
          <p:cNvPicPr>
            <a:picLocks noGrp="1" noChangeAspect="1"/>
          </p:cNvPicPr>
          <p:nvPr>
            <p:ph idx="1"/>
          </p:nvPr>
        </p:nvPicPr>
        <p:blipFill>
          <a:blip r:embed="rId3"/>
          <a:stretch>
            <a:fillRect/>
          </a:stretch>
        </p:blipFill>
        <p:spPr>
          <a:xfrm>
            <a:off x="5117105" y="1519278"/>
            <a:ext cx="6476723" cy="4081421"/>
          </a:xfrm>
          <a:prstGeom prst="rect">
            <a:avLst/>
          </a:prstGeom>
        </p:spPr>
      </p:pic>
      <p:sp>
        <p:nvSpPr>
          <p:cNvPr id="19" name="Rectangle 18">
            <a:extLst>
              <a:ext uri="{FF2B5EF4-FFF2-40B4-BE49-F238E27FC236}">
                <a16:creationId xmlns:a16="http://schemas.microsoft.com/office/drawing/2014/main" id="{116DEBE7-A996-4970-8E01-0F921C47AA22}"/>
              </a:ext>
            </a:extLst>
          </p:cNvPr>
          <p:cNvSpPr/>
          <p:nvPr/>
        </p:nvSpPr>
        <p:spPr>
          <a:xfrm>
            <a:off x="6096000" y="2222837"/>
            <a:ext cx="4787900" cy="1938992"/>
          </a:xfrm>
          <a:prstGeom prst="rect">
            <a:avLst/>
          </a:prstGeom>
        </p:spPr>
        <p:txBody>
          <a:bodyPr wrap="square">
            <a:spAutoFit/>
          </a:bodyPr>
          <a:lstStyle/>
          <a:p>
            <a:r>
              <a:rPr lang="en-US" sz="2000" dirty="0"/>
              <a:t>Sal: “It's not clear, the instructions, and we shouldn't be finding out at the end of a term that all the stuff that we haven't completed …maybe two weeks in someone comes and checks if we're on the right track... maybe a bit more prompting at the start”.</a:t>
            </a:r>
            <a:endParaRPr lang="en-AU" sz="2000" dirty="0"/>
          </a:p>
        </p:txBody>
      </p:sp>
    </p:spTree>
    <p:extLst>
      <p:ext uri="{BB962C8B-B14F-4D97-AF65-F5344CB8AC3E}">
        <p14:creationId xmlns:p14="http://schemas.microsoft.com/office/powerpoint/2010/main" val="2062433290"/>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11998-1E53-4741-80BA-A79B2AD2391C}"/>
              </a:ext>
            </a:extLst>
          </p:cNvPr>
          <p:cNvSpPr>
            <a:spLocks noGrp="1"/>
          </p:cNvSpPr>
          <p:nvPr>
            <p:ph type="title"/>
          </p:nvPr>
        </p:nvSpPr>
        <p:spPr>
          <a:xfrm>
            <a:off x="546351" y="433545"/>
            <a:ext cx="11139854" cy="930447"/>
          </a:xfrm>
        </p:spPr>
        <p:txBody>
          <a:bodyPr vert="horz" lIns="91440" tIns="45720" rIns="91440" bIns="45720" rtlCol="0" anchor="b">
            <a:normAutofit fontScale="90000"/>
          </a:bodyPr>
          <a:lstStyle/>
          <a:p>
            <a:pPr algn="ctr"/>
            <a:r>
              <a:rPr lang="en-US" sz="3200" dirty="0">
                <a:solidFill>
                  <a:schemeClr val="bg1"/>
                </a:solidFill>
              </a:rPr>
              <a:t>How do midwifery students feel about completing a portfolio?</a:t>
            </a:r>
            <a:r>
              <a:rPr lang="en-US" sz="3000" dirty="0">
                <a:solidFill>
                  <a:srgbClr val="FFFFFF"/>
                </a:solidFill>
              </a:rPr>
              <a:t/>
            </a:r>
            <a:br>
              <a:rPr lang="en-US" sz="3000" dirty="0">
                <a:solidFill>
                  <a:srgbClr val="FFFFFF"/>
                </a:solidFill>
              </a:rPr>
            </a:br>
            <a:endParaRPr lang="en-US" sz="3000" dirty="0">
              <a:solidFill>
                <a:srgbClr val="FFFFFF"/>
              </a:solidFill>
            </a:endParaRPr>
          </a:p>
        </p:txBody>
      </p:sp>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A797EF7-D78A-407B-945B-F0E808E63160}"/>
              </a:ext>
            </a:extLst>
          </p:cNvPr>
          <p:cNvPicPr>
            <a:picLocks noChangeAspect="1"/>
          </p:cNvPicPr>
          <p:nvPr/>
        </p:nvPicPr>
        <p:blipFill>
          <a:blip r:embed="rId3"/>
          <a:stretch>
            <a:fillRect/>
          </a:stretch>
        </p:blipFill>
        <p:spPr>
          <a:xfrm flipH="1">
            <a:off x="331567" y="2704291"/>
            <a:ext cx="5455917" cy="3442691"/>
          </a:xfrm>
          <a:prstGeom prst="rect">
            <a:avLst/>
          </a:prstGeom>
        </p:spPr>
      </p:pic>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5109707-5F09-42D2-B161-15E7AE38CDFB}"/>
              </a:ext>
            </a:extLst>
          </p:cNvPr>
          <p:cNvPicPr>
            <a:picLocks noChangeAspect="1"/>
          </p:cNvPicPr>
          <p:nvPr/>
        </p:nvPicPr>
        <p:blipFill>
          <a:blip r:embed="rId3"/>
          <a:stretch>
            <a:fillRect/>
          </a:stretch>
        </p:blipFill>
        <p:spPr>
          <a:xfrm flipH="1">
            <a:off x="6445073" y="2704291"/>
            <a:ext cx="5455917" cy="3442691"/>
          </a:xfrm>
          <a:prstGeom prst="rect">
            <a:avLst/>
          </a:prstGeom>
        </p:spPr>
      </p:pic>
      <p:pic>
        <p:nvPicPr>
          <p:cNvPr id="4" name="Picture 3">
            <a:extLst>
              <a:ext uri="{FF2B5EF4-FFF2-40B4-BE49-F238E27FC236}">
                <a16:creationId xmlns:a16="http://schemas.microsoft.com/office/drawing/2014/main" id="{C672707A-0BF3-4DEF-AA7D-F1E8CC9A1B17}"/>
              </a:ext>
            </a:extLst>
          </p:cNvPr>
          <p:cNvPicPr>
            <a:picLocks noChangeAspect="1"/>
          </p:cNvPicPr>
          <p:nvPr/>
        </p:nvPicPr>
        <p:blipFill>
          <a:blip r:embed="rId4"/>
          <a:stretch>
            <a:fillRect/>
          </a:stretch>
        </p:blipFill>
        <p:spPr>
          <a:xfrm>
            <a:off x="7494115" y="3286806"/>
            <a:ext cx="3566469" cy="1865538"/>
          </a:xfrm>
          <a:prstGeom prst="rect">
            <a:avLst/>
          </a:prstGeom>
        </p:spPr>
      </p:pic>
      <p:sp>
        <p:nvSpPr>
          <p:cNvPr id="9" name="Rectangle 8">
            <a:extLst>
              <a:ext uri="{FF2B5EF4-FFF2-40B4-BE49-F238E27FC236}">
                <a16:creationId xmlns:a16="http://schemas.microsoft.com/office/drawing/2014/main" id="{EBBBE6C0-EECE-4DD3-B599-C0F0DD57A48A}"/>
              </a:ext>
            </a:extLst>
          </p:cNvPr>
          <p:cNvSpPr/>
          <p:nvPr/>
        </p:nvSpPr>
        <p:spPr>
          <a:xfrm>
            <a:off x="1533525" y="3310235"/>
            <a:ext cx="3248025" cy="1754326"/>
          </a:xfrm>
          <a:prstGeom prst="rect">
            <a:avLst/>
          </a:prstGeom>
        </p:spPr>
        <p:txBody>
          <a:bodyPr wrap="square">
            <a:spAutoFit/>
          </a:bodyPr>
          <a:lstStyle/>
          <a:p>
            <a:r>
              <a:rPr lang="en-US" dirty="0"/>
              <a:t>Kim (e): “Originally we didn't like ... well I didn't like it, it was hard to work out, but then as I was using it more I was getting really useful and was so easy, so quick and everything”. </a:t>
            </a:r>
            <a:endParaRPr lang="en-AU" dirty="0"/>
          </a:p>
        </p:txBody>
      </p:sp>
    </p:spTree>
    <p:extLst>
      <p:ext uri="{BB962C8B-B14F-4D97-AF65-F5344CB8AC3E}">
        <p14:creationId xmlns:p14="http://schemas.microsoft.com/office/powerpoint/2010/main" val="65659365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0F038-0F05-461D-B4E0-7D5953EF321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Discussion</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text&#10;&#10;Description generated with high confidence">
            <a:extLst>
              <a:ext uri="{FF2B5EF4-FFF2-40B4-BE49-F238E27FC236}">
                <a16:creationId xmlns:a16="http://schemas.microsoft.com/office/drawing/2014/main" id="{DEF40199-80DF-4BEA-AC04-A50EA58C73C8}"/>
              </a:ext>
            </a:extLst>
          </p:cNvPr>
          <p:cNvPicPr>
            <a:picLocks noGrp="1" noChangeAspect="1"/>
          </p:cNvPicPr>
          <p:nvPr>
            <p:ph idx="1"/>
          </p:nvPr>
        </p:nvPicPr>
        <p:blipFill>
          <a:blip r:embed="rId3"/>
          <a:stretch>
            <a:fillRect/>
          </a:stretch>
        </p:blipFill>
        <p:spPr>
          <a:xfrm>
            <a:off x="446691" y="2426818"/>
            <a:ext cx="5225669"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FA967A9-013F-4F58-A047-6C0CB2902E64}"/>
              </a:ext>
            </a:extLst>
          </p:cNvPr>
          <p:cNvPicPr>
            <a:picLocks noChangeAspect="1"/>
          </p:cNvPicPr>
          <p:nvPr/>
        </p:nvPicPr>
        <p:blipFill>
          <a:blip r:embed="rId4"/>
          <a:stretch>
            <a:fillRect/>
          </a:stretch>
        </p:blipFill>
        <p:spPr>
          <a:xfrm>
            <a:off x="6445073" y="2611544"/>
            <a:ext cx="5455917" cy="3628184"/>
          </a:xfrm>
          <a:prstGeom prst="rect">
            <a:avLst/>
          </a:prstGeom>
        </p:spPr>
      </p:pic>
      <p:sp>
        <p:nvSpPr>
          <p:cNvPr id="13" name="TextBox 12">
            <a:extLst>
              <a:ext uri="{FF2B5EF4-FFF2-40B4-BE49-F238E27FC236}">
                <a16:creationId xmlns:a16="http://schemas.microsoft.com/office/drawing/2014/main" id="{88257204-4F74-4F4D-8881-3AAB3F0155CC}"/>
              </a:ext>
            </a:extLst>
          </p:cNvPr>
          <p:cNvSpPr txBox="1"/>
          <p:nvPr/>
        </p:nvSpPr>
        <p:spPr>
          <a:xfrm>
            <a:off x="7502464" y="6322435"/>
            <a:ext cx="2767692" cy="215444"/>
          </a:xfrm>
          <a:prstGeom prst="rect">
            <a:avLst/>
          </a:prstGeom>
          <a:noFill/>
        </p:spPr>
        <p:txBody>
          <a:bodyPr wrap="square" rtlCol="0">
            <a:spAutoFit/>
          </a:bodyPr>
          <a:lstStyle/>
          <a:p>
            <a:r>
              <a:rPr lang="fr-FR" sz="800" dirty="0"/>
              <a:t>Image by: </a:t>
            </a:r>
            <a:r>
              <a:rPr lang="fr-FR" sz="800" dirty="0">
                <a:hlinkClick r:id="rId5"/>
              </a:rPr>
              <a:t>https://dianaderringer.com/</a:t>
            </a:r>
            <a:endParaRPr lang="fr-FR" sz="800" dirty="0"/>
          </a:p>
        </p:txBody>
      </p:sp>
      <p:sp>
        <p:nvSpPr>
          <p:cNvPr id="14" name="TextBox 13">
            <a:extLst>
              <a:ext uri="{FF2B5EF4-FFF2-40B4-BE49-F238E27FC236}">
                <a16:creationId xmlns:a16="http://schemas.microsoft.com/office/drawing/2014/main" id="{FA4E9338-3F2A-47CA-9EDE-CDFCE7BD973B}"/>
              </a:ext>
            </a:extLst>
          </p:cNvPr>
          <p:cNvSpPr txBox="1"/>
          <p:nvPr/>
        </p:nvSpPr>
        <p:spPr>
          <a:xfrm>
            <a:off x="1675679" y="6362182"/>
            <a:ext cx="2767692" cy="215444"/>
          </a:xfrm>
          <a:prstGeom prst="rect">
            <a:avLst/>
          </a:prstGeom>
          <a:noFill/>
        </p:spPr>
        <p:txBody>
          <a:bodyPr wrap="square" rtlCol="0">
            <a:spAutoFit/>
          </a:bodyPr>
          <a:lstStyle/>
          <a:p>
            <a:r>
              <a:rPr lang="fr-FR" sz="800" dirty="0"/>
              <a:t>Image by: </a:t>
            </a:r>
            <a:r>
              <a:rPr lang="fr-FR" sz="800" dirty="0">
                <a:hlinkClick r:id="rId6"/>
              </a:rPr>
              <a:t>https://www.equineink.com/</a:t>
            </a:r>
            <a:endParaRPr lang="fr-FR" sz="800" dirty="0"/>
          </a:p>
        </p:txBody>
      </p:sp>
    </p:spTree>
    <p:extLst>
      <p:ext uri="{BB962C8B-B14F-4D97-AF65-F5344CB8AC3E}">
        <p14:creationId xmlns:p14="http://schemas.microsoft.com/office/powerpoint/2010/main" val="3707378080"/>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765F4110-C0FC-4D61-ACD2-A7C950EAE9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7D60BF-F8EF-49AF-918F-85F17178D194}"/>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Background</a:t>
            </a:r>
          </a:p>
        </p:txBody>
      </p:sp>
      <p:cxnSp>
        <p:nvCxnSpPr>
          <p:cNvPr id="18" name="Straight Connector 17">
            <a:extLst>
              <a:ext uri="{FF2B5EF4-FFF2-40B4-BE49-F238E27FC236}">
                <a16:creationId xmlns:a16="http://schemas.microsoft.com/office/drawing/2014/main" id="{CC94CBDB-A76C-499E-95AB-C0A049E315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8">
            <a:extLst>
              <a:ext uri="{FF2B5EF4-FFF2-40B4-BE49-F238E27FC236}">
                <a16:creationId xmlns:a16="http://schemas.microsoft.com/office/drawing/2014/main" id="{790E53A5-CA2B-435B-BD3E-91F872E3A9AE}"/>
              </a:ext>
            </a:extLst>
          </p:cNvPr>
          <p:cNvPicPr>
            <a:picLocks noGrp="1" noChangeAspect="1"/>
          </p:cNvPicPr>
          <p:nvPr>
            <p:ph sz="half" idx="2"/>
          </p:nvPr>
        </p:nvPicPr>
        <p:blipFill rotWithShape="1">
          <a:blip r:embed="rId3"/>
          <a:srcRect t="668" r="1" b="1"/>
          <a:stretch/>
        </p:blipFill>
        <p:spPr>
          <a:xfrm>
            <a:off x="317635" y="321733"/>
            <a:ext cx="4160452" cy="6214534"/>
          </a:xfrm>
          <a:prstGeom prst="rect">
            <a:avLst/>
          </a:prstGeom>
        </p:spPr>
      </p:pic>
      <p:pic>
        <p:nvPicPr>
          <p:cNvPr id="11" name="Content Placeholder 10">
            <a:extLst>
              <a:ext uri="{FF2B5EF4-FFF2-40B4-BE49-F238E27FC236}">
                <a16:creationId xmlns:a16="http://schemas.microsoft.com/office/drawing/2014/main" id="{1DA67F2D-F016-4E48-BFB3-49B920C53C97}"/>
              </a:ext>
            </a:extLst>
          </p:cNvPr>
          <p:cNvPicPr>
            <a:picLocks noGrp="1" noChangeAspect="1"/>
          </p:cNvPicPr>
          <p:nvPr>
            <p:ph sz="half" idx="1"/>
          </p:nvPr>
        </p:nvPicPr>
        <p:blipFill rotWithShape="1">
          <a:blip r:embed="rId4"/>
          <a:srcRect t="27970" r="2" b="9352"/>
          <a:stretch/>
        </p:blipFill>
        <p:spPr>
          <a:xfrm>
            <a:off x="4654296" y="299363"/>
            <a:ext cx="7217085" cy="3008188"/>
          </a:xfrm>
          <a:prstGeom prst="rect">
            <a:avLst/>
          </a:prstGeom>
        </p:spPr>
      </p:pic>
    </p:spTree>
    <p:extLst>
      <p:ext uri="{BB962C8B-B14F-4D97-AF65-F5344CB8AC3E}">
        <p14:creationId xmlns:p14="http://schemas.microsoft.com/office/powerpoint/2010/main" val="541882507"/>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4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40305A-8C2D-443E-80F5-A67410DF3C3B}"/>
              </a:ext>
            </a:extLst>
          </p:cNvPr>
          <p:cNvSpPr>
            <a:spLocks noGrp="1"/>
          </p:cNvSpPr>
          <p:nvPr>
            <p:ph type="title"/>
          </p:nvPr>
        </p:nvSpPr>
        <p:spPr>
          <a:xfrm>
            <a:off x="321732" y="4767072"/>
            <a:ext cx="6974418" cy="1625210"/>
          </a:xfrm>
        </p:spPr>
        <p:txBody>
          <a:bodyPr>
            <a:normAutofit/>
          </a:bodyPr>
          <a:lstStyle/>
          <a:p>
            <a:pPr algn="ctr"/>
            <a:r>
              <a:rPr lang="en-AU" sz="4000" dirty="0">
                <a:solidFill>
                  <a:srgbClr val="FFFFFF"/>
                </a:solidFill>
              </a:rPr>
              <a:t>Conclusion/Recommendations</a:t>
            </a:r>
          </a:p>
        </p:txBody>
      </p:sp>
      <p:pic>
        <p:nvPicPr>
          <p:cNvPr id="1026" name="Picture 2" descr="Balanced Scales">
            <a:extLst>
              <a:ext uri="{FF2B5EF4-FFF2-40B4-BE49-F238E27FC236}">
                <a16:creationId xmlns:a16="http://schemas.microsoft.com/office/drawing/2014/main" id="{A3FA01AB-6CB7-480F-B363-0C2E24F92F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52"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135AA8-C1D4-41D4-8878-9B506C5F0280}"/>
              </a:ext>
            </a:extLst>
          </p:cNvPr>
          <p:cNvSpPr>
            <a:spLocks noGrp="1"/>
          </p:cNvSpPr>
          <p:nvPr>
            <p:ph idx="1"/>
          </p:nvPr>
        </p:nvSpPr>
        <p:spPr>
          <a:xfrm>
            <a:off x="7708901" y="917725"/>
            <a:ext cx="4155552" cy="4852362"/>
          </a:xfrm>
        </p:spPr>
        <p:txBody>
          <a:bodyPr anchor="ctr">
            <a:normAutofit/>
          </a:bodyPr>
          <a:lstStyle/>
          <a:p>
            <a:pPr marL="0" indent="0">
              <a:buNone/>
            </a:pPr>
            <a:r>
              <a:rPr lang="en-AU" sz="2400" dirty="0">
                <a:solidFill>
                  <a:srgbClr val="FFFFFF"/>
                </a:solidFill>
              </a:rPr>
              <a:t>Both portfolios were on balance</a:t>
            </a:r>
          </a:p>
          <a:p>
            <a:pPr marL="0" indent="0">
              <a:buNone/>
            </a:pPr>
            <a:endParaRPr lang="en-AU" sz="2400" dirty="0">
              <a:solidFill>
                <a:srgbClr val="FFFFFF"/>
              </a:solidFill>
            </a:endParaRPr>
          </a:p>
          <a:p>
            <a:pPr marL="0" indent="0">
              <a:buNone/>
            </a:pPr>
            <a:r>
              <a:rPr lang="en-AU" sz="2400" dirty="0">
                <a:solidFill>
                  <a:srgbClr val="FFFFFF"/>
                </a:solidFill>
              </a:rPr>
              <a:t>Both had similar challenges and  benefits</a:t>
            </a:r>
          </a:p>
          <a:p>
            <a:pPr marL="0" indent="0">
              <a:buNone/>
            </a:pPr>
            <a:endParaRPr lang="en-AU" sz="2400" dirty="0">
              <a:solidFill>
                <a:srgbClr val="FFFFFF"/>
              </a:solidFill>
            </a:endParaRPr>
          </a:p>
          <a:p>
            <a:pPr marL="0" indent="0">
              <a:buNone/>
            </a:pPr>
            <a:r>
              <a:rPr lang="en-AU" sz="2400" dirty="0">
                <a:solidFill>
                  <a:srgbClr val="FFFFFF"/>
                </a:solidFill>
              </a:rPr>
              <a:t>National review to benchmark expectations</a:t>
            </a:r>
          </a:p>
        </p:txBody>
      </p:sp>
    </p:spTree>
    <p:extLst>
      <p:ext uri="{BB962C8B-B14F-4D97-AF65-F5344CB8AC3E}">
        <p14:creationId xmlns:p14="http://schemas.microsoft.com/office/powerpoint/2010/main" val="533266281"/>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C2A1-6770-4ADD-B74F-E81B00D72861}"/>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dirty="0"/>
              <a:t>Thank you</a:t>
            </a:r>
            <a:br>
              <a:rPr lang="en-US" sz="6000" dirty="0"/>
            </a:br>
            <a:r>
              <a:rPr lang="en-US" sz="6000" dirty="0"/>
              <a:t/>
            </a:r>
            <a:br>
              <a:rPr lang="en-US" sz="6000" dirty="0"/>
            </a:br>
            <a:r>
              <a:rPr lang="en-US" sz="6000" dirty="0"/>
              <a:t>References</a:t>
            </a:r>
          </a:p>
        </p:txBody>
      </p:sp>
      <p:sp>
        <p:nvSpPr>
          <p:cNvPr id="5" name="Content Placeholder 4">
            <a:extLst>
              <a:ext uri="{FF2B5EF4-FFF2-40B4-BE49-F238E27FC236}">
                <a16:creationId xmlns:a16="http://schemas.microsoft.com/office/drawing/2014/main" id="{B7410A48-474F-49B1-AD21-4BF2831A7CA1}"/>
              </a:ext>
            </a:extLst>
          </p:cNvPr>
          <p:cNvSpPr>
            <a:spLocks noGrp="1"/>
          </p:cNvSpPr>
          <p:nvPr>
            <p:ph sz="half" idx="2"/>
          </p:nvPr>
        </p:nvSpPr>
        <p:spPr>
          <a:xfrm>
            <a:off x="6746627" y="4750893"/>
            <a:ext cx="4645250" cy="1147863"/>
          </a:xfrm>
        </p:spPr>
        <p:txBody>
          <a:bodyPr vert="horz" lIns="91440" tIns="45720" rIns="91440" bIns="45720" rtlCol="0" anchor="t">
            <a:normAutofit/>
          </a:bodyPr>
          <a:lstStyle/>
          <a:p>
            <a:pPr marL="0" indent="0">
              <a:buNone/>
            </a:pPr>
            <a:r>
              <a:rPr lang="en-US" sz="1800" dirty="0"/>
              <a:t>Images from </a:t>
            </a:r>
            <a:r>
              <a:rPr lang="en-US" sz="1800" dirty="0" err="1"/>
              <a:t>Unsplash</a:t>
            </a:r>
            <a:r>
              <a:rPr lang="en-US" sz="1800" dirty="0"/>
              <a:t> viewed Nov 2018, </a:t>
            </a:r>
            <a:r>
              <a:rPr lang="en-US" sz="1800" dirty="0">
                <a:hlinkClick r:id="rId2"/>
              </a:rPr>
              <a:t>https://unsplash.com/search/photos/reference</a:t>
            </a:r>
            <a:endParaRPr lang="en-US" sz="1800" dirty="0"/>
          </a:p>
          <a:p>
            <a:pPr marL="0" indent="0">
              <a:buNone/>
            </a:pPr>
            <a:endParaRPr lang="en-US" sz="2000" dirty="0"/>
          </a:p>
        </p:txBody>
      </p:sp>
      <p:sp>
        <p:nvSpPr>
          <p:cNvPr id="1028"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ook lot on black wooden shelf">
            <a:extLst>
              <a:ext uri="{FF2B5EF4-FFF2-40B4-BE49-F238E27FC236}">
                <a16:creationId xmlns:a16="http://schemas.microsoft.com/office/drawing/2014/main" id="{BB29C631-0A3A-4899-B53D-B0E5BF09892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3397" r="7968"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036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7A1A8A-3307-4E59-8423-F0EC84CA0EAA}"/>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Context</a:t>
            </a:r>
          </a:p>
        </p:txBody>
      </p:sp>
      <p:pic>
        <p:nvPicPr>
          <p:cNvPr id="8" name="Content Placeholder 7">
            <a:extLst>
              <a:ext uri="{FF2B5EF4-FFF2-40B4-BE49-F238E27FC236}">
                <a16:creationId xmlns:a16="http://schemas.microsoft.com/office/drawing/2014/main" id="{4E191A5A-1662-4F83-B809-8AE84B804D19}"/>
              </a:ext>
            </a:extLst>
          </p:cNvPr>
          <p:cNvPicPr>
            <a:picLocks noGrp="1" noChangeAspect="1"/>
          </p:cNvPicPr>
          <p:nvPr>
            <p:ph sz="half" idx="1"/>
          </p:nvPr>
        </p:nvPicPr>
        <p:blipFill>
          <a:blip r:embed="rId3"/>
          <a:stretch>
            <a:fillRect/>
          </a:stretch>
        </p:blipFill>
        <p:spPr>
          <a:xfrm>
            <a:off x="4248150" y="836413"/>
            <a:ext cx="6845298" cy="2444717"/>
          </a:xfrm>
          <a:prstGeom prst="rect">
            <a:avLst/>
          </a:prstGeom>
        </p:spPr>
      </p:pic>
      <p:sp>
        <p:nvSpPr>
          <p:cNvPr id="5" name="Content Placeholder 4">
            <a:extLst>
              <a:ext uri="{FF2B5EF4-FFF2-40B4-BE49-F238E27FC236}">
                <a16:creationId xmlns:a16="http://schemas.microsoft.com/office/drawing/2014/main" id="{E900612E-8115-4663-B0C9-14C6999A4635}"/>
              </a:ext>
            </a:extLst>
          </p:cNvPr>
          <p:cNvSpPr>
            <a:spLocks noGrp="1"/>
          </p:cNvSpPr>
          <p:nvPr>
            <p:ph sz="half" idx="2"/>
          </p:nvPr>
        </p:nvSpPr>
        <p:spPr>
          <a:xfrm>
            <a:off x="4997448" y="3770347"/>
            <a:ext cx="5756277" cy="2444717"/>
          </a:xfrm>
        </p:spPr>
        <p:txBody>
          <a:bodyPr vert="horz" lIns="91440" tIns="45720" rIns="91440" bIns="45720" rtlCol="0">
            <a:normAutofit fontScale="92500" lnSpcReduction="10000"/>
          </a:bodyPr>
          <a:lstStyle/>
          <a:p>
            <a:pPr marL="0" lvl="0" indent="0">
              <a:buNone/>
            </a:pPr>
            <a:r>
              <a:rPr lang="en-AU" b="1" dirty="0">
                <a:solidFill>
                  <a:prstClr val="black"/>
                </a:solidFill>
              </a:rPr>
              <a:t>Midwife Accreditation  Standards (2014)</a:t>
            </a:r>
          </a:p>
          <a:p>
            <a:pPr lvl="1"/>
            <a:r>
              <a:rPr lang="en-AU" dirty="0">
                <a:solidFill>
                  <a:prstClr val="black"/>
                </a:solidFill>
              </a:rPr>
              <a:t>Continuity of care experiences</a:t>
            </a:r>
          </a:p>
          <a:p>
            <a:pPr lvl="1"/>
            <a:r>
              <a:rPr lang="en-AU" dirty="0">
                <a:solidFill>
                  <a:prstClr val="black"/>
                </a:solidFill>
              </a:rPr>
              <a:t>Antenatal care</a:t>
            </a:r>
          </a:p>
          <a:p>
            <a:pPr lvl="1"/>
            <a:r>
              <a:rPr lang="en-AU" dirty="0">
                <a:solidFill>
                  <a:prstClr val="black"/>
                </a:solidFill>
              </a:rPr>
              <a:t>Labour and birth care</a:t>
            </a:r>
          </a:p>
          <a:p>
            <a:pPr lvl="1"/>
            <a:r>
              <a:rPr lang="en-AU" dirty="0">
                <a:solidFill>
                  <a:prstClr val="black"/>
                </a:solidFill>
              </a:rPr>
              <a:t>Complex Care </a:t>
            </a:r>
          </a:p>
          <a:p>
            <a:pPr lvl="1"/>
            <a:r>
              <a:rPr lang="en-AU" dirty="0">
                <a:solidFill>
                  <a:prstClr val="black"/>
                </a:solidFill>
              </a:rPr>
              <a:t>Postnatal care</a:t>
            </a:r>
          </a:p>
          <a:p>
            <a:pPr lvl="1"/>
            <a:r>
              <a:rPr lang="en-AU" dirty="0">
                <a:solidFill>
                  <a:prstClr val="black"/>
                </a:solidFill>
              </a:rPr>
              <a:t>Neonatal care</a:t>
            </a:r>
          </a:p>
          <a:p>
            <a:pPr marL="0" lvl="0" indent="0">
              <a:buNone/>
            </a:pPr>
            <a:endParaRPr lang="en-AU" dirty="0">
              <a:solidFill>
                <a:prstClr val="black"/>
              </a:solidFill>
            </a:endParaRPr>
          </a:p>
          <a:p>
            <a:pPr marL="0" lvl="0" indent="0">
              <a:buNone/>
            </a:pPr>
            <a:endParaRPr lang="en-AU" dirty="0">
              <a:solidFill>
                <a:prstClr val="black"/>
              </a:solidFill>
            </a:endParaRPr>
          </a:p>
          <a:p>
            <a:endParaRPr lang="en-US" sz="1800" dirty="0"/>
          </a:p>
        </p:txBody>
      </p:sp>
    </p:spTree>
    <p:extLst>
      <p:ext uri="{BB962C8B-B14F-4D97-AF65-F5344CB8AC3E}">
        <p14:creationId xmlns:p14="http://schemas.microsoft.com/office/powerpoint/2010/main" val="2958452107"/>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9A888-AEAD-4D7D-9466-2EB102A774E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Over scaling</a:t>
            </a:r>
          </a:p>
        </p:txBody>
      </p:sp>
      <p:cxnSp>
        <p:nvCxnSpPr>
          <p:cNvPr id="137" name="Straight Connector 136">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46C9400-9B04-4F1D-B9AF-89E7592A8A48}"/>
              </a:ext>
            </a:extLst>
          </p:cNvPr>
          <p:cNvPicPr>
            <a:picLocks noChangeAspect="1"/>
          </p:cNvPicPr>
          <p:nvPr/>
        </p:nvPicPr>
        <p:blipFill>
          <a:blip r:embed="rId3"/>
          <a:stretch>
            <a:fillRect/>
          </a:stretch>
        </p:blipFill>
        <p:spPr>
          <a:xfrm>
            <a:off x="614488" y="2426818"/>
            <a:ext cx="4890075" cy="3997637"/>
          </a:xfrm>
          <a:prstGeom prst="rect">
            <a:avLst/>
          </a:prstGeom>
        </p:spPr>
      </p:pic>
      <p:cxnSp>
        <p:nvCxnSpPr>
          <p:cNvPr id="139"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2" descr="https://d1ey9huyat4bly.cloudfront.net/A/8/8/A884CBF3EEBA01EECE7EC54CC15E6F5DC46C88B5B522B7D192B4F7E0794A151B?response-content-disposition=inline%3b+filename*%3dutf-8%27%27Midwifery_Clinical_Experience_workbook_Image.JPG&amp;response-content-type=image%2fjpeg&amp;Expires=1544333096&amp;Signature=TGkp3qjUpifEMZWt2eAblcpq2lCqS~9vtU6qK7Gy2fdhhfOgkqidLMz4BedWU6Arb4gd-jztJixPlMGK5Fd5rlqxMfhNOfsdJ9FNx5OJVn6QWyF2Z~8AX0YIo7rxyAdw6b8QS0MzzcuUf9L8VSG8A3rfM63SPeKa0ezjDFzJtSo_&amp;Key-Pair-Id=APKAJJI6DBUOTOT5FBTQ">
            <a:extLst>
              <a:ext uri="{FF2B5EF4-FFF2-40B4-BE49-F238E27FC236}">
                <a16:creationId xmlns:a16="http://schemas.microsoft.com/office/drawing/2014/main" id="{6DE35109-6E12-4D7B-8746-02DB9BCD7581}"/>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551630" y="2426818"/>
            <a:ext cx="5242802" cy="39976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52726B-44AA-429F-BE98-6143BA6192F6}"/>
              </a:ext>
            </a:extLst>
          </p:cNvPr>
          <p:cNvSpPr txBox="1"/>
          <p:nvPr/>
        </p:nvSpPr>
        <p:spPr>
          <a:xfrm>
            <a:off x="2492703" y="6424455"/>
            <a:ext cx="1133644" cy="215444"/>
          </a:xfrm>
          <a:prstGeom prst="rect">
            <a:avLst/>
          </a:prstGeom>
          <a:noFill/>
        </p:spPr>
        <p:txBody>
          <a:bodyPr wrap="none" rtlCol="0">
            <a:spAutoFit/>
          </a:bodyPr>
          <a:lstStyle/>
          <a:p>
            <a:r>
              <a:rPr lang="en-AU" sz="800" dirty="0"/>
              <a:t>Image by Hull Libraries</a:t>
            </a:r>
          </a:p>
        </p:txBody>
      </p:sp>
    </p:spTree>
    <p:extLst>
      <p:ext uri="{BB962C8B-B14F-4D97-AF65-F5344CB8AC3E}">
        <p14:creationId xmlns:p14="http://schemas.microsoft.com/office/powerpoint/2010/main" val="131605773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53A5-4D09-44CE-A87C-238C0DA152A2}"/>
              </a:ext>
            </a:extLst>
          </p:cNvPr>
          <p:cNvSpPr>
            <a:spLocks noGrp="1"/>
          </p:cNvSpPr>
          <p:nvPr>
            <p:ph type="title"/>
          </p:nvPr>
        </p:nvSpPr>
        <p:spPr/>
        <p:txBody>
          <a:bodyPr/>
          <a:lstStyle/>
          <a:p>
            <a:r>
              <a:rPr lang="en-AU" dirty="0"/>
              <a:t>Design - Qualitative</a:t>
            </a:r>
          </a:p>
        </p:txBody>
      </p:sp>
      <p:sp>
        <p:nvSpPr>
          <p:cNvPr id="7" name="Text Placeholder 6">
            <a:extLst>
              <a:ext uri="{FF2B5EF4-FFF2-40B4-BE49-F238E27FC236}">
                <a16:creationId xmlns:a16="http://schemas.microsoft.com/office/drawing/2014/main" id="{DFF01C32-F759-4CB3-B793-0A763BA41C5C}"/>
              </a:ext>
            </a:extLst>
          </p:cNvPr>
          <p:cNvSpPr>
            <a:spLocks noGrp="1"/>
          </p:cNvSpPr>
          <p:nvPr>
            <p:ph type="body" idx="1"/>
          </p:nvPr>
        </p:nvSpPr>
        <p:spPr/>
        <p:txBody>
          <a:bodyPr/>
          <a:lstStyle/>
          <a:p>
            <a:r>
              <a:rPr lang="en-AU" dirty="0"/>
              <a:t>University A - CQU</a:t>
            </a:r>
          </a:p>
        </p:txBody>
      </p:sp>
      <p:pic>
        <p:nvPicPr>
          <p:cNvPr id="11" name="Content Placeholder 10">
            <a:extLst>
              <a:ext uri="{FF2B5EF4-FFF2-40B4-BE49-F238E27FC236}">
                <a16:creationId xmlns:a16="http://schemas.microsoft.com/office/drawing/2014/main" id="{7EF63615-A889-4836-B4A0-C7CC507D7D72}"/>
              </a:ext>
            </a:extLst>
          </p:cNvPr>
          <p:cNvPicPr>
            <a:picLocks noGrp="1" noChangeAspect="1"/>
          </p:cNvPicPr>
          <p:nvPr>
            <p:ph sz="half" idx="2"/>
          </p:nvPr>
        </p:nvPicPr>
        <p:blipFill>
          <a:blip r:embed="rId3"/>
          <a:stretch>
            <a:fillRect/>
          </a:stretch>
        </p:blipFill>
        <p:spPr>
          <a:xfrm>
            <a:off x="1041035" y="2759223"/>
            <a:ext cx="4755292" cy="3176291"/>
          </a:xfrm>
          <a:prstGeom prst="rect">
            <a:avLst/>
          </a:prstGeom>
        </p:spPr>
      </p:pic>
      <p:sp>
        <p:nvSpPr>
          <p:cNvPr id="9" name="Text Placeholder 8">
            <a:extLst>
              <a:ext uri="{FF2B5EF4-FFF2-40B4-BE49-F238E27FC236}">
                <a16:creationId xmlns:a16="http://schemas.microsoft.com/office/drawing/2014/main" id="{E307F2C8-D633-4EF1-BB96-B0C4C9D082C9}"/>
              </a:ext>
            </a:extLst>
          </p:cNvPr>
          <p:cNvSpPr>
            <a:spLocks noGrp="1"/>
          </p:cNvSpPr>
          <p:nvPr>
            <p:ph type="body" sz="quarter" idx="3"/>
          </p:nvPr>
        </p:nvSpPr>
        <p:spPr/>
        <p:txBody>
          <a:bodyPr/>
          <a:lstStyle/>
          <a:p>
            <a:r>
              <a:rPr lang="en-AU" dirty="0"/>
              <a:t>University B - USC</a:t>
            </a:r>
          </a:p>
        </p:txBody>
      </p:sp>
      <p:pic>
        <p:nvPicPr>
          <p:cNvPr id="12" name="Content Placeholder 11">
            <a:extLst>
              <a:ext uri="{FF2B5EF4-FFF2-40B4-BE49-F238E27FC236}">
                <a16:creationId xmlns:a16="http://schemas.microsoft.com/office/drawing/2014/main" id="{6E435C94-3708-47E8-A2A5-5791B0A500FD}"/>
              </a:ext>
            </a:extLst>
          </p:cNvPr>
          <p:cNvPicPr>
            <a:picLocks noGrp="1" noChangeAspect="1"/>
          </p:cNvPicPr>
          <p:nvPr>
            <p:ph sz="quarter" idx="4"/>
          </p:nvPr>
        </p:nvPicPr>
        <p:blipFill>
          <a:blip r:embed="rId4"/>
          <a:stretch>
            <a:fillRect/>
          </a:stretch>
        </p:blipFill>
        <p:spPr>
          <a:xfrm>
            <a:off x="6383099" y="2759223"/>
            <a:ext cx="4761389" cy="3176291"/>
          </a:xfrm>
          <a:prstGeom prst="rect">
            <a:avLst/>
          </a:prstGeom>
        </p:spPr>
      </p:pic>
      <p:sp>
        <p:nvSpPr>
          <p:cNvPr id="13" name="TextBox 12">
            <a:extLst>
              <a:ext uri="{FF2B5EF4-FFF2-40B4-BE49-F238E27FC236}">
                <a16:creationId xmlns:a16="http://schemas.microsoft.com/office/drawing/2014/main" id="{364C1AF8-13EF-449B-87B1-EB283C61602F}"/>
              </a:ext>
            </a:extLst>
          </p:cNvPr>
          <p:cNvSpPr txBox="1"/>
          <p:nvPr/>
        </p:nvSpPr>
        <p:spPr>
          <a:xfrm>
            <a:off x="7869157" y="6277431"/>
            <a:ext cx="1789272" cy="215444"/>
          </a:xfrm>
          <a:prstGeom prst="rect">
            <a:avLst/>
          </a:prstGeom>
          <a:noFill/>
        </p:spPr>
        <p:txBody>
          <a:bodyPr wrap="none" rtlCol="0">
            <a:spAutoFit/>
          </a:bodyPr>
          <a:lstStyle/>
          <a:p>
            <a:r>
              <a:rPr lang="en-AU" sz="800" dirty="0"/>
              <a:t>Image by </a:t>
            </a:r>
            <a:r>
              <a:rPr lang="en-AU" sz="800" dirty="0" err="1"/>
              <a:t>Vivek</a:t>
            </a:r>
            <a:r>
              <a:rPr lang="en-AU" sz="800" dirty="0"/>
              <a:t> Kumar@Unsplash.com</a:t>
            </a:r>
          </a:p>
        </p:txBody>
      </p:sp>
    </p:spTree>
    <p:extLst>
      <p:ext uri="{BB962C8B-B14F-4D97-AF65-F5344CB8AC3E}">
        <p14:creationId xmlns:p14="http://schemas.microsoft.com/office/powerpoint/2010/main" val="3835117874"/>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853A5-4D09-44CE-A87C-238C0DA152A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Ethics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close up of a couple of street signs on a pole&#10;&#10;Description generated with very high confidence">
            <a:extLst>
              <a:ext uri="{FF2B5EF4-FFF2-40B4-BE49-F238E27FC236}">
                <a16:creationId xmlns:a16="http://schemas.microsoft.com/office/drawing/2014/main" id="{BEAC0B25-AEC3-4CB8-A891-B2A85E4B9F66}"/>
              </a:ext>
            </a:extLst>
          </p:cNvPr>
          <p:cNvPicPr>
            <a:picLocks noGrp="1" noChangeAspect="1"/>
          </p:cNvPicPr>
          <p:nvPr>
            <p:ph idx="1"/>
          </p:nvPr>
        </p:nvPicPr>
        <p:blipFill>
          <a:blip r:embed="rId3"/>
          <a:stretch>
            <a:fillRect/>
          </a:stretch>
        </p:blipFill>
        <p:spPr>
          <a:xfrm>
            <a:off x="5153822" y="1778201"/>
            <a:ext cx="6553545" cy="3309540"/>
          </a:xfrm>
          <a:prstGeom prst="rect">
            <a:avLst/>
          </a:prstGeom>
        </p:spPr>
      </p:pic>
      <p:sp>
        <p:nvSpPr>
          <p:cNvPr id="5" name="TextBox 4">
            <a:extLst>
              <a:ext uri="{FF2B5EF4-FFF2-40B4-BE49-F238E27FC236}">
                <a16:creationId xmlns:a16="http://schemas.microsoft.com/office/drawing/2014/main" id="{7D837317-CC6E-4CF7-9F9C-414CDD70D0F4}"/>
              </a:ext>
            </a:extLst>
          </p:cNvPr>
          <p:cNvSpPr txBox="1"/>
          <p:nvPr/>
        </p:nvSpPr>
        <p:spPr>
          <a:xfrm>
            <a:off x="7204136" y="6285285"/>
            <a:ext cx="2452916" cy="215444"/>
          </a:xfrm>
          <a:prstGeom prst="rect">
            <a:avLst/>
          </a:prstGeom>
          <a:noFill/>
        </p:spPr>
        <p:txBody>
          <a:bodyPr wrap="none" rtlCol="0">
            <a:spAutoFit/>
          </a:bodyPr>
          <a:lstStyle/>
          <a:p>
            <a:r>
              <a:rPr lang="en-AU" sz="800" dirty="0"/>
              <a:t>Image from https://www.poynter.org/channels/ethics</a:t>
            </a:r>
          </a:p>
        </p:txBody>
      </p:sp>
    </p:spTree>
    <p:extLst>
      <p:ext uri="{BB962C8B-B14F-4D97-AF65-F5344CB8AC3E}">
        <p14:creationId xmlns:p14="http://schemas.microsoft.com/office/powerpoint/2010/main" val="1350161656"/>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053D5-16DA-4E29-A7EE-F6283A6DD27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Recruitment</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6B693B0-33ED-41DF-A98A-6BF10DAD43A8}"/>
              </a:ext>
            </a:extLst>
          </p:cNvPr>
          <p:cNvPicPr>
            <a:picLocks noGrp="1" noChangeAspect="1"/>
          </p:cNvPicPr>
          <p:nvPr>
            <p:ph idx="1"/>
          </p:nvPr>
        </p:nvPicPr>
        <p:blipFill>
          <a:blip r:embed="rId3"/>
          <a:stretch>
            <a:fillRect/>
          </a:stretch>
        </p:blipFill>
        <p:spPr>
          <a:xfrm>
            <a:off x="5153822" y="1253917"/>
            <a:ext cx="6553545" cy="4358107"/>
          </a:xfrm>
          <a:prstGeom prst="rect">
            <a:avLst/>
          </a:prstGeom>
        </p:spPr>
      </p:pic>
      <p:sp>
        <p:nvSpPr>
          <p:cNvPr id="7" name="TextBox 6">
            <a:extLst>
              <a:ext uri="{FF2B5EF4-FFF2-40B4-BE49-F238E27FC236}">
                <a16:creationId xmlns:a16="http://schemas.microsoft.com/office/drawing/2014/main" id="{06CD00FC-AC21-4429-81B6-FC08AA9E6449}"/>
              </a:ext>
            </a:extLst>
          </p:cNvPr>
          <p:cNvSpPr txBox="1"/>
          <p:nvPr/>
        </p:nvSpPr>
        <p:spPr>
          <a:xfrm>
            <a:off x="7869157" y="6277431"/>
            <a:ext cx="1863011" cy="215444"/>
          </a:xfrm>
          <a:prstGeom prst="rect">
            <a:avLst/>
          </a:prstGeom>
          <a:noFill/>
        </p:spPr>
        <p:txBody>
          <a:bodyPr wrap="none" rtlCol="0">
            <a:spAutoFit/>
          </a:bodyPr>
          <a:lstStyle/>
          <a:p>
            <a:r>
              <a:rPr lang="en-AU" sz="800" dirty="0"/>
              <a:t>Image by Kelsey Chance@Unsplash.com</a:t>
            </a:r>
          </a:p>
        </p:txBody>
      </p:sp>
    </p:spTree>
    <p:extLst>
      <p:ext uri="{BB962C8B-B14F-4D97-AF65-F5344CB8AC3E}">
        <p14:creationId xmlns:p14="http://schemas.microsoft.com/office/powerpoint/2010/main" val="1344404777"/>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7F5FEB99-15F9-4ED0-9475-EE865D7FEAD4}"/>
              </a:ext>
            </a:extLst>
          </p:cNvPr>
          <p:cNvSpPr>
            <a:spLocks noGrp="1"/>
          </p:cNvSpPr>
          <p:nvPr>
            <p:ph type="title"/>
          </p:nvPr>
        </p:nvSpPr>
        <p:spPr>
          <a:xfrm>
            <a:off x="535020" y="685800"/>
            <a:ext cx="2780271" cy="5105400"/>
          </a:xfrm>
        </p:spPr>
        <p:txBody>
          <a:bodyPr>
            <a:normAutofit/>
          </a:bodyPr>
          <a:lstStyle/>
          <a:p>
            <a:r>
              <a:rPr lang="en-AU" sz="4000">
                <a:solidFill>
                  <a:srgbClr val="FFFFFF"/>
                </a:solidFill>
              </a:rPr>
              <a:t>Data collection</a:t>
            </a:r>
          </a:p>
        </p:txBody>
      </p:sp>
      <p:graphicFrame>
        <p:nvGraphicFramePr>
          <p:cNvPr id="4" name="Content Placeholder 3">
            <a:extLst>
              <a:ext uri="{FF2B5EF4-FFF2-40B4-BE49-F238E27FC236}">
                <a16:creationId xmlns:a16="http://schemas.microsoft.com/office/drawing/2014/main" id="{259B5AD8-FFF7-4A95-B314-EE41CDC2C5F5}"/>
              </a:ext>
            </a:extLst>
          </p:cNvPr>
          <p:cNvGraphicFramePr>
            <a:graphicFrameLocks noGrp="1"/>
          </p:cNvGraphicFramePr>
          <p:nvPr>
            <p:ph idx="1"/>
            <p:extLst>
              <p:ext uri="{D42A27DB-BD31-4B8C-83A1-F6EECF244321}">
                <p14:modId xmlns:p14="http://schemas.microsoft.com/office/powerpoint/2010/main" val="800554294"/>
              </p:ext>
            </p:extLst>
          </p:nvPr>
        </p:nvGraphicFramePr>
        <p:xfrm>
          <a:off x="5010150" y="725354"/>
          <a:ext cx="6492876" cy="5026040"/>
        </p:xfrm>
        <a:graphic>
          <a:graphicData uri="http://schemas.openxmlformats.org/drawingml/2006/table">
            <a:tbl>
              <a:tblPr firstRow="1" firstCol="1" bandRow="1">
                <a:tableStyleId>{5C22544A-7EE6-4342-B048-85BDC9FD1C3A}</a:tableStyleId>
              </a:tblPr>
              <a:tblGrid>
                <a:gridCol w="1218608">
                  <a:extLst>
                    <a:ext uri="{9D8B030D-6E8A-4147-A177-3AD203B41FA5}">
                      <a16:colId xmlns:a16="http://schemas.microsoft.com/office/drawing/2014/main" val="2122544559"/>
                    </a:ext>
                  </a:extLst>
                </a:gridCol>
                <a:gridCol w="1509747">
                  <a:extLst>
                    <a:ext uri="{9D8B030D-6E8A-4147-A177-3AD203B41FA5}">
                      <a16:colId xmlns:a16="http://schemas.microsoft.com/office/drawing/2014/main" val="1019289473"/>
                    </a:ext>
                  </a:extLst>
                </a:gridCol>
                <a:gridCol w="2245683">
                  <a:extLst>
                    <a:ext uri="{9D8B030D-6E8A-4147-A177-3AD203B41FA5}">
                      <a16:colId xmlns:a16="http://schemas.microsoft.com/office/drawing/2014/main" val="3712585508"/>
                    </a:ext>
                  </a:extLst>
                </a:gridCol>
                <a:gridCol w="1518838">
                  <a:extLst>
                    <a:ext uri="{9D8B030D-6E8A-4147-A177-3AD203B41FA5}">
                      <a16:colId xmlns:a16="http://schemas.microsoft.com/office/drawing/2014/main" val="36500389"/>
                    </a:ext>
                  </a:extLst>
                </a:gridCol>
              </a:tblGrid>
              <a:tr h="206390">
                <a:tc>
                  <a:txBody>
                    <a:bodyPr/>
                    <a:lstStyle/>
                    <a:p>
                      <a:pPr>
                        <a:lnSpc>
                          <a:spcPct val="115000"/>
                        </a:lnSpc>
                        <a:spcAft>
                          <a:spcPts val="0"/>
                        </a:spcAft>
                      </a:pPr>
                      <a:r>
                        <a:rPr lang="en-AU" sz="1000">
                          <a:effectLst/>
                        </a:rPr>
                        <a:t>Focus Group</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000" dirty="0">
                          <a:effectLst/>
                        </a:rPr>
                        <a:t>Type of portfolio</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000" dirty="0">
                          <a:effectLst/>
                        </a:rPr>
                        <a:t>Pseudonyms of participants</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000">
                          <a:effectLst/>
                        </a:rPr>
                        <a:t>University</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extLst>
                  <a:ext uri="{0D108BD9-81ED-4DB2-BD59-A6C34878D82A}">
                    <a16:rowId xmlns:a16="http://schemas.microsoft.com/office/drawing/2014/main" val="278585408"/>
                  </a:ext>
                </a:extLst>
              </a:tr>
              <a:tr h="927905">
                <a:tc>
                  <a:txBody>
                    <a:bodyPr/>
                    <a:lstStyle/>
                    <a:p>
                      <a:pPr>
                        <a:lnSpc>
                          <a:spcPct val="115000"/>
                        </a:lnSpc>
                        <a:spcAft>
                          <a:spcPts val="0"/>
                        </a:spcAft>
                      </a:pPr>
                      <a:r>
                        <a:rPr lang="en-AU" sz="1000" dirty="0">
                          <a:effectLst/>
                        </a:rPr>
                        <a:t>1</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400">
                          <a:effectLst/>
                        </a:rPr>
                        <a:t>Eportfolio</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100">
                          <a:effectLst/>
                        </a:rPr>
                        <a:t>Neive</a:t>
                      </a:r>
                    </a:p>
                    <a:p>
                      <a:pPr>
                        <a:lnSpc>
                          <a:spcPct val="115000"/>
                        </a:lnSpc>
                        <a:spcAft>
                          <a:spcPts val="0"/>
                        </a:spcAft>
                      </a:pPr>
                      <a:r>
                        <a:rPr lang="en-AU" sz="1100">
                          <a:effectLst/>
                        </a:rPr>
                        <a:t>Naomi</a:t>
                      </a:r>
                    </a:p>
                    <a:p>
                      <a:pPr>
                        <a:lnSpc>
                          <a:spcPct val="115000"/>
                        </a:lnSpc>
                        <a:spcAft>
                          <a:spcPts val="0"/>
                        </a:spcAft>
                      </a:pPr>
                      <a:r>
                        <a:rPr lang="en-AU" sz="1100">
                          <a:effectLst/>
                        </a:rPr>
                        <a:t>Natalie</a:t>
                      </a:r>
                    </a:p>
                    <a:p>
                      <a:pPr>
                        <a:lnSpc>
                          <a:spcPct val="115000"/>
                        </a:lnSpc>
                        <a:spcAft>
                          <a:spcPts val="0"/>
                        </a:spcAft>
                      </a:pPr>
                      <a:r>
                        <a:rPr lang="en-AU" sz="1100">
                          <a:effectLst/>
                        </a:rPr>
                        <a:t>Nicola</a:t>
                      </a:r>
                    </a:p>
                    <a:p>
                      <a:pPr>
                        <a:lnSpc>
                          <a:spcPct val="115000"/>
                        </a:lnSpc>
                        <a:spcAft>
                          <a:spcPts val="0"/>
                        </a:spcAft>
                      </a:pPr>
                      <a:r>
                        <a:rPr lang="en-AU" sz="1100">
                          <a:effectLst/>
                        </a:rPr>
                        <a:t>Nancy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B - USC</a:t>
                      </a:r>
                    </a:p>
                  </a:txBody>
                  <a:tcPr marL="57621" marR="57621" marT="0" marB="0"/>
                </a:tc>
                <a:extLst>
                  <a:ext uri="{0D108BD9-81ED-4DB2-BD59-A6C34878D82A}">
                    <a16:rowId xmlns:a16="http://schemas.microsoft.com/office/drawing/2014/main" val="1436848427"/>
                  </a:ext>
                </a:extLst>
              </a:tr>
              <a:tr h="1114557">
                <a:tc>
                  <a:txBody>
                    <a:bodyPr/>
                    <a:lstStyle/>
                    <a:p>
                      <a:pPr>
                        <a:lnSpc>
                          <a:spcPct val="115000"/>
                        </a:lnSpc>
                        <a:spcAft>
                          <a:spcPts val="0"/>
                        </a:spcAft>
                      </a:pPr>
                      <a:r>
                        <a:rPr lang="en-AU" sz="1000" dirty="0">
                          <a:effectLst/>
                        </a:rPr>
                        <a:t>2</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400">
                          <a:effectLst/>
                        </a:rPr>
                        <a:t>Paper based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100" dirty="0">
                          <a:effectLst/>
                        </a:rPr>
                        <a:t>Michelle</a:t>
                      </a:r>
                    </a:p>
                    <a:p>
                      <a:pPr>
                        <a:lnSpc>
                          <a:spcPct val="115000"/>
                        </a:lnSpc>
                        <a:spcAft>
                          <a:spcPts val="0"/>
                        </a:spcAft>
                      </a:pPr>
                      <a:r>
                        <a:rPr lang="en-AU" sz="1100" dirty="0">
                          <a:effectLst/>
                        </a:rPr>
                        <a:t>Mary</a:t>
                      </a:r>
                    </a:p>
                    <a:p>
                      <a:pPr>
                        <a:lnSpc>
                          <a:spcPct val="115000"/>
                        </a:lnSpc>
                        <a:spcAft>
                          <a:spcPts val="0"/>
                        </a:spcAft>
                      </a:pPr>
                      <a:r>
                        <a:rPr lang="en-AU" sz="1100" dirty="0">
                          <a:effectLst/>
                        </a:rPr>
                        <a:t>Molly</a:t>
                      </a:r>
                    </a:p>
                    <a:p>
                      <a:pPr>
                        <a:lnSpc>
                          <a:spcPct val="115000"/>
                        </a:lnSpc>
                        <a:spcAft>
                          <a:spcPts val="0"/>
                        </a:spcAft>
                      </a:pPr>
                      <a:r>
                        <a:rPr lang="en-AU" sz="1100" dirty="0">
                          <a:effectLst/>
                        </a:rPr>
                        <a:t>May</a:t>
                      </a:r>
                    </a:p>
                    <a:p>
                      <a:pPr>
                        <a:lnSpc>
                          <a:spcPct val="115000"/>
                        </a:lnSpc>
                        <a:spcAft>
                          <a:spcPts val="0"/>
                        </a:spcAft>
                      </a:pPr>
                      <a:r>
                        <a:rPr lang="en-AU" sz="1100" dirty="0">
                          <a:effectLst/>
                        </a:rPr>
                        <a:t>Monica</a:t>
                      </a:r>
                    </a:p>
                    <a:p>
                      <a:pPr>
                        <a:lnSpc>
                          <a:spcPct val="115000"/>
                        </a:lnSpc>
                        <a:spcAft>
                          <a:spcPts val="0"/>
                        </a:spcAft>
                      </a:pPr>
                      <a:r>
                        <a:rPr lang="en-AU" sz="1100" dirty="0">
                          <a:effectLst/>
                        </a:rPr>
                        <a:t>Maisie</a:t>
                      </a:r>
                    </a:p>
                  </a:txBody>
                  <a:tcPr marL="57621" marR="57621" marT="0" marB="0"/>
                </a:tc>
                <a:tc>
                  <a:txBody>
                    <a:bodyPr/>
                    <a:lstStyle/>
                    <a:p>
                      <a:pPr>
                        <a:lnSpc>
                          <a:spcPct val="115000"/>
                        </a:lnSpc>
                        <a:spcAft>
                          <a:spcPts val="0"/>
                        </a:spcAft>
                      </a:pPr>
                      <a:r>
                        <a:rPr lang="en-AU" sz="1200" dirty="0">
                          <a:effectLst/>
                        </a:rPr>
                        <a:t>A - CQU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extLst>
                  <a:ext uri="{0D108BD9-81ED-4DB2-BD59-A6C34878D82A}">
                    <a16:rowId xmlns:a16="http://schemas.microsoft.com/office/drawing/2014/main" val="994355727"/>
                  </a:ext>
                </a:extLst>
              </a:tr>
              <a:tr h="927905">
                <a:tc>
                  <a:txBody>
                    <a:bodyPr/>
                    <a:lstStyle/>
                    <a:p>
                      <a:pPr>
                        <a:lnSpc>
                          <a:spcPct val="115000"/>
                        </a:lnSpc>
                        <a:spcAft>
                          <a:spcPts val="0"/>
                        </a:spcAft>
                      </a:pPr>
                      <a:r>
                        <a:rPr lang="en-AU" sz="1000">
                          <a:effectLst/>
                        </a:rPr>
                        <a:t>3</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400">
                          <a:effectLst/>
                        </a:rPr>
                        <a:t>Paper based</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100">
                          <a:effectLst/>
                        </a:rPr>
                        <a:t>Carol</a:t>
                      </a:r>
                    </a:p>
                    <a:p>
                      <a:pPr>
                        <a:lnSpc>
                          <a:spcPct val="115000"/>
                        </a:lnSpc>
                        <a:spcAft>
                          <a:spcPts val="0"/>
                        </a:spcAft>
                      </a:pPr>
                      <a:r>
                        <a:rPr lang="en-AU" sz="1100">
                          <a:effectLst/>
                        </a:rPr>
                        <a:t>Cate</a:t>
                      </a:r>
                    </a:p>
                    <a:p>
                      <a:pPr>
                        <a:lnSpc>
                          <a:spcPct val="115000"/>
                        </a:lnSpc>
                        <a:spcAft>
                          <a:spcPts val="0"/>
                        </a:spcAft>
                      </a:pPr>
                      <a:r>
                        <a:rPr lang="en-AU" sz="1100">
                          <a:effectLst/>
                        </a:rPr>
                        <a:t>Celine</a:t>
                      </a:r>
                    </a:p>
                    <a:p>
                      <a:pPr>
                        <a:lnSpc>
                          <a:spcPct val="115000"/>
                        </a:lnSpc>
                        <a:spcAft>
                          <a:spcPts val="0"/>
                        </a:spcAft>
                      </a:pPr>
                      <a:r>
                        <a:rPr lang="en-AU" sz="1100">
                          <a:effectLst/>
                        </a:rPr>
                        <a:t>Charlotte</a:t>
                      </a:r>
                    </a:p>
                    <a:p>
                      <a:pPr>
                        <a:lnSpc>
                          <a:spcPct val="115000"/>
                        </a:lnSpc>
                        <a:spcAft>
                          <a:spcPts val="0"/>
                        </a:spcAft>
                      </a:pPr>
                      <a:r>
                        <a:rPr lang="en-AU" sz="1100">
                          <a:effectLst/>
                        </a:rPr>
                        <a:t>Carmen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200" dirty="0">
                          <a:effectLst/>
                        </a:rPr>
                        <a:t>A - CQU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extLst>
                  <a:ext uri="{0D108BD9-81ED-4DB2-BD59-A6C34878D82A}">
                    <a16:rowId xmlns:a16="http://schemas.microsoft.com/office/drawing/2014/main" val="436047832"/>
                  </a:ext>
                </a:extLst>
              </a:tr>
              <a:tr h="747526">
                <a:tc>
                  <a:txBody>
                    <a:bodyPr/>
                    <a:lstStyle/>
                    <a:p>
                      <a:pPr>
                        <a:lnSpc>
                          <a:spcPct val="115000"/>
                        </a:lnSpc>
                        <a:spcAft>
                          <a:spcPts val="0"/>
                        </a:spcAft>
                      </a:pPr>
                      <a:r>
                        <a:rPr lang="en-AU" sz="1000">
                          <a:effectLst/>
                        </a:rPr>
                        <a:t>4</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400">
                          <a:effectLst/>
                        </a:rPr>
                        <a:t>Paper based</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100">
                          <a:effectLst/>
                        </a:rPr>
                        <a:t>Sally</a:t>
                      </a:r>
                    </a:p>
                    <a:p>
                      <a:pPr>
                        <a:lnSpc>
                          <a:spcPct val="115000"/>
                        </a:lnSpc>
                        <a:spcAft>
                          <a:spcPts val="0"/>
                        </a:spcAft>
                      </a:pPr>
                      <a:r>
                        <a:rPr lang="en-AU" sz="1100">
                          <a:effectLst/>
                        </a:rPr>
                        <a:t>Sandra</a:t>
                      </a:r>
                    </a:p>
                    <a:p>
                      <a:pPr>
                        <a:lnSpc>
                          <a:spcPct val="115000"/>
                        </a:lnSpc>
                        <a:spcAft>
                          <a:spcPts val="0"/>
                        </a:spcAft>
                      </a:pPr>
                      <a:r>
                        <a:rPr lang="en-AU" sz="1100">
                          <a:effectLst/>
                        </a:rPr>
                        <a:t>Siobhan</a:t>
                      </a:r>
                    </a:p>
                    <a:p>
                      <a:pPr>
                        <a:lnSpc>
                          <a:spcPct val="115000"/>
                        </a:lnSpc>
                        <a:spcAft>
                          <a:spcPts val="0"/>
                        </a:spcAft>
                      </a:pPr>
                      <a:r>
                        <a:rPr lang="en-AU" sz="1100">
                          <a:effectLst/>
                        </a:rPr>
                        <a:t>Sue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200" dirty="0">
                          <a:effectLst/>
                        </a:rPr>
                        <a:t>A - CQU</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extLst>
                  <a:ext uri="{0D108BD9-81ED-4DB2-BD59-A6C34878D82A}">
                    <a16:rowId xmlns:a16="http://schemas.microsoft.com/office/drawing/2014/main" val="4121196149"/>
                  </a:ext>
                </a:extLst>
              </a:tr>
              <a:tr h="927905">
                <a:tc>
                  <a:txBody>
                    <a:bodyPr/>
                    <a:lstStyle/>
                    <a:p>
                      <a:pPr>
                        <a:lnSpc>
                          <a:spcPct val="115000"/>
                        </a:lnSpc>
                        <a:spcAft>
                          <a:spcPts val="0"/>
                        </a:spcAft>
                      </a:pPr>
                      <a:r>
                        <a:rPr lang="en-AU" sz="1000">
                          <a:effectLst/>
                        </a:rPr>
                        <a:t>5</a:t>
                      </a:r>
                      <a:endParaRPr lang="en-AU" sz="10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400" dirty="0">
                          <a:effectLst/>
                        </a:rPr>
                        <a:t>Eportfolio</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de-DE" sz="1100">
                          <a:effectLst/>
                        </a:rPr>
                        <a:t>Kate</a:t>
                      </a:r>
                      <a:endParaRPr lang="en-AU" sz="1100">
                        <a:effectLst/>
                      </a:endParaRPr>
                    </a:p>
                    <a:p>
                      <a:pPr>
                        <a:lnSpc>
                          <a:spcPct val="115000"/>
                        </a:lnSpc>
                        <a:spcAft>
                          <a:spcPts val="0"/>
                        </a:spcAft>
                      </a:pPr>
                      <a:r>
                        <a:rPr lang="de-DE" sz="1100">
                          <a:effectLst/>
                        </a:rPr>
                        <a:t>Katrina</a:t>
                      </a:r>
                      <a:endParaRPr lang="en-AU" sz="1100">
                        <a:effectLst/>
                      </a:endParaRPr>
                    </a:p>
                    <a:p>
                      <a:pPr>
                        <a:lnSpc>
                          <a:spcPct val="115000"/>
                        </a:lnSpc>
                        <a:spcAft>
                          <a:spcPts val="0"/>
                        </a:spcAft>
                      </a:pPr>
                      <a:r>
                        <a:rPr lang="de-DE" sz="1100">
                          <a:effectLst/>
                        </a:rPr>
                        <a:t>Kelly</a:t>
                      </a:r>
                      <a:endParaRPr lang="en-AU" sz="1100">
                        <a:effectLst/>
                      </a:endParaRPr>
                    </a:p>
                    <a:p>
                      <a:pPr>
                        <a:lnSpc>
                          <a:spcPct val="115000"/>
                        </a:lnSpc>
                        <a:spcAft>
                          <a:spcPts val="0"/>
                        </a:spcAft>
                      </a:pPr>
                      <a:r>
                        <a:rPr lang="de-DE" sz="1100">
                          <a:effectLst/>
                        </a:rPr>
                        <a:t>Kay</a:t>
                      </a:r>
                      <a:endParaRPr lang="en-AU" sz="1100">
                        <a:effectLst/>
                      </a:endParaRPr>
                    </a:p>
                    <a:p>
                      <a:pPr>
                        <a:lnSpc>
                          <a:spcPct val="115000"/>
                        </a:lnSpc>
                        <a:spcAft>
                          <a:spcPts val="0"/>
                        </a:spcAft>
                      </a:pPr>
                      <a:r>
                        <a:rPr lang="de-DE" sz="1100">
                          <a:effectLst/>
                        </a:rPr>
                        <a:t>Kim</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tc>
                  <a:txBody>
                    <a:bodyPr/>
                    <a:lstStyle/>
                    <a:p>
                      <a:pPr>
                        <a:lnSpc>
                          <a:spcPct val="115000"/>
                        </a:lnSpc>
                        <a:spcAft>
                          <a:spcPts val="0"/>
                        </a:spcAft>
                      </a:pPr>
                      <a:r>
                        <a:rPr lang="en-AU" sz="1200" dirty="0">
                          <a:effectLst/>
                        </a:rPr>
                        <a:t>B - USC</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621" marR="57621" marT="0" marB="0"/>
                </a:tc>
                <a:extLst>
                  <a:ext uri="{0D108BD9-81ED-4DB2-BD59-A6C34878D82A}">
                    <a16:rowId xmlns:a16="http://schemas.microsoft.com/office/drawing/2014/main" val="3438568069"/>
                  </a:ext>
                </a:extLst>
              </a:tr>
            </a:tbl>
          </a:graphicData>
        </a:graphic>
      </p:graphicFrame>
      <p:sp>
        <p:nvSpPr>
          <p:cNvPr id="18" name="TextBox 17">
            <a:extLst>
              <a:ext uri="{FF2B5EF4-FFF2-40B4-BE49-F238E27FC236}">
                <a16:creationId xmlns:a16="http://schemas.microsoft.com/office/drawing/2014/main" id="{B8281530-AA6E-4542-876C-E43C676F2952}"/>
              </a:ext>
            </a:extLst>
          </p:cNvPr>
          <p:cNvSpPr txBox="1"/>
          <p:nvPr/>
        </p:nvSpPr>
        <p:spPr>
          <a:xfrm>
            <a:off x="8256588" y="5694879"/>
            <a:ext cx="569387" cy="276999"/>
          </a:xfrm>
          <a:prstGeom prst="rect">
            <a:avLst/>
          </a:prstGeom>
          <a:noFill/>
        </p:spPr>
        <p:txBody>
          <a:bodyPr wrap="none" rtlCol="0">
            <a:spAutoFit/>
          </a:bodyPr>
          <a:lstStyle/>
          <a:p>
            <a:r>
              <a:rPr lang="en-AU" sz="1200" dirty="0"/>
              <a:t>n = 25</a:t>
            </a:r>
          </a:p>
        </p:txBody>
      </p:sp>
    </p:spTree>
    <p:extLst>
      <p:ext uri="{BB962C8B-B14F-4D97-AF65-F5344CB8AC3E}">
        <p14:creationId xmlns:p14="http://schemas.microsoft.com/office/powerpoint/2010/main" val="4064660775"/>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287C2E-DC2B-44E7-B214-08AD85999E3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Analysis</a:t>
            </a:r>
          </a:p>
        </p:txBody>
      </p:sp>
      <p:graphicFrame>
        <p:nvGraphicFramePr>
          <p:cNvPr id="6" name="Diagram 5">
            <a:extLst>
              <a:ext uri="{FF2B5EF4-FFF2-40B4-BE49-F238E27FC236}">
                <a16:creationId xmlns:a16="http://schemas.microsoft.com/office/drawing/2014/main" id="{C21DF5F5-9D71-479C-92E6-8008A2B4BD3E}"/>
              </a:ext>
            </a:extLst>
          </p:cNvPr>
          <p:cNvGraphicFramePr/>
          <p:nvPr>
            <p:extLst>
              <p:ext uri="{D42A27DB-BD31-4B8C-83A1-F6EECF244321}">
                <p14:modId xmlns:p14="http://schemas.microsoft.com/office/powerpoint/2010/main" val="1461199353"/>
              </p:ext>
            </p:extLst>
          </p:nvPr>
        </p:nvGraphicFramePr>
        <p:xfrm>
          <a:off x="4032514" y="915017"/>
          <a:ext cx="7144619" cy="5027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671607"/>
      </p:ext>
    </p:extLst>
  </p:cSld>
  <p:clrMapOvr>
    <a:masterClrMapping/>
  </p:clrMapOvr>
  <mc:AlternateContent xmlns:mc="http://schemas.openxmlformats.org/markup-compatibility/2006" xmlns:p14="http://schemas.microsoft.com/office/powerpoint/2010/main">
    <mc:Choice Requires="p14">
      <p:transition p14:dur="200" advClick="0" advTm="20000"/>
    </mc:Choice>
    <mc:Fallback xmlns="">
      <p:transition advClick="0"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3226</TotalTime>
  <Words>2431</Words>
  <Application>Microsoft Office PowerPoint</Application>
  <PresentationFormat>Widescreen</PresentationFormat>
  <Paragraphs>178</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Over scaling: A comparison of the use of paper based and ePortfolios at two regional universities</vt:lpstr>
      <vt:lpstr>Background</vt:lpstr>
      <vt:lpstr>Context</vt:lpstr>
      <vt:lpstr>Over scaling</vt:lpstr>
      <vt:lpstr>Design - Qualitative</vt:lpstr>
      <vt:lpstr>Ethics</vt:lpstr>
      <vt:lpstr>Recruitment</vt:lpstr>
      <vt:lpstr>Data collection</vt:lpstr>
      <vt:lpstr>Analysis</vt:lpstr>
      <vt:lpstr>Research questions</vt:lpstr>
      <vt:lpstr>The benefits of maintaining a portfolio – electronic</vt:lpstr>
      <vt:lpstr>The benefits of maintaining a portfolio –paper</vt:lpstr>
      <vt:lpstr>The Challenges of completing the portfolio of evidence –   time consuming</vt:lpstr>
      <vt:lpstr>The Challenges of completing the portfolio of evidence –   Fear of loosing it</vt:lpstr>
      <vt:lpstr>What would their preferences be ? </vt:lpstr>
      <vt:lpstr>Could anything have been done differently?  - Electronic  </vt:lpstr>
      <vt:lpstr>Could anything have been done differently?  - Paper  </vt:lpstr>
      <vt:lpstr>How do midwifery students feel about completing a portfolio? </vt:lpstr>
      <vt:lpstr>Discussion</vt:lpstr>
      <vt:lpstr>Conclusion/Recommendations</vt:lpstr>
      <vt:lpstr>Thank you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scaling: A comparison of the use of paper based and ePortfolios at two regional universities</dc:title>
  <dc:creator>Terri Downer</dc:creator>
  <cp:lastModifiedBy>Jenny Kinnear</cp:lastModifiedBy>
  <cp:revision>80</cp:revision>
  <dcterms:created xsi:type="dcterms:W3CDTF">2018-10-25T05:22:05Z</dcterms:created>
  <dcterms:modified xsi:type="dcterms:W3CDTF">2022-03-16T03:30:30Z</dcterms:modified>
</cp:coreProperties>
</file>