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715907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Council of Australian governments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Ehealth/e-mental health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Digital technologies to deliver or aid delivery of specialised health or mental health assessments &amp; interventions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Online, CD-ROM, Videoconferencing, telehealth, App-based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Enhancing effectiveness of eHealth or eMental health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Improving digital skills and digital information literacy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Improving e-mental health literacy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Examining groups not native to digital environments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Digital information, referral and support communities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E.g. digital support communities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Evidence-based information to aid detection and referral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Digital Training/Professional Development Programs to professionals working in regional communities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Specialised modules unavailable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Region-specific</a:t>
            </a:r>
          </a:p>
          <a:p>
            <a:pPr lvl="1" indent="45720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64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Extension of current and previous work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New projects</a:t>
            </a:r>
          </a:p>
          <a:p>
            <a:pPr lvl="2" indent="91440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Regional vs rural, chronic illness, farmers, health professionals, miners, unemployed, ageing populations, indigenous populations, populations from CALD backgrounds</a:t>
            </a:r>
          </a:p>
        </p:txBody>
      </p:sp>
    </p:spTree>
    <p:extLst>
      <p:ext uri="{BB962C8B-B14F-4D97-AF65-F5344CB8AC3E}">
        <p14:creationId xmlns:p14="http://schemas.microsoft.com/office/powerpoint/2010/main" val="381742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32988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400" cap="all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5800" y="3505200"/>
            <a:ext cx="6400800" cy="3352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Click to edit Master subtitle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85800" y="3398520"/>
            <a:ext cx="7848601" cy="1589"/>
          </a:xfrm>
          <a:prstGeom prst="line">
            <a:avLst/>
          </a:prstGeom>
          <a:ln w="19050">
            <a:solidFill>
              <a:srgbClr val="1F497D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086474" y="6471849"/>
            <a:ext cx="7050585" cy="1"/>
          </a:xfrm>
          <a:prstGeom prst="line">
            <a:avLst/>
          </a:prstGeom>
          <a:ln w="26425">
            <a:solidFill>
              <a:srgbClr val="4F81BD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10703" y="6471336"/>
            <a:ext cx="2127556" cy="1"/>
          </a:xfrm>
          <a:prstGeom prst="line">
            <a:avLst/>
          </a:prstGeom>
          <a:ln w="26425">
            <a:solidFill>
              <a:srgbClr val="F79646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Click to 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77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60198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Click to 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-1" y="6092825"/>
            <a:ext cx="6372228" cy="0"/>
          </a:xfrm>
          <a:prstGeom prst="line">
            <a:avLst/>
          </a:prstGeom>
          <a:ln w="38100">
            <a:solidFill>
              <a:srgbClr val="1F497D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6372225" y="6092825"/>
            <a:ext cx="2771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60" name="image2.png" descr="beyondblue. Depresion, Anxiety - 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6093295"/>
            <a:ext cx="1512171" cy="80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3.png" descr="UQ Logo C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7810" y="6191815"/>
            <a:ext cx="1728194" cy="5536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" name="Group 64" descr="usq logo"/>
          <p:cNvGrpSpPr/>
          <p:nvPr/>
        </p:nvGrpSpPr>
        <p:grpSpPr>
          <a:xfrm>
            <a:off x="4033065" y="6129104"/>
            <a:ext cx="1547050" cy="637457"/>
            <a:chOff x="0" y="0"/>
            <a:chExt cx="1547048" cy="637456"/>
          </a:xfrm>
        </p:grpSpPr>
        <p:sp>
          <p:nvSpPr>
            <p:cNvPr id="62" name="Shape 62"/>
            <p:cNvSpPr/>
            <p:nvPr/>
          </p:nvSpPr>
          <p:spPr>
            <a:xfrm>
              <a:off x="0" y="-1"/>
              <a:ext cx="1547050" cy="6374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3" name="image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547049" cy="637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5" name="image5.png" descr="GRIFF1_REG_col_S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51597" y="6201316"/>
            <a:ext cx="1580258" cy="513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44338" y="6198653"/>
            <a:ext cx="1119171" cy="63742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2771774" y="115887"/>
            <a:ext cx="637222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115887"/>
            <a:ext cx="2771777" cy="2"/>
          </a:xfrm>
          <a:prstGeom prst="line">
            <a:avLst/>
          </a:prstGeom>
          <a:ln w="38100">
            <a:solidFill>
              <a:srgbClr val="1F497D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1" y="6092825"/>
            <a:ext cx="6372228" cy="0"/>
          </a:xfrm>
          <a:prstGeom prst="line">
            <a:avLst/>
          </a:prstGeom>
          <a:ln w="38100">
            <a:solidFill>
              <a:srgbClr val="1F497D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372225" y="6092825"/>
            <a:ext cx="2771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115887"/>
            <a:ext cx="2771777" cy="2"/>
          </a:xfrm>
          <a:prstGeom prst="line">
            <a:avLst/>
          </a:prstGeom>
          <a:ln w="38100">
            <a:solidFill>
              <a:srgbClr val="1F497D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2771774" y="115887"/>
            <a:ext cx="637222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244117" y="278497"/>
            <a:ext cx="7280211" cy="135030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76092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100">
                <a:solidFill>
                  <a:srgbClr val="376092"/>
                </a:solidFill>
              </a:rPr>
              <a:t>Click to edit Master title style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539550" y="1628799"/>
            <a:ext cx="8229602" cy="5229201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57200" indent="-182879">
              <a:spcBef>
                <a:spcPts val="700"/>
              </a:spcBef>
              <a:defRPr sz="3200"/>
            </a:lvl2pPr>
            <a:lvl3pPr marL="731519" indent="-182880">
              <a:spcBef>
                <a:spcPts val="700"/>
              </a:spcBef>
              <a:defRPr sz="3200"/>
            </a:lvl3pPr>
            <a:lvl4pPr marL="1005839" indent="-182880">
              <a:spcBef>
                <a:spcPts val="700"/>
              </a:spcBef>
              <a:defRPr sz="3200"/>
            </a:lvl4pPr>
            <a:lvl5pPr marL="1188719" indent="-1371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pic>
        <p:nvPicPr>
          <p:cNvPr id="75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45848" y="260647"/>
            <a:ext cx="1251810" cy="1238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266700" y="507999"/>
            <a:ext cx="6134349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1831708"/>
            <a:ext cx="8229600" cy="41983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Click to 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086474" y="6483831"/>
            <a:ext cx="7050585" cy="1"/>
          </a:xfrm>
          <a:prstGeom prst="line">
            <a:avLst/>
          </a:prstGeom>
          <a:ln w="26425">
            <a:solidFill>
              <a:srgbClr val="4F81BD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0703" y="6483831"/>
            <a:ext cx="2106504" cy="1"/>
          </a:xfrm>
          <a:prstGeom prst="line">
            <a:avLst/>
          </a:prstGeom>
          <a:ln w="26425">
            <a:solidFill>
              <a:srgbClr val="F79646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07999"/>
            <a:ext cx="1305279" cy="143902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722312" y="647700"/>
            <a:ext cx="7772401" cy="3914775"/>
          </a:xfrm>
          <a:prstGeom prst="rect">
            <a:avLst/>
          </a:prstGeom>
        </p:spPr>
        <p:txBody>
          <a:bodyPr anchor="b"/>
          <a:lstStyle>
            <a:lvl1pPr>
              <a:defRPr sz="4800" cap="all">
                <a:solidFill>
                  <a:srgbClr val="EEECE1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800" cap="all" spc="-100">
                <a:solidFill>
                  <a:srgbClr val="EEECE1"/>
                </a:solidFill>
              </a:rPr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22312" y="4626864"/>
            <a:ext cx="7772401" cy="223113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EEECE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CE1"/>
                </a:solidFill>
              </a:rPr>
              <a:t>Click to 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31519" y="4599432"/>
            <a:ext cx="7848602" cy="1589"/>
          </a:xfrm>
          <a:prstGeom prst="line">
            <a:avLst/>
          </a:prstGeom>
          <a:ln w="19050">
            <a:solidFill>
              <a:srgbClr val="EEECE1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1289304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457200" y="1673351"/>
            <a:ext cx="4038600" cy="51846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87680" indent="-213360">
              <a:spcBef>
                <a:spcPts val="600"/>
              </a:spcBef>
              <a:defRPr sz="2800"/>
            </a:lvl2pPr>
            <a:lvl3pPr marL="804672" indent="-256032">
              <a:spcBef>
                <a:spcPts val="600"/>
              </a:spcBef>
              <a:defRPr sz="2800"/>
            </a:lvl3pPr>
            <a:lvl4pPr marL="1107439" indent="-284480">
              <a:spcBef>
                <a:spcPts val="600"/>
              </a:spcBef>
              <a:defRPr sz="2800"/>
            </a:lvl4pPr>
            <a:lvl5pPr marL="1264919" indent="-21336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474945"/>
            <a:ext cx="8229600" cy="110751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7200" y="1582454"/>
            <a:ext cx="3931921" cy="8276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1F497D"/>
                </a:solidFill>
              </a:rPr>
              <a:t>Click to edit Master text styles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71999" y="1691640"/>
            <a:ext cx="795" cy="4709160"/>
          </a:xfrm>
          <a:prstGeom prst="line">
            <a:avLst/>
          </a:prstGeom>
          <a:ln w="19050">
            <a:solidFill>
              <a:srgbClr val="1F497D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0"/>
            <a:ext cx="2139696" cy="205395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2971800" y="792079"/>
            <a:ext cx="5715000" cy="606592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792480" indent="-243840">
              <a:spcBef>
                <a:spcPts val="700"/>
              </a:spcBef>
              <a:defRPr sz="3200"/>
            </a:lvl3pPr>
            <a:lvl4pPr marL="1115567" indent="-292608">
              <a:spcBef>
                <a:spcPts val="700"/>
              </a:spcBef>
              <a:defRPr sz="3200"/>
            </a:lvl4pPr>
            <a:lvl5pPr marL="1271016" indent="-219456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2775010" y="792079"/>
            <a:ext cx="1589" cy="5577841"/>
          </a:xfrm>
          <a:prstGeom prst="line">
            <a:avLst/>
          </a:prstGeom>
          <a:ln w="19050">
            <a:solidFill>
              <a:srgbClr val="1F497D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0"/>
            <a:ext cx="2142681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2139696" cy="472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220785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Click to edit Master 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400"/>
              <a:t>Click to 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620000" y="38468"/>
            <a:ext cx="10668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1pPr>
      <a:lvl2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2pPr>
      <a:lvl3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3pPr>
      <a:lvl4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4pPr>
      <a:lvl5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5pPr>
      <a:lvl6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6pPr>
      <a:lvl7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7pPr>
      <a:lvl8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8pPr>
      <a:lvl9pPr>
        <a:defRPr sz="4000" spc="-100">
          <a:solidFill>
            <a:srgbClr val="1F497D"/>
          </a:solidFill>
          <a:latin typeface="Arial"/>
          <a:ea typeface="Arial"/>
          <a:cs typeface="Arial"/>
          <a:sym typeface="Arial"/>
        </a:defRPr>
      </a:lvl9pPr>
    </p:titleStyle>
    <p:bodyStyle>
      <a:lvl1pPr marL="182879" indent="-182879">
        <a:spcBef>
          <a:spcPts val="500"/>
        </a:spcBef>
        <a:buClr>
          <a:srgbClr val="4F81BD"/>
        </a:buClr>
        <a:buSzPct val="85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1pPr>
      <a:lvl2pPr marL="493775" indent="-219455">
        <a:spcBef>
          <a:spcPts val="500"/>
        </a:spcBef>
        <a:buClr>
          <a:srgbClr val="4F81BD"/>
        </a:buClr>
        <a:buSzPct val="85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2pPr>
      <a:lvl3pPr marL="792479" indent="-243840">
        <a:spcBef>
          <a:spcPts val="500"/>
        </a:spcBef>
        <a:buClr>
          <a:srgbClr val="4F81BD"/>
        </a:buClr>
        <a:buSzPct val="9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3pPr>
      <a:lvl4pPr marL="1097279" indent="-274319">
        <a:spcBef>
          <a:spcPts val="500"/>
        </a:spcBef>
        <a:buClr>
          <a:srgbClr val="4F81BD"/>
        </a:buClr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4pPr>
      <a:lvl5pPr marL="1286691" indent="-235131">
        <a:spcBef>
          <a:spcPts val="500"/>
        </a:spcBef>
        <a:buClr>
          <a:srgbClr val="4F81BD"/>
        </a:buClr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5pPr>
      <a:lvl6pPr marL="1526344" indent="-337624">
        <a:spcBef>
          <a:spcPts val="500"/>
        </a:spcBef>
        <a:buClr>
          <a:srgbClr val="4F81BD"/>
        </a:buClr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6pPr>
      <a:lvl7pPr marL="1709224" indent="-337624">
        <a:spcBef>
          <a:spcPts val="500"/>
        </a:spcBef>
        <a:buClr>
          <a:srgbClr val="4F81BD"/>
        </a:buClr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7pPr>
      <a:lvl8pPr marL="1892104" indent="-337624">
        <a:spcBef>
          <a:spcPts val="500"/>
        </a:spcBef>
        <a:buClr>
          <a:srgbClr val="4F81BD"/>
        </a:buClr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8pPr>
      <a:lvl9pPr marL="2074984" indent="-337624">
        <a:spcBef>
          <a:spcPts val="500"/>
        </a:spcBef>
        <a:buClr>
          <a:srgbClr val="4F81BD"/>
        </a:buClr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9pPr>
    </p:bodyStyle>
    <p:otherStyle>
      <a:lvl1pPr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1pPr>
      <a:lvl2pPr indent="457200"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2pPr>
      <a:lvl3pPr indent="914400"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3pPr>
      <a:lvl4pPr indent="1371600"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4pPr>
      <a:lvl5pPr indent="1828800"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5pPr>
      <a:lvl6pPr indent="2286000"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6pPr>
      <a:lvl7pPr indent="2743200"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7pPr>
      <a:lvl8pPr indent="3200400"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8pPr>
      <a:lvl9pPr indent="3657600">
        <a:defRPr sz="1400">
          <a:solidFill>
            <a:schemeClr val="tx1"/>
          </a:solidFill>
          <a:latin typeface="+mn-lt"/>
          <a:ea typeface="+mn-ea"/>
          <a:cs typeface="+mn-cs"/>
          <a:sym typeface="Arial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-100" dirty="0">
                <a:solidFill>
                  <a:srgbClr val="1F497D"/>
                </a:solidFill>
              </a:rPr>
              <a:t>Innovative mental health solutions for regional well-being and resilience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685800" y="3505200"/>
            <a:ext cx="5452260" cy="284404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04040"/>
                </a:solidFill>
              </a:rPr>
              <a:t>Dr Sonja </a:t>
            </a:r>
            <a:r>
              <a:rPr sz="2400" dirty="0" smtClean="0">
                <a:solidFill>
                  <a:srgbClr val="404040"/>
                </a:solidFill>
              </a:rPr>
              <a:t>March</a:t>
            </a:r>
            <a:endParaRPr lang="en-AU" sz="2400" dirty="0" smtClean="0">
              <a:solidFill>
                <a:srgbClr val="40404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AU" sz="2000" dirty="0" smtClean="0">
              <a:solidFill>
                <a:srgbClr val="40404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AU" sz="2000" dirty="0" smtClean="0">
              <a:solidFill>
                <a:srgbClr val="40404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AU" sz="20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rgbClr val="404040"/>
                </a:solidFill>
              </a:rPr>
              <a:t>Michael Ireland, Charlotte Brownlow, Amy Antonio, Hong </a:t>
            </a:r>
            <a:r>
              <a:rPr lang="en-AU" sz="2000" dirty="0" err="1" smtClean="0">
                <a:solidFill>
                  <a:srgbClr val="404040"/>
                </a:solidFill>
              </a:rPr>
              <a:t>Eng</a:t>
            </a:r>
            <a:r>
              <a:rPr lang="en-AU" sz="2000" dirty="0" smtClean="0">
                <a:solidFill>
                  <a:srgbClr val="404040"/>
                </a:solidFill>
              </a:rPr>
              <a:t> </a:t>
            </a:r>
            <a:r>
              <a:rPr lang="en-AU" sz="2000" dirty="0" err="1" smtClean="0">
                <a:solidFill>
                  <a:srgbClr val="404040"/>
                </a:solidFill>
              </a:rPr>
              <a:t>Goh</a:t>
            </a:r>
            <a:r>
              <a:rPr lang="en-AU" sz="2000" dirty="0" smtClean="0">
                <a:solidFill>
                  <a:srgbClr val="404040"/>
                </a:solidFill>
              </a:rPr>
              <a:t>, Gerry </a:t>
            </a:r>
            <a:r>
              <a:rPr lang="en-AU" sz="2000" dirty="0" err="1" smtClean="0">
                <a:solidFill>
                  <a:srgbClr val="404040"/>
                </a:solidFill>
              </a:rPr>
              <a:t>Tehan</a:t>
            </a:r>
            <a:r>
              <a:rPr lang="en-AU" sz="2000" dirty="0" smtClean="0">
                <a:solidFill>
                  <a:srgbClr val="404040"/>
                </a:solidFill>
              </a:rPr>
              <a:t>, Mike Keppel </a:t>
            </a:r>
            <a:endParaRPr sz="2000" dirty="0">
              <a:solidFill>
                <a:srgbClr val="40404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48" y="3677274"/>
            <a:ext cx="2185652" cy="24430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44499" y="574621"/>
            <a:ext cx="7488401" cy="1589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200" spc="-100" dirty="0">
                <a:solidFill>
                  <a:srgbClr val="1F497D"/>
                </a:solidFill>
              </a:rPr>
              <a:t>The need for regional-specific approaches 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2538243"/>
            <a:ext cx="8229600" cy="3146733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600"/>
              </a:spcAft>
              <a:defRPr sz="1800"/>
            </a:pPr>
            <a:r>
              <a:rPr sz="2400" dirty="0"/>
              <a:t>Applicability to regional areas unknown</a:t>
            </a:r>
          </a:p>
          <a:p>
            <a:pPr lvl="0">
              <a:spcAft>
                <a:spcPts val="600"/>
              </a:spcAft>
              <a:defRPr sz="1800"/>
            </a:pPr>
            <a:r>
              <a:rPr sz="2400" dirty="0"/>
              <a:t>Ability to improve access and uptake of quality services in rural areas unknown</a:t>
            </a:r>
          </a:p>
          <a:p>
            <a:pPr lvl="0">
              <a:defRPr sz="1800"/>
            </a:pPr>
            <a:endParaRPr sz="2400" dirty="0"/>
          </a:p>
          <a:p>
            <a:pPr marL="0" lvl="0" indent="0" algn="ctr">
              <a:buSzTx/>
              <a:buNone/>
              <a:defRPr sz="1800"/>
            </a:pPr>
            <a:r>
              <a:rPr sz="2400" dirty="0">
                <a:latin typeface="Arial Bold"/>
                <a:ea typeface="Arial Bold"/>
                <a:cs typeface="Arial Bold"/>
                <a:sym typeface="Arial Bold"/>
              </a:rPr>
              <a:t>Overall, many gaps in understanding the impact and limitations of innovative approaches for various non-metropolitan communities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44500" y="70006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 dirty="0">
                <a:solidFill>
                  <a:srgbClr val="1F497D"/>
                </a:solidFill>
              </a:rPr>
              <a:t>What are the gaps?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44500" y="1878820"/>
            <a:ext cx="8229600" cy="43095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defRPr sz="1800"/>
            </a:pPr>
            <a:r>
              <a:rPr sz="2400" dirty="0"/>
              <a:t>Comprehensive examination of unique needs of various regional communities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Peri-urban, regional, rural, remote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Needs of the ‘individual’ and ‘health professional’</a:t>
            </a:r>
          </a:p>
          <a:p>
            <a:pPr lvl="0">
              <a:spcAft>
                <a:spcPts val="600"/>
              </a:spcAft>
              <a:defRPr sz="1800"/>
            </a:pPr>
            <a:r>
              <a:rPr sz="2400" dirty="0"/>
              <a:t>Systematic evaluations of: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>
                <a:latin typeface="Arial Bold"/>
                <a:ea typeface="Arial Bold"/>
                <a:cs typeface="Arial Bold"/>
                <a:sym typeface="Arial Bold"/>
              </a:rPr>
              <a:t>Efficacy</a:t>
            </a:r>
            <a:r>
              <a:rPr sz="2000" dirty="0"/>
              <a:t> (Does it work?); and 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>
                <a:latin typeface="Arial Bold"/>
                <a:ea typeface="Arial Bold"/>
                <a:cs typeface="Arial Bold"/>
                <a:sym typeface="Arial Bold"/>
              </a:rPr>
              <a:t>Cost-effectiveness</a:t>
            </a:r>
            <a:r>
              <a:rPr sz="2000" dirty="0"/>
              <a:t> (Is it worth it? Is it more cost-effective than other approaches?)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>
                <a:latin typeface="Arial Bold"/>
                <a:ea typeface="Arial Bold"/>
                <a:cs typeface="Arial Bold"/>
                <a:sym typeface="Arial Bold"/>
              </a:rPr>
              <a:t>Dissemination efforts </a:t>
            </a:r>
            <a:r>
              <a:rPr sz="2000" dirty="0"/>
              <a:t>(When it works, can we reach everyone who needs it?)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444500" y="762000"/>
            <a:ext cx="6129983" cy="9906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USQ IMHS: Broad Aims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444500" y="2022624"/>
            <a:ext cx="8229600" cy="33991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>
              <a:buFontTx/>
              <a:buAutoNum type="arabicPeriod"/>
              <a:defRPr sz="1800"/>
            </a:pPr>
            <a:r>
              <a:rPr sz="2800" dirty="0"/>
              <a:t>Identify the nature of unique health and mental health challenges evident for various Queensland regional </a:t>
            </a:r>
            <a:r>
              <a:rPr sz="2800" dirty="0" smtClean="0"/>
              <a:t>communities</a:t>
            </a:r>
            <a:endParaRPr sz="2800" dirty="0"/>
          </a:p>
          <a:p>
            <a:pPr marL="457200" lvl="0" indent="-457200">
              <a:buFontTx/>
              <a:buAutoNum type="arabicPeriod" startAt="3"/>
              <a:defRPr sz="1800"/>
            </a:pPr>
            <a:endParaRPr sz="2800" dirty="0"/>
          </a:p>
          <a:p>
            <a:pPr marL="457200" lvl="0" indent="-457200">
              <a:buFontTx/>
              <a:buAutoNum type="arabicPeriod" startAt="2"/>
              <a:defRPr sz="1800"/>
            </a:pPr>
            <a:r>
              <a:rPr sz="2800" dirty="0"/>
              <a:t>Develop, evaluate and disseminate locally appropriate, multi-level assessments, interventions and resources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46336" y="542371"/>
            <a:ext cx="4008861" cy="1107893"/>
          </a:xfrm>
          <a:prstGeom prst="rect">
            <a:avLst/>
          </a:prstGeom>
        </p:spPr>
        <p:txBody>
          <a:bodyPr/>
          <a:lstStyle>
            <a:lvl1pPr>
              <a:defRPr sz="4500" spc="-112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500" b="1" spc="-112">
                <a:solidFill>
                  <a:srgbClr val="1F497D"/>
                </a:solidFill>
              </a:rPr>
              <a:t>Who are we?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4813045" y="1269127"/>
            <a:ext cx="1109439" cy="1109515"/>
            <a:chOff x="-81448" y="0"/>
            <a:chExt cx="1109438" cy="1109514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D98E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28" name="Shape 128"/>
            <p:cNvSpPr/>
            <p:nvPr/>
          </p:nvSpPr>
          <p:spPr>
            <a:xfrm>
              <a:off x="-81448" y="249107"/>
              <a:ext cx="1109438" cy="611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50421" tIns="150421" rIns="150421" bIns="150421" numCol="1" anchor="ctr">
              <a:spAutoFit/>
            </a:bodyPr>
            <a:lstStyle>
              <a:lvl1pPr algn="ctr" defTabSz="355600">
                <a:lnSpc>
                  <a:spcPct val="90000"/>
                </a:lnSpc>
                <a:spcBef>
                  <a:spcPts val="400"/>
                </a:spcBef>
                <a:defRPr sz="11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 b="1" dirty="0">
                  <a:solidFill>
                    <a:srgbClr val="FFFFFF"/>
                  </a:solidFill>
                </a:rPr>
                <a:t>Health conditions</a:t>
              </a:r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1593055" y="4248523"/>
            <a:ext cx="1134858" cy="1109516"/>
            <a:chOff x="-62713" y="0"/>
            <a:chExt cx="1134856" cy="1109514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F9BE6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31" name="Shape 131"/>
            <p:cNvSpPr/>
            <p:nvPr/>
          </p:nvSpPr>
          <p:spPr>
            <a:xfrm>
              <a:off x="-62713" y="263085"/>
              <a:ext cx="1134856" cy="583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50421" tIns="150421" rIns="150421" bIns="150421" numCol="1" anchor="ctr">
              <a:spAutoFit/>
            </a:bodyPr>
            <a:lstStyle>
              <a:lvl1pPr algn="ctr" defTabSz="355600">
                <a:lnSpc>
                  <a:spcPct val="90000"/>
                </a:lnSpc>
                <a:spcBef>
                  <a:spcPts val="400"/>
                </a:spcBef>
                <a:defRPr sz="1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 b="1" dirty="0">
                  <a:solidFill>
                    <a:srgbClr val="FFFFFF"/>
                  </a:solidFill>
                </a:rPr>
                <a:t>E-approaches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5859771" y="4382157"/>
            <a:ext cx="1016368" cy="1109516"/>
            <a:chOff x="-51089" y="0"/>
            <a:chExt cx="1016367" cy="1109514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2CA06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34" name="Shape 134"/>
            <p:cNvSpPr/>
            <p:nvPr/>
          </p:nvSpPr>
          <p:spPr>
            <a:xfrm>
              <a:off x="-51089" y="273024"/>
              <a:ext cx="1016367" cy="563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000"/>
              </a:lvl1pPr>
            </a:lstStyle>
            <a:p>
              <a:pPr lvl="0">
                <a:defRPr sz="1800"/>
              </a:pPr>
              <a:r>
                <a:rPr sz="1000" b="1" dirty="0"/>
                <a:t>Non-native digital environments</a:t>
              </a:r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6407766" y="5273988"/>
            <a:ext cx="1019994" cy="1109516"/>
            <a:chOff x="-7681" y="0"/>
            <a:chExt cx="1019993" cy="1109514"/>
          </a:xfrm>
        </p:grpSpPr>
        <p:sp>
          <p:nvSpPr>
            <p:cNvPr id="139" name="Shape 139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BC40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40" name="Shape 140"/>
            <p:cNvSpPr/>
            <p:nvPr/>
          </p:nvSpPr>
          <p:spPr>
            <a:xfrm>
              <a:off x="-7681" y="193836"/>
              <a:ext cx="1019993" cy="7218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50421" tIns="150421" rIns="150421" bIns="150421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000"/>
              </a:lvl1pPr>
            </a:lstStyle>
            <a:p>
              <a:pPr lvl="0">
                <a:defRPr sz="1800"/>
              </a:pPr>
              <a:r>
                <a:rPr sz="1000" b="1" dirty="0"/>
                <a:t>Digital information literacy</a:t>
              </a:r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3170483" y="5148860"/>
            <a:ext cx="965280" cy="1109516"/>
            <a:chOff x="-1" y="0"/>
            <a:chExt cx="965279" cy="1109514"/>
          </a:xfrm>
        </p:grpSpPr>
        <p:sp>
          <p:nvSpPr>
            <p:cNvPr id="142" name="Shape 142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E99E3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" y="273024"/>
              <a:ext cx="965279" cy="563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 b="1">
                  <a:solidFill>
                    <a:srgbClr val="FFFFFF"/>
                  </a:solidFill>
                </a:rPr>
                <a:t>Train the trainer/ professional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2479611" y="1966575"/>
            <a:ext cx="965281" cy="1109516"/>
            <a:chOff x="-1" y="0"/>
            <a:chExt cx="965279" cy="1109514"/>
          </a:xfrm>
        </p:grpSpPr>
        <p:sp>
          <p:nvSpPr>
            <p:cNvPr id="145" name="Shape 145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D30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46" name="Shape 146"/>
            <p:cNvSpPr/>
            <p:nvPr/>
          </p:nvSpPr>
          <p:spPr>
            <a:xfrm>
              <a:off x="-1" y="175945"/>
              <a:ext cx="965279" cy="757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pPr lvl="0">
                <a:defRPr sz="1800"/>
              </a:pPr>
              <a:r>
                <a:rPr sz="1100" b="1"/>
                <a:t>Educational technology, learning design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1138467" y="5148860"/>
            <a:ext cx="965280" cy="1109516"/>
            <a:chOff x="-1" y="0"/>
            <a:chExt cx="965279" cy="1109514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D99E2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52" name="Shape 152"/>
            <p:cNvSpPr/>
            <p:nvPr/>
          </p:nvSpPr>
          <p:spPr>
            <a:xfrm>
              <a:off x="-1" y="203773"/>
              <a:ext cx="965279" cy="701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355600">
                <a:lnSpc>
                  <a:spcPct val="90000"/>
                </a:lnSpc>
                <a:spcBef>
                  <a:spcPts val="400"/>
                </a:spcBef>
                <a:defRPr sz="1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 b="1">
                  <a:solidFill>
                    <a:srgbClr val="FFFFFF"/>
                  </a:solidFill>
                </a:rPr>
                <a:t>Development of evidence-based interventions</a:t>
              </a:r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6407462" y="2157167"/>
            <a:ext cx="965280" cy="1109516"/>
            <a:chOff x="-1" y="0"/>
            <a:chExt cx="965279" cy="1109514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D98E1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ts val="700"/>
                </a:spcBef>
                <a:defRPr sz="12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55" name="Shape 155"/>
            <p:cNvSpPr/>
            <p:nvPr/>
          </p:nvSpPr>
          <p:spPr>
            <a:xfrm>
              <a:off x="-1" y="152030"/>
              <a:ext cx="965279" cy="8054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50421" tIns="150421" rIns="150421" bIns="150421" numCol="1" anchor="ctr">
              <a:spAutoFit/>
            </a:bodyPr>
            <a:lstStyle>
              <a:lvl1pPr algn="ctr" defTabSz="1600200">
                <a:lnSpc>
                  <a:spcPct val="90000"/>
                </a:lnSpc>
                <a:spcBef>
                  <a:spcPts val="500"/>
                </a:spcBef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b="1">
                  <a:solidFill>
                    <a:srgbClr val="FFFFFF"/>
                  </a:solidFill>
                </a:rPr>
                <a:t>Military and Veterans</a:t>
              </a:r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2665882" y="4248523"/>
            <a:ext cx="965280" cy="1109516"/>
            <a:chOff x="-1" y="0"/>
            <a:chExt cx="965279" cy="1109514"/>
          </a:xfrm>
        </p:grpSpPr>
        <p:sp>
          <p:nvSpPr>
            <p:cNvPr id="157" name="Shape 157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D98E1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58" name="Shape 158"/>
            <p:cNvSpPr/>
            <p:nvPr/>
          </p:nvSpPr>
          <p:spPr>
            <a:xfrm>
              <a:off x="-1" y="203774"/>
              <a:ext cx="965279" cy="701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 b="1">
                  <a:solidFill>
                    <a:srgbClr val="FFFFFF"/>
                  </a:solidFill>
                </a:rPr>
                <a:t>Cognitive screening and rehabilitation</a:t>
              </a:r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2160825" y="5148860"/>
            <a:ext cx="965280" cy="1109516"/>
            <a:chOff x="-1" y="0"/>
            <a:chExt cx="965279" cy="1109514"/>
          </a:xfrm>
        </p:grpSpPr>
        <p:sp>
          <p:nvSpPr>
            <p:cNvPr id="160" name="Shape 160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C96DE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61" name="Shape 161"/>
            <p:cNvSpPr/>
            <p:nvPr/>
          </p:nvSpPr>
          <p:spPr>
            <a:xfrm>
              <a:off x="-1" y="273024"/>
              <a:ext cx="965279" cy="563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 b="1">
                  <a:solidFill>
                    <a:srgbClr val="FFFFFF"/>
                  </a:solidFill>
                </a:rPr>
                <a:t>Development of assessments</a:t>
              </a:r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5905048" y="3045981"/>
            <a:ext cx="965280" cy="1109516"/>
            <a:chOff x="-1" y="0"/>
            <a:chExt cx="965279" cy="1109514"/>
          </a:xfrm>
        </p:grpSpPr>
        <p:sp>
          <p:nvSpPr>
            <p:cNvPr id="163" name="Shape 163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C97DF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64" name="Shape 164"/>
            <p:cNvSpPr/>
            <p:nvPr/>
          </p:nvSpPr>
          <p:spPr>
            <a:xfrm>
              <a:off x="-1" y="96759"/>
              <a:ext cx="965279" cy="915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50421" tIns="150421" rIns="150421" bIns="150421" numCol="1" anchor="ctr">
              <a:spAutoFit/>
            </a:bodyPr>
            <a:lstStyle>
              <a:lvl1pPr algn="ctr" defTabSz="355600">
                <a:lnSpc>
                  <a:spcPct val="90000"/>
                </a:lnSpc>
                <a:spcBef>
                  <a:spcPts val="400"/>
                </a:spcBef>
                <a:defRPr sz="11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 b="1">
                  <a:solidFill>
                    <a:srgbClr val="FFFFFF"/>
                  </a:solidFill>
                </a:rPr>
                <a:t>Child and family mental health</a:t>
              </a:r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5905048" y="1269127"/>
            <a:ext cx="965280" cy="1109515"/>
            <a:chOff x="-1" y="0"/>
            <a:chExt cx="965279" cy="1109514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C96DE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67" name="Shape 167"/>
            <p:cNvSpPr/>
            <p:nvPr/>
          </p:nvSpPr>
          <p:spPr>
            <a:xfrm>
              <a:off x="-1" y="172933"/>
              <a:ext cx="965279" cy="763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50421" tIns="150421" rIns="150421" bIns="150421" numCol="1" anchor="ctr">
              <a:spAutoFit/>
            </a:bodyPr>
            <a:lstStyle>
              <a:lvl1pPr algn="ctr" defTabSz="355600">
                <a:lnSpc>
                  <a:spcPct val="90000"/>
                </a:lnSpc>
                <a:spcBef>
                  <a:spcPts val="400"/>
                </a:spcBef>
                <a:defRPr sz="11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 b="1">
                  <a:solidFill>
                    <a:srgbClr val="FFFFFF"/>
                  </a:solidFill>
                </a:rPr>
                <a:t>Adult mental health</a:t>
              </a:r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1458905" y="1962927"/>
            <a:ext cx="976327" cy="1122214"/>
            <a:chOff x="0" y="0"/>
            <a:chExt cx="976326" cy="1122213"/>
          </a:xfrm>
        </p:grpSpPr>
        <p:sp>
          <p:nvSpPr>
            <p:cNvPr id="169" name="Shape 169"/>
            <p:cNvSpPr/>
            <p:nvPr/>
          </p:nvSpPr>
          <p:spPr>
            <a:xfrm>
              <a:off x="0" y="0"/>
              <a:ext cx="976326" cy="112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D30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70" name="Shape 170"/>
            <p:cNvSpPr/>
            <p:nvPr/>
          </p:nvSpPr>
          <p:spPr>
            <a:xfrm>
              <a:off x="-1" y="323749"/>
              <a:ext cx="976328" cy="449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noAutofit/>
            </a:bodyPr>
            <a:lstStyle>
              <a:lvl1pPr algn="ctr">
                <a:defRPr sz="1100"/>
              </a:lvl1pPr>
            </a:lstStyle>
            <a:p>
              <a:pPr lvl="0">
                <a:defRPr sz="1800"/>
              </a:pPr>
              <a:r>
                <a:rPr sz="1100" b="1"/>
                <a:t>Community Psychology</a:t>
              </a:r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1973651" y="2892545"/>
            <a:ext cx="965280" cy="1109516"/>
            <a:chOff x="-1" y="0"/>
            <a:chExt cx="965279" cy="1109514"/>
          </a:xfrm>
        </p:grpSpPr>
        <p:sp>
          <p:nvSpPr>
            <p:cNvPr id="172" name="Shape 172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D30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100"/>
              </a:pPr>
              <a:endParaRPr b="1"/>
            </a:p>
          </p:txBody>
        </p:sp>
        <p:sp>
          <p:nvSpPr>
            <p:cNvPr id="173" name="Shape 173"/>
            <p:cNvSpPr/>
            <p:nvPr/>
          </p:nvSpPr>
          <p:spPr>
            <a:xfrm>
              <a:off x="-1" y="175945"/>
              <a:ext cx="965279" cy="757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pPr lvl="0">
                <a:defRPr sz="1800"/>
              </a:pPr>
              <a:r>
                <a:rPr sz="1100" b="1"/>
                <a:t>Research methods and statistics</a:t>
              </a:r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953281" y="2892545"/>
            <a:ext cx="965281" cy="1109516"/>
            <a:chOff x="-1" y="0"/>
            <a:chExt cx="965279" cy="1109514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D30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76" name="Shape 176"/>
            <p:cNvSpPr/>
            <p:nvPr/>
          </p:nvSpPr>
          <p:spPr>
            <a:xfrm>
              <a:off x="-1" y="404469"/>
              <a:ext cx="965279" cy="300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100"/>
              </a:lvl1pPr>
            </a:lstStyle>
            <a:p>
              <a:pPr lvl="0">
                <a:defRPr sz="1800"/>
              </a:pPr>
              <a:r>
                <a:rPr sz="1100" b="1"/>
                <a:t>Nursing</a:t>
              </a:r>
            </a:p>
          </p:txBody>
        </p:sp>
      </p:grpSp>
      <p:sp>
        <p:nvSpPr>
          <p:cNvPr id="178" name="Shape 178"/>
          <p:cNvSpPr/>
          <p:nvPr/>
        </p:nvSpPr>
        <p:spPr>
          <a:xfrm>
            <a:off x="449248" y="1968983"/>
            <a:ext cx="965277" cy="1109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4698"/>
                </a:lnTo>
                <a:lnTo>
                  <a:pt x="21600" y="16902"/>
                </a:lnTo>
                <a:lnTo>
                  <a:pt x="10800" y="21600"/>
                </a:lnTo>
                <a:lnTo>
                  <a:pt x="0" y="16902"/>
                </a:lnTo>
                <a:lnTo>
                  <a:pt x="0" y="4698"/>
                </a:lnTo>
                <a:lnTo>
                  <a:pt x="10800" y="0"/>
                </a:lnTo>
                <a:close/>
              </a:path>
            </a:pathLst>
          </a:custGeom>
          <a:solidFill>
            <a:srgbClr val="FFD300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 defTabSz="622300">
              <a:lnSpc>
                <a:spcPct val="90000"/>
              </a:lnSpc>
              <a:spcBef>
                <a:spcPts val="700"/>
              </a:spcBef>
              <a:defRPr sz="1100">
                <a:solidFill>
                  <a:srgbClr val="FFFFFF"/>
                </a:solidFill>
              </a:defRPr>
            </a:pPr>
            <a:endParaRPr b="1"/>
          </a:p>
        </p:txBody>
      </p:sp>
      <p:grpSp>
        <p:nvGrpSpPr>
          <p:cNvPr id="181" name="Group 181"/>
          <p:cNvGrpSpPr/>
          <p:nvPr/>
        </p:nvGrpSpPr>
        <p:grpSpPr>
          <a:xfrm>
            <a:off x="5395452" y="2157167"/>
            <a:ext cx="965280" cy="1109516"/>
            <a:chOff x="-1" y="0"/>
            <a:chExt cx="965279" cy="1109514"/>
          </a:xfrm>
        </p:grpSpPr>
        <p:sp>
          <p:nvSpPr>
            <p:cNvPr id="179" name="Shape 179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B95D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80" name="Shape 180"/>
            <p:cNvSpPr/>
            <p:nvPr/>
          </p:nvSpPr>
          <p:spPr>
            <a:xfrm>
              <a:off x="-1" y="175945"/>
              <a:ext cx="965279" cy="757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1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 b="1">
                  <a:solidFill>
                    <a:srgbClr val="FFFFFF"/>
                  </a:solidFill>
                </a:rPr>
                <a:t>Natural disaster / traumatic events</a:t>
              </a:r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4844401" y="3045981"/>
            <a:ext cx="1046727" cy="1109516"/>
            <a:chOff x="-50092" y="0"/>
            <a:chExt cx="1046726" cy="1109514"/>
          </a:xfrm>
        </p:grpSpPr>
        <p:sp>
          <p:nvSpPr>
            <p:cNvPr id="182" name="Shape 182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C96DE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83" name="Shape 183"/>
            <p:cNvSpPr/>
            <p:nvPr/>
          </p:nvSpPr>
          <p:spPr>
            <a:xfrm>
              <a:off x="-50092" y="175945"/>
              <a:ext cx="1046726" cy="757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1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 b="1" dirty="0">
                  <a:solidFill>
                    <a:srgbClr val="FFFFFF"/>
                  </a:solidFill>
                </a:rPr>
                <a:t>Stress management and resilience</a:t>
              </a:r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4375457" y="2157167"/>
            <a:ext cx="965280" cy="1109516"/>
            <a:chOff x="-1" y="0"/>
            <a:chExt cx="965279" cy="1109514"/>
          </a:xfrm>
        </p:grpSpPr>
        <p:sp>
          <p:nvSpPr>
            <p:cNvPr id="185" name="Shape 185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B95D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186" name="Shape 186"/>
            <p:cNvSpPr/>
            <p:nvPr/>
          </p:nvSpPr>
          <p:spPr>
            <a:xfrm>
              <a:off x="-1" y="328295"/>
              <a:ext cx="965279" cy="452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1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 b="1">
                  <a:solidFill>
                    <a:srgbClr val="FFFFFF"/>
                  </a:solidFill>
                </a:rPr>
                <a:t>Isolated families</a:t>
              </a:r>
            </a:p>
          </p:txBody>
        </p:sp>
      </p:grpSp>
      <p:sp>
        <p:nvSpPr>
          <p:cNvPr id="188" name="Shape 188"/>
          <p:cNvSpPr/>
          <p:nvPr/>
        </p:nvSpPr>
        <p:spPr>
          <a:xfrm>
            <a:off x="449248" y="2269060"/>
            <a:ext cx="927178" cy="483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72000" rIns="72000" bIns="72000" anchor="ctr">
            <a:spAutoFit/>
          </a:bodyPr>
          <a:lstStyle>
            <a:lvl1pPr algn="ctr">
              <a:defRPr sz="1100"/>
            </a:lvl1pPr>
          </a:lstStyle>
          <a:p>
            <a:pPr lvl="0">
              <a:defRPr sz="1800"/>
            </a:pPr>
            <a:r>
              <a:rPr sz="1100" b="1"/>
              <a:t>Clinical Psychology</a:t>
            </a:r>
          </a:p>
        </p:txBody>
      </p:sp>
      <p:grpSp>
        <p:nvGrpSpPr>
          <p:cNvPr id="65" name="Group 135"/>
          <p:cNvGrpSpPr/>
          <p:nvPr/>
        </p:nvGrpSpPr>
        <p:grpSpPr>
          <a:xfrm>
            <a:off x="6930778" y="4368921"/>
            <a:ext cx="965280" cy="1109516"/>
            <a:chOff x="-1" y="0"/>
            <a:chExt cx="965279" cy="1109514"/>
          </a:xfrm>
        </p:grpSpPr>
        <p:sp>
          <p:nvSpPr>
            <p:cNvPr id="66" name="Shape 133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2CA06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67" name="Shape 134"/>
            <p:cNvSpPr/>
            <p:nvPr/>
          </p:nvSpPr>
          <p:spPr>
            <a:xfrm>
              <a:off x="-1" y="286360"/>
              <a:ext cx="965279" cy="536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000"/>
              </a:lvl1pPr>
            </a:lstStyle>
            <a:p>
              <a:pPr lvl="0">
                <a:defRPr sz="1800"/>
              </a:pPr>
              <a:r>
                <a:rPr lang="en-AU" sz="1400" b="1" dirty="0" smtClean="0"/>
                <a:t>Social Media</a:t>
              </a:r>
              <a:endParaRPr sz="800" b="1" dirty="0"/>
            </a:p>
          </p:txBody>
        </p:sp>
      </p:grpSp>
      <p:grpSp>
        <p:nvGrpSpPr>
          <p:cNvPr id="68" name="Group 135"/>
          <p:cNvGrpSpPr/>
          <p:nvPr/>
        </p:nvGrpSpPr>
        <p:grpSpPr>
          <a:xfrm>
            <a:off x="7413418" y="5295031"/>
            <a:ext cx="965280" cy="1109516"/>
            <a:chOff x="-1" y="0"/>
            <a:chExt cx="965279" cy="1109514"/>
          </a:xfrm>
        </p:grpSpPr>
        <p:sp>
          <p:nvSpPr>
            <p:cNvPr id="69" name="Shape 133"/>
            <p:cNvSpPr/>
            <p:nvPr/>
          </p:nvSpPr>
          <p:spPr>
            <a:xfrm>
              <a:off x="0" y="0"/>
              <a:ext cx="965277" cy="1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2CA06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700"/>
                </a:spcBef>
                <a:defRPr sz="1000">
                  <a:solidFill>
                    <a:srgbClr val="FFFFFF"/>
                  </a:solidFill>
                </a:defRPr>
              </a:pPr>
              <a:endParaRPr b="1"/>
            </a:p>
          </p:txBody>
        </p:sp>
        <p:sp>
          <p:nvSpPr>
            <p:cNvPr id="70" name="Shape 134"/>
            <p:cNvSpPr/>
            <p:nvPr/>
          </p:nvSpPr>
          <p:spPr>
            <a:xfrm>
              <a:off x="-1" y="342273"/>
              <a:ext cx="965279" cy="4249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400"/>
                </a:spcBef>
                <a:defRPr sz="1000"/>
              </a:lvl1pPr>
            </a:lstStyle>
            <a:p>
              <a:pPr lvl="0">
                <a:defRPr sz="1800"/>
              </a:pPr>
              <a:r>
                <a:rPr lang="en-AU" sz="1000" b="1" dirty="0" smtClean="0"/>
                <a:t>Mental Health literacy</a:t>
              </a:r>
              <a:endParaRPr sz="10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44500" y="7620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IMHS Specific Objectives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444500" y="2031999"/>
            <a:ext cx="8229600" cy="415922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lvl="2" indent="0">
              <a:buSzTx/>
              <a:buNone/>
              <a:defRPr sz="1800"/>
            </a:pPr>
            <a:r>
              <a:rPr sz="2400" dirty="0"/>
              <a:t>OBJECTIVE 1: RESILIENT PROVIDERS</a:t>
            </a:r>
          </a:p>
          <a:p>
            <a:pPr marL="457200" lvl="2" indent="-457200">
              <a:spcAft>
                <a:spcPts val="400"/>
              </a:spcAft>
              <a:buSzPct val="85000"/>
              <a:defRPr sz="1800"/>
            </a:pPr>
            <a:r>
              <a:rPr sz="2400" dirty="0"/>
              <a:t>Build capacity of regional health and service professionals and employers to service and improve health and wellbeing of regional communities</a:t>
            </a:r>
          </a:p>
          <a:p>
            <a:pPr marL="751839" lvl="2" indent="-203200">
              <a:spcBef>
                <a:spcPts val="400"/>
              </a:spcBef>
              <a:spcAft>
                <a:spcPts val="400"/>
              </a:spcAft>
              <a:defRPr sz="1800"/>
            </a:pPr>
            <a:r>
              <a:rPr sz="2000" dirty="0"/>
              <a:t>Resourcing, improving knowledge, specialist skills, resilience and productivity for health professionals, informing ‘mental health safety’ </a:t>
            </a:r>
            <a:r>
              <a:rPr sz="2000" dirty="0" smtClean="0"/>
              <a:t>policies</a:t>
            </a:r>
            <a:endParaRPr lang="en-AU" sz="2000" dirty="0" smtClean="0"/>
          </a:p>
          <a:p>
            <a:pPr marL="751839" lvl="2" indent="-203200">
              <a:spcBef>
                <a:spcPts val="400"/>
              </a:spcBef>
              <a:defRPr sz="1800"/>
            </a:pPr>
            <a:endParaRPr sz="2000" dirty="0"/>
          </a:p>
          <a:p>
            <a:pPr marL="0" lvl="0" indent="0">
              <a:buSzTx/>
              <a:buNone/>
              <a:defRPr sz="1800"/>
            </a:pPr>
            <a:r>
              <a:rPr sz="2400" dirty="0"/>
              <a:t>OBJECTIVE 2: RESILIENT INDIVIDUALS</a:t>
            </a:r>
          </a:p>
          <a:p>
            <a:pPr lvl="0">
              <a:defRPr sz="1800"/>
            </a:pPr>
            <a:r>
              <a:rPr sz="2400" dirty="0"/>
              <a:t>Enhance accessibility to specialised, remote and online mental health assessment and intervention services for individuals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444500" y="675843"/>
            <a:ext cx="5579914" cy="990601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IMHS projects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2091641" y="1842100"/>
            <a:ext cx="4960718" cy="1595182"/>
            <a:chOff x="-50800" y="-50799"/>
            <a:chExt cx="4960717" cy="1595181"/>
          </a:xfrm>
        </p:grpSpPr>
        <p:grpSp>
          <p:nvGrpSpPr>
            <p:cNvPr id="196" name="Group 196"/>
            <p:cNvGrpSpPr/>
            <p:nvPr/>
          </p:nvGrpSpPr>
          <p:grpSpPr>
            <a:xfrm>
              <a:off x="-50800" y="-50800"/>
              <a:ext cx="2093043" cy="1595182"/>
              <a:chOff x="-50800" y="-50799"/>
              <a:chExt cx="2093042" cy="1595181"/>
            </a:xfrm>
          </p:grpSpPr>
          <p:pic>
            <p:nvPicPr>
              <p:cNvPr id="194" name="Picture 193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50800" y="-50800"/>
                <a:ext cx="2093043" cy="1595182"/>
              </a:xfrm>
              <a:prstGeom prst="rect">
                <a:avLst/>
              </a:prstGeom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</p:pic>
          <p:sp>
            <p:nvSpPr>
              <p:cNvPr id="195" name="Shape 195"/>
              <p:cNvSpPr/>
              <p:nvPr/>
            </p:nvSpPr>
            <p:spPr>
              <a:xfrm>
                <a:off x="32775" y="198390"/>
                <a:ext cx="1925891" cy="10698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2000"/>
                </a:lvl1pPr>
              </a:lstStyle>
              <a:p>
                <a:pPr lvl="0">
                  <a:defRPr sz="1800"/>
                </a:pPr>
                <a:r>
                  <a:rPr sz="2000"/>
                  <a:t>Existing</a:t>
                </a:r>
              </a:p>
            </p:txBody>
          </p:sp>
        </p:grpSp>
        <p:sp>
          <p:nvSpPr>
            <p:cNvPr id="197" name="Shape 197"/>
            <p:cNvSpPr/>
            <p:nvPr/>
          </p:nvSpPr>
          <p:spPr>
            <a:xfrm>
              <a:off x="2210499" y="527731"/>
              <a:ext cx="438118" cy="43811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0112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2829028" y="-50800"/>
              <a:ext cx="2080890" cy="1586067"/>
              <a:chOff x="-50800" y="-50799"/>
              <a:chExt cx="2080888" cy="1586066"/>
            </a:xfrm>
          </p:grpSpPr>
          <p:pic>
            <p:nvPicPr>
              <p:cNvPr id="198" name="Picture 197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50800" y="-50800"/>
                <a:ext cx="2080889" cy="1586067"/>
              </a:xfrm>
              <a:prstGeom prst="rect">
                <a:avLst/>
              </a:prstGeom>
              <a:effectLst>
                <a:outerShdw blurRad="38100" dist="25400" dir="2700000" rotWithShape="0">
                  <a:srgbClr val="000000">
                    <a:alpha val="60000"/>
                  </a:srgbClr>
                </a:outerShdw>
              </a:effectLst>
            </p:spPr>
          </p:pic>
          <p:sp>
            <p:nvSpPr>
              <p:cNvPr id="199" name="Shape 199"/>
              <p:cNvSpPr/>
              <p:nvPr/>
            </p:nvSpPr>
            <p:spPr>
              <a:xfrm>
                <a:off x="32575" y="60041"/>
                <a:ext cx="1881161" cy="14104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2000"/>
                </a:lvl1pPr>
              </a:lstStyle>
              <a:p>
                <a:pPr lvl="0">
                  <a:defRPr sz="1800"/>
                </a:pPr>
                <a:r>
                  <a:rPr sz="2000"/>
                  <a:t>Extending into Regional areas</a:t>
                </a:r>
              </a:p>
            </p:txBody>
          </p:sp>
        </p:grpSp>
      </p:grpSp>
      <p:grpSp>
        <p:nvGrpSpPr>
          <p:cNvPr id="204" name="Group 204"/>
          <p:cNvGrpSpPr/>
          <p:nvPr/>
        </p:nvGrpSpPr>
        <p:grpSpPr>
          <a:xfrm>
            <a:off x="5854211" y="3729390"/>
            <a:ext cx="2093818" cy="1296931"/>
            <a:chOff x="-50800" y="-50799"/>
            <a:chExt cx="2093816" cy="1296930"/>
          </a:xfrm>
        </p:grpSpPr>
        <p:pic>
          <p:nvPicPr>
            <p:cNvPr id="202" name="Picture 201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0800" y="-50800"/>
              <a:ext cx="2093817" cy="1296931"/>
            </a:xfrm>
            <a:prstGeom prst="rect">
              <a:avLst/>
            </a:prstGeom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</p:pic>
        <p:sp>
          <p:nvSpPr>
            <p:cNvPr id="203" name="Shape 203"/>
            <p:cNvSpPr/>
            <p:nvPr/>
          </p:nvSpPr>
          <p:spPr>
            <a:xfrm>
              <a:off x="35009" y="51491"/>
              <a:ext cx="1927663" cy="1023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02870" tIns="102870" rIns="102870" bIns="102870" numCol="1" anchor="ctr">
              <a:noAutofit/>
            </a:bodyPr>
            <a:lstStyle>
              <a:lvl1pPr algn="ctr" defTabSz="1200150">
                <a:lnSpc>
                  <a:spcPct val="90000"/>
                </a:lnSpc>
                <a:spcBef>
                  <a:spcPts val="1100"/>
                </a:spcBef>
                <a:defRPr sz="2000"/>
              </a:lvl1pPr>
            </a:lstStyle>
            <a:p>
              <a:pPr lvl="0">
                <a:defRPr sz="1800"/>
              </a:pPr>
              <a:r>
                <a:rPr sz="2000"/>
                <a:t>Community/Organisation requested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1119028" y="3722920"/>
            <a:ext cx="2115383" cy="1309871"/>
            <a:chOff x="-50800" y="-50799"/>
            <a:chExt cx="2115381" cy="1309869"/>
          </a:xfrm>
        </p:grpSpPr>
        <p:pic>
          <p:nvPicPr>
            <p:cNvPr id="205" name="Picture 204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50800" y="-50800"/>
              <a:ext cx="2115382" cy="1309870"/>
            </a:xfrm>
            <a:prstGeom prst="rect">
              <a:avLst/>
            </a:prstGeom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</p:pic>
        <p:sp>
          <p:nvSpPr>
            <p:cNvPr id="206" name="Shape 206"/>
            <p:cNvSpPr/>
            <p:nvPr/>
          </p:nvSpPr>
          <p:spPr>
            <a:xfrm>
              <a:off x="35388" y="8882"/>
              <a:ext cx="1943005" cy="1135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02870" tIns="102870" rIns="102870" bIns="102870" numCol="1" anchor="ctr">
              <a:noAutofit/>
            </a:bodyPr>
            <a:lstStyle>
              <a:lvl1pPr algn="ctr" defTabSz="1200150">
                <a:lnSpc>
                  <a:spcPct val="90000"/>
                </a:lnSpc>
                <a:spcBef>
                  <a:spcPts val="1100"/>
                </a:spcBef>
                <a:defRPr sz="2000"/>
              </a:lvl1pPr>
            </a:lstStyle>
            <a:p>
              <a:pPr lvl="0">
                <a:defRPr sz="1800"/>
              </a:pPr>
              <a:r>
                <a:rPr sz="2000"/>
                <a:t>Identified need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3514308" y="5093946"/>
            <a:ext cx="2115384" cy="1309870"/>
            <a:chOff x="-50800" y="-50799"/>
            <a:chExt cx="2115382" cy="1309869"/>
          </a:xfrm>
        </p:grpSpPr>
        <p:pic>
          <p:nvPicPr>
            <p:cNvPr id="208" name="Picture 207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50800" y="-50800"/>
              <a:ext cx="2115383" cy="1309870"/>
            </a:xfrm>
            <a:prstGeom prst="rect">
              <a:avLst/>
            </a:prstGeom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p:spPr>
        </p:pic>
        <p:sp>
          <p:nvSpPr>
            <p:cNvPr id="209" name="Shape 209"/>
            <p:cNvSpPr/>
            <p:nvPr/>
          </p:nvSpPr>
          <p:spPr>
            <a:xfrm>
              <a:off x="35388" y="156388"/>
              <a:ext cx="1943006" cy="890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02870" tIns="102870" rIns="102870" bIns="102870" numCol="1" anchor="ctr">
              <a:noAutofit/>
            </a:bodyPr>
            <a:lstStyle>
              <a:lvl1pPr algn="ctr" defTabSz="1200150">
                <a:lnSpc>
                  <a:spcPct val="90000"/>
                </a:lnSpc>
                <a:spcBef>
                  <a:spcPts val="1100"/>
                </a:spcBef>
                <a:defRPr sz="2000"/>
              </a:lvl1pPr>
            </a:lstStyle>
            <a:p>
              <a:pPr lvl="0">
                <a:defRPr sz="1800"/>
              </a:pPr>
              <a:r>
                <a:rPr lang="en-AU" sz="2000" dirty="0" smtClean="0"/>
                <a:t>In response to events</a:t>
              </a:r>
              <a:endParaRPr sz="2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084" y="1843000"/>
            <a:ext cx="5543832" cy="3522217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446460" y="696764"/>
            <a:ext cx="5950843" cy="964932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100">
                <a:solidFill>
                  <a:srgbClr val="1F497D"/>
                </a:solidFill>
              </a:rPr>
              <a:t>Existing Projects                                     </a:t>
            </a:r>
            <a:r>
              <a:rPr sz="1600" spc="-100">
                <a:solidFill>
                  <a:srgbClr val="1F497D"/>
                </a:solidFill>
              </a:rPr>
              <a:t>(March)</a:t>
            </a:r>
          </a:p>
        </p:txBody>
      </p:sp>
      <p:pic>
        <p:nvPicPr>
          <p:cNvPr id="216" name="image3.png" descr="UQ Logo C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6435" y="5831166"/>
            <a:ext cx="1488206" cy="476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2.png" descr="beyondblue. Depresion, Anxiety - log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757" y="5670139"/>
            <a:ext cx="1349235" cy="721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5.png" descr="GRIFF1_REG_col_S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09359" y="5792726"/>
            <a:ext cx="1466806" cy="476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03550" y="5750824"/>
            <a:ext cx="1119171" cy="637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38977" y="5608234"/>
            <a:ext cx="1466045" cy="721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17.png"/>
          <p:cNvPicPr/>
          <p:nvPr/>
        </p:nvPicPr>
        <p:blipFill>
          <a:blip r:embed="rId2">
            <a:extLst/>
          </a:blip>
          <a:srcRect t="401" r="802" b="401"/>
          <a:stretch>
            <a:fillRect/>
          </a:stretch>
        </p:blipFill>
        <p:spPr>
          <a:xfrm>
            <a:off x="2085131" y="439036"/>
            <a:ext cx="4471260" cy="301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250" y="3524955"/>
            <a:ext cx="4095197" cy="3144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1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58971" y="3524955"/>
            <a:ext cx="4089495" cy="3144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457199" y="594120"/>
            <a:ext cx="6341618" cy="100555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76092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100">
                <a:solidFill>
                  <a:srgbClr val="376092"/>
                </a:solidFill>
              </a:rPr>
              <a:t>Pages from the site</a:t>
            </a:r>
          </a:p>
        </p:txBody>
      </p:sp>
      <p:pic>
        <p:nvPicPr>
          <p:cNvPr id="228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010" y="2120130"/>
            <a:ext cx="3596865" cy="3057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20.png"/>
          <p:cNvPicPr/>
          <p:nvPr/>
        </p:nvPicPr>
        <p:blipFill>
          <a:blip r:embed="rId3">
            <a:extLst/>
          </a:blip>
          <a:srcRect l="2815" r="4818"/>
          <a:stretch>
            <a:fillRect/>
          </a:stretch>
        </p:blipFill>
        <p:spPr>
          <a:xfrm>
            <a:off x="225510" y="1667922"/>
            <a:ext cx="3445210" cy="3149164"/>
          </a:xfrm>
          <a:prstGeom prst="rect">
            <a:avLst/>
          </a:prstGeom>
          <a:ln w="25400">
            <a:solidFill/>
            <a:miter lim="400000"/>
          </a:ln>
        </p:spPr>
      </p:pic>
      <p:pic>
        <p:nvPicPr>
          <p:cNvPr id="230" name="image2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4042" y="3673243"/>
            <a:ext cx="3058685" cy="2698030"/>
          </a:xfrm>
          <a:prstGeom prst="rect">
            <a:avLst/>
          </a:prstGeom>
          <a:ln w="12700">
            <a:solidFill/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444500" y="761999"/>
            <a:ext cx="6134349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 spc="-81">
                <a:solidFill>
                  <a:srgbClr val="376092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564" spc="-81">
                <a:solidFill>
                  <a:srgbClr val="376092"/>
                </a:solidFill>
              </a:rPr>
              <a:t>Since BRAVE Self-Help has launched…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457200" y="2161908"/>
            <a:ext cx="8229600" cy="42209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9184" lvl="1" indent="-329184" defTabSz="658368">
              <a:lnSpc>
                <a:spcPct val="120000"/>
              </a:lnSpc>
              <a:spcBef>
                <a:spcPts val="400"/>
              </a:spcBef>
              <a:buSzPct val="100000"/>
              <a:defRPr sz="1800"/>
            </a:pPr>
            <a:r>
              <a:rPr sz="2016"/>
              <a:t>&gt; 1.5 million ‘hits’ </a:t>
            </a:r>
          </a:p>
          <a:p>
            <a:pPr marL="329184" lvl="1" indent="-329184" defTabSz="658368">
              <a:lnSpc>
                <a:spcPct val="120000"/>
              </a:lnSpc>
              <a:spcBef>
                <a:spcPts val="400"/>
              </a:spcBef>
              <a:buSzPct val="100000"/>
              <a:defRPr sz="1800"/>
            </a:pPr>
            <a:r>
              <a:rPr sz="2016"/>
              <a:t>&gt; 17,000 ‘visits’ to the site</a:t>
            </a:r>
          </a:p>
          <a:p>
            <a:pPr marL="724204" lvl="2" indent="-329184" defTabSz="658368">
              <a:lnSpc>
                <a:spcPct val="120000"/>
              </a:lnSpc>
              <a:spcBef>
                <a:spcPts val="400"/>
              </a:spcBef>
              <a:buSzPct val="100000"/>
              <a:defRPr sz="1800"/>
            </a:pPr>
            <a:r>
              <a:rPr sz="2016"/>
              <a:t>Of those visits, 8% were from people living outside of a capital city </a:t>
            </a:r>
          </a:p>
          <a:p>
            <a:pPr marL="329184" lvl="1" indent="-329184" defTabSz="658368">
              <a:lnSpc>
                <a:spcPct val="120000"/>
              </a:lnSpc>
              <a:spcBef>
                <a:spcPts val="400"/>
              </a:spcBef>
              <a:buSzPct val="100000"/>
              <a:defRPr sz="1800"/>
            </a:pPr>
            <a:r>
              <a:rPr sz="2016"/>
              <a:t>&gt; 1600 people have registered for the program</a:t>
            </a:r>
          </a:p>
          <a:p>
            <a:pPr marL="724204" lvl="2" indent="-329184" defTabSz="658368">
              <a:lnSpc>
                <a:spcPct val="120000"/>
              </a:lnSpc>
              <a:spcBef>
                <a:spcPts val="400"/>
              </a:spcBef>
              <a:buSzPct val="100000"/>
              <a:defRPr sz="1800"/>
            </a:pPr>
            <a:r>
              <a:rPr sz="2016"/>
              <a:t>76% are Female</a:t>
            </a:r>
          </a:p>
          <a:p>
            <a:pPr marL="724204" lvl="2" indent="-329184" defTabSz="658368">
              <a:lnSpc>
                <a:spcPct val="120000"/>
              </a:lnSpc>
              <a:spcBef>
                <a:spcPts val="400"/>
              </a:spcBef>
              <a:buSzPct val="100000"/>
              <a:defRPr sz="1800"/>
            </a:pPr>
            <a:r>
              <a:rPr sz="2016"/>
              <a:t>33% are Children aged 7-12 years; 27% Teenagers aged 12-17 years </a:t>
            </a:r>
            <a:endParaRPr sz="1872"/>
          </a:p>
          <a:p>
            <a:pPr marL="256031" lvl="1" indent="-256031" defTabSz="658368">
              <a:lnSpc>
                <a:spcPct val="120000"/>
              </a:lnSpc>
              <a:spcBef>
                <a:spcPts val="400"/>
              </a:spcBef>
              <a:buSzPct val="100000"/>
              <a:defRPr sz="1800"/>
            </a:pPr>
            <a:endParaRPr sz="1008"/>
          </a:p>
          <a:p>
            <a:pPr marL="329184" lvl="1" indent="-329184" defTabSz="658368">
              <a:lnSpc>
                <a:spcPct val="120000"/>
              </a:lnSpc>
              <a:spcBef>
                <a:spcPts val="400"/>
              </a:spcBef>
              <a:buSzPct val="100000"/>
              <a:defRPr sz="1800"/>
            </a:pPr>
            <a:r>
              <a:rPr sz="2016"/>
              <a:t>52% are accessing the program via desktop/laptop; 27% on their mobile, 21% on their iPad/tablet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44500" y="768065"/>
            <a:ext cx="5963643" cy="952501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Acknowledgements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44500" y="2026544"/>
            <a:ext cx="8229600" cy="422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Strategic funding by USQ</a:t>
            </a:r>
          </a:p>
          <a:p>
            <a:pPr lvl="0">
              <a:defRPr sz="1800"/>
            </a:pPr>
            <a:endParaRPr sz="2400" dirty="0"/>
          </a:p>
          <a:p>
            <a:pPr lvl="0">
              <a:defRPr sz="1800"/>
            </a:pPr>
            <a:r>
              <a:rPr sz="2400" dirty="0"/>
              <a:t>USQ Innovative Mental Health Solutions (IMHS) </a:t>
            </a:r>
            <a:r>
              <a:rPr sz="2400" dirty="0" smtClean="0"/>
              <a:t>Team</a:t>
            </a:r>
            <a:r>
              <a:rPr lang="en-AU" sz="2400" dirty="0" smtClean="0"/>
              <a:t> Members</a:t>
            </a:r>
            <a:endParaRPr sz="2400" dirty="0"/>
          </a:p>
        </p:txBody>
      </p:sp>
      <p:graphicFrame>
        <p:nvGraphicFramePr>
          <p:cNvPr id="85" name="Table 85"/>
          <p:cNvGraphicFramePr/>
          <p:nvPr>
            <p:extLst>
              <p:ext uri="{D42A27DB-BD31-4B8C-83A1-F6EECF244321}">
                <p14:modId xmlns:p14="http://schemas.microsoft.com/office/powerpoint/2010/main" val="2380888258"/>
              </p:ext>
            </p:extLst>
          </p:nvPr>
        </p:nvGraphicFramePr>
        <p:xfrm>
          <a:off x="1335832" y="3822700"/>
          <a:ext cx="6096000" cy="14833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>
                          <a:sym typeface="Arial"/>
                        </a:rPr>
                        <a:t>Dr Michael Ireland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>
                          <a:sym typeface="Arial"/>
                        </a:rPr>
                        <a:t>Dr Charlotte Brownlow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>
                          <a:sym typeface="Arial"/>
                        </a:rPr>
                        <a:t>Dr Amy Antonio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>
                          <a:sym typeface="Arial"/>
                        </a:rPr>
                        <a:t>Dr Hong Eng Goh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dirty="0">
                          <a:sym typeface="Arial"/>
                        </a:rPr>
                        <a:t>Prof Gerry Tehan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dirty="0">
                          <a:sym typeface="Arial"/>
                        </a:rPr>
                        <a:t>Prof Mike Keppell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lang="en-AU" dirty="0" smtClean="0"/>
                        <a:t>Benjamin Mackie</a:t>
                      </a: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endParaRPr dirty="0"/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444500" y="762000"/>
            <a:ext cx="5996236" cy="990600"/>
          </a:xfrm>
          <a:prstGeom prst="rect">
            <a:avLst/>
          </a:prstGeom>
        </p:spPr>
        <p:txBody>
          <a:bodyPr/>
          <a:lstStyle/>
          <a:p>
            <a:pPr lvl="0" defTabSz="822959">
              <a:defRPr sz="1800" spc="0">
                <a:solidFill>
                  <a:srgbClr val="000000"/>
                </a:solidFill>
              </a:defRPr>
            </a:pPr>
            <a:r>
              <a:rPr sz="3239" spc="-89">
                <a:solidFill>
                  <a:srgbClr val="1F497D"/>
                </a:solidFill>
              </a:rPr>
              <a:t>Teacher training: Natural disasters </a:t>
            </a:r>
            <a:r>
              <a:rPr sz="1619" spc="-89">
                <a:solidFill>
                  <a:srgbClr val="1F497D"/>
                </a:solidFill>
              </a:rPr>
              <a:t>(March)</a:t>
            </a:r>
          </a:p>
        </p:txBody>
      </p:sp>
      <p:pic>
        <p:nvPicPr>
          <p:cNvPr id="236" name="image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1840547"/>
            <a:ext cx="3126706" cy="4421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2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1852243"/>
            <a:ext cx="3542502" cy="265687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4355975" y="4869160"/>
            <a:ext cx="4608514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</a:pPr>
            <a:r>
              <a:t>Delivered QLD wide following 2011 natural disasters</a:t>
            </a:r>
          </a:p>
          <a:p>
            <a:pPr marL="285750" lvl="0" indent="-285750">
              <a:buSzPct val="100000"/>
              <a:buFont typeface="Arial"/>
              <a:buChar char="•"/>
            </a:pPr>
            <a:r>
              <a:t>Follow-on work attempting to integrate into education training and applicability to other ‘traumatic events’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442143" y="764456"/>
            <a:ext cx="5912199" cy="990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795527">
              <a:defRPr sz="1800" spc="0">
                <a:solidFill>
                  <a:srgbClr val="000000"/>
                </a:solidFill>
              </a:defRPr>
            </a:pPr>
            <a:r>
              <a:rPr sz="3132" spc="-87">
                <a:solidFill>
                  <a:srgbClr val="1F497D"/>
                </a:solidFill>
              </a:rPr>
              <a:t>Teacher mental health and burnout </a:t>
            </a:r>
            <a:r>
              <a:rPr sz="1566" spc="-87">
                <a:solidFill>
                  <a:srgbClr val="1F497D"/>
                </a:solidFill>
              </a:rPr>
              <a:t>(Ireland)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467543" y="4149080"/>
            <a:ext cx="8424938" cy="22688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1907" lvl="0" indent="-171907" defTabSz="859536">
              <a:defRPr sz="1800"/>
            </a:pPr>
            <a:r>
              <a:rPr sz="2256"/>
              <a:t>Aim: Explore differences in mental health, work perceptions, and burnout among teachers in rural versus metropolitan regions</a:t>
            </a:r>
          </a:p>
          <a:p>
            <a:pPr marL="171907" lvl="0" indent="-171907" defTabSz="859536">
              <a:defRPr sz="1800"/>
            </a:pPr>
            <a:r>
              <a:rPr sz="2256"/>
              <a:t>Method: Large scale- ross-sectional survey of teachers across QLD using Education QLD contact lists</a:t>
            </a:r>
          </a:p>
          <a:p>
            <a:pPr marL="171907" lvl="0" indent="-171907" defTabSz="859536">
              <a:defRPr sz="1800"/>
            </a:pPr>
            <a:r>
              <a:rPr sz="2256"/>
              <a:t>Results: Data is being analysed</a:t>
            </a:r>
          </a:p>
        </p:txBody>
      </p:sp>
      <p:pic>
        <p:nvPicPr>
          <p:cNvPr id="242" name="image2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0" y="1845013"/>
            <a:ext cx="3421484" cy="2121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2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4960" y="1846435"/>
            <a:ext cx="3024383" cy="2121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446212" y="764456"/>
            <a:ext cx="6151513" cy="84658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41247">
              <a:defRPr sz="1800" spc="0">
                <a:solidFill>
                  <a:srgbClr val="000000"/>
                </a:solidFill>
              </a:defRPr>
            </a:pPr>
            <a:r>
              <a:rPr sz="3312" spc="-91">
                <a:solidFill>
                  <a:srgbClr val="1F497D"/>
                </a:solidFill>
              </a:rPr>
              <a:t>Resilience in Medical Practitioners </a:t>
            </a:r>
            <a:r>
              <a:rPr sz="1656" spc="-91">
                <a:solidFill>
                  <a:srgbClr val="1F497D"/>
                </a:solidFill>
              </a:rPr>
              <a:t>(Ireland)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492943" y="1807294"/>
            <a:ext cx="4516984" cy="42481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Aim: Promote resilience, and reduce stress and burnout among intern doctors working in an emergency department</a:t>
            </a:r>
          </a:p>
          <a:p>
            <a:pPr lvl="0">
              <a:defRPr sz="1800"/>
            </a:pPr>
            <a:r>
              <a:rPr sz="2400"/>
              <a:t>Method: A randomised controlled trial was conducted examining a 10 week Mindfulness intervention for 50 medical interns </a:t>
            </a:r>
          </a:p>
          <a:p>
            <a:pPr lvl="0">
              <a:defRPr sz="1800"/>
            </a:pPr>
            <a:r>
              <a:rPr sz="2400"/>
              <a:t>Results: The data is being analysed currently</a:t>
            </a:r>
          </a:p>
        </p:txBody>
      </p:sp>
      <p:pic>
        <p:nvPicPr>
          <p:cNvPr id="247" name="image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3208" y="2782222"/>
            <a:ext cx="3754008" cy="2113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42019" y="756072"/>
            <a:ext cx="6214121" cy="990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22959">
              <a:defRPr sz="1800" spc="0">
                <a:solidFill>
                  <a:srgbClr val="000000"/>
                </a:solidFill>
              </a:defRPr>
            </a:pPr>
            <a:r>
              <a:rPr sz="3059" spc="-90">
                <a:solidFill>
                  <a:srgbClr val="1F497D"/>
                </a:solidFill>
              </a:rPr>
              <a:t>Enhancing outcomes for people with disability </a:t>
            </a:r>
            <a:r>
              <a:rPr sz="1440" spc="-90">
                <a:solidFill>
                  <a:srgbClr val="1F497D"/>
                </a:solidFill>
              </a:rPr>
              <a:t>(Brownlow)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444500" y="2026692"/>
            <a:ext cx="8229600" cy="42858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sz="2400"/>
              <a:t>Inclusive educational and workplace settings for people with ASD</a:t>
            </a:r>
          </a:p>
          <a:p>
            <a:pPr lvl="0">
              <a:defRPr sz="1800"/>
            </a:pPr>
            <a:r>
              <a:rPr sz="2400"/>
              <a:t>Experiences of students who identify with a disability at regional universities</a:t>
            </a:r>
          </a:p>
          <a:p>
            <a:pPr lvl="0">
              <a:defRPr sz="1800"/>
            </a:pPr>
            <a:r>
              <a:rPr sz="2400"/>
              <a:t>Issues of identity construction in ASD populations; The buffering effect of sense of belonging on the detrimental outcomes of negative life events on well-being of Aboriginal Australians</a:t>
            </a:r>
          </a:p>
          <a:p>
            <a:pPr lvl="0">
              <a:defRPr sz="1800"/>
            </a:pPr>
            <a:r>
              <a:rPr sz="2400"/>
              <a:t>Transitions of young people with ASD post-school; experiences of sensory perception and empathy in people with ASD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444499" y="762000"/>
            <a:ext cx="6861293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AU" sz="3600" spc="-100" dirty="0" smtClean="0">
                <a:solidFill>
                  <a:srgbClr val="1F497D"/>
                </a:solidFill>
              </a:rPr>
              <a:t>Projects targeting id</a:t>
            </a:r>
            <a:r>
              <a:rPr sz="3600" spc="-100" dirty="0" smtClean="0">
                <a:solidFill>
                  <a:srgbClr val="1F497D"/>
                </a:solidFill>
              </a:rPr>
              <a:t>entified </a:t>
            </a:r>
            <a:r>
              <a:rPr lang="en-AU" sz="3600" spc="-100" dirty="0" smtClean="0">
                <a:solidFill>
                  <a:srgbClr val="1F497D"/>
                </a:solidFill>
              </a:rPr>
              <a:t>ne</a:t>
            </a:r>
            <a:r>
              <a:rPr sz="3600" spc="-100" dirty="0" smtClean="0">
                <a:solidFill>
                  <a:srgbClr val="1F497D"/>
                </a:solidFill>
              </a:rPr>
              <a:t>ed</a:t>
            </a:r>
            <a:endParaRPr sz="3600" spc="-100" dirty="0">
              <a:solidFill>
                <a:srgbClr val="1F497D"/>
              </a:solidFill>
            </a:endParaRP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457200" y="1979316"/>
            <a:ext cx="8229600" cy="3719607"/>
          </a:xfrm>
          <a:prstGeom prst="rect">
            <a:avLst/>
          </a:prstGeom>
        </p:spPr>
        <p:txBody>
          <a:bodyPr/>
          <a:lstStyle/>
          <a:p>
            <a:pPr marL="213359" lvl="0" indent="-213359">
              <a:spcBef>
                <a:spcPts val="600"/>
              </a:spcBef>
              <a:defRPr sz="1800"/>
            </a:pPr>
            <a:r>
              <a:rPr sz="2800" dirty="0"/>
              <a:t>Utilising outcomes of recent surveys</a:t>
            </a:r>
          </a:p>
          <a:p>
            <a:pPr lvl="1">
              <a:defRPr sz="1800"/>
            </a:pPr>
            <a:r>
              <a:rPr sz="2400" dirty="0"/>
              <a:t>CheckUp Census</a:t>
            </a:r>
            <a:endParaRPr sz="2000" dirty="0"/>
          </a:p>
          <a:p>
            <a:pPr lvl="1">
              <a:defRPr sz="1800"/>
            </a:pPr>
            <a:r>
              <a:rPr sz="2400" dirty="0"/>
              <a:t>Men’s Health Roadshows</a:t>
            </a:r>
            <a:endParaRPr sz="2000" dirty="0"/>
          </a:p>
          <a:p>
            <a:pPr lvl="1">
              <a:defRPr sz="1800"/>
            </a:pPr>
            <a:r>
              <a:rPr sz="2400" dirty="0"/>
              <a:t>State of Children report</a:t>
            </a:r>
            <a:endParaRPr sz="2000" dirty="0"/>
          </a:p>
          <a:p>
            <a:pPr lvl="1">
              <a:defRPr sz="1800"/>
            </a:pPr>
            <a:r>
              <a:rPr sz="2400" dirty="0"/>
              <a:t>Other local reports</a:t>
            </a:r>
            <a:endParaRPr sz="2000" dirty="0"/>
          </a:p>
          <a:p>
            <a:pPr marL="213359" lvl="0" indent="-213359">
              <a:spcBef>
                <a:spcPts val="600"/>
              </a:spcBef>
              <a:defRPr sz="1800"/>
            </a:pPr>
            <a:r>
              <a:rPr sz="2800" dirty="0"/>
              <a:t>Conduct of follow-up surveys/interviews in conjunction with community partners (e.g. medicare local) to identify need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381000" y="917193"/>
            <a:ext cx="6741170" cy="1074227"/>
          </a:xfrm>
          <a:prstGeom prst="rect">
            <a:avLst/>
          </a:prstGeom>
        </p:spPr>
        <p:txBody>
          <a:bodyPr/>
          <a:lstStyle>
            <a:lvl1pPr defTabSz="795527">
              <a:defRPr sz="3480" spc="-87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480" spc="-87" dirty="0">
                <a:solidFill>
                  <a:srgbClr val="1F497D"/>
                </a:solidFill>
              </a:rPr>
              <a:t>Community/Organisation requested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457200" y="2546758"/>
            <a:ext cx="8229600" cy="25847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AU" sz="2400" dirty="0" smtClean="0"/>
              <a:t>Forming </a:t>
            </a:r>
            <a:r>
              <a:rPr sz="2400" dirty="0" smtClean="0"/>
              <a:t>community </a:t>
            </a:r>
            <a:r>
              <a:rPr sz="2400" dirty="0"/>
              <a:t>partnerships and collaborations to develop locally appropriate services </a:t>
            </a:r>
            <a:r>
              <a:rPr lang="en-AU" sz="2400" dirty="0" smtClean="0"/>
              <a:t>to </a:t>
            </a:r>
            <a:r>
              <a:rPr sz="2400" dirty="0" smtClean="0"/>
              <a:t>address </a:t>
            </a:r>
            <a:r>
              <a:rPr sz="2400" dirty="0"/>
              <a:t>a need</a:t>
            </a:r>
          </a:p>
          <a:p>
            <a:pPr lvl="0">
              <a:defRPr sz="1800"/>
            </a:pPr>
            <a:endParaRPr sz="2400" dirty="0"/>
          </a:p>
          <a:p>
            <a:pPr lvl="0">
              <a:defRPr sz="1800"/>
            </a:pPr>
            <a:r>
              <a:rPr lang="en-AU" sz="2400" dirty="0" smtClean="0"/>
              <a:t>Forming </a:t>
            </a:r>
            <a:r>
              <a:rPr sz="2400" dirty="0" smtClean="0"/>
              <a:t>business</a:t>
            </a:r>
            <a:r>
              <a:rPr sz="2400" dirty="0"/>
              <a:t>/</a:t>
            </a:r>
            <a:r>
              <a:rPr sz="2400" dirty="0" smtClean="0"/>
              <a:t>enterprise</a:t>
            </a:r>
            <a:r>
              <a:rPr lang="en-AU" sz="2400" dirty="0" smtClean="0"/>
              <a:t> collaborations </a:t>
            </a:r>
            <a:r>
              <a:rPr sz="2400" dirty="0" smtClean="0"/>
              <a:t>to </a:t>
            </a:r>
            <a:r>
              <a:rPr sz="2400" dirty="0"/>
              <a:t>develop appropriate tools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284742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 dirty="0">
                <a:solidFill>
                  <a:srgbClr val="1F497D"/>
                </a:solidFill>
              </a:rPr>
              <a:t>IMHS new target areas</a:t>
            </a:r>
          </a:p>
        </p:txBody>
      </p:sp>
      <p:grpSp>
        <p:nvGrpSpPr>
          <p:cNvPr id="307" name="Group 307"/>
          <p:cNvGrpSpPr/>
          <p:nvPr/>
        </p:nvGrpSpPr>
        <p:grpSpPr>
          <a:xfrm>
            <a:off x="1217854" y="1777460"/>
            <a:ext cx="6733747" cy="4228167"/>
            <a:chOff x="0" y="0"/>
            <a:chExt cx="6733746" cy="4228165"/>
          </a:xfrm>
        </p:grpSpPr>
        <p:grpSp>
          <p:nvGrpSpPr>
            <p:cNvPr id="261" name="Group 261"/>
            <p:cNvGrpSpPr/>
            <p:nvPr/>
          </p:nvGrpSpPr>
          <p:grpSpPr>
            <a:xfrm>
              <a:off x="0" y="0"/>
              <a:ext cx="1565987" cy="939593"/>
              <a:chOff x="0" y="0"/>
              <a:chExt cx="1565986" cy="939592"/>
            </a:xfrm>
          </p:grpSpPr>
          <p:sp>
            <p:nvSpPr>
              <p:cNvPr id="259" name="Shape 259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5D99E2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27535" y="217994"/>
                <a:ext cx="1510917" cy="503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45">
                    <a:solidFill>
                      <a:srgbClr val="FFFFFF"/>
                    </a:solidFill>
                  </a:rPr>
                  <a:t>Regional vs Rural</a:t>
                </a:r>
              </a:p>
            </p:txBody>
          </p:sp>
        </p:grpSp>
        <p:grpSp>
          <p:nvGrpSpPr>
            <p:cNvPr id="267" name="Group 267"/>
            <p:cNvGrpSpPr/>
            <p:nvPr/>
          </p:nvGrpSpPr>
          <p:grpSpPr>
            <a:xfrm>
              <a:off x="3445171" y="0"/>
              <a:ext cx="1565988" cy="939593"/>
              <a:chOff x="0" y="0"/>
              <a:chExt cx="1565986" cy="939592"/>
            </a:xfrm>
          </p:grpSpPr>
          <p:sp>
            <p:nvSpPr>
              <p:cNvPr id="265" name="Shape 265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5C96DE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27535" y="322025"/>
                <a:ext cx="1510917" cy="2955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45">
                    <a:solidFill>
                      <a:srgbClr val="FFFFFF"/>
                    </a:solidFill>
                  </a:rPr>
                  <a:t>Farmers</a:t>
                </a:r>
              </a:p>
            </p:txBody>
          </p:sp>
        </p:grpSp>
        <p:grpSp>
          <p:nvGrpSpPr>
            <p:cNvPr id="270" name="Group 270"/>
            <p:cNvGrpSpPr/>
            <p:nvPr/>
          </p:nvGrpSpPr>
          <p:grpSpPr>
            <a:xfrm>
              <a:off x="5167757" y="0"/>
              <a:ext cx="1565988" cy="939593"/>
              <a:chOff x="0" y="0"/>
              <a:chExt cx="1565986" cy="939592"/>
            </a:xfrm>
          </p:grpSpPr>
          <p:sp>
            <p:nvSpPr>
              <p:cNvPr id="268" name="Shape 268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FFD44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27535" y="217994"/>
                <a:ext cx="1510917" cy="503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/>
                </a:lvl1pPr>
              </a:lstStyle>
              <a:p>
                <a:pPr lvl="0">
                  <a:defRPr sz="1800"/>
                </a:pPr>
                <a:r>
                  <a:rPr sz="1445" dirty="0"/>
                  <a:t>Health Professionals</a:t>
                </a:r>
              </a:p>
            </p:txBody>
          </p:sp>
        </p:grpSp>
        <p:grpSp>
          <p:nvGrpSpPr>
            <p:cNvPr id="273" name="Group 273"/>
            <p:cNvGrpSpPr/>
            <p:nvPr/>
          </p:nvGrpSpPr>
          <p:grpSpPr>
            <a:xfrm>
              <a:off x="5167757" y="1096190"/>
              <a:ext cx="1565989" cy="939594"/>
              <a:chOff x="0" y="0"/>
              <a:chExt cx="1565987" cy="939593"/>
            </a:xfrm>
          </p:grpSpPr>
          <p:sp>
            <p:nvSpPr>
              <p:cNvPr id="271" name="Shape 271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5C97DF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27535" y="274985"/>
                <a:ext cx="1510917" cy="3995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45" dirty="0">
                    <a:solidFill>
                      <a:srgbClr val="FFFFFF"/>
                    </a:solidFill>
                  </a:rPr>
                  <a:t>FIFO/DIDO</a:t>
                </a:r>
              </a:p>
            </p:txBody>
          </p:sp>
        </p:grpSp>
        <p:grpSp>
          <p:nvGrpSpPr>
            <p:cNvPr id="276" name="Group 276"/>
            <p:cNvGrpSpPr/>
            <p:nvPr/>
          </p:nvGrpSpPr>
          <p:grpSpPr>
            <a:xfrm>
              <a:off x="3445171" y="1096190"/>
              <a:ext cx="1565988" cy="939593"/>
              <a:chOff x="0" y="0"/>
              <a:chExt cx="1565986" cy="939592"/>
            </a:xfrm>
          </p:grpSpPr>
          <p:sp>
            <p:nvSpPr>
              <p:cNvPr id="274" name="Shape 274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FFD44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27535" y="322025"/>
                <a:ext cx="1510917" cy="2955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/>
                </a:lvl1pPr>
              </a:lstStyle>
              <a:p>
                <a:pPr lvl="0">
                  <a:defRPr sz="1800"/>
                </a:pPr>
                <a:r>
                  <a:rPr sz="1445" dirty="0"/>
                  <a:t>Unemployed</a:t>
                </a:r>
              </a:p>
            </p:txBody>
          </p:sp>
        </p:grpSp>
        <p:grpSp>
          <p:nvGrpSpPr>
            <p:cNvPr id="279" name="Group 279"/>
            <p:cNvGrpSpPr/>
            <p:nvPr/>
          </p:nvGrpSpPr>
          <p:grpSpPr>
            <a:xfrm>
              <a:off x="1722585" y="1096190"/>
              <a:ext cx="1565988" cy="939593"/>
              <a:chOff x="0" y="0"/>
              <a:chExt cx="1565986" cy="939592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5D98E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27535" y="217994"/>
                <a:ext cx="1510917" cy="503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45">
                    <a:solidFill>
                      <a:srgbClr val="FFFFFF"/>
                    </a:solidFill>
                  </a:rPr>
                  <a:t>CALD populations</a:t>
                </a:r>
              </a:p>
            </p:txBody>
          </p:sp>
        </p:grpSp>
        <p:grpSp>
          <p:nvGrpSpPr>
            <p:cNvPr id="282" name="Group 282"/>
            <p:cNvGrpSpPr/>
            <p:nvPr/>
          </p:nvGrpSpPr>
          <p:grpSpPr>
            <a:xfrm>
              <a:off x="0" y="1096190"/>
              <a:ext cx="1565987" cy="939593"/>
              <a:chOff x="0" y="0"/>
              <a:chExt cx="1565986" cy="939592"/>
            </a:xfrm>
          </p:grpSpPr>
          <p:sp>
            <p:nvSpPr>
              <p:cNvPr id="280" name="Shape 280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FFD44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27535" y="217994"/>
                <a:ext cx="1510917" cy="503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/>
                </a:lvl1pPr>
              </a:lstStyle>
              <a:p>
                <a:pPr lvl="0">
                  <a:defRPr sz="1800"/>
                </a:pPr>
                <a:r>
                  <a:rPr sz="1445"/>
                  <a:t>Indigenous populations</a:t>
                </a:r>
              </a:p>
            </p:txBody>
          </p:sp>
        </p:grpSp>
        <p:grpSp>
          <p:nvGrpSpPr>
            <p:cNvPr id="285" name="Group 285"/>
            <p:cNvGrpSpPr/>
            <p:nvPr/>
          </p:nvGrpSpPr>
          <p:grpSpPr>
            <a:xfrm>
              <a:off x="0" y="2192381"/>
              <a:ext cx="1565987" cy="939593"/>
              <a:chOff x="0" y="0"/>
              <a:chExt cx="1565986" cy="939592"/>
            </a:xfrm>
          </p:grpSpPr>
          <p:sp>
            <p:nvSpPr>
              <p:cNvPr id="283" name="Shape 283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5D99E2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27535" y="322025"/>
                <a:ext cx="1510917" cy="2955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45">
                    <a:solidFill>
                      <a:srgbClr val="FFFFFF"/>
                    </a:solidFill>
                  </a:rPr>
                  <a:t>Disability</a:t>
                </a:r>
              </a:p>
            </p:txBody>
          </p:sp>
        </p:grpSp>
        <p:grpSp>
          <p:nvGrpSpPr>
            <p:cNvPr id="288" name="Group 288"/>
            <p:cNvGrpSpPr/>
            <p:nvPr/>
          </p:nvGrpSpPr>
          <p:grpSpPr>
            <a:xfrm>
              <a:off x="1722585" y="2192381"/>
              <a:ext cx="1565988" cy="939593"/>
              <a:chOff x="0" y="0"/>
              <a:chExt cx="1565986" cy="939592"/>
            </a:xfrm>
          </p:grpSpPr>
          <p:sp>
            <p:nvSpPr>
              <p:cNvPr id="286" name="Shape 286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FFD44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27535" y="322025"/>
                <a:ext cx="1510917" cy="2955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/>
                </a:lvl1pPr>
              </a:lstStyle>
              <a:p>
                <a:pPr lvl="0">
                  <a:defRPr sz="1800"/>
                </a:pPr>
                <a:r>
                  <a:rPr sz="1445"/>
                  <a:t>Young people</a:t>
                </a:r>
              </a:p>
            </p:txBody>
          </p:sp>
        </p:grpSp>
        <p:grpSp>
          <p:nvGrpSpPr>
            <p:cNvPr id="291" name="Group 291"/>
            <p:cNvGrpSpPr/>
            <p:nvPr/>
          </p:nvGrpSpPr>
          <p:grpSpPr>
            <a:xfrm>
              <a:off x="3445171" y="2192381"/>
              <a:ext cx="1565988" cy="939593"/>
              <a:chOff x="0" y="0"/>
              <a:chExt cx="1565986" cy="939592"/>
            </a:xfrm>
          </p:grpSpPr>
          <p:sp>
            <p:nvSpPr>
              <p:cNvPr id="289" name="Shape 289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5C97DF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27535" y="217994"/>
                <a:ext cx="1510917" cy="503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45">
                    <a:solidFill>
                      <a:srgbClr val="FFFFFF"/>
                    </a:solidFill>
                  </a:rPr>
                  <a:t>Mental health literacy</a:t>
                </a:r>
              </a:p>
            </p:txBody>
          </p:sp>
        </p:grpSp>
        <p:grpSp>
          <p:nvGrpSpPr>
            <p:cNvPr id="294" name="Group 294"/>
            <p:cNvGrpSpPr/>
            <p:nvPr/>
          </p:nvGrpSpPr>
          <p:grpSpPr>
            <a:xfrm>
              <a:off x="5167757" y="2192381"/>
              <a:ext cx="1565988" cy="939593"/>
              <a:chOff x="0" y="0"/>
              <a:chExt cx="1565986" cy="939592"/>
            </a:xfrm>
          </p:grpSpPr>
          <p:sp>
            <p:nvSpPr>
              <p:cNvPr id="292" name="Shape 292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FFD44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27535" y="322025"/>
                <a:ext cx="1510917" cy="2955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/>
                </a:lvl1pPr>
              </a:lstStyle>
              <a:p>
                <a:pPr lvl="0">
                  <a:defRPr sz="1800"/>
                </a:pPr>
                <a:r>
                  <a:rPr sz="1445"/>
                  <a:t>Digital literacy</a:t>
                </a:r>
              </a:p>
            </p:txBody>
          </p:sp>
        </p:grpSp>
        <p:grpSp>
          <p:nvGrpSpPr>
            <p:cNvPr id="297" name="Group 297"/>
            <p:cNvGrpSpPr/>
            <p:nvPr/>
          </p:nvGrpSpPr>
          <p:grpSpPr>
            <a:xfrm>
              <a:off x="5167757" y="3288572"/>
              <a:ext cx="1565988" cy="939593"/>
              <a:chOff x="0" y="0"/>
              <a:chExt cx="1565986" cy="939592"/>
            </a:xfrm>
          </p:grpSpPr>
          <p:sp>
            <p:nvSpPr>
              <p:cNvPr id="295" name="Shape 295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5D98E0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27535" y="113963"/>
                <a:ext cx="1510917" cy="711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45">
                    <a:solidFill>
                      <a:srgbClr val="FFFFFF"/>
                    </a:solidFill>
                  </a:rPr>
                  <a:t>Cognitive screening and rehabilitation</a:t>
                </a:r>
              </a:p>
            </p:txBody>
          </p:sp>
        </p:grpSp>
        <p:grpSp>
          <p:nvGrpSpPr>
            <p:cNvPr id="300" name="Group 300"/>
            <p:cNvGrpSpPr/>
            <p:nvPr/>
          </p:nvGrpSpPr>
          <p:grpSpPr>
            <a:xfrm>
              <a:off x="3445171" y="3288572"/>
              <a:ext cx="1565988" cy="939593"/>
              <a:chOff x="0" y="0"/>
              <a:chExt cx="1565986" cy="939592"/>
            </a:xfrm>
          </p:grpSpPr>
          <p:sp>
            <p:nvSpPr>
              <p:cNvPr id="298" name="Shape 298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FFD44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27535" y="113963"/>
                <a:ext cx="1510917" cy="711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/>
                </a:lvl1pPr>
              </a:lstStyle>
              <a:p>
                <a:pPr lvl="0">
                  <a:defRPr sz="1800"/>
                </a:pPr>
                <a:r>
                  <a:rPr sz="1445"/>
                  <a:t>Mental health in physical health conditions</a:t>
                </a:r>
              </a:p>
            </p:txBody>
          </p:sp>
        </p:grpSp>
        <p:grpSp>
          <p:nvGrpSpPr>
            <p:cNvPr id="303" name="Group 303"/>
            <p:cNvGrpSpPr/>
            <p:nvPr/>
          </p:nvGrpSpPr>
          <p:grpSpPr>
            <a:xfrm>
              <a:off x="1722585" y="3288572"/>
              <a:ext cx="1565988" cy="939593"/>
              <a:chOff x="0" y="0"/>
              <a:chExt cx="1565986" cy="939592"/>
            </a:xfrm>
          </p:grpSpPr>
          <p:sp>
            <p:nvSpPr>
              <p:cNvPr id="301" name="Shape 301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5D98E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27535" y="322025"/>
                <a:ext cx="1510917" cy="2955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45">
                    <a:solidFill>
                      <a:srgbClr val="FFFFFF"/>
                    </a:solidFill>
                  </a:rPr>
                  <a:t>Carers</a:t>
                </a:r>
              </a:p>
            </p:txBody>
          </p:sp>
        </p:grpSp>
        <p:grpSp>
          <p:nvGrpSpPr>
            <p:cNvPr id="306" name="Group 306"/>
            <p:cNvGrpSpPr/>
            <p:nvPr/>
          </p:nvGrpSpPr>
          <p:grpSpPr>
            <a:xfrm>
              <a:off x="0" y="3288572"/>
              <a:ext cx="1565987" cy="939593"/>
              <a:chOff x="0" y="0"/>
              <a:chExt cx="1565986" cy="939592"/>
            </a:xfrm>
          </p:grpSpPr>
          <p:sp>
            <p:nvSpPr>
              <p:cNvPr id="304" name="Shape 304"/>
              <p:cNvSpPr/>
              <p:nvPr/>
            </p:nvSpPr>
            <p:spPr>
              <a:xfrm>
                <a:off x="0" y="0"/>
                <a:ext cx="1565987" cy="939593"/>
              </a:xfrm>
              <a:prstGeom prst="roundRect">
                <a:avLst>
                  <a:gd name="adj" fmla="val 10000"/>
                </a:avLst>
              </a:prstGeom>
              <a:solidFill>
                <a:srgbClr val="FFD441"/>
              </a:solidFill>
              <a:ln w="264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4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27535" y="217994"/>
                <a:ext cx="1510917" cy="503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445"/>
                </a:lvl1pPr>
              </a:lstStyle>
              <a:p>
                <a:pPr lvl="0">
                  <a:defRPr sz="1800"/>
                </a:pPr>
                <a:r>
                  <a:rPr sz="1445"/>
                  <a:t>Disaster/trauma responses</a:t>
                </a:r>
              </a:p>
            </p:txBody>
          </p:sp>
        </p:grpSp>
      </p:grpSp>
      <p:sp>
        <p:nvSpPr>
          <p:cNvPr id="53" name="Shape 268"/>
          <p:cNvSpPr/>
          <p:nvPr/>
        </p:nvSpPr>
        <p:spPr>
          <a:xfrm>
            <a:off x="2940439" y="1765886"/>
            <a:ext cx="1565989" cy="939594"/>
          </a:xfrm>
          <a:prstGeom prst="roundRect">
            <a:avLst>
              <a:gd name="adj" fmla="val 10000"/>
            </a:avLst>
          </a:prstGeom>
          <a:solidFill>
            <a:srgbClr val="FFD441"/>
          </a:solidFill>
          <a:ln w="26425" cap="flat">
            <a:solidFill>
              <a:srgbClr val="FFFFFF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445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269"/>
          <p:cNvSpPr/>
          <p:nvPr/>
        </p:nvSpPr>
        <p:spPr>
          <a:xfrm>
            <a:off x="2967974" y="1983880"/>
            <a:ext cx="1510919" cy="503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1445"/>
            </a:lvl1pPr>
          </a:lstStyle>
          <a:p>
            <a:pPr lvl="0">
              <a:defRPr sz="1800"/>
            </a:pPr>
            <a:r>
              <a:rPr lang="en-AU" sz="1445" dirty="0" smtClean="0"/>
              <a:t>Chronic Illness, Mental health, employment</a:t>
            </a:r>
            <a:endParaRPr sz="1445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381000" y="917193"/>
            <a:ext cx="6741170" cy="1074227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3480" spc="-87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AU" sz="3600" spc="-87" dirty="0" smtClean="0">
                <a:solidFill>
                  <a:srgbClr val="1F497D"/>
                </a:solidFill>
              </a:rPr>
              <a:t>The next phase</a:t>
            </a:r>
            <a:endParaRPr sz="3600" spc="-87" dirty="0">
              <a:solidFill>
                <a:srgbClr val="1F497D"/>
              </a:solidFill>
            </a:endParaRP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457200" y="2546758"/>
            <a:ext cx="8229600" cy="25847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lang="en-AU" sz="2400" dirty="0" smtClean="0"/>
              <a:t>2014-2017</a:t>
            </a:r>
            <a:endParaRPr sz="2400" dirty="0"/>
          </a:p>
          <a:p>
            <a:pPr lvl="0">
              <a:defRPr sz="1800"/>
            </a:pPr>
            <a:endParaRPr sz="2400" dirty="0"/>
          </a:p>
          <a:p>
            <a:pPr lvl="0">
              <a:defRPr sz="1800"/>
            </a:pPr>
            <a:r>
              <a:rPr lang="en-AU" sz="2400" dirty="0" smtClean="0"/>
              <a:t>Working with individuals, communities and organisations to implement program objectives </a:t>
            </a:r>
          </a:p>
          <a:p>
            <a:pPr lvl="0">
              <a:defRPr sz="1800"/>
            </a:pPr>
            <a:endParaRPr lang="en-AU" dirty="0"/>
          </a:p>
          <a:p>
            <a:pPr lvl="0">
              <a:defRPr sz="1800"/>
            </a:pPr>
            <a:r>
              <a:rPr lang="en-AU" sz="2400" dirty="0" smtClean="0"/>
              <a:t>Working towards making a meaningful difference for the mental health of people living in regional areas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444902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67543" y="2232729"/>
            <a:ext cx="8229601" cy="3412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31520">
              <a:defRPr sz="2880" spc="-8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AU" sz="4800" spc="-80" dirty="0" smtClean="0">
                <a:solidFill>
                  <a:srgbClr val="1F497D"/>
                </a:solidFill>
              </a:rPr>
              <a:t>Thank you</a:t>
            </a:r>
            <a:r>
              <a:rPr lang="en-AU" sz="3600" dirty="0"/>
              <a:t/>
            </a:r>
            <a:br>
              <a:rPr lang="en-AU" sz="3600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sz="2000" dirty="0" err="1" smtClean="0"/>
              <a:t>imhs@usq.edu.au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err="1" smtClean="0"/>
              <a:t>Sonja.March@usq.edu.au</a:t>
            </a:r>
            <a:endParaRPr sz="3200" spc="-8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444500" y="764459"/>
            <a:ext cx="5368925" cy="990601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1F497D"/>
                </a:solidFill>
              </a:rPr>
              <a:t>What is IMHS?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444500" y="2032032"/>
            <a:ext cx="8229600" cy="3904124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600"/>
              </a:spcAft>
              <a:defRPr sz="1800"/>
            </a:pPr>
            <a:r>
              <a:rPr sz="2400" dirty="0"/>
              <a:t>A research program targeting a strategic direction of USQ</a:t>
            </a:r>
          </a:p>
          <a:p>
            <a:pPr lvl="0">
              <a:spcAft>
                <a:spcPts val="600"/>
              </a:spcAft>
              <a:defRPr sz="1800"/>
            </a:pPr>
            <a:r>
              <a:rPr sz="2400" dirty="0"/>
              <a:t>Contributes to the ‘Health and </a:t>
            </a:r>
            <a:r>
              <a:rPr sz="2400" dirty="0" smtClean="0"/>
              <a:t>Well</a:t>
            </a:r>
            <a:r>
              <a:rPr lang="en-AU" sz="2400" dirty="0" smtClean="0"/>
              <a:t>-</a:t>
            </a:r>
            <a:r>
              <a:rPr sz="2400" dirty="0" smtClean="0"/>
              <a:t>being</a:t>
            </a:r>
            <a:r>
              <a:rPr sz="2400" dirty="0"/>
              <a:t>’ component of Institute for Resilient Regions (IRR)</a:t>
            </a:r>
          </a:p>
          <a:p>
            <a:pPr lvl="0">
              <a:spcAft>
                <a:spcPts val="600"/>
              </a:spcAft>
              <a:defRPr sz="1800"/>
            </a:pPr>
            <a:r>
              <a:rPr sz="2400" dirty="0"/>
              <a:t>Multidisciplinary team of USQ and external members</a:t>
            </a:r>
          </a:p>
          <a:p>
            <a:pPr marL="182879" lvl="0" indent="-182879">
              <a:defRPr sz="1800"/>
            </a:pPr>
            <a:endParaRPr sz="2400" dirty="0"/>
          </a:p>
          <a:p>
            <a:pPr marL="488214" lvl="1" indent="-213894">
              <a:spcBef>
                <a:spcPts val="400"/>
              </a:spcBef>
              <a:defRPr sz="1800"/>
            </a:pPr>
            <a:endParaRPr sz="2000" dirty="0"/>
          </a:p>
          <a:p>
            <a:pPr marL="0" lvl="1" indent="274320" algn="ctr">
              <a:buSzTx/>
              <a:buNone/>
              <a:defRPr sz="1800"/>
            </a:pPr>
            <a:r>
              <a:rPr sz="2400" i="1" dirty="0"/>
              <a:t>“A team dedicated to examining innovative mental health solutions for improving the well-being and resilience of people living in regional areas.”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35752" y="417040"/>
            <a:ext cx="8079340" cy="952501"/>
          </a:xfrm>
          <a:prstGeom prst="rect">
            <a:avLst/>
          </a:prstGeom>
        </p:spPr>
        <p:txBody>
          <a:bodyPr>
            <a:normAutofit/>
          </a:bodyPr>
          <a:lstStyle>
            <a:lvl1pPr defTabSz="758951">
              <a:defRPr sz="3320" spc="-83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83" dirty="0">
                <a:solidFill>
                  <a:srgbClr val="1F497D"/>
                </a:solidFill>
              </a:rPr>
              <a:t>Regional resilience and well-being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444500" y="1369541"/>
            <a:ext cx="8229600" cy="53100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buNone/>
              <a:defRPr sz="1800"/>
            </a:pPr>
            <a:r>
              <a:rPr sz="2200" dirty="0"/>
              <a:t>Health disadvantage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Higher illness risk and prevalence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Higher rates of chronic disease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Older populations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Higher disease burden (26.5% greater than major cities</a:t>
            </a:r>
            <a:r>
              <a:rPr sz="2000" dirty="0" smtClean="0"/>
              <a:t>)</a:t>
            </a:r>
            <a:endParaRPr lang="en-AU" sz="2000" dirty="0" smtClean="0"/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endParaRPr sz="2000" dirty="0"/>
          </a:p>
          <a:p>
            <a:pPr marL="0" lvl="0" indent="0">
              <a:lnSpc>
                <a:spcPct val="90000"/>
              </a:lnSpc>
              <a:buNone/>
              <a:defRPr sz="1800"/>
            </a:pPr>
            <a:r>
              <a:rPr sz="2200" dirty="0"/>
              <a:t>Mental health disadvantage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Among leading causes of disease burden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8% more likely to have mental health problem at some point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Higher substance use rates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Higher suicide rates for men (51.7 per 100,000 compared to 31.8 per 100,000)</a:t>
            </a:r>
          </a:p>
          <a:p>
            <a:pPr marL="457200" lvl="1" indent="-182879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 dirty="0"/>
              <a:t>Help seeking by males less than half the rate of males in metropolitan areas</a:t>
            </a:r>
          </a:p>
          <a:p>
            <a:pPr marL="0" lvl="1" indent="27432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				</a:t>
            </a:r>
            <a:r>
              <a:rPr sz="1600" dirty="0"/>
              <a:t>National Rural Health Alliance, 2013</a:t>
            </a:r>
            <a:endParaRPr sz="20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42168" y="525530"/>
            <a:ext cx="6178104" cy="990601"/>
          </a:xfrm>
          <a:prstGeom prst="rect">
            <a:avLst/>
          </a:prstGeom>
        </p:spPr>
        <p:txBody>
          <a:bodyPr/>
          <a:lstStyle>
            <a:lvl1pPr defTabSz="795527">
              <a:defRPr sz="3480" spc="-87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480" spc="-87" dirty="0">
                <a:solidFill>
                  <a:srgbClr val="1F497D"/>
                </a:solidFill>
              </a:rPr>
              <a:t>Infrastructure, service and usage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44500" y="1662070"/>
            <a:ext cx="8229600" cy="44883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  <a:defRPr sz="1800"/>
            </a:pPr>
            <a:r>
              <a:rPr sz="2400" dirty="0"/>
              <a:t>Limited access to </a:t>
            </a:r>
            <a:r>
              <a:rPr sz="2400" i="1" dirty="0"/>
              <a:t>quality</a:t>
            </a:r>
            <a:r>
              <a:rPr sz="2400" dirty="0"/>
              <a:t> and </a:t>
            </a:r>
            <a:r>
              <a:rPr sz="2400" i="1" dirty="0"/>
              <a:t>specialised</a:t>
            </a:r>
            <a:r>
              <a:rPr sz="2400" dirty="0"/>
              <a:t> health and mental health care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Annual shortfall in health services &gt; 25 million services</a:t>
            </a:r>
          </a:p>
          <a:p>
            <a:pPr lvl="0">
              <a:spcAft>
                <a:spcPts val="600"/>
              </a:spcAft>
              <a:defRPr sz="1800"/>
            </a:pPr>
            <a:r>
              <a:rPr sz="2400" dirty="0"/>
              <a:t>Rate of usage of mental health services 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Regional: 40-90% of rate of major cities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Remote: 10-30% of rate of major cities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91% psychiatrists main practice in metropolitan areas</a:t>
            </a:r>
          </a:p>
          <a:p>
            <a:pPr marL="0" lvl="1" indent="274320" algn="r">
              <a:spcBef>
                <a:spcPts val="400"/>
              </a:spcBef>
              <a:buSzTx/>
              <a:buNone/>
              <a:defRPr sz="1800"/>
            </a:pPr>
            <a:endParaRPr sz="1900" dirty="0"/>
          </a:p>
          <a:p>
            <a:pPr marL="0" lvl="1" indent="274320" algn="r">
              <a:spcBef>
                <a:spcPts val="400"/>
              </a:spcBef>
              <a:buSzTx/>
              <a:buNone/>
              <a:defRPr sz="1800"/>
            </a:pPr>
            <a:endParaRPr sz="1900" dirty="0"/>
          </a:p>
          <a:p>
            <a:pPr marL="0" lvl="1" indent="274320" algn="r">
              <a:spcBef>
                <a:spcPts val="400"/>
              </a:spcBef>
              <a:buSzTx/>
              <a:buNone/>
              <a:defRPr sz="1800"/>
            </a:pPr>
            <a:r>
              <a:rPr sz="1900" dirty="0"/>
              <a:t>National Rural Health Alliance </a:t>
            </a:r>
            <a:endParaRPr sz="2000" dirty="0"/>
          </a:p>
          <a:p>
            <a:pPr marL="0" lvl="1" indent="274320" algn="r">
              <a:spcBef>
                <a:spcPts val="400"/>
              </a:spcBef>
              <a:buSzTx/>
              <a:buNone/>
              <a:defRPr sz="1800"/>
            </a:pPr>
            <a:r>
              <a:rPr sz="1900" dirty="0"/>
              <a:t>Australian Institute of Health and Welfare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44500" y="657501"/>
            <a:ext cx="5384999" cy="990601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 dirty="0">
                <a:solidFill>
                  <a:srgbClr val="1F497D"/>
                </a:solidFill>
              </a:rPr>
              <a:t>Other challenges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444500" y="1828524"/>
            <a:ext cx="8229600" cy="458455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600" dirty="0" smtClean="0"/>
              <a:t>Professionals</a:t>
            </a:r>
            <a:r>
              <a:rPr lang="en-AU" sz="2600" dirty="0" smtClean="0"/>
              <a:t> in regional areas</a:t>
            </a:r>
            <a:r>
              <a:rPr sz="2600" dirty="0" smtClean="0"/>
              <a:t> </a:t>
            </a:r>
            <a:r>
              <a:rPr lang="en-AU" sz="2600" dirty="0" smtClean="0"/>
              <a:t>overworked, limited access to evidence-based services</a:t>
            </a:r>
            <a:endParaRPr sz="2600" dirty="0"/>
          </a:p>
          <a:p>
            <a:pPr marL="182879" lvl="1" indent="-182879">
              <a:spcBef>
                <a:spcPts val="400"/>
              </a:spcBef>
              <a:defRPr sz="1800"/>
            </a:pPr>
            <a:endParaRPr lang="en-AU" sz="2600" dirty="0" smtClean="0"/>
          </a:p>
          <a:p>
            <a:pPr marL="182879" lvl="1" indent="-182879">
              <a:spcBef>
                <a:spcPts val="400"/>
              </a:spcBef>
              <a:defRPr sz="1800"/>
            </a:pPr>
            <a:r>
              <a:rPr sz="2600" dirty="0" smtClean="0"/>
              <a:t>Other </a:t>
            </a:r>
            <a:r>
              <a:rPr sz="2600" dirty="0"/>
              <a:t>problems affecting social, economic and environmental sustainability that further intensify health and mental health challenges</a:t>
            </a:r>
          </a:p>
          <a:p>
            <a:pPr marL="182879" lvl="1" indent="-182879">
              <a:spcBef>
                <a:spcPts val="400"/>
              </a:spcBef>
              <a:defRPr sz="1800"/>
            </a:pPr>
            <a:endParaRPr lang="en-AU" sz="2600" dirty="0" smtClean="0"/>
          </a:p>
          <a:p>
            <a:pPr marL="182879" lvl="1" indent="-182879">
              <a:spcBef>
                <a:spcPts val="400"/>
              </a:spcBef>
              <a:defRPr sz="1800"/>
            </a:pPr>
            <a:r>
              <a:rPr sz="2600" dirty="0" smtClean="0"/>
              <a:t>Metropolitan </a:t>
            </a:r>
            <a:r>
              <a:rPr sz="2600" dirty="0"/>
              <a:t>service delivery models do not translate well to regional areas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444500" y="762000"/>
            <a:ext cx="6720194" cy="990600"/>
          </a:xfrm>
          <a:prstGeom prst="rect">
            <a:avLst/>
          </a:prstGeom>
        </p:spPr>
        <p:txBody>
          <a:bodyPr>
            <a:noAutofit/>
          </a:bodyPr>
          <a:lstStyle>
            <a:lvl1pPr defTabSz="777240">
              <a:defRPr sz="3060" spc="-85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85" dirty="0">
                <a:solidFill>
                  <a:srgbClr val="1F497D"/>
                </a:solidFill>
              </a:rPr>
              <a:t>COAG standing council on Health (2012)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444500" y="2032000"/>
            <a:ext cx="8229600" cy="43429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sz="2400" dirty="0"/>
              <a:t>Identified pressing need to </a:t>
            </a:r>
            <a:r>
              <a:rPr sz="2400" i="1" dirty="0"/>
              <a:t>“design, deliver and support regional health services, using flexible, innovative and locally appropriate solutions, without compromising the quality and safety of care”</a:t>
            </a:r>
          </a:p>
          <a:p>
            <a:pPr lvl="0">
              <a:defRPr sz="1800"/>
            </a:pPr>
            <a:endParaRPr sz="2400" i="1" dirty="0"/>
          </a:p>
          <a:p>
            <a:pPr marL="457200" lvl="0" indent="-457200">
              <a:buFontTx/>
              <a:buAutoNum type="arabicPeriod"/>
              <a:defRPr sz="1800"/>
            </a:pPr>
            <a:r>
              <a:rPr sz="2400" dirty="0"/>
              <a:t>Improved access to appropriate and comprehensive health care</a:t>
            </a:r>
          </a:p>
          <a:p>
            <a:pPr marL="457200" lvl="0" indent="-457200">
              <a:buFontTx/>
              <a:buAutoNum type="arabicPeriod"/>
              <a:defRPr sz="1800"/>
            </a:pPr>
            <a:r>
              <a:rPr sz="2400" dirty="0"/>
              <a:t>Effective, appropriate and sustainable health care service delivery</a:t>
            </a:r>
          </a:p>
          <a:p>
            <a:pPr marL="457200" lvl="0" indent="-457200">
              <a:buFontTx/>
              <a:buAutoNum type="arabicPeriod"/>
              <a:defRPr sz="1800"/>
            </a:pPr>
            <a:r>
              <a:rPr sz="2400" dirty="0"/>
              <a:t>Appropriate, skilled and well-supported health workforces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272042" y="580612"/>
            <a:ext cx="7457048" cy="990601"/>
          </a:xfrm>
          <a:prstGeom prst="rect">
            <a:avLst/>
          </a:prstGeom>
        </p:spPr>
        <p:txBody>
          <a:bodyPr>
            <a:noAutofit/>
          </a:bodyPr>
          <a:lstStyle>
            <a:lvl1pPr defTabSz="713231">
              <a:defRPr sz="3120" spc="-78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78" dirty="0">
                <a:solidFill>
                  <a:srgbClr val="1F497D"/>
                </a:solidFill>
              </a:rPr>
              <a:t>The need for ‘innovative approaches’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444500" y="1934591"/>
            <a:ext cx="8579296" cy="4812545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600"/>
              </a:spcAft>
              <a:defRPr sz="1800"/>
            </a:pPr>
            <a:r>
              <a:rPr sz="2400" dirty="0"/>
              <a:t>Clinical health service delivery need NOT be constrained by: 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Geographical location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Long waiting lists</a:t>
            </a:r>
          </a:p>
          <a:p>
            <a:pPr marL="457200" lvl="1" indent="-182879">
              <a:spcBef>
                <a:spcPts val="400"/>
              </a:spcBef>
              <a:spcAft>
                <a:spcPts val="600"/>
              </a:spcAft>
              <a:defRPr sz="1800"/>
            </a:pPr>
            <a:r>
              <a:rPr sz="2000" dirty="0"/>
              <a:t>Lack of trained professionals</a:t>
            </a:r>
          </a:p>
          <a:p>
            <a:pPr lvl="0">
              <a:spcAft>
                <a:spcPts val="600"/>
              </a:spcAft>
              <a:defRPr sz="1800"/>
            </a:pPr>
            <a:r>
              <a:rPr sz="2400" dirty="0"/>
              <a:t>The </a:t>
            </a:r>
            <a:r>
              <a:rPr sz="2400" i="1" dirty="0"/>
              <a:t>potential</a:t>
            </a:r>
            <a:r>
              <a:rPr sz="2400" dirty="0"/>
              <a:t> of innovative delivery of </a:t>
            </a:r>
            <a:r>
              <a:rPr sz="2400" i="1" dirty="0"/>
              <a:t>quality</a:t>
            </a:r>
            <a:r>
              <a:rPr sz="2400" dirty="0"/>
              <a:t> health care has been demonstrated</a:t>
            </a:r>
          </a:p>
        </p:txBody>
      </p:sp>
      <p:pic>
        <p:nvPicPr>
          <p:cNvPr id="104" name="imag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5655" y="4677815"/>
            <a:ext cx="1492741" cy="74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1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6438" y="5657834"/>
            <a:ext cx="1781176" cy="642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1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7212" y="4655330"/>
            <a:ext cx="1498569" cy="685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1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16022" y="5476344"/>
            <a:ext cx="1558935" cy="899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13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78682" y="5541678"/>
            <a:ext cx="1370460" cy="743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14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0624" y="5657058"/>
            <a:ext cx="2072503" cy="640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15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66877" y="4601136"/>
            <a:ext cx="1241007" cy="899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44500" y="717300"/>
            <a:ext cx="7096458" cy="893317"/>
          </a:xfrm>
          <a:prstGeom prst="rect">
            <a:avLst/>
          </a:prstGeom>
        </p:spPr>
        <p:txBody>
          <a:bodyPr>
            <a:noAutofit/>
          </a:bodyPr>
          <a:lstStyle>
            <a:lvl1pPr defTabSz="722376">
              <a:defRPr sz="3160" spc="-79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79" dirty="0">
                <a:solidFill>
                  <a:srgbClr val="1F497D"/>
                </a:solidFill>
              </a:rPr>
              <a:t>What does ‘Innovative’ encompass?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446335" y="2217316"/>
            <a:ext cx="8568954" cy="371016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e-Health or e-Mental health interventions direct to individuals</a:t>
            </a:r>
          </a:p>
          <a:p>
            <a:pPr lvl="0">
              <a:defRPr sz="1800"/>
            </a:pPr>
            <a:r>
              <a:rPr sz="2400" dirty="0"/>
              <a:t>Telehealth</a:t>
            </a:r>
          </a:p>
          <a:p>
            <a:pPr lvl="0">
              <a:defRPr sz="1800"/>
            </a:pPr>
            <a:r>
              <a:rPr sz="2400" dirty="0"/>
              <a:t>Virtual reality</a:t>
            </a:r>
          </a:p>
          <a:p>
            <a:pPr lvl="0">
              <a:defRPr sz="1800"/>
            </a:pPr>
            <a:r>
              <a:rPr sz="2400" dirty="0"/>
              <a:t>Apps</a:t>
            </a:r>
          </a:p>
          <a:p>
            <a:pPr lvl="0">
              <a:defRPr sz="1800"/>
            </a:pPr>
            <a:r>
              <a:rPr sz="2400" dirty="0"/>
              <a:t>Digital information and referral systems</a:t>
            </a:r>
          </a:p>
          <a:p>
            <a:pPr lvl="0">
              <a:defRPr sz="1800"/>
            </a:pPr>
            <a:r>
              <a:rPr sz="2400" dirty="0"/>
              <a:t>Digital support communities</a:t>
            </a:r>
          </a:p>
          <a:p>
            <a:pPr lvl="0">
              <a:defRPr sz="1800"/>
            </a:pPr>
            <a:r>
              <a:rPr sz="2400" dirty="0"/>
              <a:t>Digital training/professional development programs</a:t>
            </a:r>
          </a:p>
          <a:p>
            <a:pPr lvl="0">
              <a:defRPr sz="1800"/>
            </a:pPr>
            <a:r>
              <a:rPr sz="2400" dirty="0"/>
              <a:t>Mobile </a:t>
            </a:r>
            <a:r>
              <a:rPr sz="2400" dirty="0" smtClean="0"/>
              <a:t>professionals</a:t>
            </a:r>
            <a:r>
              <a:rPr lang="en-AU" sz="2400" dirty="0" smtClean="0"/>
              <a:t>, workshops</a:t>
            </a:r>
            <a:r>
              <a:rPr sz="2400" dirty="0" smtClean="0"/>
              <a:t> </a:t>
            </a:r>
            <a:r>
              <a:rPr sz="2400" dirty="0"/>
              <a:t>and </a:t>
            </a:r>
            <a:r>
              <a:rPr sz="2400" dirty="0" smtClean="0"/>
              <a:t>training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rgbClr val="4F81BD"/>
          </a:solidFill>
          <a:prstDash val="solid"/>
          <a:beve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rgbClr val="4F81BD"/>
          </a:solidFill>
          <a:prstDash val="solid"/>
          <a:beve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1285</Words>
  <Application>Microsoft Office PowerPoint</Application>
  <PresentationFormat>On-screen Show (4:3)</PresentationFormat>
  <Paragraphs>210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Bold</vt:lpstr>
      <vt:lpstr>Avenir Roman</vt:lpstr>
      <vt:lpstr>Calibri</vt:lpstr>
      <vt:lpstr>Helvetica</vt:lpstr>
      <vt:lpstr>Default</vt:lpstr>
      <vt:lpstr>Innovative mental health solutions for regional well-being and resilience</vt:lpstr>
      <vt:lpstr>Acknowledgements</vt:lpstr>
      <vt:lpstr>What is IMHS?</vt:lpstr>
      <vt:lpstr>Regional resilience and well-being</vt:lpstr>
      <vt:lpstr>Infrastructure, service and usage</vt:lpstr>
      <vt:lpstr>Other challenges</vt:lpstr>
      <vt:lpstr>COAG standing council on Health (2012)</vt:lpstr>
      <vt:lpstr>The need for ‘innovative approaches’</vt:lpstr>
      <vt:lpstr>What does ‘Innovative’ encompass?</vt:lpstr>
      <vt:lpstr>The need for regional-specific approaches </vt:lpstr>
      <vt:lpstr>What are the gaps?</vt:lpstr>
      <vt:lpstr>USQ IMHS: Broad Aims</vt:lpstr>
      <vt:lpstr>Who are we?</vt:lpstr>
      <vt:lpstr>IMHS Specific Objectives</vt:lpstr>
      <vt:lpstr>IMHS projects</vt:lpstr>
      <vt:lpstr>Existing Projects                                     (March)</vt:lpstr>
      <vt:lpstr>PowerPoint Presentation</vt:lpstr>
      <vt:lpstr>Pages from the site</vt:lpstr>
      <vt:lpstr>Since BRAVE Self-Help has launched…</vt:lpstr>
      <vt:lpstr>Teacher training: Natural disasters (March)</vt:lpstr>
      <vt:lpstr>Teacher mental health and burnout (Ireland)</vt:lpstr>
      <vt:lpstr>Resilience in Medical Practitioners (Ireland)</vt:lpstr>
      <vt:lpstr>Enhancing outcomes for people with disability (Brownlow)</vt:lpstr>
      <vt:lpstr>Projects targeting identified need</vt:lpstr>
      <vt:lpstr>Community/Organisation requested</vt:lpstr>
      <vt:lpstr>IMHS new target areas</vt:lpstr>
      <vt:lpstr>The next phase</vt:lpstr>
      <vt:lpstr>Thank you    imhs@usq.edu.au  Sonja.March@usq.edu.au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mental health solutions for regional well-being and resilience</dc:title>
  <dc:creator>Leslie Blay</dc:creator>
  <cp:lastModifiedBy>Leslie Blay</cp:lastModifiedBy>
  <cp:revision>14</cp:revision>
  <dcterms:modified xsi:type="dcterms:W3CDTF">2015-05-04T05:11:39Z</dcterms:modified>
</cp:coreProperties>
</file>