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35"/>
  </p:notesMasterIdLst>
  <p:sldIdLst>
    <p:sldId id="256" r:id="rId2"/>
    <p:sldId id="263" r:id="rId3"/>
    <p:sldId id="305" r:id="rId4"/>
    <p:sldId id="327" r:id="rId5"/>
    <p:sldId id="312" r:id="rId6"/>
    <p:sldId id="336" r:id="rId7"/>
    <p:sldId id="321" r:id="rId8"/>
    <p:sldId id="333" r:id="rId9"/>
    <p:sldId id="306" r:id="rId10"/>
    <p:sldId id="330" r:id="rId11"/>
    <p:sldId id="334" r:id="rId12"/>
    <p:sldId id="315" r:id="rId13"/>
    <p:sldId id="313" r:id="rId14"/>
    <p:sldId id="316" r:id="rId15"/>
    <p:sldId id="335" r:id="rId16"/>
    <p:sldId id="318" r:id="rId17"/>
    <p:sldId id="320" r:id="rId18"/>
    <p:sldId id="311" r:id="rId19"/>
    <p:sldId id="319" r:id="rId20"/>
    <p:sldId id="317" r:id="rId21"/>
    <p:sldId id="338" r:id="rId22"/>
    <p:sldId id="337" r:id="rId23"/>
    <p:sldId id="323" r:id="rId24"/>
    <p:sldId id="324" r:id="rId25"/>
    <p:sldId id="326" r:id="rId26"/>
    <p:sldId id="325" r:id="rId27"/>
    <p:sldId id="309" r:id="rId28"/>
    <p:sldId id="310" r:id="rId29"/>
    <p:sldId id="331" r:id="rId30"/>
    <p:sldId id="329" r:id="rId31"/>
    <p:sldId id="307" r:id="rId32"/>
    <p:sldId id="332" r:id="rId33"/>
    <p:sldId id="258" r:id="rId34"/>
  </p:sldIdLst>
  <p:sldSz cx="9144000" cy="6858000" type="screen4x3"/>
  <p:notesSz cx="6669088" cy="9926638"/>
  <p:custDataLst>
    <p:tags r:id="rId36"/>
  </p:custDataLst>
  <p:defaultTextStyle>
    <a:defPPr>
      <a:defRPr lang="en-AU"/>
    </a:defPPr>
    <a:lvl1pPr algn="l" rtl="0" eaLnBrk="0" fontAlgn="base" hangingPunct="0">
      <a:spcBef>
        <a:spcPct val="0"/>
      </a:spcBef>
      <a:spcAft>
        <a:spcPct val="0"/>
      </a:spcAft>
      <a:defRPr sz="2400" kern="1200">
        <a:solidFill>
          <a:schemeClr val="tx1"/>
        </a:solidFill>
        <a:latin typeface="Times" pitchFamily="18" charset="0"/>
        <a:ea typeface="+mn-ea"/>
        <a:cs typeface="Arial" charset="0"/>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Arial" charset="0"/>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Arial" charset="0"/>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Arial" charset="0"/>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3255B8"/>
    <a:srgbClr val="B0973A"/>
    <a:srgbClr val="CC6600"/>
    <a:srgbClr val="862900"/>
    <a:srgbClr val="BF5B1F"/>
    <a:srgbClr val="D40E8C"/>
    <a:srgbClr val="818A8F"/>
    <a:srgbClr val="6A288A"/>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84" autoAdjust="0"/>
    <p:restoredTop sz="94721"/>
  </p:normalViewPr>
  <p:slideViewPr>
    <p:cSldViewPr>
      <p:cViewPr>
        <p:scale>
          <a:sx n="105" d="100"/>
          <a:sy n="105" d="100"/>
        </p:scale>
        <p:origin x="1392" y="2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08"/>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tags" Target="tags/tag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2269FC81-AE49-4164-9D1D-549DB574349B}" type="datetimeFigureOut">
              <a:rPr lang="en-AU" smtClean="0"/>
              <a:pPr/>
              <a:t>16/11/16</a:t>
            </a:fld>
            <a:endParaRPr lang="en-AU"/>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1E3E5BBB-C7CC-4C25-892B-E051D5ABE32F}" type="slidenum">
              <a:rPr lang="en-AU" smtClean="0"/>
              <a:pPr/>
              <a:t>‹#›</a:t>
            </a:fld>
            <a:endParaRPr lang="en-AU"/>
          </a:p>
        </p:txBody>
      </p:sp>
    </p:spTree>
    <p:extLst>
      <p:ext uri="{BB962C8B-B14F-4D97-AF65-F5344CB8AC3E}">
        <p14:creationId xmlns:p14="http://schemas.microsoft.com/office/powerpoint/2010/main" val="414459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E3E5BBB-C7CC-4C25-892B-E051D5ABE32F}" type="slidenum">
              <a:rPr lang="en-AU" smtClean="0"/>
              <a:pPr/>
              <a:t>1</a:t>
            </a:fld>
            <a:endParaRPr lang="en-AU"/>
          </a:p>
        </p:txBody>
      </p:sp>
    </p:spTree>
    <p:extLst>
      <p:ext uri="{BB962C8B-B14F-4D97-AF65-F5344CB8AC3E}">
        <p14:creationId xmlns:p14="http://schemas.microsoft.com/office/powerpoint/2010/main" val="3479723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i="1" dirty="0" smtClean="0"/>
              <a:t>I acknowledge the traditional custodians of the lands where USQ teaching and research is conducted: the </a:t>
            </a:r>
            <a:r>
              <a:rPr lang="en-AU" sz="1200" i="1" dirty="0" err="1" smtClean="0"/>
              <a:t>Gaibal</a:t>
            </a:r>
            <a:r>
              <a:rPr lang="en-AU" sz="1200" i="1" dirty="0" smtClean="0"/>
              <a:t>, </a:t>
            </a:r>
            <a:r>
              <a:rPr lang="en-AU" sz="1200" i="1" dirty="0" err="1" smtClean="0"/>
              <a:t>Jarowair</a:t>
            </a:r>
            <a:r>
              <a:rPr lang="en-AU" sz="1200" i="1" dirty="0" smtClean="0"/>
              <a:t>, </a:t>
            </a:r>
            <a:r>
              <a:rPr lang="en-AU" sz="1200" i="1" dirty="0" err="1" smtClean="0"/>
              <a:t>Ugarapul</a:t>
            </a:r>
            <a:r>
              <a:rPr lang="en-AU" sz="1200" i="1" dirty="0" smtClean="0"/>
              <a:t> and </a:t>
            </a:r>
            <a:r>
              <a:rPr lang="en-AU" sz="1200" i="1" dirty="0" err="1" smtClean="0"/>
              <a:t>Butchulla</a:t>
            </a:r>
            <a:r>
              <a:rPr lang="en-AU" sz="1200" i="1" dirty="0" smtClean="0"/>
              <a:t> peoples of Queensland. I honour the wisdom of Elders past, present and future, seeking to walk together in the spirit of reconciliation.</a:t>
            </a:r>
            <a:r>
              <a:rPr lang="en-AU" sz="1200" dirty="0" smtClean="0"/>
              <a:t> </a:t>
            </a:r>
            <a:endParaRPr lang="en-AU" dirty="0"/>
          </a:p>
        </p:txBody>
      </p:sp>
      <p:sp>
        <p:nvSpPr>
          <p:cNvPr id="4" name="Slide Number Placeholder 3"/>
          <p:cNvSpPr>
            <a:spLocks noGrp="1"/>
          </p:cNvSpPr>
          <p:nvPr>
            <p:ph type="sldNum" sz="quarter" idx="10"/>
          </p:nvPr>
        </p:nvSpPr>
        <p:spPr/>
        <p:txBody>
          <a:bodyPr/>
          <a:lstStyle/>
          <a:p>
            <a:fld id="{C15560D6-4BD7-4ACA-AC4E-E36C9B6B03F6}" type="slidenum">
              <a:rPr lang="en-AU" smtClean="0"/>
              <a:pPr/>
              <a:t>2</a:t>
            </a:fld>
            <a:endParaRPr lang="en-AU"/>
          </a:p>
        </p:txBody>
      </p:sp>
    </p:spTree>
    <p:extLst>
      <p:ext uri="{BB962C8B-B14F-4D97-AF65-F5344CB8AC3E}">
        <p14:creationId xmlns:p14="http://schemas.microsoft.com/office/powerpoint/2010/main" val="3873526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instinct</a:t>
            </a:r>
            <a:r>
              <a:rPr lang="en-US" baseline="0" dirty="0" smtClean="0"/>
              <a:t> to make patterns and to make the abstract concrete has informed some of the world’s most beautiful structures, inventions and philosophies. However, that same quality informs linear thinking, process thinking, and the creation of rules, boundaries, borders, limits </a:t>
            </a:r>
            <a:r>
              <a:rPr lang="mr-IN" baseline="0" dirty="0" smtClean="0"/>
              <a:t>–</a:t>
            </a:r>
            <a:r>
              <a:rPr lang="en-US" baseline="0" dirty="0" smtClean="0"/>
              <a:t> which are manifest in industrial and post industrial societies as patterns that represent power, control and separation. Universities are inherently hierarchical structures, and the growth of formal schooling and post-industrial (global) competition has informed </a:t>
            </a:r>
            <a:endParaRPr lang="en-US" dirty="0"/>
          </a:p>
        </p:txBody>
      </p:sp>
      <p:sp>
        <p:nvSpPr>
          <p:cNvPr id="4" name="Slide Number Placeholder 3"/>
          <p:cNvSpPr>
            <a:spLocks noGrp="1"/>
          </p:cNvSpPr>
          <p:nvPr>
            <p:ph type="sldNum" sz="quarter" idx="10"/>
          </p:nvPr>
        </p:nvSpPr>
        <p:spPr/>
        <p:txBody>
          <a:bodyPr/>
          <a:lstStyle/>
          <a:p>
            <a:fld id="{1E3E5BBB-C7CC-4C25-892B-E051D5ABE32F}" type="slidenum">
              <a:rPr lang="en-AU" smtClean="0"/>
              <a:pPr/>
              <a:t>3</a:t>
            </a:fld>
            <a:endParaRPr lang="en-AU"/>
          </a:p>
        </p:txBody>
      </p:sp>
    </p:spTree>
    <p:extLst>
      <p:ext uri="{BB962C8B-B14F-4D97-AF65-F5344CB8AC3E}">
        <p14:creationId xmlns:p14="http://schemas.microsoft.com/office/powerpoint/2010/main" val="770119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E3E5BBB-C7CC-4C25-892B-E051D5ABE32F}" type="slidenum">
              <a:rPr lang="en-AU" smtClean="0"/>
              <a:pPr/>
              <a:t>33</a:t>
            </a:fld>
            <a:endParaRPr lang="en-AU"/>
          </a:p>
        </p:txBody>
      </p:sp>
    </p:spTree>
    <p:extLst>
      <p:ext uri="{BB962C8B-B14F-4D97-AF65-F5344CB8AC3E}">
        <p14:creationId xmlns:p14="http://schemas.microsoft.com/office/powerpoint/2010/main" val="391007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FEDB8A-55BD-A246-8E54-4F0A9B066481}" type="datetimeFigureOut">
              <a:rPr lang="en-US" smtClean="0"/>
              <a:t>11/16/16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D56EB-2F5F-F844-8B4F-A41E4F6C445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FEDB8A-55BD-A246-8E54-4F0A9B066481}" type="datetimeFigureOut">
              <a:rPr lang="en-US" smtClean="0"/>
              <a:t>11/16/16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D56EB-2F5F-F844-8B4F-A41E4F6C445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FEDB8A-55BD-A246-8E54-4F0A9B066481}" type="datetimeFigureOut">
              <a:rPr lang="en-US" smtClean="0"/>
              <a:t>11/16/16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D56EB-2F5F-F844-8B4F-A41E4F6C445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FEDB8A-55BD-A246-8E54-4F0A9B066481}" type="datetimeFigureOut">
              <a:rPr lang="en-US" smtClean="0"/>
              <a:t>11/16/16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D56EB-2F5F-F844-8B4F-A41E4F6C445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FEDB8A-55BD-A246-8E54-4F0A9B066481}" type="datetimeFigureOut">
              <a:rPr lang="en-US" smtClean="0"/>
              <a:t>11/16/16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D56EB-2F5F-F844-8B4F-A41E4F6C445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FEDB8A-55BD-A246-8E54-4F0A9B066481}" type="datetimeFigureOut">
              <a:rPr lang="en-US" smtClean="0"/>
              <a:t>11/16/16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D56EB-2F5F-F844-8B4F-A41E4F6C445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FEDB8A-55BD-A246-8E54-4F0A9B066481}" type="datetimeFigureOut">
              <a:rPr lang="en-US" smtClean="0"/>
              <a:t>11/16/16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D56EB-2F5F-F844-8B4F-A41E4F6C445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FEDB8A-55BD-A246-8E54-4F0A9B066481}" type="datetimeFigureOut">
              <a:rPr lang="en-US" smtClean="0"/>
              <a:t>11/16/16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D56EB-2F5F-F844-8B4F-A41E4F6C445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EDB8A-55BD-A246-8E54-4F0A9B066481}" type="datetimeFigureOut">
              <a:rPr lang="en-US" smtClean="0"/>
              <a:t>11/16/16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D56EB-2F5F-F844-8B4F-A41E4F6C445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EDB8A-55BD-A246-8E54-4F0A9B066481}" type="datetimeFigureOut">
              <a:rPr lang="en-US" smtClean="0"/>
              <a:t>11/16/16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D56EB-2F5F-F844-8B4F-A41E4F6C445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EDB8A-55BD-A246-8E54-4F0A9B066481}" type="datetimeFigureOut">
              <a:rPr lang="en-US" smtClean="0"/>
              <a:t>11/16/16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D56EB-2F5F-F844-8B4F-A41E4F6C445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FEDB8A-55BD-A246-8E54-4F0A9B066481}" type="datetimeFigureOut">
              <a:rPr lang="en-US" smtClean="0"/>
              <a:t>11/16/16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1D56EB-2F5F-F844-8B4F-A41E4F6C4453}" type="slidenum">
              <a:rPr lang="en-US" smtClean="0"/>
              <a:t>‹#›</a:t>
            </a:fld>
            <a:endParaRPr lang="en-US"/>
          </a:p>
        </p:txBody>
      </p:sp>
    </p:spTree>
    <p:extLst>
      <p:ext uri="{BB962C8B-B14F-4D97-AF65-F5344CB8AC3E}">
        <p14:creationId xmlns:p14="http://schemas.microsoft.com/office/powerpoint/2010/main" val="205047493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 Id="rId3"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eg"/><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4" Type="http://schemas.microsoft.com/office/2007/relationships/hdphoto" Target="../media/hdphoto2.wdp"/><Relationship Id="rId5"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95636" y="1518081"/>
            <a:ext cx="6552728" cy="1800200"/>
          </a:xfrm>
        </p:spPr>
        <p:txBody>
          <a:bodyPr>
            <a:normAutofit fontScale="90000"/>
          </a:bodyPr>
          <a:lstStyle/>
          <a:p>
            <a:r>
              <a:rPr lang="en-GB" dirty="0"/>
              <a:t>Slow scholarship and wellbeing: Humanising the academic </a:t>
            </a:r>
            <a:r>
              <a:rPr lang="en-GB" dirty="0" smtClean="0"/>
              <a:t>machine</a:t>
            </a:r>
            <a:endParaRPr lang="en-AU" i="1" dirty="0">
              <a:latin typeface="+mn-lt"/>
            </a:endParaRPr>
          </a:p>
        </p:txBody>
      </p:sp>
      <p:sp>
        <p:nvSpPr>
          <p:cNvPr id="5" name="Rectangle 3"/>
          <p:cNvSpPr txBox="1">
            <a:spLocks noChangeArrowheads="1"/>
          </p:cNvSpPr>
          <p:nvPr/>
        </p:nvSpPr>
        <p:spPr bwMode="auto">
          <a:xfrm>
            <a:off x="2123728" y="3284753"/>
            <a:ext cx="6490467" cy="1656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F2CE50"/>
              </a:buClr>
              <a:buSzPct val="80000"/>
              <a:buFont typeface="Wingdings" pitchFamily="2" charset="2"/>
              <a:buNone/>
              <a:defRPr sz="2000" b="0">
                <a:solidFill>
                  <a:schemeClr val="accent4">
                    <a:lumMod val="10000"/>
                  </a:schemeClr>
                </a:solidFill>
                <a:latin typeface="Verdana" pitchFamily="34" charset="0"/>
                <a:ea typeface="Verdana" pitchFamily="34" charset="0"/>
                <a:cs typeface="Verdana" pitchFamily="34" charset="0"/>
              </a:defRPr>
            </a:lvl1pPr>
            <a:lvl2pPr marL="742950" indent="-285750" algn="l" rtl="0" eaLnBrk="1" fontAlgn="base" hangingPunct="1">
              <a:spcBef>
                <a:spcPct val="20000"/>
              </a:spcBef>
              <a:spcAft>
                <a:spcPct val="0"/>
              </a:spcAft>
              <a:buClr>
                <a:schemeClr val="tx2"/>
              </a:buClr>
              <a:buSzPct val="70000"/>
              <a:buFont typeface="Wingdings" pitchFamily="2" charset="2"/>
              <a:buChar char="n"/>
              <a:defRPr sz="2800">
                <a:solidFill>
                  <a:srgbClr val="000000"/>
                </a:solidFill>
                <a:latin typeface="+mn-lt"/>
              </a:defRPr>
            </a:lvl2pPr>
            <a:lvl3pPr marL="1143000" indent="-228600" algn="l" rtl="0" eaLnBrk="1" fontAlgn="base" hangingPunct="1">
              <a:spcBef>
                <a:spcPct val="20000"/>
              </a:spcBef>
              <a:spcAft>
                <a:spcPct val="0"/>
              </a:spcAft>
              <a:buClr>
                <a:srgbClr val="333333"/>
              </a:buClr>
              <a:buSzPct val="65000"/>
              <a:buFont typeface="Wingdings" pitchFamily="2" charset="2"/>
              <a:buChar char="n"/>
              <a:defRPr sz="2400">
                <a:solidFill>
                  <a:srgbClr val="000000"/>
                </a:solidFill>
                <a:latin typeface="+mn-lt"/>
              </a:defRPr>
            </a:lvl3pPr>
            <a:lvl4pPr marL="1600200" indent="-228600" algn="l" rtl="0" eaLnBrk="1" fontAlgn="base" hangingPunct="1">
              <a:spcBef>
                <a:spcPct val="20000"/>
              </a:spcBef>
              <a:spcAft>
                <a:spcPct val="0"/>
              </a:spcAft>
              <a:buClr>
                <a:srgbClr val="5F5F5F"/>
              </a:buClr>
              <a:buSzPct val="50000"/>
              <a:buFont typeface="Wingdings" pitchFamily="2" charset="2"/>
              <a:buChar char="n"/>
              <a:defRPr sz="2000">
                <a:solidFill>
                  <a:srgbClr val="000000"/>
                </a:solidFill>
                <a:latin typeface="+mn-lt"/>
              </a:defRPr>
            </a:lvl4pPr>
            <a:lvl5pPr marL="2057400" indent="-228600" algn="l" rtl="0" eaLnBrk="1" fontAlgn="base" hangingPunct="1">
              <a:spcBef>
                <a:spcPct val="20000"/>
              </a:spcBef>
              <a:spcAft>
                <a:spcPct val="0"/>
              </a:spcAft>
              <a:buClr>
                <a:srgbClr val="808080"/>
              </a:buClr>
              <a:buSzPct val="40000"/>
              <a:buFont typeface="Wingdings" pitchFamily="2" charset="2"/>
              <a:buChar char="n"/>
              <a:defRPr sz="2000">
                <a:solidFill>
                  <a:srgbClr val="000000"/>
                </a:solidFill>
                <a:latin typeface="+mn-lt"/>
              </a:defRPr>
            </a:lvl5pPr>
            <a:lvl6pPr marL="2514600" indent="-228600" algn="l" rtl="0" eaLnBrk="1" fontAlgn="base" hangingPunct="1">
              <a:spcBef>
                <a:spcPct val="20000"/>
              </a:spcBef>
              <a:spcAft>
                <a:spcPct val="0"/>
              </a:spcAft>
              <a:buClr>
                <a:srgbClr val="808080"/>
              </a:buClr>
              <a:buSzPct val="40000"/>
              <a:buFont typeface="Wingdings" pitchFamily="2" charset="2"/>
              <a:buChar char="n"/>
              <a:defRPr sz="2000">
                <a:solidFill>
                  <a:srgbClr val="000000"/>
                </a:solidFill>
                <a:latin typeface="+mn-lt"/>
              </a:defRPr>
            </a:lvl6pPr>
            <a:lvl7pPr marL="2971800" indent="-228600" algn="l" rtl="0" eaLnBrk="1" fontAlgn="base" hangingPunct="1">
              <a:spcBef>
                <a:spcPct val="20000"/>
              </a:spcBef>
              <a:spcAft>
                <a:spcPct val="0"/>
              </a:spcAft>
              <a:buClr>
                <a:srgbClr val="808080"/>
              </a:buClr>
              <a:buSzPct val="40000"/>
              <a:buFont typeface="Wingdings" pitchFamily="2" charset="2"/>
              <a:buChar char="n"/>
              <a:defRPr sz="2000">
                <a:solidFill>
                  <a:srgbClr val="000000"/>
                </a:solidFill>
                <a:latin typeface="+mn-lt"/>
              </a:defRPr>
            </a:lvl7pPr>
            <a:lvl8pPr marL="3429000" indent="-228600" algn="l" rtl="0" eaLnBrk="1" fontAlgn="base" hangingPunct="1">
              <a:spcBef>
                <a:spcPct val="20000"/>
              </a:spcBef>
              <a:spcAft>
                <a:spcPct val="0"/>
              </a:spcAft>
              <a:buClr>
                <a:srgbClr val="808080"/>
              </a:buClr>
              <a:buSzPct val="40000"/>
              <a:buFont typeface="Wingdings" pitchFamily="2" charset="2"/>
              <a:buChar char="n"/>
              <a:defRPr sz="2000">
                <a:solidFill>
                  <a:srgbClr val="000000"/>
                </a:solidFill>
                <a:latin typeface="+mn-lt"/>
              </a:defRPr>
            </a:lvl8pPr>
            <a:lvl9pPr marL="3886200" indent="-228600" algn="l" rtl="0" eaLnBrk="1" fontAlgn="base" hangingPunct="1">
              <a:spcBef>
                <a:spcPct val="20000"/>
              </a:spcBef>
              <a:spcAft>
                <a:spcPct val="0"/>
              </a:spcAft>
              <a:buClr>
                <a:srgbClr val="808080"/>
              </a:buClr>
              <a:buSzPct val="40000"/>
              <a:buFont typeface="Wingdings" pitchFamily="2" charset="2"/>
              <a:buChar char="n"/>
              <a:defRPr sz="2000">
                <a:solidFill>
                  <a:srgbClr val="000000"/>
                </a:solidFill>
                <a:latin typeface="+mn-lt"/>
              </a:defRPr>
            </a:lvl9pPr>
          </a:lstStyle>
          <a:p>
            <a:r>
              <a:rPr lang="en-US" sz="1800" dirty="0"/>
              <a:t>Emergent Culture </a:t>
            </a:r>
            <a:r>
              <a:rPr lang="en-US" sz="1800" dirty="0" smtClean="0"/>
              <a:t>6th </a:t>
            </a:r>
            <a:r>
              <a:rPr lang="en-US" sz="1800" dirty="0"/>
              <a:t>midterm Conference </a:t>
            </a:r>
          </a:p>
          <a:p>
            <a:r>
              <a:rPr lang="en-US" sz="1800" i="1" dirty="0"/>
              <a:t>of the </a:t>
            </a:r>
            <a:r>
              <a:rPr lang="en-US" sz="1800" dirty="0" smtClean="0"/>
              <a:t>European </a:t>
            </a:r>
            <a:r>
              <a:rPr lang="en-US" sz="1800" dirty="0"/>
              <a:t>Sociological Association’s Research Network Sociology of Culture (RN7) </a:t>
            </a:r>
            <a:endParaRPr lang="en-US" sz="1800" dirty="0" smtClean="0"/>
          </a:p>
          <a:p>
            <a:r>
              <a:rPr lang="en-US" sz="1800" dirty="0" smtClean="0"/>
              <a:t>16-18 </a:t>
            </a:r>
            <a:r>
              <a:rPr lang="en-US" sz="1800" dirty="0"/>
              <a:t>November 2016, Exeter, UK </a:t>
            </a:r>
          </a:p>
          <a:p>
            <a:pPr algn="ctr"/>
            <a:endParaRPr lang="en-AU" sz="1800" i="1" dirty="0" smtClean="0">
              <a:latin typeface="Times New Roman" panose="02020603050405020304" pitchFamily="18" charset="0"/>
              <a:cs typeface="Times New Roman" panose="02020603050405020304" pitchFamily="18" charset="0"/>
            </a:endParaRPr>
          </a:p>
        </p:txBody>
      </p:sp>
      <p:sp>
        <p:nvSpPr>
          <p:cNvPr id="6" name="TextBox 5"/>
          <p:cNvSpPr txBox="1"/>
          <p:nvPr/>
        </p:nvSpPr>
        <p:spPr>
          <a:xfrm>
            <a:off x="3059832" y="5013176"/>
            <a:ext cx="5884944" cy="1631216"/>
          </a:xfrm>
          <a:prstGeom prst="rect">
            <a:avLst/>
          </a:prstGeom>
          <a:noFill/>
        </p:spPr>
        <p:txBody>
          <a:bodyPr wrap="none" rtlCol="0">
            <a:spAutoFit/>
          </a:bodyPr>
          <a:lstStyle/>
          <a:p>
            <a:r>
              <a:rPr lang="en-US" sz="2000" i="1" dirty="0" err="1" smtClean="0">
                <a:solidFill>
                  <a:schemeClr val="accent5">
                    <a:lumMod val="10000"/>
                  </a:schemeClr>
                </a:solidFill>
                <a:latin typeface="Times New Roman" panose="02020603050405020304" pitchFamily="18" charset="0"/>
                <a:cs typeface="Times New Roman" panose="02020603050405020304" pitchFamily="18" charset="0"/>
              </a:rPr>
              <a:t>Dr</a:t>
            </a:r>
            <a:r>
              <a:rPr lang="en-US" sz="2000" i="1" dirty="0" smtClean="0">
                <a:solidFill>
                  <a:schemeClr val="accent5">
                    <a:lumMod val="10000"/>
                  </a:schemeClr>
                </a:solidFill>
                <a:latin typeface="Times New Roman" panose="02020603050405020304" pitchFamily="18" charset="0"/>
                <a:cs typeface="Times New Roman" panose="02020603050405020304" pitchFamily="18" charset="0"/>
              </a:rPr>
              <a:t> Janice </a:t>
            </a:r>
            <a:r>
              <a:rPr lang="en-US" sz="2000" i="1" dirty="0" smtClean="0">
                <a:solidFill>
                  <a:schemeClr val="accent5">
                    <a:lumMod val="10000"/>
                  </a:schemeClr>
                </a:solidFill>
                <a:latin typeface="Times New Roman" panose="02020603050405020304" pitchFamily="18" charset="0"/>
                <a:cs typeface="Times New Roman" panose="02020603050405020304" pitchFamily="18" charset="0"/>
              </a:rPr>
              <a:t>K. </a:t>
            </a:r>
            <a:r>
              <a:rPr lang="en-US" sz="2000" i="1" dirty="0" smtClean="0">
                <a:solidFill>
                  <a:schemeClr val="accent5">
                    <a:lumMod val="10000"/>
                  </a:schemeClr>
                </a:solidFill>
                <a:latin typeface="Times New Roman" panose="02020603050405020304" pitchFamily="18" charset="0"/>
                <a:cs typeface="Times New Roman" panose="02020603050405020304" pitchFamily="18" charset="0"/>
              </a:rPr>
              <a:t>Jones, University of Southern Queensland</a:t>
            </a:r>
          </a:p>
          <a:p>
            <a:r>
              <a:rPr lang="en-US" sz="2000" i="1" dirty="0" err="1" smtClean="0">
                <a:solidFill>
                  <a:schemeClr val="accent5">
                    <a:lumMod val="10000"/>
                  </a:schemeClr>
                </a:solidFill>
                <a:latin typeface="Times New Roman" panose="02020603050405020304" pitchFamily="18" charset="0"/>
                <a:cs typeface="Times New Roman" panose="02020603050405020304" pitchFamily="18" charset="0"/>
              </a:rPr>
              <a:t>Dr</a:t>
            </a:r>
            <a:r>
              <a:rPr lang="en-US" sz="2000" i="1" dirty="0" smtClean="0">
                <a:solidFill>
                  <a:schemeClr val="accent5">
                    <a:lumMod val="10000"/>
                  </a:schemeClr>
                </a:solidFill>
                <a:latin typeface="Times New Roman" panose="02020603050405020304" pitchFamily="18" charset="0"/>
                <a:cs typeface="Times New Roman" panose="02020603050405020304" pitchFamily="18" charset="0"/>
              </a:rPr>
              <a:t> Gail </a:t>
            </a:r>
            <a:r>
              <a:rPr lang="en-US" sz="2000" i="1" dirty="0" err="1" smtClean="0">
                <a:solidFill>
                  <a:schemeClr val="accent5">
                    <a:lumMod val="10000"/>
                  </a:schemeClr>
                </a:solidFill>
                <a:latin typeface="Times New Roman" panose="02020603050405020304" pitchFamily="18" charset="0"/>
                <a:cs typeface="Times New Roman" panose="02020603050405020304" pitchFamily="18" charset="0"/>
              </a:rPr>
              <a:t>Crimmins</a:t>
            </a:r>
            <a:r>
              <a:rPr lang="en-US" sz="2000" i="1" dirty="0" smtClean="0">
                <a:solidFill>
                  <a:schemeClr val="accent5">
                    <a:lumMod val="10000"/>
                  </a:schemeClr>
                </a:solidFill>
                <a:latin typeface="Times New Roman" panose="02020603050405020304" pitchFamily="18" charset="0"/>
                <a:cs typeface="Times New Roman" panose="02020603050405020304" pitchFamily="18" charset="0"/>
              </a:rPr>
              <a:t>, University of the Sunshine Coast</a:t>
            </a:r>
          </a:p>
          <a:p>
            <a:r>
              <a:rPr lang="en-US" sz="2000" i="1" dirty="0" err="1" smtClean="0">
                <a:solidFill>
                  <a:schemeClr val="accent5">
                    <a:lumMod val="10000"/>
                  </a:schemeClr>
                </a:solidFill>
                <a:latin typeface="Times New Roman" panose="02020603050405020304" pitchFamily="18" charset="0"/>
                <a:cs typeface="Times New Roman" panose="02020603050405020304" pitchFamily="18" charset="0"/>
              </a:rPr>
              <a:t>Dr</a:t>
            </a:r>
            <a:r>
              <a:rPr lang="en-US" sz="2000" i="1" dirty="0" smtClean="0">
                <a:solidFill>
                  <a:schemeClr val="accent5">
                    <a:lumMod val="10000"/>
                  </a:schemeClr>
                </a:solidFill>
                <a:latin typeface="Times New Roman" panose="02020603050405020304" pitchFamily="18" charset="0"/>
                <a:cs typeface="Times New Roman" panose="02020603050405020304" pitchFamily="18" charset="0"/>
              </a:rPr>
              <a:t> Ali Black, University of the Sunshine Coast</a:t>
            </a:r>
          </a:p>
          <a:p>
            <a:r>
              <a:rPr lang="en-US" sz="2000" i="1" dirty="0" smtClean="0">
                <a:solidFill>
                  <a:schemeClr val="accent5">
                    <a:lumMod val="10000"/>
                  </a:schemeClr>
                </a:solidFill>
                <a:latin typeface="Times New Roman" panose="02020603050405020304" pitchFamily="18" charset="0"/>
                <a:cs typeface="Times New Roman" panose="02020603050405020304" pitchFamily="18" charset="0"/>
              </a:rPr>
              <a:t>Julianne </a:t>
            </a:r>
            <a:r>
              <a:rPr lang="en-US" sz="2000" i="1" dirty="0" err="1" smtClean="0">
                <a:solidFill>
                  <a:schemeClr val="accent5">
                    <a:lumMod val="10000"/>
                  </a:schemeClr>
                </a:solidFill>
                <a:latin typeface="Times New Roman" panose="02020603050405020304" pitchFamily="18" charset="0"/>
                <a:cs typeface="Times New Roman" panose="02020603050405020304" pitchFamily="18" charset="0"/>
              </a:rPr>
              <a:t>Impiccini</a:t>
            </a:r>
            <a:r>
              <a:rPr lang="en-US" sz="2000" i="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000" i="1" dirty="0" err="1" smtClean="0">
                <a:solidFill>
                  <a:schemeClr val="accent5">
                    <a:lumMod val="10000"/>
                  </a:schemeClr>
                </a:solidFill>
                <a:latin typeface="Times New Roman" panose="02020603050405020304" pitchFamily="18" charset="0"/>
                <a:cs typeface="Times New Roman" panose="02020603050405020304" pitchFamily="18" charset="0"/>
              </a:rPr>
              <a:t>CQUniversity</a:t>
            </a:r>
            <a:endParaRPr lang="en-US" sz="2000" i="1" dirty="0" smtClean="0">
              <a:solidFill>
                <a:schemeClr val="accent5">
                  <a:lumMod val="10000"/>
                </a:schemeClr>
              </a:solidFill>
              <a:latin typeface="Times New Roman" panose="02020603050405020304" pitchFamily="18" charset="0"/>
              <a:cs typeface="Times New Roman" panose="02020603050405020304" pitchFamily="18" charset="0"/>
            </a:endParaRPr>
          </a:p>
          <a:p>
            <a:endParaRPr lang="en-US" sz="2000" i="1" dirty="0">
              <a:solidFill>
                <a:schemeClr val="accent5">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9752" y="260648"/>
            <a:ext cx="4491669" cy="6348419"/>
          </a:xfrm>
        </p:spPr>
      </p:pic>
    </p:spTree>
    <p:extLst>
      <p:ext uri="{BB962C8B-B14F-4D97-AF65-F5344CB8AC3E}">
        <p14:creationId xmlns:p14="http://schemas.microsoft.com/office/powerpoint/2010/main" val="774764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counts</a:t>
            </a:r>
            <a:r>
              <a:rPr lang="mr-IN" dirty="0" smtClean="0"/>
              <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mr-IN" sz="2400" dirty="0" smtClean="0"/>
              <a:t>…</a:t>
            </a:r>
            <a:r>
              <a:rPr lang="en-AU" sz="2400" dirty="0" smtClean="0"/>
              <a:t>the </a:t>
            </a:r>
            <a:r>
              <a:rPr lang="en-US" sz="2400" dirty="0" smtClean="0"/>
              <a:t>hyper-quantified </a:t>
            </a:r>
            <a:r>
              <a:rPr lang="en-US" sz="2400" dirty="0"/>
              <a:t>machine of the neoliberal university. We connect to this machine, desiring to be counted and recognized as an academic within the hyper-individualized neoliberal </a:t>
            </a:r>
            <a:r>
              <a:rPr lang="en-US" sz="2400" dirty="0" smtClean="0"/>
              <a:t>university</a:t>
            </a:r>
            <a:r>
              <a:rPr lang="en-US" sz="2400" dirty="0"/>
              <a:t> </a:t>
            </a:r>
            <a:r>
              <a:rPr lang="en-US" sz="1800" dirty="0" smtClean="0"/>
              <a:t>(</a:t>
            </a:r>
            <a:r>
              <a:rPr lang="en-US" sz="1800" dirty="0"/>
              <a:t>Henderson, L., Honan, E., Loch, S., </a:t>
            </a:r>
            <a:r>
              <a:rPr lang="en-US" sz="1800" dirty="0" smtClean="0"/>
              <a:t>2016, p.5</a:t>
            </a:r>
          </a:p>
          <a:p>
            <a:pPr marL="0" indent="0">
              <a:buNone/>
            </a:pPr>
            <a:r>
              <a:rPr lang="en-AU" sz="2400" dirty="0" smtClean="0"/>
              <a:t>I </a:t>
            </a:r>
            <a:r>
              <a:rPr lang="en-AU" sz="2400" dirty="0"/>
              <a:t>have been thinking for instance about:</a:t>
            </a:r>
            <a:endParaRPr lang="en-GB" sz="2400" dirty="0"/>
          </a:p>
          <a:p>
            <a:pPr lvl="0"/>
            <a:r>
              <a:rPr lang="en-AU" sz="2400" dirty="0"/>
              <a:t>The apparent need/longing so many of us have for safe spaces to write and connect (judgement free, measurement free) </a:t>
            </a:r>
            <a:endParaRPr lang="en-GB" sz="2400" dirty="0"/>
          </a:p>
          <a:p>
            <a:pPr lvl="0"/>
            <a:r>
              <a:rPr lang="en-AU" sz="2400" dirty="0"/>
              <a:t>The important blurring of personal/professional in our work and how we must allow the personal to come forth if our work in education/the arts is to touch and reach and change</a:t>
            </a:r>
            <a:endParaRPr lang="en-GB" sz="2400" dirty="0"/>
          </a:p>
          <a:p>
            <a:pPr lvl="0"/>
            <a:r>
              <a:rPr lang="en-AU" sz="2400" dirty="0"/>
              <a:t>Valuing aesthetic ways of </a:t>
            </a:r>
            <a:r>
              <a:rPr lang="en-AU" sz="2400" dirty="0" smtClean="0"/>
              <a:t>knowing </a:t>
            </a:r>
            <a:r>
              <a:rPr lang="en-AU" sz="1800" dirty="0" smtClean="0"/>
              <a:t> (Ali Black </a:t>
            </a:r>
            <a:r>
              <a:rPr lang="mr-IN" sz="1800" dirty="0" smtClean="0"/>
              <a:t>–</a:t>
            </a:r>
            <a:r>
              <a:rPr lang="en-AU" sz="1800" dirty="0" smtClean="0"/>
              <a:t> personal communication 2015)</a:t>
            </a:r>
            <a:endParaRPr lang="en-GB" sz="1800" dirty="0"/>
          </a:p>
          <a:p>
            <a:pPr marL="0" indent="0">
              <a:buNone/>
            </a:pPr>
            <a:endParaRPr lang="en-US" sz="1800" dirty="0"/>
          </a:p>
          <a:p>
            <a:pPr marL="0" indent="0">
              <a:buNone/>
            </a:pPr>
            <a:endParaRPr lang="en-US" dirty="0"/>
          </a:p>
        </p:txBody>
      </p:sp>
    </p:spTree>
    <p:extLst>
      <p:ext uri="{BB962C8B-B14F-4D97-AF65-F5344CB8AC3E}">
        <p14:creationId xmlns:p14="http://schemas.microsoft.com/office/powerpoint/2010/main" val="466018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the Wall: </a:t>
            </a:r>
            <a:r>
              <a:rPr lang="en-US" dirty="0" err="1" smtClean="0"/>
              <a:t>Cai</a:t>
            </a:r>
            <a:r>
              <a:rPr lang="en-US" dirty="0" smtClean="0"/>
              <a:t> </a:t>
            </a:r>
            <a:r>
              <a:rPr lang="en-US" dirty="0" err="1" smtClean="0"/>
              <a:t>Guo-Quiang</a:t>
            </a:r>
            <a:r>
              <a:rPr lang="en-US" dirty="0" smtClean="0"/>
              <a:t> “Head On”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7" y="1355000"/>
            <a:ext cx="6989803" cy="5242352"/>
          </a:xfrm>
        </p:spPr>
      </p:pic>
    </p:spTree>
    <p:extLst>
      <p:ext uri="{BB962C8B-B14F-4D97-AF65-F5344CB8AC3E}">
        <p14:creationId xmlns:p14="http://schemas.microsoft.com/office/powerpoint/2010/main" val="61911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“Falling Back to Earth” Invisible boundaries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27484" y="1956892"/>
            <a:ext cx="4352925" cy="3264693"/>
          </a:xfrm>
        </p:spPr>
      </p:pic>
      <p:sp>
        <p:nvSpPr>
          <p:cNvPr id="5" name="TextBox 4"/>
          <p:cNvSpPr txBox="1"/>
          <p:nvPr/>
        </p:nvSpPr>
        <p:spPr>
          <a:xfrm>
            <a:off x="5148064" y="1268760"/>
            <a:ext cx="2736304" cy="2308324"/>
          </a:xfrm>
          <a:prstGeom prst="rect">
            <a:avLst/>
          </a:prstGeom>
          <a:noFill/>
        </p:spPr>
        <p:txBody>
          <a:bodyPr wrap="square" rtlCol="0">
            <a:spAutoFit/>
          </a:bodyPr>
          <a:lstStyle/>
          <a:p>
            <a:r>
              <a:rPr lang="en-GB" dirty="0"/>
              <a:t>Ambushed</a:t>
            </a:r>
          </a:p>
          <a:p>
            <a:r>
              <a:rPr lang="en-GB" dirty="0"/>
              <a:t>Pushed</a:t>
            </a:r>
          </a:p>
          <a:p>
            <a:r>
              <a:rPr lang="en-GB" dirty="0"/>
              <a:t>Steamrolled</a:t>
            </a:r>
          </a:p>
          <a:p>
            <a:r>
              <a:rPr lang="en-GB" dirty="0"/>
              <a:t>Silenced</a:t>
            </a:r>
          </a:p>
          <a:p>
            <a:r>
              <a:rPr lang="en-GB" dirty="0"/>
              <a:t>Choked</a:t>
            </a:r>
          </a:p>
          <a:p>
            <a:endParaRPr lang="en-US" dirty="0"/>
          </a:p>
        </p:txBody>
      </p:sp>
    </p:spTree>
    <p:extLst>
      <p:ext uri="{BB962C8B-B14F-4D97-AF65-F5344CB8AC3E}">
        <p14:creationId xmlns:p14="http://schemas.microsoft.com/office/powerpoint/2010/main" val="880456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Courage and determination - Damage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83468" y="2199096"/>
            <a:ext cx="4352925" cy="3264693"/>
          </a:xfr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665" y="3429161"/>
            <a:ext cx="3438326" cy="2578744"/>
          </a:xfrm>
          <a:prstGeom prst="rect">
            <a:avLst/>
          </a:prstGeom>
        </p:spPr>
      </p:pic>
    </p:spTree>
    <p:extLst>
      <p:ext uri="{BB962C8B-B14F-4D97-AF65-F5344CB8AC3E}">
        <p14:creationId xmlns:p14="http://schemas.microsoft.com/office/powerpoint/2010/main" val="1165755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scholarship  - Breaking the machine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“scholars </a:t>
            </a:r>
            <a:r>
              <a:rPr lang="en-US" dirty="0"/>
              <a:t>have described the need for a slower pace of </a:t>
            </a:r>
            <a:r>
              <a:rPr lang="en-US" dirty="0" smtClean="0"/>
              <a:t>production </a:t>
            </a:r>
            <a:r>
              <a:rPr lang="en-US" dirty="0"/>
              <a:t>across academia, particularly within social science research. Such descriptions have been framed as slow research (Banks, 2014; </a:t>
            </a:r>
            <a:r>
              <a:rPr lang="en-US" dirty="0" err="1"/>
              <a:t>Kuus</a:t>
            </a:r>
            <a:r>
              <a:rPr lang="en-US" dirty="0"/>
              <a:t>, 2015), slow scholarship (Hartman &amp; </a:t>
            </a:r>
            <a:r>
              <a:rPr lang="en-US" dirty="0" err="1"/>
              <a:t>Darab</a:t>
            </a:r>
            <a:r>
              <a:rPr lang="en-US" dirty="0"/>
              <a:t>, 2012), and even slow science (Owens, </a:t>
            </a:r>
            <a:r>
              <a:rPr lang="en-US" dirty="0" smtClean="0"/>
              <a:t>2013)”  (Ulmer, 2016, p.5)</a:t>
            </a:r>
          </a:p>
          <a:p>
            <a:pPr marL="0" indent="0">
              <a:buNone/>
            </a:pPr>
            <a:endParaRPr lang="en-US" dirty="0"/>
          </a:p>
          <a:p>
            <a:pPr marL="0" indent="0">
              <a:buNone/>
            </a:pPr>
            <a:r>
              <a:rPr lang="en-AU" dirty="0" smtClean="0"/>
              <a:t>“</a:t>
            </a:r>
            <a:r>
              <a:rPr lang="mr-IN" dirty="0" smtClean="0"/>
              <a:t>…</a:t>
            </a:r>
            <a:r>
              <a:rPr lang="en-US" dirty="0" smtClean="0"/>
              <a:t> </a:t>
            </a:r>
            <a:r>
              <a:rPr lang="en-US" dirty="0"/>
              <a:t>we attempt to explore </a:t>
            </a:r>
            <a:r>
              <a:rPr lang="en-US" dirty="0" err="1"/>
              <a:t>disjunctures</a:t>
            </a:r>
            <a:r>
              <a:rPr lang="en-US" dirty="0"/>
              <a:t>, to unpack the machine, but not to explore how it is made, but how it can be broken. Taking a Luddite hammer to the Goldberg contraption, smashing the levers and uncoupling the connections, we provide here a series of </a:t>
            </a:r>
            <a:r>
              <a:rPr lang="en-US" dirty="0" err="1"/>
              <a:t>machinic</a:t>
            </a:r>
            <a:r>
              <a:rPr lang="en-US" dirty="0"/>
              <a:t> arrangements, not in a linear temporal sequence, but a series of ideas, bits of writing, that connect/disconnect. The writing is about writing an academic paper, of our desire to become </a:t>
            </a:r>
            <a:r>
              <a:rPr lang="en-US" dirty="0" err="1"/>
              <a:t>academicwritingmachine</a:t>
            </a:r>
            <a:r>
              <a:rPr lang="en-US" dirty="0"/>
              <a:t>, we make visible our desire to be this machine. </a:t>
            </a:r>
            <a:r>
              <a:rPr lang="en-US" dirty="0" smtClean="0"/>
              <a:t>(Henderson, Honan, Loch, 2016, p.5)</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75195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Story of disruptive collaboration</a:t>
            </a:r>
            <a:endParaRPr lang="en-US" dirty="0"/>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671637" y="1684616"/>
            <a:ext cx="5800725" cy="4352925"/>
          </a:xfrm>
        </p:spPr>
      </p:pic>
    </p:spTree>
    <p:extLst>
      <p:ext uri="{BB962C8B-B14F-4D97-AF65-F5344CB8AC3E}">
        <p14:creationId xmlns:p14="http://schemas.microsoft.com/office/powerpoint/2010/main" val="1941836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Ali speaks</a:t>
            </a:r>
            <a:endParaRPr lang="en-US" dirty="0"/>
          </a:p>
        </p:txBody>
      </p:sp>
      <p:sp>
        <p:nvSpPr>
          <p:cNvPr id="3" name="Content Placeholder 2"/>
          <p:cNvSpPr>
            <a:spLocks noGrp="1"/>
          </p:cNvSpPr>
          <p:nvPr>
            <p:ph idx="1"/>
          </p:nvPr>
        </p:nvSpPr>
        <p:spPr/>
        <p:txBody>
          <a:bodyPr/>
          <a:lstStyle/>
          <a:p>
            <a:r>
              <a:rPr lang="en-US" dirty="0"/>
              <a:t>I like how this process of thinking and sharing offers awakenings and awareness, and points for contemplation and consideration, and that we can sit with the complexities and the dissonance and the silence and the connection and the uncertainty and the certainty and the knowing and the not knowing and the learning and the unlearning and the talking and the listening and the awkwardness. </a:t>
            </a:r>
            <a:endParaRPr lang="en-US" dirty="0" smtClean="0"/>
          </a:p>
          <a:p>
            <a:r>
              <a:rPr lang="en-US" dirty="0" smtClean="0"/>
              <a:t>Collaboration </a:t>
            </a:r>
            <a:r>
              <a:rPr lang="en-US" dirty="0"/>
              <a:t>doesn’t equal ease and joy and light and harmony.  It can have those things, but it can also be hard, unsettling, frightening, and we can feel empowered, inadequate, challenged, heard, misunderstood, understood.   </a:t>
            </a:r>
            <a:endParaRPr lang="en-US" dirty="0" smtClean="0"/>
          </a:p>
          <a:p>
            <a:r>
              <a:rPr lang="en-US" dirty="0" smtClean="0"/>
              <a:t>I </a:t>
            </a:r>
            <a:r>
              <a:rPr lang="en-US" dirty="0" err="1"/>
              <a:t>realise</a:t>
            </a:r>
            <a:r>
              <a:rPr lang="en-US" dirty="0"/>
              <a:t> that collaboration is complex and the conditions required are complex and human beings are complex. I needed to be reminded that silence is ok, and not knowing is ok. </a:t>
            </a:r>
          </a:p>
        </p:txBody>
      </p:sp>
    </p:spTree>
    <p:extLst>
      <p:ext uri="{BB962C8B-B14F-4D97-AF65-F5344CB8AC3E}">
        <p14:creationId xmlns:p14="http://schemas.microsoft.com/office/powerpoint/2010/main" val="1570627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alphaModFix amt="35000"/>
            <a:extLst>
              <a:ext uri="{28A0092B-C50C-407E-A947-70E740481C1C}">
                <a14:useLocalDpi xmlns:a14="http://schemas.microsoft.com/office/drawing/2010/main" val="0"/>
              </a:ext>
            </a:extLst>
          </a:blip>
          <a:stretch>
            <a:fillRect/>
          </a:stretch>
        </p:blipFill>
        <p:spPr>
          <a:xfrm>
            <a:off x="107504" y="29411"/>
            <a:ext cx="8856984" cy="6642738"/>
          </a:xfrm>
          <a:effectLst>
            <a:glow rad="127000">
              <a:schemeClr val="accent1">
                <a:alpha val="7000"/>
              </a:schemeClr>
            </a:glow>
          </a:effectLst>
        </p:spPr>
      </p:pic>
      <p:sp>
        <p:nvSpPr>
          <p:cNvPr id="2" name="Title 1"/>
          <p:cNvSpPr>
            <a:spLocks noGrp="1"/>
          </p:cNvSpPr>
          <p:nvPr>
            <p:ph type="title"/>
          </p:nvPr>
        </p:nvSpPr>
        <p:spPr/>
        <p:txBody>
          <a:bodyPr/>
          <a:lstStyle/>
          <a:p>
            <a:r>
              <a:rPr lang="en-US" dirty="0" smtClean="0"/>
              <a:t>Why story? </a:t>
            </a:r>
            <a:endParaRPr lang="en-US" dirty="0"/>
          </a:p>
        </p:txBody>
      </p:sp>
      <p:sp>
        <p:nvSpPr>
          <p:cNvPr id="5" name="Content Placeholder 1"/>
          <p:cNvSpPr txBox="1">
            <a:spLocks/>
          </p:cNvSpPr>
          <p:nvPr/>
        </p:nvSpPr>
        <p:spPr>
          <a:xfrm>
            <a:off x="368077" y="1369026"/>
            <a:ext cx="8407846" cy="54006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fontAlgn="auto">
              <a:spcAft>
                <a:spcPts val="0"/>
              </a:spcAft>
            </a:pPr>
            <a:r>
              <a:rPr lang="en-AU" sz="2400" dirty="0" smtClean="0"/>
              <a:t>We make sense of experience by storying it.</a:t>
            </a:r>
          </a:p>
          <a:p>
            <a:pPr fontAlgn="auto">
              <a:spcAft>
                <a:spcPts val="0"/>
              </a:spcAft>
            </a:pPr>
            <a:r>
              <a:rPr lang="en-AU" sz="2400" dirty="0" smtClean="0"/>
              <a:t>Theodore </a:t>
            </a:r>
            <a:r>
              <a:rPr lang="en-AU" sz="2400" dirty="0" err="1" smtClean="0"/>
              <a:t>Sarbin</a:t>
            </a:r>
            <a:r>
              <a:rPr lang="en-AU" sz="2400" dirty="0" smtClean="0"/>
              <a:t> describes us living in a ‘story-shaped world’. </a:t>
            </a:r>
          </a:p>
          <a:p>
            <a:pPr fontAlgn="auto">
              <a:spcAft>
                <a:spcPts val="0"/>
              </a:spcAft>
            </a:pPr>
            <a:r>
              <a:rPr lang="en-AU" sz="2400" dirty="0" smtClean="0"/>
              <a:t>Our narratives are ‘culturally bound’. </a:t>
            </a:r>
          </a:p>
          <a:p>
            <a:pPr fontAlgn="auto">
              <a:spcAft>
                <a:spcPts val="0"/>
              </a:spcAft>
            </a:pPr>
            <a:r>
              <a:rPr lang="en-AU" sz="2400" dirty="0" err="1" smtClean="0"/>
              <a:t>Nira</a:t>
            </a:r>
            <a:r>
              <a:rPr lang="en-AU" sz="2400" dirty="0" smtClean="0"/>
              <a:t> Yuval-Davis offers insights about belonging and the politics of belonging and how our ways of knowing and seeing are situated. She reminds us that our identities are fluid and dynamic stories that we tell ourselves and others about ‘who we are’ and ‘who we are not’, stories about our ‘being and becoming’ and our ‘belonging and longing to belong’ </a:t>
            </a:r>
          </a:p>
          <a:p>
            <a:pPr fontAlgn="auto">
              <a:spcAft>
                <a:spcPts val="0"/>
              </a:spcAft>
            </a:pPr>
            <a:r>
              <a:rPr lang="en-AU" sz="2400" dirty="0" smtClean="0"/>
              <a:t>In telling our stories we are making sense of experiences and what they mean to us. We are using our narratives to ‘make connections’ and ‘meaning’.</a:t>
            </a:r>
          </a:p>
          <a:p>
            <a:pPr fontAlgn="auto">
              <a:spcAft>
                <a:spcPts val="0"/>
              </a:spcAft>
            </a:pPr>
            <a:r>
              <a:rPr lang="en-AU" sz="2400" dirty="0" smtClean="0"/>
              <a:t>We are recognising the narratives in which we are positioned. And, we are using them to engage in acts of self-positioning</a:t>
            </a:r>
            <a:r>
              <a:rPr lang="en-AU" sz="2400" dirty="0" smtClean="0">
                <a:solidFill>
                  <a:schemeClr val="accent2">
                    <a:lumMod val="40000"/>
                    <a:lumOff val="60000"/>
                  </a:schemeClr>
                </a:solidFill>
              </a:rPr>
              <a:t>.</a:t>
            </a:r>
          </a:p>
          <a:p>
            <a:pPr fontAlgn="auto">
              <a:spcAft>
                <a:spcPts val="0"/>
              </a:spcAft>
            </a:pPr>
            <a:endParaRPr lang="en-AU" dirty="0" smtClean="0">
              <a:solidFill>
                <a:schemeClr val="accent2">
                  <a:lumMod val="40000"/>
                  <a:lumOff val="60000"/>
                </a:schemeClr>
              </a:solidFill>
            </a:endParaRPr>
          </a:p>
          <a:p>
            <a:pPr fontAlgn="auto">
              <a:spcAft>
                <a:spcPts val="0"/>
              </a:spcAft>
            </a:pPr>
            <a:endParaRPr lang="en-AU" dirty="0"/>
          </a:p>
        </p:txBody>
      </p:sp>
    </p:spTree>
    <p:extLst>
      <p:ext uri="{BB962C8B-B14F-4D97-AF65-F5344CB8AC3E}">
        <p14:creationId xmlns:p14="http://schemas.microsoft.com/office/powerpoint/2010/main" val="1719227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300" y="0"/>
            <a:ext cx="5336486" cy="6858000"/>
          </a:xfrm>
          <a:prstGeom prst="rect">
            <a:avLst/>
          </a:prstGeom>
        </p:spPr>
      </p:pic>
    </p:spTree>
    <p:extLst>
      <p:ext uri="{BB962C8B-B14F-4D97-AF65-F5344CB8AC3E}">
        <p14:creationId xmlns:p14="http://schemas.microsoft.com/office/powerpoint/2010/main" val="1145004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solidFill>
            <a:srgbClr val="BF5B1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Times" pitchFamily="18" charset="0"/>
              <a:cs typeface="Arial" charset="0"/>
            </a:endParaRPr>
          </a:p>
        </p:txBody>
      </p:sp>
      <p:sp>
        <p:nvSpPr>
          <p:cNvPr id="4" name="Title 3"/>
          <p:cNvSpPr>
            <a:spLocks noGrp="1"/>
          </p:cNvSpPr>
          <p:nvPr>
            <p:ph type="title"/>
          </p:nvPr>
        </p:nvSpPr>
        <p:spPr/>
        <p:txBody>
          <a:bodyPr>
            <a:normAutofit/>
          </a:bodyPr>
          <a:lstStyle/>
          <a:p>
            <a:pPr algn="ctr"/>
            <a:r>
              <a:rPr lang="en-AU" dirty="0" smtClean="0"/>
              <a:t/>
            </a:r>
            <a:br>
              <a:rPr lang="en-AU" dirty="0" smtClean="0"/>
            </a:br>
            <a:r>
              <a:rPr lang="en-AU" dirty="0" smtClean="0"/>
              <a:t> Acknowledgement  of  Country</a:t>
            </a:r>
            <a:endParaRPr lang="en-AU" sz="3200" dirty="0"/>
          </a:p>
        </p:txBody>
      </p:sp>
      <p:pic>
        <p:nvPicPr>
          <p:cNvPr id="3" name="Picture 2"/>
          <p:cNvPicPr>
            <a:picLocks noChangeAspect="1"/>
          </p:cNvPicPr>
          <p:nvPr/>
        </p:nvPicPr>
        <p:blipFill>
          <a:blip r:embed="rId3" cstate="print">
            <a:alphaModFix amt="38000"/>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
        <p:nvSpPr>
          <p:cNvPr id="10" name="Text Placeholder 5"/>
          <p:cNvSpPr txBox="1">
            <a:spLocks/>
          </p:cNvSpPr>
          <p:nvPr/>
        </p:nvSpPr>
        <p:spPr bwMode="auto">
          <a:xfrm>
            <a:off x="1089969" y="1690689"/>
            <a:ext cx="7425381" cy="3960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AU" sz="3600" i="1" dirty="0" smtClean="0">
                <a:solidFill>
                  <a:srgbClr val="000000"/>
                </a:solidFill>
              </a:rPr>
              <a:t>We acknowledge the traditional custodians of the lands where our stories take shape.  With the First Peoples of Australia we honour the wisdom of Elders past, present and future, walking together in the spirit of reconciliation.</a:t>
            </a:r>
            <a:r>
              <a:rPr lang="en-AU" sz="3600" dirty="0" smtClean="0">
                <a:solidFill>
                  <a:srgbClr val="000000"/>
                </a:solidFill>
              </a:rPr>
              <a:t> </a:t>
            </a:r>
            <a:endParaRPr lang="en-AU" sz="3600" dirty="0">
              <a:solidFill>
                <a:srgbClr val="000000"/>
              </a:solidFill>
            </a:endParaRPr>
          </a:p>
        </p:txBody>
      </p:sp>
    </p:spTree>
    <p:extLst>
      <p:ext uri="{BB962C8B-B14F-4D97-AF65-F5344CB8AC3E}">
        <p14:creationId xmlns:p14="http://schemas.microsoft.com/office/powerpoint/2010/main" val="159730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Disrupting the machine - </a:t>
            </a:r>
            <a:endParaRPr lang="en-US" dirty="0"/>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671637" y="1690689"/>
            <a:ext cx="5800725" cy="4351338"/>
          </a:xfrm>
        </p:spPr>
      </p:pic>
    </p:spTree>
    <p:extLst>
      <p:ext uri="{BB962C8B-B14F-4D97-AF65-F5344CB8AC3E}">
        <p14:creationId xmlns:p14="http://schemas.microsoft.com/office/powerpoint/2010/main" val="1773990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power of </a:t>
            </a:r>
            <a:r>
              <a:rPr lang="en-US" smtClean="0"/>
              <a:t>telling stories</a:t>
            </a:r>
            <a:endParaRPr lang="en-US" dirty="0"/>
          </a:p>
        </p:txBody>
      </p:sp>
      <p:sp>
        <p:nvSpPr>
          <p:cNvPr id="7" name="Content Placeholder 6"/>
          <p:cNvSpPr>
            <a:spLocks noGrp="1"/>
          </p:cNvSpPr>
          <p:nvPr>
            <p:ph idx="1"/>
          </p:nvPr>
        </p:nvSpPr>
        <p:spPr/>
        <p:txBody>
          <a:bodyPr/>
          <a:lstStyle/>
          <a:p>
            <a:r>
              <a:rPr lang="en-US" dirty="0"/>
              <a:t>An opportunity to write, to tell, to share, to relive, to experience the whole of it by reliving parts of it. The journey starts always at that moment when everyone is content and involved in their own moments. I move and sit and look at the screen, the keyboard, pause for a moment and then it begins, it flows, sometimes caught like water in a dam, lapping, and then trickling through and then flowing freely, spilling over the top. Likeminded souls residing in the same eras, moved by the same social frames, come together via awkward technologies and share their journeys, their days, their most memorable, heart wrenching, soul giving seconds, hours, and days. In these sittings, someone else's story moves our being, confirms the challenges that must be faced by us humans. This is life, our lives committed to words, images, metaphors, </a:t>
            </a:r>
            <a:r>
              <a:rPr lang="en-US" dirty="0" smtClean="0"/>
              <a:t>emotions.</a:t>
            </a:r>
            <a:endParaRPr lang="en-US" dirty="0"/>
          </a:p>
          <a:p>
            <a:r>
              <a:rPr lang="en-US" dirty="0" smtClean="0"/>
              <a:t>Julianne </a:t>
            </a:r>
            <a:r>
              <a:rPr lang="en-US" dirty="0" err="1" smtClean="0"/>
              <a:t>Impiccini</a:t>
            </a:r>
            <a:r>
              <a:rPr lang="en-US" dirty="0" smtClean="0"/>
              <a:t> (Personal Communication, 2016)</a:t>
            </a:r>
          </a:p>
        </p:txBody>
      </p:sp>
    </p:spTree>
    <p:extLst>
      <p:ext uri="{BB962C8B-B14F-4D97-AF65-F5344CB8AC3E}">
        <p14:creationId xmlns:p14="http://schemas.microsoft.com/office/powerpoint/2010/main" val="2051621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sz="half" idx="1"/>
          </p:nvPr>
        </p:nvSpPr>
        <p:spPr/>
        <p:txBody>
          <a:bodyPr>
            <a:normAutofit fontScale="92500" lnSpcReduction="10000"/>
          </a:bodyPr>
          <a:lstStyle/>
          <a:p>
            <a:r>
              <a:rPr lang="en-US" dirty="0"/>
              <a:t>T</a:t>
            </a:r>
            <a:r>
              <a:rPr lang="en-AU" dirty="0"/>
              <a:t>he word 'yarning' keeps surfacing and I am constantly reflecting on the yarning that is a part of the whole process we have followed in 2015. Yarning is important, it is a gathering of like minded souls, it is a time to gather and share stories. Even though we have written our own separate chapters, I believe the 'yarning' has been a part of the storytelling, the journey, the healing</a:t>
            </a:r>
            <a:r>
              <a:rPr lang="en-AU" dirty="0" smtClean="0"/>
              <a:t>.</a:t>
            </a:r>
          </a:p>
          <a:p>
            <a:r>
              <a:rPr lang="en-AU" dirty="0" smtClean="0"/>
              <a:t>(Janice Jones </a:t>
            </a:r>
            <a:r>
              <a:rPr lang="mr-IN" dirty="0" smtClean="0"/>
              <a:t>–</a:t>
            </a:r>
            <a:r>
              <a:rPr lang="en-AU" dirty="0" smtClean="0"/>
              <a:t> personal </a:t>
            </a:r>
            <a:r>
              <a:rPr lang="en-AU" dirty="0" err="1" smtClean="0"/>
              <a:t>commuication</a:t>
            </a:r>
            <a:r>
              <a:rPr lang="en-AU" dirty="0" smtClean="0"/>
              <a:t> 2016)</a:t>
            </a:r>
            <a:endParaRPr lang="en-US" dirty="0"/>
          </a:p>
        </p:txBody>
      </p:sp>
      <p:sp>
        <p:nvSpPr>
          <p:cNvPr id="5" name="Content Placeholder 4"/>
          <p:cNvSpPr>
            <a:spLocks noGrp="1"/>
          </p:cNvSpPr>
          <p:nvPr>
            <p:ph sz="half" idx="2"/>
          </p:nvPr>
        </p:nvSpPr>
        <p:spPr/>
        <p:txBody>
          <a:bodyPr>
            <a:normAutofit fontScale="92500" lnSpcReduction="10000"/>
          </a:bodyPr>
          <a:lstStyle/>
          <a:p>
            <a:r>
              <a:rPr lang="en-AU" dirty="0"/>
              <a:t>We do what we can, if it fits in to and contributes to our life.  There will be times when it does, and times when it </a:t>
            </a:r>
            <a:r>
              <a:rPr lang="en-AU" dirty="0" smtClean="0"/>
              <a:t>doesn't</a:t>
            </a:r>
            <a:r>
              <a:rPr lang="mr-IN" dirty="0" smtClean="0"/>
              <a:t>…</a:t>
            </a:r>
            <a:r>
              <a:rPr lang="en-AU" dirty="0" smtClean="0"/>
              <a:t>.Sometimes </a:t>
            </a:r>
            <a:r>
              <a:rPr lang="en-AU" dirty="0"/>
              <a:t>one will lead, sometimes another, sometimes one presents, sometimes three others.  I think an important focus of women working collectively is that it is based on the ethic of care and connectivity (Gilligan, </a:t>
            </a:r>
            <a:r>
              <a:rPr lang="en-AU" dirty="0" err="1"/>
              <a:t>Balenky</a:t>
            </a:r>
            <a:r>
              <a:rPr lang="en-AU" dirty="0"/>
              <a:t> et al). </a:t>
            </a:r>
            <a:r>
              <a:rPr lang="en-AU" b="1" dirty="0"/>
              <a:t> </a:t>
            </a:r>
            <a:r>
              <a:rPr lang="en-AU" dirty="0"/>
              <a:t>We can consciously identify and reject masculine processes of sole-ownership, competition, targets, measurement</a:t>
            </a:r>
            <a:r>
              <a:rPr lang="en-AU" dirty="0" smtClean="0"/>
              <a:t>.</a:t>
            </a:r>
          </a:p>
          <a:p>
            <a:r>
              <a:rPr lang="en-AU" dirty="0" smtClean="0"/>
              <a:t>Gail </a:t>
            </a:r>
            <a:r>
              <a:rPr lang="en-AU" dirty="0" err="1" smtClean="0"/>
              <a:t>Crimmins</a:t>
            </a:r>
            <a:r>
              <a:rPr lang="en-AU" dirty="0" smtClean="0"/>
              <a:t> </a:t>
            </a:r>
            <a:r>
              <a:rPr lang="mr-IN" dirty="0" smtClean="0"/>
              <a:t>–</a:t>
            </a:r>
            <a:r>
              <a:rPr lang="en-AU" dirty="0" smtClean="0"/>
              <a:t> personal communication 2016</a:t>
            </a:r>
            <a:endParaRPr lang="en-US" dirty="0"/>
          </a:p>
        </p:txBody>
      </p:sp>
    </p:spTree>
    <p:extLst>
      <p:ext uri="{BB962C8B-B14F-4D97-AF65-F5344CB8AC3E}">
        <p14:creationId xmlns:p14="http://schemas.microsoft.com/office/powerpoint/2010/main" val="595028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15321" y="2060848"/>
            <a:ext cx="4392488" cy="1101864"/>
          </a:xfrm>
        </p:spPr>
        <p:txBody>
          <a:bodyPr>
            <a:noAutofit/>
          </a:bodyPr>
          <a:lstStyle/>
          <a:p>
            <a:pPr marL="0" indent="0" algn="ctr">
              <a:buNone/>
            </a:pPr>
            <a:r>
              <a:rPr lang="en-AU" sz="2000" i="0" dirty="0" smtClean="0"/>
              <a:t>Mid-life.</a:t>
            </a:r>
          </a:p>
          <a:p>
            <a:pPr marL="0" indent="0" algn="ctr">
              <a:buNone/>
            </a:pPr>
            <a:r>
              <a:rPr lang="en-AU" sz="2000" i="0" dirty="0" smtClean="0"/>
              <a:t> This year I turned 47…48… </a:t>
            </a:r>
          </a:p>
          <a:p>
            <a:pPr marL="0" indent="0" algn="ctr">
              <a:buNone/>
            </a:pPr>
            <a:r>
              <a:rPr lang="en-AU" sz="2000" i="0" dirty="0"/>
              <a:t>It is startling to look in the mirror and see the middle-aged woman looking back. </a:t>
            </a:r>
            <a:endParaRPr lang="en-AU" sz="2000" dirty="0"/>
          </a:p>
          <a:p>
            <a:pPr marL="0" indent="0" algn="ctr">
              <a:buNone/>
            </a:pPr>
            <a:r>
              <a:rPr lang="en-AU" sz="2000" i="0" dirty="0" smtClean="0"/>
              <a:t/>
            </a:r>
            <a:br>
              <a:rPr lang="en-AU" sz="2000" i="0" dirty="0" smtClean="0"/>
            </a:br>
            <a:r>
              <a:rPr lang="en-AU" sz="2000" i="0" dirty="0"/>
              <a:t>Tears are always close to the surface. </a:t>
            </a:r>
            <a:br>
              <a:rPr lang="en-AU" sz="2000" i="0" dirty="0"/>
            </a:br>
            <a:r>
              <a:rPr lang="en-AU" sz="2000" i="0" dirty="0"/>
              <a:t>Pain swirls in body and spirit. </a:t>
            </a:r>
            <a:br>
              <a:rPr lang="en-AU" sz="2000" i="0" dirty="0"/>
            </a:br>
            <a:r>
              <a:rPr lang="en-AU" sz="2000" i="0" dirty="0"/>
              <a:t>Is this grief? Depression? </a:t>
            </a:r>
            <a:br>
              <a:rPr lang="en-AU" sz="2000" i="0" dirty="0"/>
            </a:br>
            <a:r>
              <a:rPr lang="en-AU" sz="2000" i="0" dirty="0"/>
              <a:t>Some kind of reaction to transition? </a:t>
            </a:r>
            <a:br>
              <a:rPr lang="en-AU" sz="2000" i="0" dirty="0"/>
            </a:br>
            <a:r>
              <a:rPr lang="en-AU" sz="2000" i="0" dirty="0"/>
              <a:t>A mid-life crisis? </a:t>
            </a:r>
            <a:br>
              <a:rPr lang="en-AU" sz="2000" i="0" dirty="0"/>
            </a:br>
            <a:r>
              <a:rPr lang="en-AU" sz="2000" i="0" dirty="0"/>
              <a:t>A type of life exhaustion</a:t>
            </a:r>
            <a:r>
              <a:rPr lang="en-AU" sz="1800" i="0" dirty="0"/>
              <a:t>? </a:t>
            </a:r>
          </a:p>
          <a:p>
            <a:pPr algn="ctr"/>
            <a:endParaRPr lang="en-AU" sz="1800" i="0" dirty="0"/>
          </a:p>
        </p:txBody>
      </p:sp>
      <p:sp>
        <p:nvSpPr>
          <p:cNvPr id="6" name="Title 5"/>
          <p:cNvSpPr>
            <a:spLocks noGrp="1"/>
          </p:cNvSpPr>
          <p:nvPr>
            <p:ph type="title"/>
          </p:nvPr>
        </p:nvSpPr>
        <p:spPr>
          <a:xfrm>
            <a:off x="467544" y="0"/>
            <a:ext cx="7464936" cy="1066800"/>
          </a:xfrm>
        </p:spPr>
        <p:txBody>
          <a:bodyPr/>
          <a:lstStyle/>
          <a:p>
            <a:r>
              <a:rPr lang="en-AU" dirty="0" smtClean="0"/>
              <a:t>Ali</a:t>
            </a:r>
            <a:endParaRPr lang="en-AU" dirty="0"/>
          </a:p>
        </p:txBody>
      </p:sp>
      <p:pic>
        <p:nvPicPr>
          <p:cNvPr id="14" name="Content Placeholder 13"/>
          <p:cNvPicPr>
            <a:picLocks noGrp="1" noChangeAspect="1"/>
          </p:cNvPicPr>
          <p:nvPr>
            <p:ph sz="quarter" idx="4294967295"/>
          </p:nvPr>
        </p:nvPicPr>
        <p:blipFill>
          <a:blip r:embed="rId2"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4716016" y="2780928"/>
            <a:ext cx="3886200" cy="2914650"/>
          </a:xfrm>
          <a:prstGeom prst="rect">
            <a:avLst/>
          </a:prstGeom>
          <a:effectLst>
            <a:glow rad="228600">
              <a:schemeClr val="accent5">
                <a:satMod val="175000"/>
                <a:alpha val="40000"/>
              </a:schemeClr>
            </a:glow>
          </a:effec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6587" y="258594"/>
            <a:ext cx="974978" cy="1304084"/>
          </a:xfrm>
          <a:prstGeom prst="rect">
            <a:avLst/>
          </a:prstGeom>
          <a:effectLst>
            <a:softEdge rad="127000"/>
          </a:effectLst>
        </p:spPr>
      </p:pic>
    </p:spTree>
    <p:extLst>
      <p:ext uri="{BB962C8B-B14F-4D97-AF65-F5344CB8AC3E}">
        <p14:creationId xmlns:p14="http://schemas.microsoft.com/office/powerpoint/2010/main" val="1458777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899592" y="1724794"/>
            <a:ext cx="3203848" cy="1101864"/>
          </a:xfrm>
        </p:spPr>
        <p:txBody>
          <a:bodyPr>
            <a:noAutofit/>
          </a:bodyPr>
          <a:lstStyle/>
          <a:p>
            <a:pPr marL="0" indent="0">
              <a:buNone/>
            </a:pPr>
            <a:r>
              <a:rPr lang="en-AU" i="0" dirty="0"/>
              <a:t>I </a:t>
            </a:r>
            <a:r>
              <a:rPr lang="en-AU" sz="2400" i="0" dirty="0"/>
              <a:t>wrote to ease my soul, to make sense of my world. </a:t>
            </a:r>
            <a:br>
              <a:rPr lang="en-AU" sz="2400" i="0" dirty="0"/>
            </a:br>
            <a:r>
              <a:rPr lang="en-AU" sz="2400" i="0" dirty="0"/>
              <a:t>I wrote to make sense of the diagnosis that I feared, of which I knew nothing about. It is a most daunting prospect when you first discover that the child you have just given birth to has Trisomy </a:t>
            </a:r>
            <a:r>
              <a:rPr lang="en-AU" sz="2400" i="0" dirty="0" smtClean="0"/>
              <a:t>21. </a:t>
            </a:r>
            <a:endParaRPr lang="en-AU" sz="2400" i="0" dirty="0"/>
          </a:p>
          <a:p>
            <a:endParaRPr lang="en-AU" dirty="0"/>
          </a:p>
        </p:txBody>
      </p:sp>
      <p:sp>
        <p:nvSpPr>
          <p:cNvPr id="6" name="Title 5"/>
          <p:cNvSpPr>
            <a:spLocks noGrp="1"/>
          </p:cNvSpPr>
          <p:nvPr>
            <p:ph type="title"/>
          </p:nvPr>
        </p:nvSpPr>
        <p:spPr>
          <a:xfrm>
            <a:off x="131400" y="27464"/>
            <a:ext cx="7536944" cy="1066800"/>
          </a:xfrm>
        </p:spPr>
        <p:txBody>
          <a:bodyPr/>
          <a:lstStyle/>
          <a:p>
            <a:r>
              <a:rPr lang="en-AU" dirty="0" smtClean="0"/>
              <a:t>Julianne</a:t>
            </a:r>
            <a:endParaRPr lang="en-AU" dirty="0"/>
          </a:p>
        </p:txBody>
      </p:sp>
      <p:pic>
        <p:nvPicPr>
          <p:cNvPr id="5122" name="Picture 2"/>
          <p:cNvPicPr>
            <a:picLocks noChangeAspect="1" noChangeArrowheads="1"/>
          </p:cNvPicPr>
          <p:nvPr/>
        </p:nvPicPr>
        <p:blipFill>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436096" y="1700808"/>
            <a:ext cx="2232248" cy="3625987"/>
          </a:xfrm>
          <a:prstGeom prst="rect">
            <a:avLst/>
          </a:prstGeom>
          <a:noFill/>
          <a:ln>
            <a:noFill/>
          </a:ln>
          <a:effectLst>
            <a:glow rad="228600">
              <a:schemeClr val="accent5">
                <a:satMod val="175000"/>
                <a:alpha val="40000"/>
              </a:schemeClr>
            </a:glow>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grayscl/>
            <a:extLst>
              <a:ext uri="{28A0092B-C50C-407E-A947-70E740481C1C}">
                <a14:useLocalDpi xmlns:a14="http://schemas.microsoft.com/office/drawing/2010/main"/>
              </a:ext>
            </a:extLst>
          </a:blip>
          <a:srcRect/>
          <a:stretch>
            <a:fillRect/>
          </a:stretch>
        </p:blipFill>
        <p:spPr bwMode="auto">
          <a:xfrm rot="1003108">
            <a:off x="2393162" y="152882"/>
            <a:ext cx="1022154" cy="1022154"/>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7237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88024" y="332656"/>
            <a:ext cx="2999656" cy="1499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Placeholder 1"/>
          <p:cNvSpPr>
            <a:spLocks noGrp="1"/>
          </p:cNvSpPr>
          <p:nvPr>
            <p:ph type="body" sz="half" idx="2"/>
          </p:nvPr>
        </p:nvSpPr>
        <p:spPr>
          <a:xfrm>
            <a:off x="611560" y="1832484"/>
            <a:ext cx="3960440" cy="3036676"/>
          </a:xfrm>
        </p:spPr>
        <p:txBody>
          <a:bodyPr>
            <a:noAutofit/>
          </a:bodyPr>
          <a:lstStyle/>
          <a:p>
            <a:pPr marL="0" indent="0">
              <a:buNone/>
            </a:pPr>
            <a:r>
              <a:rPr lang="en-AU" sz="2400" i="0" dirty="0"/>
              <a:t>Quite simple and plain, though astonishingly important, </a:t>
            </a:r>
            <a:r>
              <a:rPr lang="en-AU" sz="2400" i="0" dirty="0" smtClean="0"/>
              <a:t/>
            </a:r>
            <a:br>
              <a:rPr lang="en-AU" sz="2400" i="0" dirty="0" smtClean="0"/>
            </a:br>
            <a:r>
              <a:rPr lang="en-AU" sz="2400" i="0" dirty="0" smtClean="0"/>
              <a:t>my </a:t>
            </a:r>
            <a:r>
              <a:rPr lang="en-AU" sz="2400" i="0" dirty="0"/>
              <a:t>mum </a:t>
            </a:r>
            <a:r>
              <a:rPr lang="en-AU" sz="2400" i="0" dirty="0" smtClean="0"/>
              <a:t/>
            </a:r>
            <a:br>
              <a:rPr lang="en-AU" sz="2400" i="0" dirty="0" smtClean="0"/>
            </a:br>
            <a:r>
              <a:rPr lang="en-AU" sz="2400" i="0" dirty="0" smtClean="0"/>
              <a:t>believed </a:t>
            </a:r>
            <a:r>
              <a:rPr lang="en-AU" sz="2400" i="0" dirty="0"/>
              <a:t>in </a:t>
            </a:r>
            <a:r>
              <a:rPr lang="en-AU" sz="2400" i="0" dirty="0" smtClean="0"/>
              <a:t/>
            </a:r>
            <a:br>
              <a:rPr lang="en-AU" sz="2400" i="0" dirty="0" smtClean="0"/>
            </a:br>
            <a:r>
              <a:rPr lang="en-AU" sz="2400" i="0" dirty="0" smtClean="0"/>
              <a:t>equality</a:t>
            </a:r>
            <a:r>
              <a:rPr lang="en-AU" sz="2400" i="0" dirty="0"/>
              <a:t>. </a:t>
            </a:r>
            <a:r>
              <a:rPr lang="en-AU" sz="2400" i="0" dirty="0" smtClean="0"/>
              <a:t/>
            </a:r>
            <a:br>
              <a:rPr lang="en-AU" sz="2400" i="0" dirty="0" smtClean="0"/>
            </a:br>
            <a:r>
              <a:rPr lang="en-AU" sz="2400" i="0" dirty="0" smtClean="0"/>
              <a:t>Her </a:t>
            </a:r>
            <a:r>
              <a:rPr lang="en-AU" sz="2400" i="0" dirty="0"/>
              <a:t>mantra was </a:t>
            </a:r>
            <a:r>
              <a:rPr lang="en-AU" sz="2400" i="0" dirty="0" smtClean="0"/>
              <a:t> </a:t>
            </a:r>
            <a:br>
              <a:rPr lang="en-AU" sz="2400" i="0" dirty="0" smtClean="0"/>
            </a:br>
            <a:r>
              <a:rPr lang="en-AU" sz="2400" i="0" dirty="0" smtClean="0"/>
              <a:t>there </a:t>
            </a:r>
            <a:r>
              <a:rPr lang="en-AU" sz="2400" i="0" dirty="0"/>
              <a:t>is no one greater </a:t>
            </a:r>
            <a:r>
              <a:rPr lang="en-AU" sz="2400" i="0" dirty="0" smtClean="0"/>
              <a:t/>
            </a:r>
            <a:br>
              <a:rPr lang="en-AU" sz="2400" i="0" dirty="0" smtClean="0"/>
            </a:br>
            <a:r>
              <a:rPr lang="en-AU" sz="2400" i="0" dirty="0" smtClean="0"/>
              <a:t>and </a:t>
            </a:r>
            <a:br>
              <a:rPr lang="en-AU" sz="2400" i="0" dirty="0" smtClean="0"/>
            </a:br>
            <a:r>
              <a:rPr lang="en-AU" sz="2400" i="0" dirty="0" smtClean="0"/>
              <a:t>there </a:t>
            </a:r>
            <a:r>
              <a:rPr lang="en-AU" sz="2400" i="0" dirty="0"/>
              <a:t>is no-one </a:t>
            </a:r>
            <a:r>
              <a:rPr lang="en-AU" sz="2400" i="0" dirty="0" smtClean="0"/>
              <a:t>lesser.</a:t>
            </a:r>
            <a:endParaRPr lang="en-AU" sz="2400" i="0" dirty="0"/>
          </a:p>
        </p:txBody>
      </p:sp>
      <p:sp>
        <p:nvSpPr>
          <p:cNvPr id="6" name="Title 5"/>
          <p:cNvSpPr>
            <a:spLocks noGrp="1"/>
          </p:cNvSpPr>
          <p:nvPr>
            <p:ph type="title"/>
          </p:nvPr>
        </p:nvSpPr>
        <p:spPr>
          <a:xfrm>
            <a:off x="251520" y="0"/>
            <a:ext cx="7680960" cy="1066800"/>
          </a:xfrm>
        </p:spPr>
        <p:txBody>
          <a:bodyPr/>
          <a:lstStyle/>
          <a:p>
            <a:r>
              <a:rPr lang="en-AU" dirty="0" smtClean="0">
                <a:solidFill>
                  <a:schemeClr val="accent1">
                    <a:lumMod val="60000"/>
                    <a:lumOff val="40000"/>
                  </a:schemeClr>
                </a:solidFill>
              </a:rPr>
              <a:t> </a:t>
            </a:r>
            <a:r>
              <a:rPr lang="en-AU" dirty="0" smtClean="0"/>
              <a:t>Gail</a:t>
            </a:r>
            <a:endParaRPr lang="en-AU"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2915816" y="1340768"/>
            <a:ext cx="5755919" cy="3816424"/>
          </a:xfrm>
          <a:prstGeom prst="rect">
            <a:avLst/>
          </a:prstGeom>
          <a:noFill/>
          <a:ln>
            <a:noFill/>
          </a:ln>
          <a:effectLst>
            <a:glow rad="2286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5" cstate="screen">
            <a:grayscl/>
            <a:extLst>
              <a:ext uri="{28A0092B-C50C-407E-A947-70E740481C1C}">
                <a14:useLocalDpi xmlns:a14="http://schemas.microsoft.com/office/drawing/2010/main"/>
              </a:ext>
            </a:extLst>
          </a:blip>
          <a:srcRect l="-1"/>
          <a:stretch/>
        </p:blipFill>
        <p:spPr bwMode="auto">
          <a:xfrm>
            <a:off x="2195736" y="463363"/>
            <a:ext cx="837582" cy="896805"/>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54381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611560" y="1844824"/>
            <a:ext cx="3203848" cy="1800200"/>
          </a:xfrm>
        </p:spPr>
        <p:txBody>
          <a:bodyPr>
            <a:noAutofit/>
          </a:bodyPr>
          <a:lstStyle/>
          <a:p>
            <a:pPr marL="0" indent="0">
              <a:buNone/>
            </a:pPr>
            <a:r>
              <a:rPr lang="en-AU" i="0" dirty="0"/>
              <a:t>34 years of love, fun, adventure. </a:t>
            </a:r>
            <a:endParaRPr lang="en-AU" i="0" dirty="0" smtClean="0"/>
          </a:p>
          <a:p>
            <a:pPr marL="0" indent="0">
              <a:buNone/>
            </a:pPr>
            <a:r>
              <a:rPr lang="en-AU" i="0" dirty="0" smtClean="0"/>
              <a:t>My </a:t>
            </a:r>
            <a:r>
              <a:rPr lang="en-AU" i="0" dirty="0"/>
              <a:t>soul </a:t>
            </a:r>
            <a:r>
              <a:rPr lang="en-AU" i="0" dirty="0" smtClean="0"/>
              <a:t>mate,  </a:t>
            </a:r>
            <a:r>
              <a:rPr lang="en-AU" dirty="0"/>
              <a:t>g</a:t>
            </a:r>
            <a:r>
              <a:rPr lang="en-AU" i="0" dirty="0" smtClean="0"/>
              <a:t>one</a:t>
            </a:r>
            <a:r>
              <a:rPr lang="en-AU" i="0" dirty="0"/>
              <a:t>. </a:t>
            </a:r>
          </a:p>
          <a:p>
            <a:pPr marL="0" indent="0">
              <a:buNone/>
            </a:pPr>
            <a:r>
              <a:rPr lang="en-AU" i="0" dirty="0" smtClean="0"/>
              <a:t>Morgan</a:t>
            </a:r>
            <a:r>
              <a:rPr lang="en-AU" i="0" dirty="0"/>
              <a:t>, your passing has stolen the sun from my day </a:t>
            </a:r>
            <a:r>
              <a:rPr lang="en-AU" i="0" dirty="0" smtClean="0"/>
              <a:t>and </a:t>
            </a:r>
            <a:r>
              <a:rPr lang="en-AU" i="0" dirty="0"/>
              <a:t>the stars from my night. </a:t>
            </a:r>
            <a:r>
              <a:rPr lang="en-AU" i="0" dirty="0" smtClean="0"/>
              <a:t/>
            </a:r>
            <a:br>
              <a:rPr lang="en-AU" i="0" dirty="0" smtClean="0"/>
            </a:br>
            <a:r>
              <a:rPr lang="en-AU" i="0" dirty="0" smtClean="0"/>
              <a:t>I </a:t>
            </a:r>
            <a:r>
              <a:rPr lang="en-AU" i="0" dirty="0"/>
              <a:t>struggle to breathe without you by my side</a:t>
            </a:r>
            <a:r>
              <a:rPr lang="en-AU" i="0" dirty="0" smtClean="0"/>
              <a:t>.</a:t>
            </a:r>
            <a:endParaRPr lang="en-AU" i="0" dirty="0"/>
          </a:p>
        </p:txBody>
      </p:sp>
      <p:sp>
        <p:nvSpPr>
          <p:cNvPr id="6" name="Title 5"/>
          <p:cNvSpPr>
            <a:spLocks noGrp="1"/>
          </p:cNvSpPr>
          <p:nvPr>
            <p:ph type="title"/>
          </p:nvPr>
        </p:nvSpPr>
        <p:spPr>
          <a:xfrm>
            <a:off x="0" y="0"/>
            <a:ext cx="7932480" cy="1066800"/>
          </a:xfrm>
        </p:spPr>
        <p:txBody>
          <a:bodyPr/>
          <a:lstStyle/>
          <a:p>
            <a:r>
              <a:rPr lang="en-AU" dirty="0" smtClean="0">
                <a:solidFill>
                  <a:schemeClr val="accent1">
                    <a:lumMod val="60000"/>
                    <a:lumOff val="40000"/>
                  </a:schemeClr>
                </a:solidFill>
              </a:rPr>
              <a:t>  </a:t>
            </a:r>
            <a:r>
              <a:rPr lang="en-AU" dirty="0" smtClean="0"/>
              <a:t>Janice</a:t>
            </a:r>
            <a:endParaRPr lang="en-AU"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501303" y="798658"/>
            <a:ext cx="6261316" cy="4695987"/>
          </a:xfrm>
          <a:prstGeom prst="rect">
            <a:avLst/>
          </a:prstGeom>
        </p:spPr>
      </p:pic>
    </p:spTree>
    <p:extLst>
      <p:ext uri="{BB962C8B-B14F-4D97-AF65-F5344CB8AC3E}">
        <p14:creationId xmlns:p14="http://schemas.microsoft.com/office/powerpoint/2010/main" val="8235644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Weaving ideas </a:t>
            </a:r>
            <a:r>
              <a:rPr lang="mr-IN" dirty="0" smtClean="0"/>
              <a:t>–</a:t>
            </a:r>
            <a:r>
              <a:rPr lang="en-US" dirty="0" smtClean="0"/>
              <a:t> Negotiating Space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395538" y="2369741"/>
            <a:ext cx="4352925" cy="3264693"/>
          </a:xfrm>
        </p:spPr>
      </p:pic>
    </p:spTree>
    <p:extLst>
      <p:ext uri="{BB962C8B-B14F-4D97-AF65-F5344CB8AC3E}">
        <p14:creationId xmlns:p14="http://schemas.microsoft.com/office/powerpoint/2010/main" val="2109710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Embracing difference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1108" y="1825625"/>
            <a:ext cx="5801784" cy="4351338"/>
          </a:xfrm>
        </p:spPr>
      </p:pic>
    </p:spTree>
    <p:extLst>
      <p:ext uri="{BB962C8B-B14F-4D97-AF65-F5344CB8AC3E}">
        <p14:creationId xmlns:p14="http://schemas.microsoft.com/office/powerpoint/2010/main" val="809289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V Formation of Collaborative Writing</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2636912"/>
            <a:ext cx="5025136" cy="2427001"/>
          </a:xfrm>
        </p:spPr>
      </p:pic>
    </p:spTree>
    <p:extLst>
      <p:ext uri="{BB962C8B-B14F-4D97-AF65-F5344CB8AC3E}">
        <p14:creationId xmlns:p14="http://schemas.microsoft.com/office/powerpoint/2010/main" val="2734408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 making beings </a:t>
            </a:r>
            <a:r>
              <a:rPr lang="mr-IN" dirty="0" smtClean="0"/>
              <a:t>–</a:t>
            </a:r>
            <a:r>
              <a:rPr lang="en-US" dirty="0" smtClean="0"/>
              <a:t> Lines, Borders, Boundaries </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1108" y="1825625"/>
            <a:ext cx="5801784" cy="4351338"/>
          </a:xfrm>
        </p:spPr>
      </p:pic>
    </p:spTree>
    <p:extLst>
      <p:ext uri="{BB962C8B-B14F-4D97-AF65-F5344CB8AC3E}">
        <p14:creationId xmlns:p14="http://schemas.microsoft.com/office/powerpoint/2010/main" val="797352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Defiance</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2841" y="1825625"/>
            <a:ext cx="5118318" cy="4351338"/>
          </a:xfrm>
        </p:spPr>
      </p:pic>
    </p:spTree>
    <p:extLst>
      <p:ext uri="{BB962C8B-B14F-4D97-AF65-F5344CB8AC3E}">
        <p14:creationId xmlns:p14="http://schemas.microsoft.com/office/powerpoint/2010/main" val="3691525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Honouring</a:t>
            </a:r>
            <a:r>
              <a:rPr lang="en-US" dirty="0" smtClean="0"/>
              <a:t> our voices, and wellbeing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1108" y="1825625"/>
            <a:ext cx="5801784" cy="4351338"/>
          </a:xfrm>
        </p:spPr>
      </p:pic>
    </p:spTree>
    <p:extLst>
      <p:ext uri="{BB962C8B-B14F-4D97-AF65-F5344CB8AC3E}">
        <p14:creationId xmlns:p14="http://schemas.microsoft.com/office/powerpoint/2010/main" val="225311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6904" y="1825625"/>
            <a:ext cx="6530192" cy="4351338"/>
          </a:xfrm>
        </p:spPr>
      </p:pic>
    </p:spTree>
    <p:extLst>
      <p:ext uri="{BB962C8B-B14F-4D97-AF65-F5344CB8AC3E}">
        <p14:creationId xmlns:p14="http://schemas.microsoft.com/office/powerpoint/2010/main" val="26038101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a:xfrm>
            <a:off x="764108" y="1714154"/>
            <a:ext cx="7772400" cy="4618385"/>
          </a:xfrm>
        </p:spPr>
        <p:txBody>
          <a:bodyPr>
            <a:normAutofit fontScale="92500" lnSpcReduction="20000"/>
          </a:bodyPr>
          <a:lstStyle/>
          <a:p>
            <a:pPr marL="0" indent="0">
              <a:buNone/>
            </a:pPr>
            <a:r>
              <a:rPr lang="en-GB" sz="1600" dirty="0"/>
              <a:t>Black, A. L, </a:t>
            </a:r>
            <a:r>
              <a:rPr lang="en-GB" sz="1600" dirty="0" err="1"/>
              <a:t>Impiccini</a:t>
            </a:r>
            <a:r>
              <a:rPr lang="en-GB" sz="1600" dirty="0"/>
              <a:t>, J., </a:t>
            </a:r>
            <a:r>
              <a:rPr lang="en-GB" sz="1600" dirty="0" err="1"/>
              <a:t>Crimmins</a:t>
            </a:r>
            <a:r>
              <a:rPr lang="en-GB" sz="1600" dirty="0"/>
              <a:t>, G., &amp;Jones, J.K. (2016). Finding connectedness, finding belonging, finding our voice: Contemplating creative and connected futures through storytelling and narrative. Regional </a:t>
            </a:r>
            <a:r>
              <a:rPr lang="en-GB" sz="1600" dirty="0" err="1"/>
              <a:t>Universites</a:t>
            </a:r>
            <a:r>
              <a:rPr lang="en-GB" sz="1600" dirty="0"/>
              <a:t> Network (RUN) Conference, University of Southern Queensland, Australia.</a:t>
            </a:r>
          </a:p>
          <a:p>
            <a:pPr marL="0" indent="0">
              <a:buNone/>
            </a:pPr>
            <a:r>
              <a:rPr lang="en-GB" sz="1600" dirty="0" err="1"/>
              <a:t>Crimmins</a:t>
            </a:r>
            <a:r>
              <a:rPr lang="en-GB" sz="1600" dirty="0"/>
              <a:t>, G., Black, A.L.., Loch, S., Jones, J.K., </a:t>
            </a:r>
            <a:r>
              <a:rPr lang="en-GB" sz="1600" dirty="0" err="1"/>
              <a:t>Impiccini</a:t>
            </a:r>
            <a:r>
              <a:rPr lang="en-GB" sz="1600" dirty="0"/>
              <a:t>, J., Albion, L., &amp; Berryman, A. (2016) Risky discourses: Promiscuously storying women's lives. AWGSA International Biennial Conference 2016: </a:t>
            </a:r>
            <a:r>
              <a:rPr lang="en-GB" sz="1600" i="1" dirty="0"/>
              <a:t>De/story the join</a:t>
            </a:r>
            <a:r>
              <a:rPr lang="en-GB" sz="1600" dirty="0"/>
              <a:t>t, Brisbane, Australia 29 June - 1 July </a:t>
            </a:r>
            <a:r>
              <a:rPr lang="en-GB" sz="1600" dirty="0" smtClean="0"/>
              <a:t>2016</a:t>
            </a:r>
            <a:endParaRPr lang="en-GB" sz="1600" dirty="0"/>
          </a:p>
          <a:p>
            <a:pPr marL="0" indent="0">
              <a:buNone/>
            </a:pPr>
            <a:r>
              <a:rPr lang="en-GB" sz="1600" dirty="0" err="1"/>
              <a:t>Crimmins</a:t>
            </a:r>
            <a:r>
              <a:rPr lang="en-GB" sz="1600" dirty="0"/>
              <a:t>, G., </a:t>
            </a:r>
            <a:r>
              <a:rPr lang="en-GB" sz="1600" b="1" dirty="0"/>
              <a:t>Jones, J.K.,</a:t>
            </a:r>
            <a:r>
              <a:rPr lang="en-GB" sz="1600" dirty="0"/>
              <a:t> Loch, S., Black, A.L., Albion, L. (2016, 8 February). </a:t>
            </a:r>
            <a:r>
              <a:rPr lang="en-GB" sz="1600" i="1" dirty="0"/>
              <a:t>Telling lives: Women, stories and healing. </a:t>
            </a:r>
            <a:r>
              <a:rPr lang="en-GB" sz="1600" dirty="0"/>
              <a:t>Conference Program of the 1st Narrative, Health and Wellbeing Research Conference: Enlightened: Narratives and Narrative Strategies to Awaken Applied and Creative Humanism (pp. 7-8). University of Southern </a:t>
            </a:r>
            <a:r>
              <a:rPr lang="en-GB" sz="1600" dirty="0" smtClean="0"/>
              <a:t>Queensland</a:t>
            </a:r>
            <a:endParaRPr lang="en-US" sz="1600" dirty="0" smtClean="0"/>
          </a:p>
          <a:p>
            <a:pPr marL="0" indent="0">
              <a:buNone/>
            </a:pPr>
            <a:r>
              <a:rPr lang="en-GB" sz="1600" dirty="0" err="1"/>
              <a:t>Crimmins</a:t>
            </a:r>
            <a:r>
              <a:rPr lang="en-GB" sz="1600" dirty="0"/>
              <a:t>, G., Jones, J.K., Loch, S., Black, A.L., Albion, L. (2016, 8 February). </a:t>
            </a:r>
            <a:r>
              <a:rPr lang="en-GB" sz="1600" i="1" dirty="0"/>
              <a:t>Telling lives: Women, stories and healing. </a:t>
            </a:r>
            <a:r>
              <a:rPr lang="en-GB" sz="1600" dirty="0"/>
              <a:t>Conference Program of the 1st Narrative, Health and Wellbeing Research Conference: Enlightened: Narratives and Narrative Strategies to Awaken Applied and Creative Humanism (pp. 7-8). University of Southern </a:t>
            </a:r>
            <a:r>
              <a:rPr lang="en-GB" sz="1600" dirty="0" smtClean="0"/>
              <a:t>Queensland</a:t>
            </a:r>
            <a:endParaRPr lang="en-US" sz="1600" dirty="0"/>
          </a:p>
          <a:p>
            <a:pPr marL="0" indent="0">
              <a:buNone/>
            </a:pPr>
            <a:r>
              <a:rPr lang="en-US" sz="1600" dirty="0" smtClean="0"/>
              <a:t>Henderson</a:t>
            </a:r>
            <a:r>
              <a:rPr lang="en-US" sz="1600" dirty="0"/>
              <a:t>, L., Honan, E., Loch, S., (2016) The production of the </a:t>
            </a:r>
            <a:r>
              <a:rPr lang="en-US" sz="1600" dirty="0" err="1"/>
              <a:t>academicwritingmachine</a:t>
            </a:r>
            <a:r>
              <a:rPr lang="en-US" sz="1600" dirty="0"/>
              <a:t>. </a:t>
            </a:r>
            <a:r>
              <a:rPr lang="en-US" sz="1600" i="1" dirty="0" err="1"/>
              <a:t>Reconceptualizing</a:t>
            </a:r>
            <a:r>
              <a:rPr lang="en-US" sz="1600" i="1" dirty="0"/>
              <a:t> Educational Research Methodology</a:t>
            </a:r>
            <a:r>
              <a:rPr lang="en-US" sz="1600" dirty="0"/>
              <a:t> 7(</a:t>
            </a:r>
            <a:r>
              <a:rPr lang="en-US" sz="1600" i="1" dirty="0"/>
              <a:t>2</a:t>
            </a:r>
            <a:r>
              <a:rPr lang="en-US" sz="1600" dirty="0"/>
              <a:t>) </a:t>
            </a:r>
            <a:endParaRPr lang="en-US" sz="1600" dirty="0" smtClean="0"/>
          </a:p>
          <a:p>
            <a:pPr marL="0" indent="0">
              <a:buNone/>
            </a:pPr>
            <a:r>
              <a:rPr lang="en-US" sz="1600" dirty="0" err="1" smtClean="0"/>
              <a:t>Savigny</a:t>
            </a:r>
            <a:r>
              <a:rPr lang="en-US" sz="1600" dirty="0" smtClean="0"/>
              <a:t>, H. (2014) </a:t>
            </a:r>
            <a:r>
              <a:rPr lang="en-US" sz="1600" dirty="0"/>
              <a:t>Women, know your limits: cultural sexism in </a:t>
            </a:r>
            <a:r>
              <a:rPr lang="en-US" sz="1600" dirty="0" smtClean="0"/>
              <a:t>academia</a:t>
            </a:r>
            <a:r>
              <a:rPr lang="en-US" sz="1600" dirty="0"/>
              <a:t>, Gender and Education, 26:7, 794-809, DOI: 10.1080/09540253.2014.970977 </a:t>
            </a:r>
            <a:endParaRPr lang="en-US" sz="1600" dirty="0" smtClean="0"/>
          </a:p>
          <a:p>
            <a:pPr marL="0" indent="0">
              <a:buNone/>
            </a:pPr>
            <a:r>
              <a:rPr lang="en-US" sz="1600" dirty="0" smtClean="0"/>
              <a:t>Ulmer, J.,(2016)  Slow ontology. Qualitative inquiry</a:t>
            </a:r>
            <a:endParaRPr lang="en-US" sz="1600" dirty="0"/>
          </a:p>
          <a:p>
            <a:pPr marL="0" indent="0">
              <a:buNone/>
            </a:pPr>
            <a:r>
              <a:rPr lang="en-US" sz="1600" dirty="0" err="1" smtClean="0"/>
              <a:t>Zajda</a:t>
            </a:r>
            <a:r>
              <a:rPr lang="en-US" sz="1600" dirty="0"/>
              <a:t>, Joseph (Ed.). (2010). </a:t>
            </a:r>
            <a:r>
              <a:rPr lang="en-US" sz="1600" i="1" dirty="0" err="1"/>
              <a:t>Globalisation</a:t>
            </a:r>
            <a:r>
              <a:rPr lang="en-US" sz="1600" i="1" dirty="0"/>
              <a:t>, Ideology and Education Policy Reforms </a:t>
            </a:r>
            <a:r>
              <a:rPr lang="en-US" sz="1600" dirty="0"/>
              <a:t>New York: Springer Netherlands</a:t>
            </a:r>
            <a:r>
              <a:rPr lang="en-US" sz="1600" dirty="0" smtClean="0"/>
              <a:t>.</a:t>
            </a:r>
          </a:p>
          <a:p>
            <a:pPr marL="0" indent="0">
              <a:buNone/>
            </a:pPr>
            <a:endParaRPr lang="en-US" sz="16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solidFill>
                  <a:srgbClr val="333333"/>
                </a:solidFill>
              </a:rPr>
              <a:t>Into the Factory </a:t>
            </a:r>
            <a:endParaRPr lang="en-AU" dirty="0">
              <a:solidFill>
                <a:srgbClr val="333333"/>
              </a:solidFill>
            </a:endParaRPr>
          </a:p>
        </p:txBody>
      </p:sp>
      <p:sp>
        <p:nvSpPr>
          <p:cNvPr id="5" name="Content Placeholder 4"/>
          <p:cNvSpPr>
            <a:spLocks noGrp="1"/>
          </p:cNvSpPr>
          <p:nvPr>
            <p:ph sz="half" idx="1"/>
          </p:nvPr>
        </p:nvSpPr>
        <p:spPr>
          <a:xfrm>
            <a:off x="611560" y="1268760"/>
            <a:ext cx="4102224" cy="5041031"/>
          </a:xfrm>
        </p:spPr>
        <p:txBody>
          <a:bodyPr/>
          <a:lstStyle/>
          <a:p>
            <a:pPr marL="0" indent="0">
              <a:buNone/>
            </a:pPr>
            <a:r>
              <a:rPr lang="en-AU" sz="2400" dirty="0" smtClean="0">
                <a:solidFill>
                  <a:srgbClr val="333333"/>
                </a:solidFill>
              </a:rPr>
              <a:t>VISION for education </a:t>
            </a:r>
            <a:r>
              <a:rPr lang="en-US" sz="1600" i="1" dirty="0" smtClean="0">
                <a:solidFill>
                  <a:srgbClr val="333333"/>
                </a:solidFill>
              </a:rPr>
              <a:t>ACARA </a:t>
            </a:r>
            <a:r>
              <a:rPr lang="en-US" sz="1600" i="1" dirty="0">
                <a:solidFill>
                  <a:srgbClr val="333333"/>
                </a:solidFill>
              </a:rPr>
              <a:t>(2010); </a:t>
            </a:r>
            <a:r>
              <a:rPr lang="en-US" sz="1600" dirty="0">
                <a:solidFill>
                  <a:srgbClr val="333333"/>
                </a:solidFill>
              </a:rPr>
              <a:t>MCEETYA (2008)</a:t>
            </a:r>
            <a:endParaRPr lang="en-AU" sz="1600" i="1" dirty="0">
              <a:solidFill>
                <a:srgbClr val="333333"/>
              </a:solidFill>
            </a:endParaRPr>
          </a:p>
          <a:p>
            <a:r>
              <a:rPr lang="en-AU" sz="2400" dirty="0" smtClean="0">
                <a:solidFill>
                  <a:srgbClr val="333333"/>
                </a:solidFill>
              </a:rPr>
              <a:t>Creativity, adaptability</a:t>
            </a:r>
          </a:p>
          <a:p>
            <a:r>
              <a:rPr lang="en-AU" sz="2400" dirty="0" smtClean="0">
                <a:solidFill>
                  <a:srgbClr val="333333"/>
                </a:solidFill>
              </a:rPr>
              <a:t>Sustainability</a:t>
            </a:r>
          </a:p>
          <a:p>
            <a:r>
              <a:rPr lang="en-AU" sz="2400" dirty="0" smtClean="0">
                <a:solidFill>
                  <a:srgbClr val="333333"/>
                </a:solidFill>
              </a:rPr>
              <a:t>Diversity, equity and social justice, includes First Peoples’ ways of knowing/being/doing</a:t>
            </a:r>
          </a:p>
          <a:p>
            <a:r>
              <a:rPr lang="en-AU" sz="2400" dirty="0" smtClean="0">
                <a:solidFill>
                  <a:srgbClr val="333333"/>
                </a:solidFill>
              </a:rPr>
              <a:t>Holistic - wellbeing affective/relational/cultural/spiritual</a:t>
            </a:r>
          </a:p>
        </p:txBody>
      </p:sp>
      <p:sp>
        <p:nvSpPr>
          <p:cNvPr id="6" name="Content Placeholder 5"/>
          <p:cNvSpPr>
            <a:spLocks noGrp="1"/>
          </p:cNvSpPr>
          <p:nvPr>
            <p:ph sz="half" idx="2"/>
          </p:nvPr>
        </p:nvSpPr>
        <p:spPr>
          <a:xfrm>
            <a:off x="4750682" y="836712"/>
            <a:ext cx="3816424" cy="5184576"/>
          </a:xfrm>
        </p:spPr>
        <p:txBody>
          <a:bodyPr/>
          <a:lstStyle/>
          <a:p>
            <a:pPr marL="0" indent="0">
              <a:buNone/>
            </a:pPr>
            <a:r>
              <a:rPr lang="en-AU" sz="2400" dirty="0" smtClean="0">
                <a:solidFill>
                  <a:srgbClr val="333333"/>
                </a:solidFill>
              </a:rPr>
              <a:t>Drivers </a:t>
            </a:r>
            <a:r>
              <a:rPr lang="en-AU" sz="2400" smtClean="0">
                <a:solidFill>
                  <a:srgbClr val="333333"/>
                </a:solidFill>
              </a:rPr>
              <a:t>for Australian Education</a:t>
            </a:r>
            <a:endParaRPr lang="en-AU" sz="2400" dirty="0" smtClean="0">
              <a:solidFill>
                <a:srgbClr val="333333"/>
              </a:solidFill>
            </a:endParaRPr>
          </a:p>
          <a:p>
            <a:r>
              <a:rPr lang="en-AU" sz="2400" dirty="0" smtClean="0">
                <a:solidFill>
                  <a:srgbClr val="333333"/>
                </a:solidFill>
              </a:rPr>
              <a:t>PISA, NAPLAN</a:t>
            </a:r>
          </a:p>
          <a:p>
            <a:r>
              <a:rPr lang="en-AU" sz="2400" dirty="0" smtClean="0">
                <a:solidFill>
                  <a:srgbClr val="333333"/>
                </a:solidFill>
              </a:rPr>
              <a:t>Globalisation Neoliberalism: L</a:t>
            </a:r>
            <a:r>
              <a:rPr lang="en-US" sz="2400" dirty="0" smtClean="0">
                <a:solidFill>
                  <a:srgbClr val="333333"/>
                </a:solidFill>
              </a:rPr>
              <a:t>earners “atomistic</a:t>
            </a:r>
            <a:r>
              <a:rPr lang="en-US" sz="2400" dirty="0">
                <a:solidFill>
                  <a:srgbClr val="333333"/>
                </a:solidFill>
              </a:rPr>
              <a:t>” </a:t>
            </a:r>
            <a:r>
              <a:rPr lang="en-US" sz="2400" dirty="0" smtClean="0">
                <a:solidFill>
                  <a:srgbClr val="333333"/>
                </a:solidFill>
              </a:rPr>
              <a:t>units </a:t>
            </a:r>
            <a:r>
              <a:rPr lang="en-US" sz="2400" dirty="0">
                <a:solidFill>
                  <a:srgbClr val="333333"/>
                </a:solidFill>
              </a:rPr>
              <a:t>of economic exchange in </a:t>
            </a:r>
            <a:r>
              <a:rPr lang="en-US" sz="2400" dirty="0" smtClean="0">
                <a:solidFill>
                  <a:srgbClr val="333333"/>
                </a:solidFill>
              </a:rPr>
              <a:t>competition </a:t>
            </a:r>
            <a:r>
              <a:rPr lang="en-AU" sz="1600" dirty="0" smtClean="0">
                <a:solidFill>
                  <a:srgbClr val="333333"/>
                </a:solidFill>
              </a:rPr>
              <a:t>(</a:t>
            </a:r>
            <a:r>
              <a:rPr lang="en-AU" sz="1600" dirty="0" err="1" smtClean="0">
                <a:solidFill>
                  <a:srgbClr val="333333"/>
                </a:solidFill>
              </a:rPr>
              <a:t>Brohman</a:t>
            </a:r>
            <a:r>
              <a:rPr lang="en-US" sz="1600" dirty="0">
                <a:solidFill>
                  <a:srgbClr val="333333"/>
                </a:solidFill>
              </a:rPr>
              <a:t> 1995, p. </a:t>
            </a:r>
            <a:r>
              <a:rPr lang="en-US" sz="1600" dirty="0" smtClean="0">
                <a:solidFill>
                  <a:srgbClr val="333333"/>
                </a:solidFill>
              </a:rPr>
              <a:t>297)</a:t>
            </a:r>
            <a:r>
              <a:rPr lang="en-AU" sz="1600" dirty="0" smtClean="0">
                <a:solidFill>
                  <a:srgbClr val="333333"/>
                </a:solidFill>
              </a:rPr>
              <a:t> </a:t>
            </a:r>
          </a:p>
          <a:p>
            <a:pPr marL="0" indent="0">
              <a:buNone/>
            </a:pPr>
            <a:r>
              <a:rPr lang="en-AU" sz="2400" dirty="0" smtClean="0">
                <a:solidFill>
                  <a:srgbClr val="333333"/>
                </a:solidFill>
              </a:rPr>
              <a:t>Driving Focus on science, maths, literacies, testing, reporting, benchmarking</a:t>
            </a:r>
            <a:endParaRPr lang="en-AU" sz="2400" i="1" dirty="0" smtClean="0">
              <a:solidFill>
                <a:srgbClr val="333333"/>
              </a:solidFill>
            </a:endParaRPr>
          </a:p>
        </p:txBody>
      </p:sp>
    </p:spTree>
    <p:extLst>
      <p:ext uri="{BB962C8B-B14F-4D97-AF65-F5344CB8AC3E}">
        <p14:creationId xmlns:p14="http://schemas.microsoft.com/office/powerpoint/2010/main" val="1474833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109" y="54830"/>
            <a:ext cx="9144000" cy="6858000"/>
          </a:xfrm>
        </p:spPr>
      </p:pic>
      <p:sp>
        <p:nvSpPr>
          <p:cNvPr id="2" name="Title 1"/>
          <p:cNvSpPr>
            <a:spLocks noGrp="1"/>
          </p:cNvSpPr>
          <p:nvPr>
            <p:ph type="title"/>
          </p:nvPr>
        </p:nvSpPr>
        <p:spPr/>
        <p:txBody>
          <a:bodyPr/>
          <a:lstStyle/>
          <a:p>
            <a:r>
              <a:rPr lang="en-US" b="1" dirty="0" smtClean="0">
                <a:solidFill>
                  <a:schemeClr val="bg1"/>
                </a:solidFill>
              </a:rPr>
              <a:t>The Education Factory</a:t>
            </a:r>
            <a:endParaRPr lang="en-US" b="1" dirty="0">
              <a:solidFill>
                <a:schemeClr val="bg1"/>
              </a:solidFill>
            </a:endParaRPr>
          </a:p>
        </p:txBody>
      </p:sp>
      <p:sp>
        <p:nvSpPr>
          <p:cNvPr id="5" name="TextBox 4"/>
          <p:cNvSpPr txBox="1"/>
          <p:nvPr/>
        </p:nvSpPr>
        <p:spPr>
          <a:xfrm>
            <a:off x="390241" y="4356234"/>
            <a:ext cx="250319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dirty="0" smtClean="0">
                <a:latin typeface="Lao Sangam MN" charset="0"/>
                <a:ea typeface="Lao Sangam MN" charset="0"/>
                <a:cs typeface="Lao Sangam MN" charset="0"/>
              </a:rPr>
              <a:t>Benchmarking</a:t>
            </a:r>
            <a:endParaRPr lang="en-US" dirty="0">
              <a:latin typeface="Lao Sangam MN" charset="0"/>
              <a:ea typeface="Lao Sangam MN" charset="0"/>
              <a:cs typeface="Lao Sangam MN" charset="0"/>
            </a:endParaRPr>
          </a:p>
        </p:txBody>
      </p:sp>
      <p:sp>
        <p:nvSpPr>
          <p:cNvPr id="6" name="TextBox 5"/>
          <p:cNvSpPr txBox="1"/>
          <p:nvPr/>
        </p:nvSpPr>
        <p:spPr>
          <a:xfrm rot="2429898">
            <a:off x="5876376" y="1072152"/>
            <a:ext cx="2827801"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mtClean="0">
                <a:latin typeface="Lao Sangam MN" charset="0"/>
                <a:ea typeface="Lao Sangam MN" charset="0"/>
                <a:cs typeface="Lao Sangam MN" charset="0"/>
              </a:rPr>
              <a:t>Units of Production</a:t>
            </a:r>
            <a:endParaRPr lang="en-US" dirty="0">
              <a:latin typeface="Lao Sangam MN" charset="0"/>
              <a:ea typeface="Lao Sangam MN" charset="0"/>
              <a:cs typeface="Lao Sangam MN" charset="0"/>
            </a:endParaRPr>
          </a:p>
        </p:txBody>
      </p:sp>
      <p:sp>
        <p:nvSpPr>
          <p:cNvPr id="7" name="TextBox 6"/>
          <p:cNvSpPr txBox="1"/>
          <p:nvPr/>
        </p:nvSpPr>
        <p:spPr>
          <a:xfrm>
            <a:off x="4213511" y="1381423"/>
            <a:ext cx="1222585"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mtClean="0">
                <a:latin typeface="Lao Sangam MN" charset="0"/>
                <a:ea typeface="Lao Sangam MN" charset="0"/>
                <a:cs typeface="Lao Sangam MN" charset="0"/>
              </a:rPr>
              <a:t>Targets</a:t>
            </a:r>
            <a:endParaRPr lang="en-US" dirty="0">
              <a:latin typeface="Lao Sangam MN" charset="0"/>
              <a:ea typeface="Lao Sangam MN" charset="0"/>
              <a:cs typeface="Lao Sangam MN" charset="0"/>
            </a:endParaRPr>
          </a:p>
        </p:txBody>
      </p:sp>
      <p:sp>
        <p:nvSpPr>
          <p:cNvPr id="8" name="TextBox 7"/>
          <p:cNvSpPr txBox="1"/>
          <p:nvPr/>
        </p:nvSpPr>
        <p:spPr>
          <a:xfrm rot="766099">
            <a:off x="2062423" y="1696298"/>
            <a:ext cx="1717724"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mtClean="0">
                <a:latin typeface="Lao Sangam MN" charset="0"/>
                <a:ea typeface="Lao Sangam MN" charset="0"/>
                <a:cs typeface="Lao Sangam MN" charset="0"/>
              </a:rPr>
              <a:t>Standards</a:t>
            </a:r>
            <a:endParaRPr lang="en-US" dirty="0">
              <a:latin typeface="Lao Sangam MN" charset="0"/>
              <a:ea typeface="Lao Sangam MN" charset="0"/>
              <a:cs typeface="Lao Sangam MN" charset="0"/>
            </a:endParaRPr>
          </a:p>
        </p:txBody>
      </p:sp>
      <p:sp>
        <p:nvSpPr>
          <p:cNvPr id="9" name="TextBox 8"/>
          <p:cNvSpPr txBox="1"/>
          <p:nvPr/>
        </p:nvSpPr>
        <p:spPr>
          <a:xfrm rot="19813248">
            <a:off x="243826" y="1591392"/>
            <a:ext cx="1452171"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mtClean="0">
                <a:latin typeface="Lao Sangam MN" charset="0"/>
                <a:ea typeface="Lao Sangam MN" charset="0"/>
                <a:cs typeface="Lao Sangam MN" charset="0"/>
              </a:rPr>
              <a:t>Planning</a:t>
            </a:r>
            <a:endParaRPr lang="en-US" dirty="0">
              <a:latin typeface="Lao Sangam MN" charset="0"/>
              <a:ea typeface="Lao Sangam MN" charset="0"/>
              <a:cs typeface="Lao Sangam MN" charset="0"/>
            </a:endParaRPr>
          </a:p>
        </p:txBody>
      </p:sp>
      <p:sp>
        <p:nvSpPr>
          <p:cNvPr id="10" name="TextBox 9"/>
          <p:cNvSpPr txBox="1"/>
          <p:nvPr/>
        </p:nvSpPr>
        <p:spPr>
          <a:xfrm rot="19318434">
            <a:off x="3213342" y="4975736"/>
            <a:ext cx="1420957"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mtClean="0">
                <a:latin typeface="Lao Sangam MN" charset="0"/>
                <a:ea typeface="Lao Sangam MN" charset="0"/>
                <a:cs typeface="Lao Sangam MN" charset="0"/>
              </a:rPr>
              <a:t>Quality</a:t>
            </a:r>
            <a:endParaRPr lang="en-US" dirty="0">
              <a:latin typeface="Lao Sangam MN" charset="0"/>
              <a:ea typeface="Lao Sangam MN" charset="0"/>
              <a:cs typeface="Lao Sangam MN" charset="0"/>
            </a:endParaRPr>
          </a:p>
        </p:txBody>
      </p:sp>
      <p:sp>
        <p:nvSpPr>
          <p:cNvPr id="11" name="TextBox 10"/>
          <p:cNvSpPr txBox="1"/>
          <p:nvPr/>
        </p:nvSpPr>
        <p:spPr>
          <a:xfrm rot="1541217">
            <a:off x="4953978" y="3744076"/>
            <a:ext cx="2177186"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dirty="0" smtClean="0">
                <a:latin typeface="Lao Sangam MN" charset="0"/>
                <a:ea typeface="Lao Sangam MN" charset="0"/>
                <a:cs typeface="Lao Sangam MN" charset="0"/>
              </a:rPr>
              <a:t>Global Market</a:t>
            </a:r>
            <a:endParaRPr lang="en-US" dirty="0">
              <a:latin typeface="Lao Sangam MN" charset="0"/>
              <a:ea typeface="Lao Sangam MN" charset="0"/>
              <a:cs typeface="Lao Sangam MN" charset="0"/>
            </a:endParaRPr>
          </a:p>
        </p:txBody>
      </p:sp>
      <p:sp>
        <p:nvSpPr>
          <p:cNvPr id="12" name="TextBox 11"/>
          <p:cNvSpPr txBox="1"/>
          <p:nvPr/>
        </p:nvSpPr>
        <p:spPr>
          <a:xfrm>
            <a:off x="956852" y="5308212"/>
            <a:ext cx="913358"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mtClean="0">
                <a:latin typeface="Lao Sangam MN" charset="0"/>
                <a:ea typeface="Lao Sangam MN" charset="0"/>
                <a:cs typeface="Lao Sangam MN" charset="0"/>
              </a:rPr>
              <a:t>PISA</a:t>
            </a:r>
            <a:endParaRPr lang="en-US" dirty="0">
              <a:latin typeface="Lao Sangam MN" charset="0"/>
              <a:ea typeface="Lao Sangam MN" charset="0"/>
              <a:cs typeface="Lao Sangam MN" charset="0"/>
            </a:endParaRPr>
          </a:p>
        </p:txBody>
      </p:sp>
      <p:sp>
        <p:nvSpPr>
          <p:cNvPr id="13" name="TextBox 12"/>
          <p:cNvSpPr txBox="1"/>
          <p:nvPr/>
        </p:nvSpPr>
        <p:spPr>
          <a:xfrm>
            <a:off x="4963200" y="5206568"/>
            <a:ext cx="250319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dirty="0" smtClean="0">
                <a:latin typeface="Lao Sangam MN" charset="0"/>
                <a:ea typeface="Lao Sangam MN" charset="0"/>
                <a:cs typeface="Lao Sangam MN" charset="0"/>
              </a:rPr>
              <a:t>Publish or Perish</a:t>
            </a:r>
            <a:endParaRPr lang="en-US" dirty="0">
              <a:latin typeface="Lao Sangam MN" charset="0"/>
              <a:ea typeface="Lao Sangam MN" charset="0"/>
              <a:cs typeface="Lao Sangam MN" charset="0"/>
            </a:endParaRPr>
          </a:p>
        </p:txBody>
      </p:sp>
      <p:sp>
        <p:nvSpPr>
          <p:cNvPr id="14" name="TextBox 13"/>
          <p:cNvSpPr txBox="1"/>
          <p:nvPr/>
        </p:nvSpPr>
        <p:spPr>
          <a:xfrm>
            <a:off x="507020" y="6394818"/>
            <a:ext cx="3051249"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mtClean="0">
                <a:latin typeface="Lao Sangam MN" charset="0"/>
                <a:ea typeface="Lao Sangam MN" charset="0"/>
                <a:cs typeface="Lao Sangam MN" charset="0"/>
              </a:rPr>
              <a:t>Corporate Structure</a:t>
            </a:r>
            <a:endParaRPr lang="en-US" dirty="0">
              <a:latin typeface="Lao Sangam MN" charset="0"/>
              <a:ea typeface="Lao Sangam MN" charset="0"/>
              <a:cs typeface="Lao Sangam MN" charset="0"/>
            </a:endParaRPr>
          </a:p>
        </p:txBody>
      </p:sp>
      <p:sp>
        <p:nvSpPr>
          <p:cNvPr id="3" name="TextBox 2"/>
          <p:cNvSpPr txBox="1"/>
          <p:nvPr/>
        </p:nvSpPr>
        <p:spPr>
          <a:xfrm>
            <a:off x="5076056" y="2204864"/>
            <a:ext cx="2075256" cy="461665"/>
          </a:xfrm>
          <a:prstGeom prst="rect">
            <a:avLst/>
          </a:prstGeom>
          <a:noFill/>
        </p:spPr>
        <p:txBody>
          <a:bodyPr wrap="square" rtlCol="0">
            <a:spAutoFit/>
          </a:bodyPr>
          <a:lstStyle/>
          <a:p>
            <a:r>
              <a:rPr lang="en-US" dirty="0" smtClean="0">
                <a:solidFill>
                  <a:schemeClr val="bg1"/>
                </a:solidFill>
              </a:rPr>
              <a:t>What counts</a:t>
            </a:r>
            <a:r>
              <a:rPr lang="mr-IN" dirty="0" smtClean="0">
                <a:solidFill>
                  <a:schemeClr val="bg1"/>
                </a:solidFill>
              </a:rPr>
              <a:t>…</a:t>
            </a:r>
            <a:endParaRPr lang="en-US" dirty="0">
              <a:solidFill>
                <a:schemeClr val="bg1"/>
              </a:solidFill>
            </a:endParaRPr>
          </a:p>
        </p:txBody>
      </p:sp>
      <p:sp>
        <p:nvSpPr>
          <p:cNvPr id="15" name="TextBox 14"/>
          <p:cNvSpPr txBox="1"/>
          <p:nvPr/>
        </p:nvSpPr>
        <p:spPr>
          <a:xfrm>
            <a:off x="6444208" y="6237312"/>
            <a:ext cx="2071142" cy="461665"/>
          </a:xfrm>
          <a:prstGeom prst="rect">
            <a:avLst/>
          </a:prstGeom>
          <a:noFill/>
        </p:spPr>
        <p:txBody>
          <a:bodyPr wrap="square" rtlCol="0">
            <a:spAutoFit/>
          </a:bodyPr>
          <a:lstStyle/>
          <a:p>
            <a:r>
              <a:rPr lang="en-US" dirty="0" smtClean="0">
                <a:solidFill>
                  <a:schemeClr val="bg1"/>
                </a:solidFill>
              </a:rPr>
              <a:t>Self as product</a:t>
            </a:r>
            <a:endParaRPr lang="en-US" dirty="0">
              <a:solidFill>
                <a:schemeClr val="bg1"/>
              </a:solidFill>
            </a:endParaRPr>
          </a:p>
        </p:txBody>
      </p:sp>
    </p:spTree>
    <p:extLst>
      <p:ext uri="{BB962C8B-B14F-4D97-AF65-F5344CB8AC3E}">
        <p14:creationId xmlns:p14="http://schemas.microsoft.com/office/powerpoint/2010/main" val="671500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In Europe, only 18% of full professors are women (</a:t>
            </a:r>
            <a:r>
              <a:rPr lang="en-US" dirty="0" err="1"/>
              <a:t>Vernos</a:t>
            </a:r>
            <a:r>
              <a:rPr lang="en-US" dirty="0"/>
              <a:t> 2013).  In Britain in 2012 across HE, only 14.2% of Vice Chancellors were women (Counting Women in 2012).  In 2012, the UK Higher Education Statistics Agency reported that out of 18,465 professors only 20.5% (3790) were women.  </a:t>
            </a:r>
            <a:endParaRPr lang="en-US" dirty="0" smtClean="0"/>
          </a:p>
          <a:p>
            <a:r>
              <a:rPr lang="en-US" dirty="0" smtClean="0"/>
              <a:t>The </a:t>
            </a:r>
            <a:r>
              <a:rPr lang="en-US" dirty="0"/>
              <a:t>Equality Challenge Unit (2010) reported that across British academia while 56.6% of academic staff were men, 81% of professors are male (85.5% </a:t>
            </a:r>
            <a:r>
              <a:rPr lang="en-US" dirty="0" smtClean="0"/>
              <a:t>in STEM </a:t>
            </a:r>
            <a:r>
              <a:rPr lang="en-US" dirty="0"/>
              <a:t>subjects) and only 10 female professors were from black and minority ethnic groups.  </a:t>
            </a:r>
            <a:endParaRPr lang="en-US" dirty="0" smtClean="0"/>
          </a:p>
          <a:p>
            <a:r>
              <a:rPr lang="en-US" b="1" dirty="0" smtClean="0"/>
              <a:t>At </a:t>
            </a:r>
            <a:r>
              <a:rPr lang="en-US" b="1" dirty="0"/>
              <a:t>this rate of increase (0.75% per year), it will take 119 years for women to achieve equal numbers in the professoriate (and that is assuming the total number of professors stays the same</a:t>
            </a:r>
            <a:r>
              <a:rPr lang="en-US" b="1" dirty="0" smtClean="0"/>
              <a:t>!)</a:t>
            </a:r>
            <a:r>
              <a:rPr lang="en-US" dirty="0"/>
              <a:t> </a:t>
            </a:r>
            <a:r>
              <a:rPr lang="en-US" dirty="0" smtClean="0"/>
              <a:t>(</a:t>
            </a:r>
            <a:r>
              <a:rPr lang="en-US" dirty="0" err="1" smtClean="0"/>
              <a:t>Savigny</a:t>
            </a:r>
            <a:r>
              <a:rPr lang="en-US" dirty="0" smtClean="0"/>
              <a:t>, 2014)</a:t>
            </a:r>
            <a:endParaRPr lang="en-US" b="1" dirty="0" smtClean="0"/>
          </a:p>
        </p:txBody>
      </p:sp>
    </p:spTree>
    <p:extLst>
      <p:ext uri="{BB962C8B-B14F-4D97-AF65-F5344CB8AC3E}">
        <p14:creationId xmlns:p14="http://schemas.microsoft.com/office/powerpoint/2010/main" val="530511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16553"/>
            <a:ext cx="8640960" cy="6370975"/>
          </a:xfrm>
          <a:prstGeom prst="rect">
            <a:avLst/>
          </a:prstGeom>
        </p:spPr>
        <p:txBody>
          <a:bodyPr wrap="square">
            <a:spAutoFit/>
          </a:bodyPr>
          <a:lstStyle/>
          <a:p>
            <a:endParaRPr lang="en-AU" sz="2400" dirty="0"/>
          </a:p>
          <a:p>
            <a:r>
              <a:rPr lang="en-AU" sz="2400" dirty="0" smtClean="0">
                <a:latin typeface="+mn-lt"/>
              </a:rPr>
              <a:t>Although the number </a:t>
            </a:r>
            <a:r>
              <a:rPr lang="en-AU" sz="2400" dirty="0">
                <a:latin typeface="+mn-lt"/>
              </a:rPr>
              <a:t>of women in higher education has increased over the last 40 years, these increases have predominantly furnished lower academic staffing positions (</a:t>
            </a:r>
            <a:r>
              <a:rPr lang="en-AU" sz="2400" dirty="0" err="1" smtClean="0">
                <a:latin typeface="+mn-lt"/>
              </a:rPr>
              <a:t>Carchalo</a:t>
            </a:r>
            <a:r>
              <a:rPr lang="en-AU" sz="2400" dirty="0" smtClean="0">
                <a:latin typeface="+mn-lt"/>
              </a:rPr>
              <a:t> </a:t>
            </a:r>
            <a:r>
              <a:rPr lang="en-AU" sz="2400" dirty="0">
                <a:latin typeface="+mn-lt"/>
              </a:rPr>
              <a:t>&amp; White, 2008).  </a:t>
            </a:r>
            <a:endParaRPr lang="en-AU" sz="2400" dirty="0" smtClean="0">
              <a:latin typeface="+mn-lt"/>
            </a:endParaRPr>
          </a:p>
          <a:p>
            <a:endParaRPr lang="en-AU" sz="2400" dirty="0">
              <a:latin typeface="+mn-lt"/>
            </a:endParaRPr>
          </a:p>
          <a:p>
            <a:r>
              <a:rPr lang="en-AU" sz="2400" dirty="0" smtClean="0">
                <a:latin typeface="+mn-lt"/>
              </a:rPr>
              <a:t>For </a:t>
            </a:r>
            <a:r>
              <a:rPr lang="en-AU" sz="2400" dirty="0">
                <a:latin typeface="+mn-lt"/>
              </a:rPr>
              <a:t>instance, 75% of the fractional full-time and the majority of academics at Level A (associate lecturer/tutor) are women, while the senior ranks of Professor (Level E) and Associate Professor (Level D) remain male dominated (May et al., 2011). </a:t>
            </a:r>
            <a:endParaRPr lang="en-AU" sz="2400" dirty="0" smtClean="0">
              <a:latin typeface="+mn-lt"/>
            </a:endParaRPr>
          </a:p>
          <a:p>
            <a:endParaRPr lang="en-AU" sz="2400" dirty="0">
              <a:latin typeface="+mn-lt"/>
            </a:endParaRPr>
          </a:p>
          <a:p>
            <a:r>
              <a:rPr lang="en-AU" sz="2400" dirty="0" smtClean="0">
                <a:latin typeface="+mn-lt"/>
              </a:rPr>
              <a:t>In addition, women </a:t>
            </a:r>
            <a:r>
              <a:rPr lang="en-AU" sz="2400" dirty="0">
                <a:latin typeface="+mn-lt"/>
              </a:rPr>
              <a:t>academics are also more likely to be employed on casual or short-term contracts than their male </a:t>
            </a:r>
            <a:r>
              <a:rPr lang="en-AU" sz="2400" dirty="0" smtClean="0">
                <a:latin typeface="+mn-lt"/>
              </a:rPr>
              <a:t>counterparts and Carvalho </a:t>
            </a:r>
            <a:r>
              <a:rPr lang="en-AU" sz="2400" dirty="0">
                <a:latin typeface="+mn-lt"/>
              </a:rPr>
              <a:t>and Machado (2010) </a:t>
            </a:r>
            <a:r>
              <a:rPr lang="en-AU" sz="2400" dirty="0" smtClean="0">
                <a:latin typeface="+mn-lt"/>
              </a:rPr>
              <a:t>reveal </a:t>
            </a:r>
            <a:r>
              <a:rPr lang="en-AU" sz="2400" dirty="0">
                <a:latin typeface="+mn-lt"/>
              </a:rPr>
              <a:t>that at the end of a PhD women earn </a:t>
            </a:r>
            <a:r>
              <a:rPr lang="en-AU" sz="2400" dirty="0" smtClean="0">
                <a:latin typeface="+mn-lt"/>
              </a:rPr>
              <a:t>less, </a:t>
            </a:r>
            <a:r>
              <a:rPr lang="en-AU" sz="2400" dirty="0">
                <a:latin typeface="+mn-lt"/>
              </a:rPr>
              <a:t>and are more likely to be engaged in casual </a:t>
            </a:r>
            <a:r>
              <a:rPr lang="en-AU" sz="2400" dirty="0" smtClean="0">
                <a:latin typeface="+mn-lt"/>
              </a:rPr>
              <a:t>work, </a:t>
            </a:r>
            <a:r>
              <a:rPr lang="en-AU" sz="2400" dirty="0">
                <a:latin typeface="+mn-lt"/>
              </a:rPr>
              <a:t>than </a:t>
            </a:r>
            <a:r>
              <a:rPr lang="en-AU" sz="2400" dirty="0" smtClean="0">
                <a:latin typeface="+mn-lt"/>
              </a:rPr>
              <a:t>men</a:t>
            </a:r>
            <a:r>
              <a:rPr lang="en-AU" sz="2400" dirty="0">
                <a:latin typeface="+mn-lt"/>
              </a:rPr>
              <a:t>.</a:t>
            </a:r>
            <a:endParaRPr lang="en-AU" sz="2400" dirty="0" smtClean="0">
              <a:latin typeface="+mn-lt"/>
            </a:endParaRPr>
          </a:p>
          <a:p>
            <a:endParaRPr lang="en-AU" dirty="0"/>
          </a:p>
        </p:txBody>
      </p:sp>
      <p:pic>
        <p:nvPicPr>
          <p:cNvPr id="3" name="Picture 2"/>
          <p:cNvPicPr>
            <a:picLocks noChangeAspect="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tretch>
            <a:fillRect/>
          </a:stretch>
        </p:blipFill>
        <p:spPr>
          <a:xfrm>
            <a:off x="3818897" y="188640"/>
            <a:ext cx="1441481" cy="432048"/>
          </a:xfrm>
          <a:prstGeom prst="rect">
            <a:avLst/>
          </a:prstGeom>
        </p:spPr>
      </p:pic>
    </p:spTree>
    <p:extLst>
      <p:ext uri="{BB962C8B-B14F-4D97-AF65-F5344CB8AC3E}">
        <p14:creationId xmlns:p14="http://schemas.microsoft.com/office/powerpoint/2010/main" val="10114392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332656"/>
            <a:ext cx="4572000" cy="5940088"/>
          </a:xfrm>
          <a:prstGeom prst="rect">
            <a:avLst/>
          </a:prstGeom>
        </p:spPr>
        <p:txBody>
          <a:bodyPr>
            <a:spAutoFit/>
          </a:bodyPr>
          <a:lstStyle/>
          <a:p>
            <a:r>
              <a:rPr lang="en-US" sz="2000" b="1" dirty="0"/>
              <a:t>Machines</a:t>
            </a:r>
            <a:r>
              <a:rPr lang="en-US" sz="2000" dirty="0"/>
              <a:t/>
            </a:r>
            <a:br>
              <a:rPr lang="en-US" sz="2000" dirty="0"/>
            </a:br>
            <a:r>
              <a:rPr lang="en-US" sz="2000" dirty="0" err="1">
                <a:latin typeface="+mn-lt"/>
              </a:rPr>
              <a:t>Machinic</a:t>
            </a:r>
            <a:r>
              <a:rPr lang="en-US" sz="2000" dirty="0">
                <a:latin typeface="+mn-lt"/>
              </a:rPr>
              <a:t/>
            </a:r>
            <a:br>
              <a:rPr lang="en-US" sz="2000" dirty="0">
                <a:latin typeface="+mn-lt"/>
              </a:rPr>
            </a:br>
            <a:r>
              <a:rPr lang="en-US" sz="2000" dirty="0">
                <a:latin typeface="+mn-lt"/>
              </a:rPr>
              <a:t>Everywhere it is machines</a:t>
            </a:r>
            <a:br>
              <a:rPr lang="en-US" sz="2000" dirty="0">
                <a:latin typeface="+mn-lt"/>
              </a:rPr>
            </a:br>
            <a:r>
              <a:rPr lang="en-US" sz="2000" dirty="0">
                <a:latin typeface="+mn-lt"/>
              </a:rPr>
              <a:t>A writing machine driving other machines Couplings and connections, disjunctions and flows Cogs, wheels, pulleys, and levers,</a:t>
            </a:r>
            <a:br>
              <a:rPr lang="en-US" sz="2000" dirty="0">
                <a:latin typeface="+mn-lt"/>
              </a:rPr>
            </a:br>
            <a:r>
              <a:rPr lang="en-US" sz="2000" dirty="0">
                <a:latin typeface="+mn-lt"/>
              </a:rPr>
              <a:t>Wounds, scars, ruptures and breaks</a:t>
            </a:r>
            <a:br>
              <a:rPr lang="en-US" sz="2000" dirty="0">
                <a:latin typeface="+mn-lt"/>
              </a:rPr>
            </a:br>
            <a:r>
              <a:rPr lang="en-US" sz="2000" dirty="0">
                <a:latin typeface="+mn-lt"/>
              </a:rPr>
              <a:t>Lines of connections</a:t>
            </a:r>
            <a:br>
              <a:rPr lang="en-US" sz="2000" dirty="0">
                <a:latin typeface="+mn-lt"/>
              </a:rPr>
            </a:br>
            <a:r>
              <a:rPr lang="en-US" sz="2000" dirty="0">
                <a:latin typeface="+mn-lt"/>
              </a:rPr>
              <a:t>Intensities</a:t>
            </a:r>
            <a:br>
              <a:rPr lang="en-US" sz="2000" dirty="0">
                <a:latin typeface="+mn-lt"/>
              </a:rPr>
            </a:br>
            <a:r>
              <a:rPr lang="en-US" sz="2000" dirty="0">
                <a:latin typeface="+mn-lt"/>
              </a:rPr>
              <a:t>Singularities</a:t>
            </a:r>
            <a:br>
              <a:rPr lang="en-US" sz="2000" dirty="0">
                <a:latin typeface="+mn-lt"/>
              </a:rPr>
            </a:br>
            <a:r>
              <a:rPr lang="en-US" sz="2000" dirty="0">
                <a:latin typeface="+mn-lt"/>
              </a:rPr>
              <a:t>Virtual possibilities</a:t>
            </a:r>
            <a:br>
              <a:rPr lang="en-US" sz="2000" dirty="0">
                <a:latin typeface="+mn-lt"/>
              </a:rPr>
            </a:br>
            <a:r>
              <a:rPr lang="en-US" sz="2000" dirty="0">
                <a:latin typeface="+mn-lt"/>
              </a:rPr>
              <a:t>Corporeal markings</a:t>
            </a:r>
            <a:br>
              <a:rPr lang="en-US" sz="2000" dirty="0">
                <a:latin typeface="+mn-lt"/>
              </a:rPr>
            </a:br>
            <a:r>
              <a:rPr lang="en-US" sz="2000" dirty="0">
                <a:latin typeface="+mn-lt"/>
              </a:rPr>
              <a:t>Between present and past</a:t>
            </a:r>
            <a:br>
              <a:rPr lang="en-US" sz="2000" dirty="0">
                <a:latin typeface="+mn-lt"/>
              </a:rPr>
            </a:br>
            <a:r>
              <a:rPr lang="en-US" sz="2000" dirty="0">
                <a:latin typeface="+mn-lt"/>
              </a:rPr>
              <a:t>Between places and spaces</a:t>
            </a:r>
            <a:br>
              <a:rPr lang="en-US" sz="2000" dirty="0">
                <a:latin typeface="+mn-lt"/>
              </a:rPr>
            </a:br>
            <a:r>
              <a:rPr lang="en-US" sz="2000" dirty="0">
                <a:latin typeface="+mn-lt"/>
              </a:rPr>
              <a:t>Territorialized and re-territorialized</a:t>
            </a:r>
            <a:br>
              <a:rPr lang="en-US" sz="2000" dirty="0">
                <a:latin typeface="+mn-lt"/>
              </a:rPr>
            </a:br>
            <a:r>
              <a:rPr lang="en-US" sz="2000" dirty="0">
                <a:latin typeface="+mn-lt"/>
              </a:rPr>
              <a:t>And lines of flight</a:t>
            </a:r>
            <a:br>
              <a:rPr lang="en-US" sz="2000" dirty="0">
                <a:latin typeface="+mn-lt"/>
              </a:rPr>
            </a:br>
            <a:r>
              <a:rPr lang="en-US" sz="2000" dirty="0">
                <a:latin typeface="+mn-lt"/>
              </a:rPr>
              <a:t>This is the </a:t>
            </a:r>
            <a:r>
              <a:rPr lang="en-US" sz="2000" dirty="0" err="1">
                <a:latin typeface="+mn-lt"/>
              </a:rPr>
              <a:t>academicwritingmachine</a:t>
            </a:r>
            <a:r>
              <a:rPr lang="en-US" sz="2000" dirty="0">
                <a:latin typeface="+mn-lt"/>
              </a:rPr>
              <a:t> </a:t>
            </a:r>
            <a:endParaRPr lang="en-US" sz="2000" dirty="0" smtClean="0">
              <a:latin typeface="+mn-lt"/>
            </a:endParaRPr>
          </a:p>
          <a:p>
            <a:r>
              <a:rPr lang="en-US" sz="2000" dirty="0">
                <a:latin typeface="+mn-lt"/>
              </a:rPr>
              <a:t>Henderson, L., Honan, E., Loch, S., (2016)</a:t>
            </a:r>
          </a:p>
        </p:txBody>
      </p:sp>
    </p:spTree>
    <p:extLst>
      <p:ext uri="{BB962C8B-B14F-4D97-AF65-F5344CB8AC3E}">
        <p14:creationId xmlns:p14="http://schemas.microsoft.com/office/powerpoint/2010/main" val="617461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for the machine</a:t>
            </a:r>
            <a:endParaRPr lang="en-US" dirty="0"/>
          </a:p>
        </p:txBody>
      </p:sp>
      <p:pic>
        <p:nvPicPr>
          <p:cNvPr id="4" name="Content Placeholder 3"/>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a:off x="1043608" y="1340768"/>
            <a:ext cx="6844190" cy="5133142"/>
          </a:xfrm>
        </p:spPr>
      </p:pic>
      <p:sp>
        <p:nvSpPr>
          <p:cNvPr id="3" name="TextBox 2"/>
          <p:cNvSpPr txBox="1"/>
          <p:nvPr/>
        </p:nvSpPr>
        <p:spPr>
          <a:xfrm>
            <a:off x="1619672" y="1690689"/>
            <a:ext cx="5472608" cy="5078313"/>
          </a:xfrm>
          <a:prstGeom prst="rect">
            <a:avLst/>
          </a:prstGeom>
          <a:noFill/>
        </p:spPr>
        <p:txBody>
          <a:bodyPr wrap="square" rtlCol="0">
            <a:spAutoFit/>
          </a:bodyPr>
          <a:lstStyle/>
          <a:p>
            <a:r>
              <a:rPr lang="en-US" sz="2800" dirty="0">
                <a:latin typeface="+mn-lt"/>
              </a:rPr>
              <a:t>We count. We are counted. We must count. We must learn to count. The quantified academic is what counts. To be counted you have to plug into this quantified machine. Learn its numbers, its functions, its mechanics. We do so to be successful, to be counted. To fail is to be uncountable, unpublishable. </a:t>
            </a:r>
          </a:p>
          <a:p>
            <a:r>
              <a:rPr lang="en-US" sz="2000" dirty="0"/>
              <a:t>(Henderson, L., Honan, E., Loch, S., 2016, </a:t>
            </a:r>
            <a:r>
              <a:rPr lang="en-US" sz="2000" dirty="0" smtClean="0"/>
              <a:t>p.12)</a:t>
            </a:r>
            <a:endParaRPr lang="en-US" sz="2000" dirty="0"/>
          </a:p>
          <a:p>
            <a:endParaRPr lang="en-US" dirty="0"/>
          </a:p>
        </p:txBody>
      </p:sp>
    </p:spTree>
    <p:extLst>
      <p:ext uri="{BB962C8B-B14F-4D97-AF65-F5344CB8AC3E}">
        <p14:creationId xmlns:p14="http://schemas.microsoft.com/office/powerpoint/2010/main" val="9360796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ridging the gap between rhetoric and practice: data from 4 studies into the arts and creative writing for personal&quot;/&gt;&lt;property id=&quot;20307&quot; value=&quot;256&quot;/&gt;&lt;/object&gt;&lt;object type=&quot;3&quot; unique_id=&quot;10005&quot;&gt;&lt;property id=&quot;20148&quot; value=&quot;5&quot;/&gt;&lt;property id=&quot;20300&quot; value=&quot;Slide 2 - &amp;quot;&amp;#x0D;&amp;#x0A; Acknowledgement  of  Country&amp;quot;&quot;/&gt;&lt;property id=&quot;20307&quot; value=&quot;263&quot;/&gt;&lt;/object&gt;&lt;object type=&quot;3&quot; unique_id=&quot;10006&quot;&gt;&lt;property id=&quot;20148&quot; value=&quot;5&quot;/&gt;&lt;property id=&quot;20300&quot; value=&quot;Slide 3 - &amp;quot;The vision&amp;quot;&quot;/&gt;&lt;property id=&quot;20307&quot; value=&quot;298&quot;/&gt;&lt;/object&gt;&lt;object type=&quot;3&quot; unique_id=&quot;10007&quot;&gt;&lt;property id=&quot;20148&quot; value=&quot;5&quot;/&gt;&lt;property id=&quot;20300&quot; value=&quot;Slide 4 - &amp;quot;The Vision - the Practice?&amp;quot;&quot;/&gt;&lt;property id=&quot;20307&quot; value=&quot;265&quot;/&gt;&lt;/object&gt;&lt;object type=&quot;3&quot; unique_id=&quot;10008&quot;&gt;&lt;property id=&quot;20148&quot; value=&quot;5&quot;/&gt;&lt;property id=&quot;20300&quot; value=&quot;Slide 5 - &amp;quot;A new ‘third world’? &amp;quot;&quot;/&gt;&lt;property id=&quot;20307&quot; value=&quot;267&quot;/&gt;&lt;/object&gt;&lt;object type=&quot;3&quot; unique_id=&quot;10009&quot;&gt;&lt;property id=&quot;20148&quot; value=&quot;5&quot;/&gt;&lt;property id=&quot;20300&quot; value=&quot;Slide 6 - &amp;quot;From transformative to didactic?&amp;quot;&quot;/&gt;&lt;property id=&quot;20307&quot; value=&quot;266&quot;/&gt;&lt;/object&gt;&lt;object type=&quot;3&quot; unique_id=&quot;10010&quot;&gt;&lt;property id=&quot;20148&quot; value=&quot;5&quot;/&gt;&lt;property id=&quot;20300&quot; value=&quot;Slide 7 - &amp;quot;The single arts course…&amp;quot;&quot;/&gt;&lt;property id=&quot;20307&quot; value=&quot;279&quot;/&gt;&lt;/object&gt;&lt;object type=&quot;3&quot; unique_id=&quot;10011&quot;&gt;&lt;property id=&quot;20148&quot; value=&quot;5&quot;/&gt;&lt;property id=&quot;20300&quot; value=&quot;Slide 8 - &amp;quot;Commencing students’ confidence in arts/creativity/sustainability&amp;quot;&quot;/&gt;&lt;property id=&quot;20307&quot; value=&quot;269&quot;/&gt;&lt;/object&gt;&lt;object type=&quot;3&quot; unique_id=&quot;10012&quot;&gt;&lt;property id=&quot;20148&quot; value=&quot;5&quot;/&gt;&lt;property id=&quot;20300&quot; value=&quot;Slide 9 - &amp;quot;Arts – confidence Drawing &amp;quot;&quot;/&gt;&lt;property id=&quot;20307&quot; value=&quot;270&quot;/&gt;&lt;/object&gt;&lt;object type=&quot;3&quot; unique_id=&quot;10013&quot;&gt;&lt;property id=&quot;20148&quot; value=&quot;5&quot;/&gt;&lt;property id=&quot;20300&quot; value=&quot;Slide 10 - &amp;quot;Drama games&amp;quot;&quot;/&gt;&lt;property id=&quot;20307&quot; value=&quot;271&quot;/&gt;&lt;/object&gt;&lt;object type=&quot;3&quot; unique_id=&quot;10014&quot;&gt;&lt;property id=&quot;20148&quot; value=&quot;5&quot;/&gt;&lt;property id=&quot;20300&quot; value=&quot;Slide 11 - &amp;quot;Performing from a script&amp;quot;&quot;/&gt;&lt;property id=&quot;20307&quot; value=&quot;272&quot;/&gt;&lt;/object&gt;&lt;object type=&quot;3&quot; unique_id=&quot;10015&quot;&gt;&lt;property id=&quot;20148&quot; value=&quot;5&quot;/&gt;&lt;property id=&quot;20300&quot; value=&quot;Slide 12 - &amp;quot;Dance for fun  &amp;quot;&quot;/&gt;&lt;property id=&quot;20307&quot; value=&quot;273&quot;/&gt;&lt;/object&gt;&lt;object type=&quot;3&quot; unique_id=&quot;10016&quot;&gt;&lt;property id=&quot;20148&quot; value=&quot;5&quot;/&gt;&lt;property id=&quot;20300&quot; value=&quot;Slide 13 - &amp;quot;In other forms of dance&amp;quot;&quot;/&gt;&lt;property id=&quot;20307&quot; value=&quot;274&quot;/&gt;&lt;/object&gt;&lt;object type=&quot;3&quot; unique_id=&quot;10017&quot;&gt;&lt;property id=&quot;20148&quot; value=&quot;5&quot;/&gt;&lt;property id=&quot;20300&quot; value=&quot;Slide 14 - &amp;quot;Digital natives?&amp;quot;&quot;/&gt;&lt;property id=&quot;20307&quot; value=&quot;275&quot;/&gt;&lt;/object&gt;&lt;object type=&quot;3&quot; unique_id=&quot;10018&quot;&gt;&lt;property id=&quot;20148&quot; value=&quot;5&quot;/&gt;&lt;property id=&quot;20300&quot; value=&quot;Slide 15 - &amp;quot;Not as we imagine&amp;quot;&quot;/&gt;&lt;property id=&quot;20307&quot; value=&quot;276&quot;/&gt;&lt;/object&gt;&lt;object type=&quot;3&quot; unique_id=&quot;10019&quot;&gt;&lt;property id=&quot;20148&quot; value=&quot;5&quot;/&gt;&lt;property id=&quot;20300&quot; value=&quot;Slide 16 - &amp;quot;Music - notation&amp;quot;&quot;/&gt;&lt;property id=&quot;20307&quot; value=&quot;277&quot;/&gt;&lt;/object&gt;&lt;object type=&quot;3&quot; unique_id=&quot;10020&quot;&gt;&lt;property id=&quot;20148&quot; value=&quot;5&quot;/&gt;&lt;property id=&quot;20300&quot; value=&quot;Slide 17 - &amp;quot;Making music&amp;quot;&quot;/&gt;&lt;property id=&quot;20307&quot; value=&quot;278&quot;/&gt;&lt;/object&gt;&lt;object type=&quot;3&quot; unique_id=&quot;10021&quot;&gt;&lt;property id=&quot;20148&quot; value=&quot;5&quot;/&gt;&lt;property id=&quot;20300&quot; value=&quot;Slide 18 - &amp;quot;4 studies in teacher education&amp;quot;&quot;/&gt;&lt;property id=&quot;20307&quot; value=&quot;297&quot;/&gt;&lt;/object&gt;&lt;object type=&quot;3&quot; unique_id=&quot;10022&quot;&gt;&lt;property id=&quot;20148&quot; value=&quot;5&quot;/&gt;&lt;property id=&quot;20300&quot; value=&quot;Slide 19 - &amp;quot;STUDY 1a – Arts learning outdoors&amp;quot;&quot;/&gt;&lt;property id=&quot;20307&quot; value=&quot;281&quot;/&gt;&lt;/object&gt;&lt;object type=&quot;3&quot; unique_id=&quot;10023&quot;&gt;&lt;property id=&quot;20148&quot; value=&quot;5&quot;/&gt;&lt;property id=&quot;20300&quot; value=&quot;Slide 20 - &amp;quot;1b. Experiencing the Land – 3 Ways&amp;quot;&quot;/&gt;&lt;property id=&quot;20307&quot; value=&quot;282&quot;/&gt;&lt;/object&gt;&lt;object type=&quot;3&quot; unique_id=&quot;10024&quot;&gt;&lt;property id=&quot;20148&quot; value=&quot;5&quot;/&gt;&lt;property id=&quot;20300&quot; value=&quot;Slide 21 - &amp;quot;Study 2a: Learning by performing: Pre-service teacher workshops&amp;quot;&quot;/&gt;&lt;property id=&quot;20307&quot; value=&quot;284&quot;/&gt;&lt;/object&gt;&lt;object type=&quot;3&quot; unique_id=&quot;10025&quot;&gt;&lt;property id=&quot;20148&quot; value=&quot;5&quot;/&gt;&lt;property id=&quot;20300&quot; value=&quot;Slide 22 - &amp;quot;Study 2b – The Alternative School&amp;#x0D;&amp;#x0A;&amp;quot;&quot;/&gt;&lt;property id=&quot;20307&quot; value=&quot;287&quot;/&gt;&lt;/object&gt;&lt;object type=&quot;3&quot; unique_id=&quot;10026&quot;&gt;&lt;property id=&quot;20148&quot; value=&quot;5&quot;/&gt;&lt;property id=&quot;20300&quot; value=&quot;Slide 23 - &amp;quot;&amp;#x0D;&amp;#x0A;A garden for the arts&amp;quot;&quot;/&gt;&lt;property id=&quot;20307&quot; value=&quot;289&quot;/&gt;&lt;/object&gt;&lt;object type=&quot;3&quot; unique_id=&quot;10027&quot;&gt;&lt;property id=&quot;20148&quot; value=&quot;5&quot;/&gt;&lt;property id=&quot;20300&quot; value=&quot;Slide 24&quot;/&gt;&lt;property id=&quot;20307&quot; value=&quot;290&quot;/&gt;&lt;/object&gt;&lt;object type=&quot;3&quot; unique_id=&quot;10028&quot;&gt;&lt;property id=&quot;20148&quot; value=&quot;5&quot;/&gt;&lt;property id=&quot;20300&quot; value=&quot;Slide 25&quot;/&gt;&lt;property id=&quot;20307&quot; value=&quot;291&quot;/&gt;&lt;/object&gt;&lt;object type=&quot;3&quot; unique_id=&quot;10029&quot;&gt;&lt;property id=&quot;20148&quot; value=&quot;5&quot;/&gt;&lt;property id=&quot;20300&quot; value=&quot;Slide 26&quot;/&gt;&lt;property id=&quot;20307&quot; value=&quot;292&quot;/&gt;&lt;/object&gt;&lt;object type=&quot;3&quot; unique_id=&quot;10030&quot;&gt;&lt;property id=&quot;20148&quot; value=&quot;5&quot;/&gt;&lt;property id=&quot;20300&quot; value=&quot;Slide 27&quot;/&gt;&lt;property id=&quot;20307&quot; value=&quot;293&quot;/&gt;&lt;/object&gt;&lt;object type=&quot;3&quot; unique_id=&quot;10031&quot;&gt;&lt;property id=&quot;20148&quot; value=&quot;5&quot;/&gt;&lt;property id=&quot;20300&quot; value=&quot;Slide 28&quot;/&gt;&lt;property id=&quot;20307&quot; value=&quot;303&quot;/&gt;&lt;/object&gt;&lt;object type=&quot;3&quot; unique_id=&quot;10032&quot;&gt;&lt;property id=&quot;20148&quot; value=&quot;5&quot;/&gt;&lt;property id=&quot;20300&quot; value=&quot;Slide 29 - &amp;quot;Study 2c: Being TV presenters&amp;quot;&quot;/&gt;&lt;property id=&quot;20307&quot; value=&quot;288&quot;/&gt;&lt;/object&gt;&lt;object type=&quot;3&quot; unique_id=&quot;10033&quot;&gt;&lt;property id=&quot;20148&quot; value=&quot;5&quot;/&gt;&lt;property id=&quot;20300&quot; value=&quot;Slide 30 - &amp;quot;Study 3 Becoming writers&amp;quot;&quot;/&gt;&lt;property id=&quot;20307&quot; value=&quot;295&quot;/&gt;&lt;/object&gt;&lt;object type=&quot;3&quot; unique_id=&quot;10034&quot;&gt;&lt;property id=&quot;20148&quot; value=&quot;5&quot;/&gt;&lt;property id=&quot;20300&quot; value=&quot;Slide 31 - &amp;quot;The challenge to write…&amp;quot;&quot;/&gt;&lt;property id=&quot;20307&quot; value=&quot;304&quot;/&gt;&lt;/object&gt;&lt;object type=&quot;3&quot; unique_id=&quot;10035&quot;&gt;&lt;property id=&quot;20148&quot; value=&quot;5&quot;/&gt;&lt;property id=&quot;20300&quot; value=&quot;Slide 32 - &amp;quot;Study 4: Why it matters&amp;quot;&quot;/&gt;&lt;property id=&quot;20307&quot; value=&quot;299&quot;/&gt;&lt;/object&gt;&lt;object type=&quot;3&quot; unique_id=&quot;10036&quot;&gt;&lt;property id=&quot;20148&quot; value=&quot;5&quot;/&gt;&lt;property id=&quot;20300&quot; value=&quot;Slide 33 - &amp;quot;A challenge for educators&amp;quot;&quot;/&gt;&lt;property id=&quot;20307&quot; value=&quot;300&quot;/&gt;&lt;/object&gt;&lt;object type=&quot;3&quot; unique_id=&quot;10037&quot;&gt;&lt;property id=&quot;20148&quot; value=&quot;5&quot;/&gt;&lt;property id=&quot;20300&quot; value=&quot;Slide 34 - &amp;quot;A safe space to make mistakes&amp;quot;&quot;/&gt;&lt;property id=&quot;20307&quot; value=&quot;302&quot;/&gt;&lt;/object&gt;&lt;object type=&quot;3&quot; unique_id=&quot;10038&quot;&gt;&lt;property id=&quot;20148&quot; value=&quot;5&quot;/&gt;&lt;property id=&quot;20300&quot; value=&quot;Slide 35 - &amp;quot;References&amp;quot;&quot;/&gt;&lt;property id=&quot;20307&quot; value=&quot;25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855</TotalTime>
  <Words>1922</Words>
  <Application>Microsoft Macintosh PowerPoint</Application>
  <PresentationFormat>On-screen Show (4:3)</PresentationFormat>
  <Paragraphs>119</Paragraphs>
  <Slides>33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Calibri</vt:lpstr>
      <vt:lpstr>Calibri Light</vt:lpstr>
      <vt:lpstr>Lao Sangam MN</vt:lpstr>
      <vt:lpstr>Mangal</vt:lpstr>
      <vt:lpstr>Times</vt:lpstr>
      <vt:lpstr>Times New Roman</vt:lpstr>
      <vt:lpstr>Verdana</vt:lpstr>
      <vt:lpstr>Wingdings</vt:lpstr>
      <vt:lpstr>Arial</vt:lpstr>
      <vt:lpstr>Office Theme</vt:lpstr>
      <vt:lpstr>Slow scholarship and wellbeing: Humanising the academic machine</vt:lpstr>
      <vt:lpstr>  Acknowledgement  of  Country</vt:lpstr>
      <vt:lpstr>Pattern making beings – Lines, Borders, Boundaries </vt:lpstr>
      <vt:lpstr>Into the Factory </vt:lpstr>
      <vt:lpstr>The Education Factory</vt:lpstr>
      <vt:lpstr>PowerPoint Presentation</vt:lpstr>
      <vt:lpstr>PowerPoint Presentation</vt:lpstr>
      <vt:lpstr>PowerPoint Presentation</vt:lpstr>
      <vt:lpstr>Fuel for the machine</vt:lpstr>
      <vt:lpstr>PowerPoint Presentation</vt:lpstr>
      <vt:lpstr>What counts…</vt:lpstr>
      <vt:lpstr>Meeting the Wall: Cai Guo-Quiang “Head On” </vt:lpstr>
      <vt:lpstr>“Falling Back to Earth” Invisible boundaries</vt:lpstr>
      <vt:lpstr>Courage and determination - Damage</vt:lpstr>
      <vt:lpstr>Slow scholarship  - Breaking the machine</vt:lpstr>
      <vt:lpstr>A Story of disruptive collaboration</vt:lpstr>
      <vt:lpstr>Collaboration: Ali speaks</vt:lpstr>
      <vt:lpstr>Why story? </vt:lpstr>
      <vt:lpstr>PowerPoint Presentation</vt:lpstr>
      <vt:lpstr>Disrupting the machine - </vt:lpstr>
      <vt:lpstr>The power of telling stories</vt:lpstr>
      <vt:lpstr>PowerPoint Presentation</vt:lpstr>
      <vt:lpstr>Ali</vt:lpstr>
      <vt:lpstr>Julianne</vt:lpstr>
      <vt:lpstr> Gail</vt:lpstr>
      <vt:lpstr>  Janice</vt:lpstr>
      <vt:lpstr>Weaving ideas – Negotiating Space</vt:lpstr>
      <vt:lpstr>Embracing difference </vt:lpstr>
      <vt:lpstr>The V Formation of Collaborative Writing</vt:lpstr>
      <vt:lpstr>Defiance</vt:lpstr>
      <vt:lpstr>Honouring our voices, and wellbeing</vt:lpstr>
      <vt:lpstr>PowerPoint Presentation</vt:lpstr>
      <vt:lpstr>References</vt:lpstr>
    </vt:vector>
  </TitlesOfParts>
  <Company>University of Southern Queensland</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Kate Charles</dc:creator>
  <cp:lastModifiedBy>Janice Jones</cp:lastModifiedBy>
  <cp:revision>88</cp:revision>
  <cp:lastPrinted>2013-09-11T22:18:37Z</cp:lastPrinted>
  <dcterms:created xsi:type="dcterms:W3CDTF">2013-06-04T23:35:05Z</dcterms:created>
  <dcterms:modified xsi:type="dcterms:W3CDTF">2016-11-16T22:11:59Z</dcterms:modified>
</cp:coreProperties>
</file>