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docx" ContentType="application/vnd.openxmlformats-officedocument.wordprocessingml.document"/>
  <Default Extension="vml" ContentType="application/vnd.openxmlformats-officedocument.vmlDrawing"/>
  <Default Extension="docm" ContentType="application/vnd.ms-word.document.macroEnabled.12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9"/>
  </p:notesMasterIdLst>
  <p:sldIdLst>
    <p:sldId id="256" r:id="rId2"/>
    <p:sldId id="266" r:id="rId3"/>
    <p:sldId id="258" r:id="rId4"/>
    <p:sldId id="267" r:id="rId5"/>
    <p:sldId id="262" r:id="rId6"/>
    <p:sldId id="269" r:id="rId7"/>
    <p:sldId id="261" r:id="rId8"/>
    <p:sldId id="263" r:id="rId9"/>
    <p:sldId id="264" r:id="rId10"/>
    <p:sldId id="265" r:id="rId11"/>
    <p:sldId id="268" r:id="rId12"/>
    <p:sldId id="270" r:id="rId13"/>
    <p:sldId id="272" r:id="rId14"/>
    <p:sldId id="273" r:id="rId15"/>
    <p:sldId id="274" r:id="rId16"/>
    <p:sldId id="276" r:id="rId17"/>
    <p:sldId id="275" r:id="rId18"/>
  </p:sldIdLst>
  <p:sldSz cx="9144000" cy="6858000" type="screen4x3"/>
  <p:notesSz cx="6858000" cy="9144000"/>
  <p:custDataLst>
    <p:tags r:id="rId20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5" d="100"/>
          <a:sy n="75" d="100"/>
        </p:scale>
        <p:origin x="-1014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gs" Target="tags/tag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65545D-D69E-46EF-8B5D-7589908040D6}" type="datetimeFigureOut">
              <a:rPr lang="en-AU" smtClean="0"/>
              <a:pPr/>
              <a:t>16/03/2014</a:t>
            </a:fld>
            <a:endParaRPr lang="en-A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AU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B2359D9-3D04-4C0A-A576-2CFCA283E79E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1340534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2359D9-3D04-4C0A-A576-2CFCA283E79E}" type="slidenum">
              <a:rPr lang="en-AU" smtClean="0"/>
              <a:pPr/>
              <a:t>1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22277977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2359D9-3D04-4C0A-A576-2CFCA283E79E}" type="slidenum">
              <a:rPr lang="en-AU" smtClean="0"/>
              <a:pPr/>
              <a:t>13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97436221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2359D9-3D04-4C0A-A576-2CFCA283E79E}" type="slidenum">
              <a:rPr lang="en-AU" smtClean="0"/>
              <a:pPr/>
              <a:t>14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02686176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2359D9-3D04-4C0A-A576-2CFCA283E79E}" type="slidenum">
              <a:rPr lang="en-AU" smtClean="0"/>
              <a:pPr/>
              <a:t>15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45303577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2359D9-3D04-4C0A-A576-2CFCA283E79E}" type="slidenum">
              <a:rPr lang="en-AU" smtClean="0"/>
              <a:pPr/>
              <a:t>16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18336172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2359D9-3D04-4C0A-A576-2CFCA283E79E}" type="slidenum">
              <a:rPr lang="en-AU" smtClean="0"/>
              <a:pPr/>
              <a:t>17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61162493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2359D9-3D04-4C0A-A576-2CFCA283E79E}" type="slidenum">
              <a:rPr lang="en-AU" smtClean="0"/>
              <a:pPr/>
              <a:t>2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02820740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2359D9-3D04-4C0A-A576-2CFCA283E79E}" type="slidenum">
              <a:rPr lang="en-AU" smtClean="0"/>
              <a:pPr/>
              <a:t>3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25615146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2359D9-3D04-4C0A-A576-2CFCA283E79E}" type="slidenum">
              <a:rPr lang="en-AU" smtClean="0"/>
              <a:pPr/>
              <a:t>4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6580082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2359D9-3D04-4C0A-A576-2CFCA283E79E}" type="slidenum">
              <a:rPr lang="en-AU" smtClean="0"/>
              <a:pPr/>
              <a:t>5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15439725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2359D9-3D04-4C0A-A576-2CFCA283E79E}" type="slidenum">
              <a:rPr lang="en-AU" smtClean="0"/>
              <a:pPr/>
              <a:t>6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84716960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2359D9-3D04-4C0A-A576-2CFCA283E79E}" type="slidenum">
              <a:rPr lang="en-AU" smtClean="0"/>
              <a:pPr/>
              <a:t>7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63269160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2359D9-3D04-4C0A-A576-2CFCA283E79E}" type="slidenum">
              <a:rPr lang="en-AU" smtClean="0"/>
              <a:pPr/>
              <a:t>10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3679757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2359D9-3D04-4C0A-A576-2CFCA283E79E}" type="slidenum">
              <a:rPr lang="en-AU" smtClean="0"/>
              <a:pPr/>
              <a:t>12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2457638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249CA4-6D3A-4EC8-805C-B967BF5D86D2}" type="datetimeFigureOut">
              <a:rPr lang="en-AU" smtClean="0"/>
              <a:pPr/>
              <a:t>16/03/2014</a:t>
            </a:fld>
            <a:endParaRPr lang="en-AU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003F57-4395-43C6-8ED8-FB5B0A3A7AB1}" type="slidenum">
              <a:rPr lang="en-AU" smtClean="0"/>
              <a:pPr/>
              <a:t>‹#›</a:t>
            </a:fld>
            <a:endParaRPr lang="en-A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249CA4-6D3A-4EC8-805C-B967BF5D86D2}" type="datetimeFigureOut">
              <a:rPr lang="en-AU" smtClean="0"/>
              <a:pPr/>
              <a:t>16/03/2014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003F57-4395-43C6-8ED8-FB5B0A3A7AB1}" type="slidenum">
              <a:rPr lang="en-AU" smtClean="0"/>
              <a:pPr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249CA4-6D3A-4EC8-805C-B967BF5D86D2}" type="datetimeFigureOut">
              <a:rPr lang="en-AU" smtClean="0"/>
              <a:pPr/>
              <a:t>16/03/2014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003F57-4395-43C6-8ED8-FB5B0A3A7AB1}" type="slidenum">
              <a:rPr lang="en-AU" smtClean="0"/>
              <a:pPr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249CA4-6D3A-4EC8-805C-B967BF5D86D2}" type="datetimeFigureOut">
              <a:rPr lang="en-AU" smtClean="0"/>
              <a:pPr/>
              <a:t>16/03/2014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003F57-4395-43C6-8ED8-FB5B0A3A7AB1}" type="slidenum">
              <a:rPr lang="en-AU" smtClean="0"/>
              <a:pPr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249CA4-6D3A-4EC8-805C-B967BF5D86D2}" type="datetimeFigureOut">
              <a:rPr lang="en-AU" smtClean="0"/>
              <a:pPr/>
              <a:t>16/03/2014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003F57-4395-43C6-8ED8-FB5B0A3A7AB1}" type="slidenum">
              <a:rPr lang="en-AU" smtClean="0"/>
              <a:pPr/>
              <a:t>‹#›</a:t>
            </a:fld>
            <a:endParaRPr lang="en-A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249CA4-6D3A-4EC8-805C-B967BF5D86D2}" type="datetimeFigureOut">
              <a:rPr lang="en-AU" smtClean="0"/>
              <a:pPr/>
              <a:t>16/03/2014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003F57-4395-43C6-8ED8-FB5B0A3A7AB1}" type="slidenum">
              <a:rPr lang="en-AU" smtClean="0"/>
              <a:pPr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249CA4-6D3A-4EC8-805C-B967BF5D86D2}" type="datetimeFigureOut">
              <a:rPr lang="en-AU" smtClean="0"/>
              <a:pPr/>
              <a:t>16/03/2014</a:t>
            </a:fld>
            <a:endParaRPr lang="en-A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003F57-4395-43C6-8ED8-FB5B0A3A7AB1}" type="slidenum">
              <a:rPr lang="en-AU" smtClean="0"/>
              <a:pPr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249CA4-6D3A-4EC8-805C-B967BF5D86D2}" type="datetimeFigureOut">
              <a:rPr lang="en-AU" smtClean="0"/>
              <a:pPr/>
              <a:t>16/03/2014</a:t>
            </a:fld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003F57-4395-43C6-8ED8-FB5B0A3A7AB1}" type="slidenum">
              <a:rPr lang="en-AU" smtClean="0"/>
              <a:pPr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249CA4-6D3A-4EC8-805C-B967BF5D86D2}" type="datetimeFigureOut">
              <a:rPr lang="en-AU" smtClean="0"/>
              <a:pPr/>
              <a:t>16/03/2014</a:t>
            </a:fld>
            <a:endParaRPr lang="en-A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003F57-4395-43C6-8ED8-FB5B0A3A7AB1}" type="slidenum">
              <a:rPr lang="en-AU" smtClean="0"/>
              <a:pPr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249CA4-6D3A-4EC8-805C-B967BF5D86D2}" type="datetimeFigureOut">
              <a:rPr lang="en-AU" smtClean="0"/>
              <a:pPr/>
              <a:t>16/03/2014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003F57-4395-43C6-8ED8-FB5B0A3A7AB1}" type="slidenum">
              <a:rPr lang="en-AU" smtClean="0"/>
              <a:pPr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249CA4-6D3A-4EC8-805C-B967BF5D86D2}" type="datetimeFigureOut">
              <a:rPr lang="en-AU" smtClean="0"/>
              <a:pPr/>
              <a:t>16/03/2014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60003F57-4395-43C6-8ED8-FB5B0A3A7AB1}" type="slidenum">
              <a:rPr lang="en-AU" smtClean="0"/>
              <a:pPr/>
              <a:t>‹#›</a:t>
            </a:fld>
            <a:endParaRPr lang="en-A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02249CA4-6D3A-4EC8-805C-B967BF5D86D2}" type="datetimeFigureOut">
              <a:rPr lang="en-AU" smtClean="0"/>
              <a:pPr/>
              <a:t>16/03/2014</a:t>
            </a:fld>
            <a:endParaRPr lang="en-AU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AU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60003F57-4395-43C6-8ED8-FB5B0A3A7AB1}" type="slidenum">
              <a:rPr lang="en-AU" smtClean="0"/>
              <a:pPr/>
              <a:t>‹#›</a:t>
            </a:fld>
            <a:endParaRPr lang="en-AU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3.emf"/><Relationship Id="rId5" Type="http://schemas.openxmlformats.org/officeDocument/2006/relationships/package" Target="../embeddings/Microsoft_Word_Document2.docx"/><Relationship Id="rId4" Type="http://schemas.openxmlformats.org/officeDocument/2006/relationships/oleObject" Target="../embeddings/oleObject2.bin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7" Type="http://schemas.openxmlformats.org/officeDocument/2006/relationships/image" Target="../media/image3.jpe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4.emf"/><Relationship Id="rId5" Type="http://schemas.openxmlformats.org/officeDocument/2006/relationships/package" Target="../embeddings/Microsoft_Word_Macro-Enabled_Document1.docm"/><Relationship Id="rId4" Type="http://schemas.openxmlformats.org/officeDocument/2006/relationships/oleObject" Target="../embeddings/oleObject1.bin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en-AU" sz="3600" dirty="0" smtClean="0"/>
              <a:t>Disrupting the label: a 4D research method for re-constituting ‘the other' and ‘</a:t>
            </a:r>
            <a:r>
              <a:rPr lang="en-AU" sz="3600" dirty="0" err="1" smtClean="0"/>
              <a:t>othered</a:t>
            </a:r>
            <a:r>
              <a:rPr lang="en-AU" sz="3600" dirty="0" smtClean="0"/>
              <a:t>' through theory, narrative, metaphor and constructive conversation</a:t>
            </a:r>
            <a:endParaRPr lang="en-AU" sz="36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en-AU" dirty="0" smtClean="0"/>
              <a:t>…</a:t>
            </a:r>
          </a:p>
          <a:p>
            <a:endParaRPr lang="en-AU" dirty="0" smtClean="0"/>
          </a:p>
          <a:p>
            <a:endParaRPr lang="en-AU" dirty="0"/>
          </a:p>
          <a:p>
            <a:pPr algn="l"/>
            <a:r>
              <a:rPr lang="en-AU" dirty="0" smtClean="0"/>
              <a:t>(</a:t>
            </a:r>
            <a:r>
              <a:rPr lang="en-AU" b="1" dirty="0"/>
              <a:t>Findlay, Y.S., &amp; Jones, J. K</a:t>
            </a:r>
            <a:r>
              <a:rPr lang="en-AU" dirty="0"/>
              <a:t>. (in press). Uisge Beatha: The ebb and flow of four tides. In J.K. Jones (Ed.), </a:t>
            </a:r>
            <a:r>
              <a:rPr lang="en-AU" i="1" dirty="0"/>
              <a:t>Weaving Words: Personal and professional transformation through writing as research.</a:t>
            </a:r>
            <a:r>
              <a:rPr lang="en-AU" dirty="0"/>
              <a:t> Cambridge Scholars, Newcastle Upon Tyne, UK</a:t>
            </a:r>
            <a:r>
              <a:rPr lang="en-AU" dirty="0" smtClean="0"/>
              <a:t>.)</a:t>
            </a:r>
            <a:endParaRPr lang="en-AU" dirty="0"/>
          </a:p>
          <a:p>
            <a:endParaRPr lang="en-AU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2400" y="5680486"/>
            <a:ext cx="841888" cy="9168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82192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  </a:t>
            </a:r>
            <a:endParaRPr lang="en-AU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02" y="5705872"/>
            <a:ext cx="1057912" cy="115212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979712" y="4869160"/>
            <a:ext cx="157184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2400" dirty="0" smtClean="0"/>
              <a:t>Auschwitz</a:t>
            </a:r>
            <a:endParaRPr lang="en-AU" sz="2400" dirty="0"/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1098" y="3625976"/>
            <a:ext cx="4332902" cy="3096343"/>
          </a:xfr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679" y="116632"/>
            <a:ext cx="4668011" cy="35010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81255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Revelations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AU" dirty="0" smtClean="0"/>
              <a:t>Labelling and what it leads to</a:t>
            </a:r>
          </a:p>
          <a:p>
            <a:endParaRPr lang="en-AU" dirty="0"/>
          </a:p>
          <a:p>
            <a:r>
              <a:rPr lang="en-AU" dirty="0" smtClean="0"/>
              <a:t>Dehumanising</a:t>
            </a:r>
          </a:p>
          <a:p>
            <a:endParaRPr lang="en-AU" dirty="0"/>
          </a:p>
          <a:p>
            <a:r>
              <a:rPr lang="en-AU" dirty="0" smtClean="0"/>
              <a:t>Administrative convenience</a:t>
            </a:r>
          </a:p>
          <a:p>
            <a:endParaRPr lang="en-AU" dirty="0"/>
          </a:p>
          <a:p>
            <a:r>
              <a:rPr lang="en-AU" dirty="0" smtClean="0"/>
              <a:t>Taking control</a:t>
            </a:r>
          </a:p>
          <a:p>
            <a:endParaRPr lang="en-AU" dirty="0"/>
          </a:p>
          <a:p>
            <a:r>
              <a:rPr lang="en-AU" dirty="0" smtClean="0"/>
              <a:t>Not all labels are negative</a:t>
            </a:r>
            <a:endParaRPr lang="en-AU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86088" y="5705872"/>
            <a:ext cx="1057912" cy="11521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52209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In conversation with….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AU" i="1" dirty="0" smtClean="0"/>
              <a:t>Janice: “Developing a relational dialogue”</a:t>
            </a:r>
          </a:p>
          <a:p>
            <a:pPr marL="0" indent="0">
              <a:buNone/>
            </a:pPr>
            <a:endParaRPr lang="en-AU" i="1" dirty="0"/>
          </a:p>
          <a:p>
            <a:r>
              <a:rPr lang="en-AU" dirty="0" smtClean="0"/>
              <a:t>Subordinate – perception of my role</a:t>
            </a:r>
          </a:p>
          <a:p>
            <a:r>
              <a:rPr lang="en-AU" dirty="0" smtClean="0"/>
              <a:t>Novice writer</a:t>
            </a:r>
          </a:p>
          <a:p>
            <a:r>
              <a:rPr lang="en-AU" dirty="0"/>
              <a:t>Unpacking the </a:t>
            </a:r>
            <a:r>
              <a:rPr lang="en-AU" dirty="0" smtClean="0"/>
              <a:t>story</a:t>
            </a:r>
          </a:p>
          <a:p>
            <a:r>
              <a:rPr lang="en-AU" dirty="0" smtClean="0"/>
              <a:t>Affirmation and confirmation</a:t>
            </a:r>
          </a:p>
          <a:p>
            <a:r>
              <a:rPr lang="en-AU" dirty="0" smtClean="0"/>
              <a:t>Self-labelling as taking power over identity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86088" y="5705872"/>
            <a:ext cx="1057912" cy="11521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62924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Rectangle 5"/>
          <p:cNvSpPr/>
          <p:nvPr/>
        </p:nvSpPr>
        <p:spPr>
          <a:xfrm>
            <a:off x="1547664" y="908720"/>
            <a:ext cx="1512168" cy="504056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dirty="0" smtClean="0">
                <a:solidFill>
                  <a:schemeClr val="tx1"/>
                </a:solidFill>
              </a:rPr>
              <a:t>Thinking</a:t>
            </a:r>
            <a:endParaRPr lang="en-AU" dirty="0">
              <a:solidFill>
                <a:schemeClr val="tx1"/>
              </a:solidFill>
            </a:endParaRPr>
          </a:p>
        </p:txBody>
      </p:sp>
      <p:grpSp>
        <p:nvGrpSpPr>
          <p:cNvPr id="14" name="Group 13"/>
          <p:cNvGrpSpPr/>
          <p:nvPr/>
        </p:nvGrpSpPr>
        <p:grpSpPr>
          <a:xfrm rot="11437532">
            <a:off x="1786549" y="1392653"/>
            <a:ext cx="4896544" cy="4608512"/>
            <a:chOff x="1475656" y="908720"/>
            <a:chExt cx="4896544" cy="4608512"/>
          </a:xfrm>
        </p:grpSpPr>
        <p:sp>
          <p:nvSpPr>
            <p:cNvPr id="13" name="Oval 12"/>
            <p:cNvSpPr/>
            <p:nvPr/>
          </p:nvSpPr>
          <p:spPr>
            <a:xfrm>
              <a:off x="1475656" y="908720"/>
              <a:ext cx="4896544" cy="4608512"/>
            </a:xfrm>
            <a:prstGeom prst="ellipse">
              <a:avLst/>
            </a:prstGeom>
            <a:gradFill flip="none" rotWithShape="1">
              <a:gsLst>
                <a:gs pos="0">
                  <a:schemeClr val="tx1">
                    <a:tint val="66000"/>
                    <a:satMod val="160000"/>
                  </a:schemeClr>
                </a:gs>
                <a:gs pos="50000">
                  <a:schemeClr val="tx1">
                    <a:tint val="44500"/>
                    <a:satMod val="160000"/>
                  </a:schemeClr>
                </a:gs>
                <a:gs pos="100000">
                  <a:schemeClr val="tx1">
                    <a:tint val="23500"/>
                    <a:satMod val="160000"/>
                  </a:schemeClr>
                </a:gs>
              </a:gsLst>
              <a:lin ang="10800000" scaled="1"/>
              <a:tileRect/>
            </a:gra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4" name="Oval 3"/>
            <p:cNvSpPr/>
            <p:nvPr/>
          </p:nvSpPr>
          <p:spPr>
            <a:xfrm>
              <a:off x="2123728" y="1412776"/>
              <a:ext cx="4104456" cy="4032448"/>
            </a:xfrm>
            <a:prstGeom prst="ellipse">
              <a:avLst/>
            </a:prstGeom>
            <a:solidFill>
              <a:schemeClr val="tx1">
                <a:alpha val="7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10" name="Oval 9"/>
            <p:cNvSpPr/>
            <p:nvPr/>
          </p:nvSpPr>
          <p:spPr>
            <a:xfrm>
              <a:off x="3131840" y="2348880"/>
              <a:ext cx="2952328" cy="2916324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11" name="Oval 10"/>
            <p:cNvSpPr/>
            <p:nvPr/>
          </p:nvSpPr>
          <p:spPr>
            <a:xfrm>
              <a:off x="3635896" y="2924944"/>
              <a:ext cx="2232248" cy="2196244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12" name="Oval 11"/>
            <p:cNvSpPr/>
            <p:nvPr/>
          </p:nvSpPr>
          <p:spPr>
            <a:xfrm>
              <a:off x="4283968" y="3501008"/>
              <a:ext cx="1440160" cy="1404156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</p:grpSp>
      <p:sp>
        <p:nvSpPr>
          <p:cNvPr id="15" name="Rounded Rectangle 14"/>
          <p:cNvSpPr/>
          <p:nvPr/>
        </p:nvSpPr>
        <p:spPr>
          <a:xfrm>
            <a:off x="5652120" y="980728"/>
            <a:ext cx="1512168" cy="648072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dirty="0" smtClean="0">
                <a:solidFill>
                  <a:schemeClr val="tx1"/>
                </a:solidFill>
              </a:rPr>
              <a:t>Writing as Thinking</a:t>
            </a:r>
            <a:endParaRPr lang="en-AU" dirty="0">
              <a:solidFill>
                <a:schemeClr val="tx1"/>
              </a:solidFill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467544" y="1988840"/>
            <a:ext cx="1512168" cy="504056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dirty="0" smtClean="0">
                <a:solidFill>
                  <a:schemeClr val="tx1"/>
                </a:solidFill>
              </a:rPr>
              <a:t>Reflecting</a:t>
            </a:r>
            <a:endParaRPr lang="en-AU" dirty="0">
              <a:solidFill>
                <a:schemeClr val="tx1"/>
              </a:solidFill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179512" y="3140968"/>
            <a:ext cx="1512168" cy="504056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dirty="0" smtClean="0">
                <a:solidFill>
                  <a:schemeClr val="tx1"/>
                </a:solidFill>
              </a:rPr>
              <a:t>Critical Reading</a:t>
            </a:r>
            <a:endParaRPr lang="en-AU" dirty="0">
              <a:solidFill>
                <a:schemeClr val="tx1"/>
              </a:solidFill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179512" y="4293096"/>
            <a:ext cx="1656184" cy="504056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dirty="0" smtClean="0">
                <a:solidFill>
                  <a:schemeClr val="tx1"/>
                </a:solidFill>
              </a:rPr>
              <a:t>Focussed Conversation</a:t>
            </a:r>
            <a:endParaRPr lang="en-AU" dirty="0">
              <a:solidFill>
                <a:schemeClr val="tx1"/>
              </a:solidFill>
            </a:endParaRPr>
          </a:p>
        </p:txBody>
      </p:sp>
      <p:sp>
        <p:nvSpPr>
          <p:cNvPr id="19" name="Rounded Rectangle 18"/>
          <p:cNvSpPr/>
          <p:nvPr/>
        </p:nvSpPr>
        <p:spPr>
          <a:xfrm>
            <a:off x="827584" y="5445224"/>
            <a:ext cx="1728192" cy="504056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dirty="0" smtClean="0">
                <a:solidFill>
                  <a:schemeClr val="tx1"/>
                </a:solidFill>
              </a:rPr>
              <a:t>New Understanding</a:t>
            </a:r>
            <a:endParaRPr lang="en-AU" dirty="0">
              <a:solidFill>
                <a:schemeClr val="tx1"/>
              </a:solidFill>
            </a:endParaRPr>
          </a:p>
        </p:txBody>
      </p:sp>
      <p:sp>
        <p:nvSpPr>
          <p:cNvPr id="20" name="Rounded Rectangle 19"/>
          <p:cNvSpPr/>
          <p:nvPr/>
        </p:nvSpPr>
        <p:spPr>
          <a:xfrm>
            <a:off x="6876256" y="4437112"/>
            <a:ext cx="1512168" cy="648072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dirty="0" smtClean="0">
                <a:solidFill>
                  <a:schemeClr val="tx1"/>
                </a:solidFill>
              </a:rPr>
              <a:t>Writing as Research</a:t>
            </a:r>
            <a:endParaRPr lang="en-AU" dirty="0">
              <a:solidFill>
                <a:schemeClr val="tx1"/>
              </a:solidFill>
            </a:endParaRPr>
          </a:p>
        </p:txBody>
      </p:sp>
      <p:sp>
        <p:nvSpPr>
          <p:cNvPr id="21" name="Rounded Rectangle 20"/>
          <p:cNvSpPr/>
          <p:nvPr/>
        </p:nvSpPr>
        <p:spPr>
          <a:xfrm>
            <a:off x="6804248" y="2204864"/>
            <a:ext cx="1512168" cy="504056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dirty="0" smtClean="0">
                <a:solidFill>
                  <a:schemeClr val="tx1"/>
                </a:solidFill>
              </a:rPr>
              <a:t>Writing as Reflection </a:t>
            </a:r>
            <a:endParaRPr lang="en-AU" dirty="0">
              <a:solidFill>
                <a:schemeClr val="tx1"/>
              </a:solidFill>
            </a:endParaRPr>
          </a:p>
        </p:txBody>
      </p:sp>
      <p:sp>
        <p:nvSpPr>
          <p:cNvPr id="22" name="Rounded Rectangle 21"/>
          <p:cNvSpPr/>
          <p:nvPr/>
        </p:nvSpPr>
        <p:spPr>
          <a:xfrm>
            <a:off x="7236296" y="3429000"/>
            <a:ext cx="1512168" cy="504056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dirty="0" smtClean="0">
                <a:solidFill>
                  <a:schemeClr val="tx1"/>
                </a:solidFill>
              </a:rPr>
              <a:t>Writing the World</a:t>
            </a:r>
            <a:endParaRPr lang="en-AU" dirty="0">
              <a:solidFill>
                <a:schemeClr val="tx1"/>
              </a:solidFill>
            </a:endParaRPr>
          </a:p>
        </p:txBody>
      </p:sp>
      <p:sp>
        <p:nvSpPr>
          <p:cNvPr id="23" name="Rounded Rectangle 22"/>
          <p:cNvSpPr/>
          <p:nvPr/>
        </p:nvSpPr>
        <p:spPr>
          <a:xfrm>
            <a:off x="3779912" y="6093296"/>
            <a:ext cx="1512168" cy="504056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dirty="0" smtClean="0">
                <a:solidFill>
                  <a:schemeClr val="tx1"/>
                </a:solidFill>
              </a:rPr>
              <a:t>Reflecting</a:t>
            </a:r>
            <a:endParaRPr lang="en-AU" dirty="0">
              <a:solidFill>
                <a:schemeClr val="tx1"/>
              </a:solidFill>
            </a:endParaRPr>
          </a:p>
        </p:txBody>
      </p:sp>
      <p:sp>
        <p:nvSpPr>
          <p:cNvPr id="24" name="Rounded Rectangle 23"/>
          <p:cNvSpPr/>
          <p:nvPr/>
        </p:nvSpPr>
        <p:spPr>
          <a:xfrm>
            <a:off x="6084168" y="5517232"/>
            <a:ext cx="1512168" cy="648072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dirty="0" smtClean="0">
                <a:solidFill>
                  <a:schemeClr val="tx1"/>
                </a:solidFill>
              </a:rPr>
              <a:t>Writing of Research</a:t>
            </a:r>
            <a:endParaRPr lang="en-AU" dirty="0">
              <a:solidFill>
                <a:schemeClr val="tx1"/>
              </a:solidFill>
            </a:endParaRPr>
          </a:p>
        </p:txBody>
      </p:sp>
      <p:pic>
        <p:nvPicPr>
          <p:cNvPr id="25" name="Picture 2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86088" y="5705872"/>
            <a:ext cx="1057912" cy="1152128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3223585" y="262617"/>
            <a:ext cx="25922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 smtClean="0"/>
              <a:t>Janice’s learning…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7938835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20" y="116632"/>
            <a:ext cx="8229600" cy="1008112"/>
          </a:xfrm>
        </p:spPr>
        <p:txBody>
          <a:bodyPr/>
          <a:lstStyle/>
          <a:p>
            <a:pPr algn="ctr"/>
            <a:r>
              <a:rPr lang="en-AU" dirty="0" smtClean="0"/>
              <a:t>Conclusions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5978" y="1844824"/>
            <a:ext cx="8229600" cy="5199856"/>
          </a:xfrm>
        </p:spPr>
        <p:txBody>
          <a:bodyPr/>
          <a:lstStyle/>
          <a:p>
            <a:r>
              <a:rPr lang="en-AU" dirty="0"/>
              <a:t>Liquidity of identity and </a:t>
            </a:r>
            <a:r>
              <a:rPr lang="en-AU" dirty="0" smtClean="0"/>
              <a:t>voice</a:t>
            </a:r>
          </a:p>
          <a:p>
            <a:endParaRPr lang="en-AU" dirty="0"/>
          </a:p>
          <a:p>
            <a:r>
              <a:rPr lang="en-AU" dirty="0"/>
              <a:t>Metaphor is a powerful tool for </a:t>
            </a:r>
            <a:r>
              <a:rPr lang="en-AU" dirty="0" smtClean="0"/>
              <a:t>researchers</a:t>
            </a:r>
          </a:p>
          <a:p>
            <a:endParaRPr lang="en-AU" dirty="0"/>
          </a:p>
          <a:p>
            <a:r>
              <a:rPr lang="en-AU" dirty="0"/>
              <a:t>Life-writing is an organic and relational process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86088" y="5705872"/>
            <a:ext cx="1057912" cy="11521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0716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188640"/>
            <a:ext cx="8229600" cy="720080"/>
          </a:xfrm>
        </p:spPr>
        <p:txBody>
          <a:bodyPr>
            <a:normAutofit fontScale="90000"/>
          </a:bodyPr>
          <a:lstStyle/>
          <a:p>
            <a:pPr algn="ctr"/>
            <a:r>
              <a:rPr lang="en-AU" dirty="0" smtClean="0"/>
              <a:t>Gene Pool…</a:t>
            </a:r>
            <a:endParaRPr lang="en-AU" dirty="0"/>
          </a:p>
        </p:txBody>
      </p:sp>
      <p:graphicFrame>
        <p:nvGraphicFramePr>
          <p:cNvPr id="4" name="Content Placeholder 3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35626460"/>
              </p:ext>
            </p:extLst>
          </p:nvPr>
        </p:nvGraphicFramePr>
        <p:xfrm>
          <a:off x="827584" y="908720"/>
          <a:ext cx="7632848" cy="554929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1" name="Document" r:id="rId5" imgW="6147628" imgH="4712344" progId="Word.Document.12">
                  <p:embed/>
                </p:oleObj>
              </mc:Choice>
              <mc:Fallback>
                <p:oleObj name="Document" r:id="rId5" imgW="6147628" imgH="4712344" progId="Word.Document.12">
                  <p:embed/>
                  <p:pic>
                    <p:nvPicPr>
                      <p:cNvPr id="0" name="Picture 8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27584" y="908720"/>
                        <a:ext cx="7632848" cy="554929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2102818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AU" dirty="0" smtClean="0"/>
              <a:t>to </a:t>
            </a:r>
            <a:br>
              <a:rPr lang="en-AU" dirty="0" smtClean="0"/>
            </a:br>
            <a:r>
              <a:rPr lang="en-AU" dirty="0" smtClean="0"/>
              <a:t>Birth Process</a:t>
            </a:r>
            <a:endParaRPr lang="en-AU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AU" dirty="0" smtClean="0"/>
              <a:t>Yvonne:</a:t>
            </a:r>
          </a:p>
          <a:p>
            <a:pPr marL="0" indent="0">
              <a:buNone/>
            </a:pPr>
            <a:endParaRPr lang="en-AU" dirty="0"/>
          </a:p>
          <a:p>
            <a:r>
              <a:rPr lang="en-AU" dirty="0" smtClean="0"/>
              <a:t>Re-focus of dissertation</a:t>
            </a:r>
          </a:p>
          <a:p>
            <a:pPr marL="0" indent="0">
              <a:buNone/>
            </a:pPr>
            <a:endParaRPr lang="en-AU" dirty="0" smtClean="0"/>
          </a:p>
          <a:p>
            <a:r>
              <a:rPr lang="en-AU" dirty="0" smtClean="0"/>
              <a:t>Shift in perspective of narrative inquiry</a:t>
            </a:r>
            <a:endParaRPr lang="en-AU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>
              <a:buNone/>
            </a:pPr>
            <a:r>
              <a:rPr lang="en-AU" dirty="0" smtClean="0"/>
              <a:t>Janice:</a:t>
            </a:r>
          </a:p>
          <a:p>
            <a:pPr marL="0" indent="0">
              <a:buNone/>
            </a:pPr>
            <a:endParaRPr lang="en-AU" dirty="0"/>
          </a:p>
          <a:p>
            <a:r>
              <a:rPr lang="en-AU" dirty="0" smtClean="0"/>
              <a:t>Discovery of power of mentoring</a:t>
            </a:r>
          </a:p>
          <a:p>
            <a:endParaRPr lang="en-AU" dirty="0"/>
          </a:p>
          <a:p>
            <a:r>
              <a:rPr lang="en-AU" dirty="0" smtClean="0"/>
              <a:t>Using visual arts as narrative (life-stories from suitcases)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9979775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85037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In conversation with….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AU" i="1" dirty="0" smtClean="0"/>
              <a:t>Anne &amp; Margaret: “Agents provocateur”</a:t>
            </a:r>
          </a:p>
          <a:p>
            <a:pPr marL="0" indent="0">
              <a:buNone/>
            </a:pPr>
            <a:endParaRPr lang="en-AU" dirty="0"/>
          </a:p>
          <a:p>
            <a:r>
              <a:rPr lang="en-AU" dirty="0" smtClean="0"/>
              <a:t>Creating myself as researcher </a:t>
            </a:r>
          </a:p>
          <a:p>
            <a:endParaRPr lang="en-AU" dirty="0"/>
          </a:p>
          <a:p>
            <a:r>
              <a:rPr lang="en-AU" dirty="0" smtClean="0"/>
              <a:t>Exploring narrative inquiry</a:t>
            </a:r>
            <a:endParaRPr lang="en-AU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6337" y="5301208"/>
            <a:ext cx="1057912" cy="11521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33812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AU" dirty="0" smtClean="0"/>
              <a:t>Slow beginnings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n-AU" dirty="0"/>
          </a:p>
          <a:p>
            <a:pPr marL="0" indent="0">
              <a:buNone/>
            </a:pPr>
            <a:r>
              <a:rPr lang="en-AU" dirty="0" smtClean="0"/>
              <a:t>Phenomenology through narrative inquiry.</a:t>
            </a:r>
          </a:p>
          <a:p>
            <a:pPr marL="0" indent="0">
              <a:buNone/>
            </a:pPr>
            <a:endParaRPr lang="en-AU" dirty="0" smtClean="0"/>
          </a:p>
          <a:p>
            <a:pPr marL="0" indent="0">
              <a:buNone/>
            </a:pPr>
            <a:r>
              <a:rPr lang="en-AU" dirty="0" smtClean="0"/>
              <a:t>A </a:t>
            </a:r>
            <a:r>
              <a:rPr lang="en-AU" dirty="0"/>
              <a:t>phenomenological approach leads to “a deeper understanding of the nature or meaning of our everyday experiences” (Van </a:t>
            </a:r>
            <a:r>
              <a:rPr lang="en-AU" dirty="0" err="1"/>
              <a:t>Manen</a:t>
            </a:r>
            <a:r>
              <a:rPr lang="en-AU" dirty="0"/>
              <a:t> , 1990, p</a:t>
            </a:r>
            <a:r>
              <a:rPr lang="en-AU" dirty="0" smtClean="0"/>
              <a:t>.) </a:t>
            </a:r>
          </a:p>
          <a:p>
            <a:pPr marL="0" indent="0">
              <a:buNone/>
            </a:pPr>
            <a:endParaRPr lang="en-AU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6337" y="5301208"/>
            <a:ext cx="1057912" cy="11521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28539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In conversation with….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AU" i="1" dirty="0" smtClean="0"/>
              <a:t>Myself</a:t>
            </a:r>
            <a:r>
              <a:rPr lang="en-AU" i="1" dirty="0"/>
              <a:t>: “I am NOT an </a:t>
            </a:r>
            <a:r>
              <a:rPr lang="en-AU" i="1" dirty="0" smtClean="0"/>
              <a:t>auto-ethnographer! It’s too scary!”</a:t>
            </a:r>
          </a:p>
          <a:p>
            <a:pPr marL="0" indent="0">
              <a:buNone/>
            </a:pPr>
            <a:endParaRPr lang="en-AU" dirty="0"/>
          </a:p>
          <a:p>
            <a:pPr marL="0" indent="0">
              <a:buNone/>
            </a:pPr>
            <a:r>
              <a:rPr lang="en-AU" dirty="0" smtClean="0"/>
              <a:t>Autobiography</a:t>
            </a:r>
          </a:p>
          <a:p>
            <a:pPr marL="0" indent="0">
              <a:buNone/>
            </a:pPr>
            <a:endParaRPr lang="en-AU" dirty="0"/>
          </a:p>
          <a:p>
            <a:pPr marL="0" indent="0">
              <a:buNone/>
            </a:pPr>
            <a:r>
              <a:rPr lang="en-AU" dirty="0" smtClean="0"/>
              <a:t>Exploring self</a:t>
            </a:r>
            <a:endParaRPr lang="en-AU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6337" y="5301208"/>
            <a:ext cx="1057912" cy="11521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72512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924712"/>
          </a:xfrm>
        </p:spPr>
        <p:txBody>
          <a:bodyPr/>
          <a:lstStyle/>
          <a:p>
            <a:pPr algn="ctr"/>
            <a:r>
              <a:rPr lang="en-AU" dirty="0" smtClean="0"/>
              <a:t>Who am I???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AU" dirty="0" smtClean="0"/>
              <a:t>Teacher</a:t>
            </a:r>
          </a:p>
          <a:p>
            <a:endParaRPr lang="en-AU" dirty="0"/>
          </a:p>
          <a:p>
            <a:r>
              <a:rPr lang="en-AU" smtClean="0"/>
              <a:t>Doctoral student</a:t>
            </a:r>
          </a:p>
          <a:p>
            <a:pPr marL="0" indent="0">
              <a:buNone/>
            </a:pPr>
            <a:endParaRPr lang="en-AU" dirty="0"/>
          </a:p>
          <a:p>
            <a:r>
              <a:rPr lang="en-AU" dirty="0" smtClean="0"/>
              <a:t>Expert??   YES – in my own lived experience.</a:t>
            </a:r>
            <a:endParaRPr lang="en-AU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6337" y="5301208"/>
            <a:ext cx="1057912" cy="11521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84788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83998991"/>
              </p:ext>
            </p:extLst>
          </p:nvPr>
        </p:nvGraphicFramePr>
        <p:xfrm>
          <a:off x="535519" y="79375"/>
          <a:ext cx="8079525" cy="630195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3" name="Macro-Enabled Template" r:id="rId5" imgW="7143860" imgH="6700910" progId="Word.DocumentMacroEnabled.12">
                  <p:embed/>
                </p:oleObj>
              </mc:Choice>
              <mc:Fallback>
                <p:oleObj name="Macro-Enabled Template" r:id="rId5" imgW="7143860" imgH="6700910" progId="Word.DocumentMacroEnabled.12">
                  <p:embed/>
                  <p:pic>
                    <p:nvPicPr>
                      <p:cNvPr id="0" name="Picture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5519" y="79375"/>
                        <a:ext cx="8079525" cy="630195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5" name="Picture 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86088" y="5517232"/>
            <a:ext cx="1057912" cy="11521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73480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188640"/>
            <a:ext cx="8229600" cy="1143000"/>
          </a:xfrm>
        </p:spPr>
        <p:txBody>
          <a:bodyPr/>
          <a:lstStyle/>
          <a:p>
            <a:pPr algn="ctr"/>
            <a:r>
              <a:rPr lang="en-AU" dirty="0" smtClean="0"/>
              <a:t>Stimulus</a:t>
            </a:r>
            <a:endParaRPr lang="en-AU" dirty="0"/>
          </a:p>
        </p:txBody>
      </p:sp>
      <p:pic>
        <p:nvPicPr>
          <p:cNvPr id="5" name="Picture 4" descr="birth cert extract.jpg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51520" y="1556792"/>
            <a:ext cx="4248472" cy="180364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5705872"/>
            <a:ext cx="1057912" cy="115212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2040" y="2276872"/>
            <a:ext cx="3819737" cy="40050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65733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  </a:t>
            </a:r>
            <a:endParaRPr lang="en-AU" dirty="0"/>
          </a:p>
        </p:txBody>
      </p:sp>
      <p:pic>
        <p:nvPicPr>
          <p:cNvPr id="4" name="Content Placeholder 3" descr="the golfer.jpg"/>
          <p:cNvPicPr>
            <a:picLocks noGrp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67544" y="1268760"/>
            <a:ext cx="2448272" cy="3024336"/>
          </a:xfrm>
          <a:prstGeom prst="rect">
            <a:avLst/>
          </a:prstGeom>
        </p:spPr>
      </p:pic>
      <p:pic>
        <p:nvPicPr>
          <p:cNvPr id="5" name="Picture 4" descr="wpc.jpg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211960" y="1196752"/>
            <a:ext cx="3357334" cy="352839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6337" y="5301208"/>
            <a:ext cx="1057912" cy="11521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72052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  </a:t>
            </a:r>
            <a:endParaRPr lang="en-AU" dirty="0"/>
          </a:p>
        </p:txBody>
      </p:sp>
      <p:pic>
        <p:nvPicPr>
          <p:cNvPr id="4" name="Content Placeholder 3" descr="Orthodox church.jpg"/>
          <p:cNvPicPr>
            <a:picLocks noGrp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043608" y="908720"/>
            <a:ext cx="3384376" cy="2232248"/>
          </a:xfrm>
          <a:prstGeom prst="rect">
            <a:avLst/>
          </a:prstGeom>
        </p:spPr>
      </p:pic>
      <p:pic>
        <p:nvPicPr>
          <p:cNvPr id="5" name="Picture 4" descr="Village home.jpg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788024" y="1556792"/>
            <a:ext cx="3888432" cy="417646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899592" y="4162858"/>
            <a:ext cx="273630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3200" dirty="0" smtClean="0"/>
              <a:t>Romania</a:t>
            </a:r>
            <a:endParaRPr lang="en-AU" sz="32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5705051"/>
            <a:ext cx="1057912" cy="11521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97948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7.0&quot;&gt;&lt;object type=&quot;1&quot; unique_id=&quot;10001&quot;&gt;&lt;object type=&quot;8&quot; unique_id=&quot;10002&quot;&gt;&lt;/object&gt;&lt;object type=&quot;2&quot; unique_id=&quot;10003&quot;&gt;&lt;object type=&quot;3&quot; unique_id=&quot;10004&quot;&gt;&lt;property id=&quot;20148&quot; value=&quot;5&quot;/&gt;&lt;property id=&quot;20300&quot; value=&quot;Slide 1 - &amp;quot;Disrupting the label: a 4D research method for re-constituting ‘the other' and ‘othered' through theory, narrative,&quot;/&gt;&lt;property id=&quot;20307&quot; value=&quot;256&quot;/&gt;&lt;/object&gt;&lt;object type=&quot;3&quot; unique_id=&quot;10006&quot;&gt;&lt;property id=&quot;20148&quot; value=&quot;5&quot;/&gt;&lt;property id=&quot;20300&quot; value=&quot;Slide 3 - &amp;quot;Slow beginnings&amp;quot;&quot;/&gt;&lt;property id=&quot;20307&quot; value=&quot;258&quot;/&gt;&lt;/object&gt;&lt;object type=&quot;3&quot; unique_id=&quot;10007&quot;&gt;&lt;property id=&quot;20148&quot; value=&quot;5&quot;/&gt;&lt;property id=&quot;20300&quot; value=&quot;Slide 5 - &amp;quot;Who am I???&amp;quot;&quot;/&gt;&lt;property id=&quot;20307&quot; value=&quot;262&quot;/&gt;&lt;/object&gt;&lt;object type=&quot;3&quot; unique_id=&quot;10008&quot;&gt;&lt;property id=&quot;20148&quot; value=&quot;5&quot;/&gt;&lt;property id=&quot;20300&quot; value=&quot;Slide 7 - &amp;quot;Stimulus&amp;quot;&quot;/&gt;&lt;property id=&quot;20307&quot; value=&quot;261&quot;/&gt;&lt;/object&gt;&lt;object type=&quot;3&quot; unique_id=&quot;10030&quot;&gt;&lt;property id=&quot;20148&quot; value=&quot;5&quot;/&gt;&lt;property id=&quot;20300&quot; value=&quot;Slide 8 - &amp;quot;  &amp;quot;&quot;/&gt;&lt;property id=&quot;20307&quot; value=&quot;263&quot;/&gt;&lt;/object&gt;&lt;object type=&quot;3&quot; unique_id=&quot;10031&quot;&gt;&lt;property id=&quot;20148&quot; value=&quot;5&quot;/&gt;&lt;property id=&quot;20300&quot; value=&quot;Slide 9 - &amp;quot;  &amp;quot;&quot;/&gt;&lt;property id=&quot;20307&quot; value=&quot;264&quot;/&gt;&lt;/object&gt;&lt;object type=&quot;3&quot; unique_id=&quot;10032&quot;&gt;&lt;property id=&quot;20148&quot; value=&quot;5&quot;/&gt;&lt;property id=&quot;20300&quot; value=&quot;Slide 10 - &amp;quot;  &amp;quot;&quot;/&gt;&lt;property id=&quot;20307&quot; value=&quot;265&quot;/&gt;&lt;/object&gt;&lt;object type=&quot;3&quot; unique_id=&quot;10063&quot;&gt;&lt;property id=&quot;20148&quot; value=&quot;5&quot;/&gt;&lt;property id=&quot;20300&quot; value=&quot;Slide 2 - &amp;quot;In conversation with….&amp;quot;&quot;/&gt;&lt;property id=&quot;20307&quot; value=&quot;266&quot;/&gt;&lt;/object&gt;&lt;object type=&quot;3&quot; unique_id=&quot;10064&quot;&gt;&lt;property id=&quot;20148&quot; value=&quot;5&quot;/&gt;&lt;property id=&quot;20300&quot; value=&quot;Slide 4 - &amp;quot;In conversation with….&amp;quot;&quot;/&gt;&lt;property id=&quot;20307&quot; value=&quot;267&quot;/&gt;&lt;/object&gt;&lt;object type=&quot;3&quot; unique_id=&quot;10065&quot;&gt;&lt;property id=&quot;20148&quot; value=&quot;5&quot;/&gt;&lt;property id=&quot;20300&quot; value=&quot;Slide 11 - &amp;quot;Revelations&amp;quot;&quot;/&gt;&lt;property id=&quot;20307&quot; value=&quot;268&quot;/&gt;&lt;/object&gt;&lt;object type=&quot;3&quot; unique_id=&quot;10261&quot;&gt;&lt;property id=&quot;20148&quot; value=&quot;5&quot;/&gt;&lt;property id=&quot;20300&quot; value=&quot;Slide 6&quot;/&gt;&lt;property id=&quot;20307&quot; value=&quot;269&quot;/&gt;&lt;/object&gt;&lt;object type=&quot;3&quot; unique_id=&quot;10262&quot;&gt;&lt;property id=&quot;20148&quot; value=&quot;5&quot;/&gt;&lt;property id=&quot;20300&quot; value=&quot;Slide 12 - &amp;quot;In conversation with….&amp;quot;&quot;/&gt;&lt;property id=&quot;20307&quot; value=&quot;270&quot;/&gt;&lt;/object&gt;&lt;object type=&quot;3&quot; unique_id=&quot;10263&quot;&gt;&lt;property id=&quot;20148&quot; value=&quot;5&quot;/&gt;&lt;property id=&quot;20300&quot; value=&quot;Slide 13&quot;/&gt;&lt;property id=&quot;20307&quot; value=&quot;272&quot;/&gt;&lt;/object&gt;&lt;object type=&quot;3&quot; unique_id=&quot;10264&quot;&gt;&lt;property id=&quot;20148&quot; value=&quot;5&quot;/&gt;&lt;property id=&quot;20300&quot; value=&quot;Slide 14 - &amp;quot;Conclusions&amp;quot;&quot;/&gt;&lt;property id=&quot;20307&quot; value=&quot;273&quot;/&gt;&lt;/object&gt;&lt;object type=&quot;3&quot; unique_id=&quot;10265&quot;&gt;&lt;property id=&quot;20148&quot; value=&quot;5&quot;/&gt;&lt;property id=&quot;20300&quot; value=&quot;Slide 15 - &amp;quot;Gene Pool…&amp;quot;&quot;/&gt;&lt;property id=&quot;20307&quot; value=&quot;274&quot;/&gt;&lt;/object&gt;&lt;object type=&quot;3&quot; unique_id=&quot;10284&quot;&gt;&lt;property id=&quot;20148&quot; value=&quot;5&quot;/&gt;&lt;property id=&quot;20300&quot; value=&quot;Slide 17&quot;/&gt;&lt;property id=&quot;20307&quot; value=&quot;275&quot;/&gt;&lt;/object&gt;&lt;object type=&quot;3&quot; unique_id=&quot;10323&quot;&gt;&lt;property id=&quot;20148&quot; value=&quot;5&quot;/&gt;&lt;property id=&quot;20300&quot; value=&quot;Slide 16 - &amp;quot;to &amp;#x0D;&amp;#x0A;Birth Process&amp;quot;&quot;/&gt;&lt;property id=&quot;20307&quot; value=&quot;276&quot;/&gt;&lt;/object&gt;&lt;/object&gt;&lt;/object&gt;&lt;/database&gt;"/>
  <p:tag name="SECTOMILLISECCONVERTED" val="1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490</TotalTime>
  <Words>321</Words>
  <Application>Microsoft Office PowerPoint</Application>
  <PresentationFormat>On-screen Show (4:3)</PresentationFormat>
  <Paragraphs>96</Paragraphs>
  <Slides>17</Slides>
  <Notes>14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17</vt:i4>
      </vt:variant>
    </vt:vector>
  </HeadingPairs>
  <TitlesOfParts>
    <vt:vector size="20" baseType="lpstr">
      <vt:lpstr>Flow</vt:lpstr>
      <vt:lpstr>Macro-Enabled Template</vt:lpstr>
      <vt:lpstr>Document</vt:lpstr>
      <vt:lpstr>Disrupting the label: a 4D research method for re-constituting ‘the other' and ‘othered' through theory, narrative, metaphor and constructive conversation</vt:lpstr>
      <vt:lpstr>In conversation with….</vt:lpstr>
      <vt:lpstr>Slow beginnings</vt:lpstr>
      <vt:lpstr>In conversation with….</vt:lpstr>
      <vt:lpstr>Who am I???</vt:lpstr>
      <vt:lpstr>PowerPoint Presentation</vt:lpstr>
      <vt:lpstr>Stimulus</vt:lpstr>
      <vt:lpstr>  </vt:lpstr>
      <vt:lpstr>  </vt:lpstr>
      <vt:lpstr>  </vt:lpstr>
      <vt:lpstr>Revelations</vt:lpstr>
      <vt:lpstr>In conversation with….</vt:lpstr>
      <vt:lpstr>PowerPoint Presentation</vt:lpstr>
      <vt:lpstr>Conclusions</vt:lpstr>
      <vt:lpstr>Gene Pool…</vt:lpstr>
      <vt:lpstr>to  Birth Process</vt:lpstr>
      <vt:lpstr>PowerPoint Presentation</vt:lpstr>
    </vt:vector>
  </TitlesOfParts>
  <Company>University of Southern Queensland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Uisge Beatha</dc:title>
  <dc:creator>Yvonne Findlay</dc:creator>
  <cp:lastModifiedBy>PCUSER</cp:lastModifiedBy>
  <cp:revision>31</cp:revision>
  <dcterms:created xsi:type="dcterms:W3CDTF">2013-09-26T03:21:30Z</dcterms:created>
  <dcterms:modified xsi:type="dcterms:W3CDTF">2014-03-16T08:53:29Z</dcterms:modified>
</cp:coreProperties>
</file>