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9" r:id="rId1"/>
  </p:sldMasterIdLst>
  <p:notesMasterIdLst>
    <p:notesMasterId r:id="rId22"/>
  </p:notesMasterIdLst>
  <p:handoutMasterIdLst>
    <p:handoutMasterId r:id="rId23"/>
  </p:handoutMasterIdLst>
  <p:sldIdLst>
    <p:sldId id="256" r:id="rId2"/>
    <p:sldId id="263" r:id="rId3"/>
    <p:sldId id="264" r:id="rId4"/>
    <p:sldId id="259" r:id="rId5"/>
    <p:sldId id="260" r:id="rId6"/>
    <p:sldId id="265" r:id="rId7"/>
    <p:sldId id="266" r:id="rId8"/>
    <p:sldId id="269" r:id="rId9"/>
    <p:sldId id="267" r:id="rId10"/>
    <p:sldId id="268" r:id="rId11"/>
    <p:sldId id="270" r:id="rId12"/>
    <p:sldId id="271" r:id="rId13"/>
    <p:sldId id="272" r:id="rId14"/>
    <p:sldId id="278" r:id="rId15"/>
    <p:sldId id="273" r:id="rId16"/>
    <p:sldId id="274" r:id="rId17"/>
    <p:sldId id="275" r:id="rId18"/>
    <p:sldId id="276" r:id="rId19"/>
    <p:sldId id="277" r:id="rId20"/>
    <p:sldId id="262" r:id="rId2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17"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DBA12"/>
    <a:srgbClr val="EFE9E5"/>
    <a:srgbClr val="ACA095"/>
    <a:srgbClr val="0090BA"/>
    <a:srgbClr val="F58220"/>
    <a:srgbClr val="63A945"/>
    <a:srgbClr val="76848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17292A2E-F333-43FB-9621-5CBBE7FDCDCB}" styleName="Light Style 2 - Accent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 styleId="{E269D01E-BC32-4049-B463-5C60D7B0CCD2}" styleName="Themed Style 2 - Accent 4">
    <a:tblBg>
      <a:fillRef idx="3">
        <a:schemeClr val="accent4"/>
      </a:fillRef>
      <a:effectRef idx="3">
        <a:schemeClr val="accent4"/>
      </a:effectRef>
    </a:tblBg>
    <a:wholeTbl>
      <a:tcTxStyle>
        <a:fontRef idx="minor">
          <a:scrgbClr r="0" g="0" b="0"/>
        </a:fontRef>
        <a:schemeClr val="lt1"/>
      </a:tcTxStyle>
      <a:tcStyle>
        <a:tcBdr>
          <a:left>
            <a:lnRef idx="1">
              <a:schemeClr val="accent4">
                <a:tint val="50000"/>
              </a:schemeClr>
            </a:lnRef>
          </a:left>
          <a:right>
            <a:lnRef idx="1">
              <a:schemeClr val="accent4">
                <a:tint val="50000"/>
              </a:schemeClr>
            </a:lnRef>
          </a:right>
          <a:top>
            <a:lnRef idx="1">
              <a:schemeClr val="accent4">
                <a:tint val="50000"/>
              </a:schemeClr>
            </a:lnRef>
          </a:top>
          <a:bottom>
            <a:lnRef idx="1">
              <a:schemeClr val="accent4">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306799F8-075E-4A3A-A7F6-7FBC6576F1A4}" styleName="Themed Style 2 - Accent 3">
    <a:tblBg>
      <a:fillRef idx="3">
        <a:schemeClr val="accent3"/>
      </a:fillRef>
      <a:effectRef idx="3">
        <a:schemeClr val="accent3"/>
      </a:effectRef>
    </a:tblBg>
    <a:wholeTbl>
      <a:tcTxStyle>
        <a:fontRef idx="minor">
          <a:scrgbClr r="0" g="0" b="0"/>
        </a:fontRef>
        <a:schemeClr val="lt1"/>
      </a:tcTxStyle>
      <a:tcStyle>
        <a:tcBdr>
          <a:left>
            <a:lnRef idx="1">
              <a:schemeClr val="accent3">
                <a:tint val="50000"/>
              </a:schemeClr>
            </a:lnRef>
          </a:left>
          <a:right>
            <a:lnRef idx="1">
              <a:schemeClr val="accent3">
                <a:tint val="50000"/>
              </a:schemeClr>
            </a:lnRef>
          </a:right>
          <a:top>
            <a:lnRef idx="1">
              <a:schemeClr val="accent3">
                <a:tint val="50000"/>
              </a:schemeClr>
            </a:lnRef>
          </a:top>
          <a:bottom>
            <a:lnRef idx="1">
              <a:schemeClr val="accent3">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969" autoAdjust="0"/>
    <p:restoredTop sz="95915" autoAdjust="0"/>
  </p:normalViewPr>
  <p:slideViewPr>
    <p:cSldViewPr snapToGrid="0" showGuides="1">
      <p:cViewPr varScale="1">
        <p:scale>
          <a:sx n="87" d="100"/>
          <a:sy n="87" d="100"/>
        </p:scale>
        <p:origin x="600" y="78"/>
      </p:cViewPr>
      <p:guideLst>
        <p:guide orient="horz" pos="2160"/>
        <p:guide pos="3817"/>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notesViewPr>
    <p:cSldViewPr snapToGrid="0">
      <p:cViewPr varScale="1">
        <p:scale>
          <a:sx n="125" d="100"/>
          <a:sy n="125" d="100"/>
        </p:scale>
        <p:origin x="4074" y="96"/>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 Id="rId27"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AU"/>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49536955-9B83-4BEB-8ED3-CF1F6763782F}" type="datetimeFigureOut">
              <a:rPr lang="en-AU" smtClean="0"/>
              <a:t>14/01/2019</a:t>
            </a:fld>
            <a:endParaRPr lang="en-AU"/>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AU"/>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BA0D1060-9E8A-4BCD-9A83-EEFA84EF2D49}" type="slidenum">
              <a:rPr lang="en-AU" smtClean="0"/>
              <a:t>‹#›</a:t>
            </a:fld>
            <a:endParaRPr lang="en-AU"/>
          </a:p>
        </p:txBody>
      </p:sp>
    </p:spTree>
    <p:extLst>
      <p:ext uri="{BB962C8B-B14F-4D97-AF65-F5344CB8AC3E}">
        <p14:creationId xmlns:p14="http://schemas.microsoft.com/office/powerpoint/2010/main" val="102918879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AU"/>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FACAB00-78F1-4109-890C-E2C0C26622B6}" type="datetimeFigureOut">
              <a:rPr lang="en-AU" smtClean="0"/>
              <a:t>14/01/2019</a:t>
            </a:fld>
            <a:endParaRPr lang="en-AU"/>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AU"/>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AU"/>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2FEB527-BFC5-4743-9F8C-D09B2F6A70DA}" type="slidenum">
              <a:rPr lang="en-AU" smtClean="0"/>
              <a:t>‹#›</a:t>
            </a:fld>
            <a:endParaRPr lang="en-AU"/>
          </a:p>
        </p:txBody>
      </p:sp>
    </p:spTree>
    <p:extLst>
      <p:ext uri="{BB962C8B-B14F-4D97-AF65-F5344CB8AC3E}">
        <p14:creationId xmlns:p14="http://schemas.microsoft.com/office/powerpoint/2010/main" val="135071218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1.xml"/><Relationship Id="rId5" Type="http://schemas.openxmlformats.org/officeDocument/2006/relationships/image" Target="../media/image1.png"/><Relationship Id="rId4" Type="http://schemas.openxmlformats.org/officeDocument/2006/relationships/image" Target="../media/image8.png"/></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Presentation Title Slide">
    <p:bg>
      <p:bgPr>
        <a:solidFill>
          <a:schemeClr val="bg1"/>
        </a:solidFill>
        <a:effectLst/>
      </p:bgPr>
    </p:bg>
    <p:spTree>
      <p:nvGrpSpPr>
        <p:cNvPr id="1" name=""/>
        <p:cNvGrpSpPr/>
        <p:nvPr/>
      </p:nvGrpSpPr>
      <p:grpSpPr>
        <a:xfrm>
          <a:off x="0" y="0"/>
          <a:ext cx="0" cy="0"/>
          <a:chOff x="0" y="0"/>
          <a:chExt cx="0" cy="0"/>
        </a:xfrm>
      </p:grpSpPr>
      <p:sp>
        <p:nvSpPr>
          <p:cNvPr id="20" name="Title Placeholder 4"/>
          <p:cNvSpPr>
            <a:spLocks noGrp="1"/>
          </p:cNvSpPr>
          <p:nvPr>
            <p:ph type="title" hasCustomPrompt="1"/>
          </p:nvPr>
        </p:nvSpPr>
        <p:spPr>
          <a:xfrm>
            <a:off x="888815" y="3675951"/>
            <a:ext cx="10411032" cy="707216"/>
          </a:xfrm>
          <a:prstGeom prst="rect">
            <a:avLst/>
          </a:prstGeom>
          <a:ln w="57150">
            <a:noFill/>
          </a:ln>
        </p:spPr>
        <p:txBody>
          <a:bodyPr vert="horz" lIns="91440" tIns="45720" rIns="91440" bIns="45720" rtlCol="0" anchor="ctr" anchorCtr="0">
            <a:noAutofit/>
          </a:bodyPr>
          <a:lstStyle>
            <a:lvl1pPr algn="ctr">
              <a:defRPr sz="3600" b="1">
                <a:solidFill>
                  <a:srgbClr val="FDBA12"/>
                </a:solidFill>
                <a:latin typeface="Verdana" panose="020B0604030504040204" pitchFamily="34" charset="0"/>
                <a:ea typeface="Verdana" panose="020B0604030504040204" pitchFamily="34" charset="0"/>
                <a:cs typeface="Verdana" panose="020B0604030504040204" pitchFamily="34" charset="0"/>
              </a:defRPr>
            </a:lvl1pPr>
          </a:lstStyle>
          <a:p>
            <a:r>
              <a:rPr lang="en-US" dirty="0"/>
              <a:t>Presentation Title</a:t>
            </a:r>
            <a:endParaRPr lang="en-AU" dirty="0"/>
          </a:p>
        </p:txBody>
      </p:sp>
      <p:sp>
        <p:nvSpPr>
          <p:cNvPr id="21" name="Text Placeholder 2"/>
          <p:cNvSpPr>
            <a:spLocks noGrp="1"/>
          </p:cNvSpPr>
          <p:nvPr>
            <p:ph type="body" sz="quarter" idx="10" hasCustomPrompt="1"/>
          </p:nvPr>
        </p:nvSpPr>
        <p:spPr>
          <a:xfrm>
            <a:off x="888815" y="4599078"/>
            <a:ext cx="10411032" cy="999265"/>
          </a:xfrm>
          <a:prstGeom prst="rect">
            <a:avLst/>
          </a:prstGeom>
        </p:spPr>
        <p:txBody>
          <a:bodyPr/>
          <a:lstStyle>
            <a:lvl1pPr marL="0" indent="0" algn="ctr">
              <a:buFontTx/>
              <a:buNone/>
              <a:defRPr sz="2800" b="1">
                <a:solidFill>
                  <a:schemeClr val="tx1"/>
                </a:solidFill>
                <a:latin typeface="Verdana" panose="020B0604030504040204" pitchFamily="34" charset="0"/>
                <a:ea typeface="Verdana" panose="020B0604030504040204" pitchFamily="34" charset="0"/>
                <a:cs typeface="Verdana" panose="020B0604030504040204" pitchFamily="34" charset="0"/>
              </a:defRPr>
            </a:lvl1pPr>
          </a:lstStyle>
          <a:p>
            <a:pPr lvl="0"/>
            <a:r>
              <a:rPr lang="en-US" dirty="0"/>
              <a:t>Subtitle</a:t>
            </a:r>
          </a:p>
        </p:txBody>
      </p:sp>
      <p:sp>
        <p:nvSpPr>
          <p:cNvPr id="11" name="TextBox 10"/>
          <p:cNvSpPr txBox="1"/>
          <p:nvPr userDrawn="1"/>
        </p:nvSpPr>
        <p:spPr>
          <a:xfrm>
            <a:off x="9191625" y="6381750"/>
            <a:ext cx="2727029" cy="200055"/>
          </a:xfrm>
          <a:prstGeom prst="rect">
            <a:avLst/>
          </a:prstGeom>
          <a:noFill/>
        </p:spPr>
        <p:txBody>
          <a:bodyPr wrap="none" rtlCol="0">
            <a:spAutoFit/>
          </a:bodyPr>
          <a:lstStyle/>
          <a:p>
            <a:r>
              <a:rPr lang="en-AU" sz="700" dirty="0">
                <a:solidFill>
                  <a:schemeClr val="tx1"/>
                </a:solidFill>
                <a:latin typeface="Verdana" panose="020B0604030504040204" pitchFamily="34" charset="0"/>
                <a:ea typeface="Verdana" panose="020B0604030504040204" pitchFamily="34" charset="0"/>
                <a:cs typeface="Verdana" panose="020B0604030504040204" pitchFamily="34" charset="0"/>
              </a:rPr>
              <a:t>CRICOS QLD 00244B | NSW 02225M TEQSA: PRV12081</a:t>
            </a:r>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948700" y="955984"/>
            <a:ext cx="6291262" cy="2432805"/>
          </a:xfrm>
          <a:prstGeom prst="rect">
            <a:avLst/>
          </a:prstGeom>
        </p:spPr>
      </p:pic>
    </p:spTree>
    <p:extLst>
      <p:ext uri="{BB962C8B-B14F-4D97-AF65-F5344CB8AC3E}">
        <p14:creationId xmlns:p14="http://schemas.microsoft.com/office/powerpoint/2010/main" val="173007493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Hero Image/Testimonial Slide">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499298" y="495576"/>
            <a:ext cx="1642769" cy="608313"/>
          </a:xfrm>
          <a:prstGeom prst="rect">
            <a:avLst/>
          </a:prstGeom>
        </p:spPr>
      </p:pic>
      <p:sp>
        <p:nvSpPr>
          <p:cNvPr id="6" name="Title Placeholder 4"/>
          <p:cNvSpPr>
            <a:spLocks noGrp="1"/>
          </p:cNvSpPr>
          <p:nvPr>
            <p:ph type="title" hasCustomPrompt="1"/>
          </p:nvPr>
        </p:nvSpPr>
        <p:spPr>
          <a:xfrm>
            <a:off x="499298" y="2088326"/>
            <a:ext cx="4171762" cy="2011234"/>
          </a:xfrm>
          <a:prstGeom prst="rect">
            <a:avLst/>
          </a:prstGeom>
          <a:solidFill>
            <a:schemeClr val="tx1">
              <a:alpha val="70000"/>
            </a:schemeClr>
          </a:solidFill>
          <a:ln w="57150">
            <a:noFill/>
          </a:ln>
        </p:spPr>
        <p:txBody>
          <a:bodyPr vert="horz" lIns="91440" tIns="45720" rIns="91440" bIns="45720" rtlCol="0" anchor="ctr" anchorCtr="0">
            <a:normAutofit/>
          </a:bodyPr>
          <a:lstStyle>
            <a:lvl1pPr algn="ctr">
              <a:defRPr sz="2800" b="1" baseline="0">
                <a:solidFill>
                  <a:schemeClr val="bg1"/>
                </a:solidFill>
                <a:latin typeface="Verdana" panose="020B0604030504040204" pitchFamily="34" charset="0"/>
                <a:ea typeface="Verdana" panose="020B0604030504040204" pitchFamily="34" charset="0"/>
                <a:cs typeface="Verdana" panose="020B0604030504040204" pitchFamily="34" charset="0"/>
              </a:defRPr>
            </a:lvl1pPr>
          </a:lstStyle>
          <a:p>
            <a:r>
              <a:rPr lang="en-US" dirty="0"/>
              <a:t>“Pull-out quote</a:t>
            </a:r>
            <a:br>
              <a:rPr lang="en-US" dirty="0"/>
            </a:br>
            <a:r>
              <a:rPr lang="en-US" dirty="0"/>
              <a:t>or testimonial”</a:t>
            </a:r>
            <a:endParaRPr lang="en-AU" dirty="0"/>
          </a:p>
        </p:txBody>
      </p:sp>
    </p:spTree>
    <p:extLst>
      <p:ext uri="{BB962C8B-B14F-4D97-AF65-F5344CB8AC3E}">
        <p14:creationId xmlns:p14="http://schemas.microsoft.com/office/powerpoint/2010/main" val="93720894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Blank Page">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99299" y="498373"/>
            <a:ext cx="1642768" cy="608312"/>
          </a:xfrm>
          <a:prstGeom prst="rect">
            <a:avLst/>
          </a:prstGeom>
        </p:spPr>
      </p:pic>
    </p:spTree>
    <p:extLst>
      <p:ext uri="{BB962C8B-B14F-4D97-AF65-F5344CB8AC3E}">
        <p14:creationId xmlns:p14="http://schemas.microsoft.com/office/powerpoint/2010/main" val="13561495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Content + Hero Image">
    <p:spTree>
      <p:nvGrpSpPr>
        <p:cNvPr id="1" name=""/>
        <p:cNvGrpSpPr/>
        <p:nvPr/>
      </p:nvGrpSpPr>
      <p:grpSpPr>
        <a:xfrm>
          <a:off x="0" y="0"/>
          <a:ext cx="0" cy="0"/>
          <a:chOff x="0" y="0"/>
          <a:chExt cx="0" cy="0"/>
        </a:xfrm>
      </p:grpSpPr>
      <p:sp>
        <p:nvSpPr>
          <p:cNvPr id="3" name="Text Placeholder 2"/>
          <p:cNvSpPr>
            <a:spLocks noGrp="1"/>
          </p:cNvSpPr>
          <p:nvPr>
            <p:ph type="body" sz="quarter" idx="10" hasCustomPrompt="1"/>
          </p:nvPr>
        </p:nvSpPr>
        <p:spPr>
          <a:xfrm>
            <a:off x="355599" y="2522539"/>
            <a:ext cx="6739467" cy="804861"/>
          </a:xfrm>
          <a:prstGeom prst="rect">
            <a:avLst/>
          </a:prstGeom>
        </p:spPr>
        <p:txBody>
          <a:bodyPr/>
          <a:lstStyle>
            <a:lvl1pPr>
              <a:defRPr sz="2800"/>
            </a:lvl1pPr>
          </a:lstStyle>
          <a:p>
            <a:pPr lvl="0"/>
            <a:r>
              <a:rPr lang="en-US" dirty="0"/>
              <a:t>Sub-heading</a:t>
            </a:r>
          </a:p>
        </p:txBody>
      </p:sp>
      <p:sp>
        <p:nvSpPr>
          <p:cNvPr id="5" name="Text Placeholder 4"/>
          <p:cNvSpPr>
            <a:spLocks noGrp="1"/>
          </p:cNvSpPr>
          <p:nvPr>
            <p:ph type="body" sz="quarter" idx="11" hasCustomPrompt="1"/>
          </p:nvPr>
        </p:nvSpPr>
        <p:spPr>
          <a:xfrm>
            <a:off x="355600" y="3327400"/>
            <a:ext cx="6739466" cy="3187700"/>
          </a:xfrm>
          <a:prstGeom prst="rect">
            <a:avLst/>
          </a:prstGeom>
        </p:spPr>
        <p:txBody>
          <a:bodyPr/>
          <a:lstStyle>
            <a:lvl1pPr marL="0" indent="0">
              <a:buClr>
                <a:srgbClr val="FDBA12"/>
              </a:buClr>
              <a:buFontTx/>
              <a:buNone/>
              <a:defRPr sz="2000" b="0" baseline="0"/>
            </a:lvl1pPr>
            <a:lvl2pPr marL="800100" indent="-342900">
              <a:buClr>
                <a:schemeClr val="tx1"/>
              </a:buClr>
              <a:buFont typeface="Wingdings" panose="05000000000000000000" pitchFamily="2" charset="2"/>
              <a:buChar char="§"/>
              <a:defRPr sz="1800"/>
            </a:lvl2pPr>
            <a:lvl3pPr marL="1257300" indent="-342900">
              <a:buClr>
                <a:srgbClr val="FDBA12"/>
              </a:buClr>
              <a:buFont typeface="Wingdings" panose="05000000000000000000" pitchFamily="2" charset="2"/>
              <a:buChar char="§"/>
              <a:defRPr sz="1600">
                <a:latin typeface="verdana (Body)"/>
              </a:defRPr>
            </a:lvl3pPr>
            <a:lvl4pPr marL="1657350" indent="-285750">
              <a:buClr>
                <a:schemeClr val="tx1"/>
              </a:buClr>
              <a:buFont typeface="Wingdings" panose="05000000000000000000" pitchFamily="2" charset="2"/>
              <a:buChar char="§"/>
              <a:defRPr sz="1600" baseline="0">
                <a:latin typeface="verdana (Body)"/>
              </a:defRPr>
            </a:lvl4pPr>
            <a:lvl5pPr>
              <a:defRPr>
                <a:latin typeface="verdana (Body)"/>
              </a:defRPr>
            </a:lvl5pPr>
          </a:lstStyle>
          <a:p>
            <a:pPr lvl="0"/>
            <a:r>
              <a:rPr lang="en-US" dirty="0"/>
              <a:t>Body Text</a:t>
            </a:r>
          </a:p>
          <a:p>
            <a:pPr lvl="1"/>
            <a:r>
              <a:rPr lang="en-US" dirty="0"/>
              <a:t>Second level bullet</a:t>
            </a:r>
          </a:p>
          <a:p>
            <a:pPr lvl="2"/>
            <a:r>
              <a:rPr lang="en-US" dirty="0"/>
              <a:t>Third level bullet</a:t>
            </a:r>
          </a:p>
        </p:txBody>
      </p:sp>
      <p:sp>
        <p:nvSpPr>
          <p:cNvPr id="6" name="Title Placeholder 4"/>
          <p:cNvSpPr>
            <a:spLocks noGrp="1"/>
          </p:cNvSpPr>
          <p:nvPr>
            <p:ph type="title" hasCustomPrompt="1"/>
          </p:nvPr>
        </p:nvSpPr>
        <p:spPr>
          <a:xfrm>
            <a:off x="355600" y="1748707"/>
            <a:ext cx="6739467" cy="773831"/>
          </a:xfrm>
          <a:prstGeom prst="rect">
            <a:avLst/>
          </a:prstGeom>
        </p:spPr>
        <p:txBody>
          <a:bodyPr vert="horz" lIns="91440" tIns="45720" rIns="91440" bIns="45720" rtlCol="0" anchor="t" anchorCtr="0">
            <a:normAutofit/>
          </a:bodyPr>
          <a:lstStyle>
            <a:lvl1pPr>
              <a:defRPr sz="3600">
                <a:solidFill>
                  <a:srgbClr val="FDBA12"/>
                </a:solidFill>
              </a:defRPr>
            </a:lvl1pPr>
          </a:lstStyle>
          <a:p>
            <a:r>
              <a:rPr lang="en-US" dirty="0"/>
              <a:t>Heading</a:t>
            </a:r>
            <a:endParaRPr lang="en-AU" dirty="0"/>
          </a:p>
        </p:txBody>
      </p:sp>
      <p:sp>
        <p:nvSpPr>
          <p:cNvPr id="8" name="Picture Placeholder 7"/>
          <p:cNvSpPr>
            <a:spLocks noGrp="1"/>
          </p:cNvSpPr>
          <p:nvPr>
            <p:ph type="pic" sz="quarter" idx="12"/>
          </p:nvPr>
        </p:nvSpPr>
        <p:spPr>
          <a:xfrm>
            <a:off x="7553325" y="0"/>
            <a:ext cx="4638675" cy="6858000"/>
          </a:xfrm>
          <a:prstGeom prst="rect">
            <a:avLst/>
          </a:prstGeom>
        </p:spPr>
        <p:txBody>
          <a:bodyPr/>
          <a:lstStyle>
            <a:lvl1pPr algn="ctr">
              <a:defRPr/>
            </a:lvl1pPr>
          </a:lstStyle>
          <a:p>
            <a:endParaRPr lang="en-AU" dirty="0"/>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99299" y="498373"/>
            <a:ext cx="1642768" cy="608312"/>
          </a:xfrm>
          <a:prstGeom prst="rect">
            <a:avLst/>
          </a:prstGeom>
        </p:spPr>
      </p:pic>
    </p:spTree>
    <p:extLst>
      <p:ext uri="{BB962C8B-B14F-4D97-AF65-F5344CB8AC3E}">
        <p14:creationId xmlns:p14="http://schemas.microsoft.com/office/powerpoint/2010/main" val="280424981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Content + Bullet List">
    <p:spTree>
      <p:nvGrpSpPr>
        <p:cNvPr id="1" name=""/>
        <p:cNvGrpSpPr/>
        <p:nvPr/>
      </p:nvGrpSpPr>
      <p:grpSpPr>
        <a:xfrm>
          <a:off x="0" y="0"/>
          <a:ext cx="0" cy="0"/>
          <a:chOff x="0" y="0"/>
          <a:chExt cx="0" cy="0"/>
        </a:xfrm>
      </p:grpSpPr>
      <p:sp>
        <p:nvSpPr>
          <p:cNvPr id="9" name="Content Placeholder 8"/>
          <p:cNvSpPr>
            <a:spLocks noGrp="1"/>
          </p:cNvSpPr>
          <p:nvPr>
            <p:ph sz="quarter" idx="12" hasCustomPrompt="1"/>
          </p:nvPr>
        </p:nvSpPr>
        <p:spPr>
          <a:xfrm>
            <a:off x="7553325" y="1748707"/>
            <a:ext cx="4291012" cy="4794967"/>
          </a:xfrm>
          <a:prstGeom prst="rect">
            <a:avLst/>
          </a:prstGeom>
        </p:spPr>
        <p:txBody>
          <a:bodyPr/>
          <a:lstStyle>
            <a:lvl1pPr marL="571500" indent="-571500">
              <a:buClr>
                <a:srgbClr val="FDBA12"/>
              </a:buClr>
              <a:buFont typeface="Wingdings" panose="05000000000000000000" pitchFamily="2" charset="2"/>
              <a:buChar char="§"/>
              <a:defRPr sz="2000" baseline="0"/>
            </a:lvl1pPr>
            <a:lvl2pPr marL="800100" indent="-342900">
              <a:buFont typeface="Wingdings" panose="05000000000000000000" pitchFamily="2" charset="2"/>
              <a:buChar char="§"/>
              <a:defRPr sz="2000" baseline="0"/>
            </a:lvl2pPr>
            <a:lvl3pPr marL="1257300" indent="-342900">
              <a:buClr>
                <a:srgbClr val="FDBA12"/>
              </a:buClr>
              <a:buFont typeface="Wingdings" panose="05000000000000000000" pitchFamily="2" charset="2"/>
              <a:buChar char="§"/>
              <a:defRPr sz="1800"/>
            </a:lvl3pPr>
            <a:lvl4pPr marL="1657350" indent="-285750">
              <a:buFont typeface="Wingdings" panose="05000000000000000000" pitchFamily="2" charset="2"/>
              <a:buChar char="§"/>
              <a:defRPr sz="1600" baseline="0"/>
            </a:lvl4pPr>
            <a:lvl5pPr marL="2114550" indent="-285750">
              <a:buFont typeface="Wingdings" panose="05000000000000000000" pitchFamily="2" charset="2"/>
              <a:buChar char="§"/>
              <a:defRPr/>
            </a:lvl5pPr>
          </a:lstStyle>
          <a:p>
            <a:pPr lvl="0"/>
            <a:r>
              <a:rPr lang="en-US" dirty="0"/>
              <a:t>First Level bullet point</a:t>
            </a:r>
          </a:p>
          <a:p>
            <a:pPr lvl="1"/>
            <a:r>
              <a:rPr lang="en-US" dirty="0"/>
              <a:t>Second level bullet point</a:t>
            </a:r>
          </a:p>
          <a:p>
            <a:pPr lvl="2"/>
            <a:r>
              <a:rPr lang="en-US" dirty="0"/>
              <a:t>Third level bullet point</a:t>
            </a:r>
          </a:p>
          <a:p>
            <a:pPr lvl="3"/>
            <a:r>
              <a:rPr lang="en-US" dirty="0"/>
              <a:t>Fourth level bullet point</a:t>
            </a:r>
          </a:p>
        </p:txBody>
      </p:sp>
      <p:sp>
        <p:nvSpPr>
          <p:cNvPr id="7" name="Text Placeholder 2"/>
          <p:cNvSpPr>
            <a:spLocks noGrp="1"/>
          </p:cNvSpPr>
          <p:nvPr>
            <p:ph type="body" sz="quarter" idx="10" hasCustomPrompt="1"/>
          </p:nvPr>
        </p:nvSpPr>
        <p:spPr>
          <a:xfrm>
            <a:off x="355599" y="2522539"/>
            <a:ext cx="6739467" cy="804861"/>
          </a:xfrm>
          <a:prstGeom prst="rect">
            <a:avLst/>
          </a:prstGeom>
        </p:spPr>
        <p:txBody>
          <a:bodyPr/>
          <a:lstStyle>
            <a:lvl1pPr>
              <a:defRPr sz="2800"/>
            </a:lvl1pPr>
          </a:lstStyle>
          <a:p>
            <a:pPr lvl="0"/>
            <a:r>
              <a:rPr lang="en-US" dirty="0"/>
              <a:t>Sub-heading</a:t>
            </a:r>
          </a:p>
        </p:txBody>
      </p:sp>
      <p:sp>
        <p:nvSpPr>
          <p:cNvPr id="10" name="Title Placeholder 4"/>
          <p:cNvSpPr>
            <a:spLocks noGrp="1"/>
          </p:cNvSpPr>
          <p:nvPr>
            <p:ph type="title" hasCustomPrompt="1"/>
          </p:nvPr>
        </p:nvSpPr>
        <p:spPr>
          <a:xfrm>
            <a:off x="355600" y="1748707"/>
            <a:ext cx="6739467" cy="773831"/>
          </a:xfrm>
          <a:prstGeom prst="rect">
            <a:avLst/>
          </a:prstGeom>
        </p:spPr>
        <p:txBody>
          <a:bodyPr vert="horz" lIns="91440" tIns="45720" rIns="91440" bIns="45720" rtlCol="0" anchor="t" anchorCtr="0">
            <a:normAutofit/>
          </a:bodyPr>
          <a:lstStyle>
            <a:lvl1pPr>
              <a:defRPr sz="3600">
                <a:solidFill>
                  <a:srgbClr val="FDBA12"/>
                </a:solidFill>
              </a:defRPr>
            </a:lvl1pPr>
          </a:lstStyle>
          <a:p>
            <a:r>
              <a:rPr lang="en-US" dirty="0"/>
              <a:t>Heading</a:t>
            </a:r>
            <a:endParaRPr lang="en-AU" dirty="0"/>
          </a:p>
        </p:txBody>
      </p:sp>
      <p:pic>
        <p:nvPicPr>
          <p:cNvPr id="6" name="Picture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99299" y="498373"/>
            <a:ext cx="1642768" cy="608312"/>
          </a:xfrm>
          <a:prstGeom prst="rect">
            <a:avLst/>
          </a:prstGeom>
        </p:spPr>
      </p:pic>
      <p:sp>
        <p:nvSpPr>
          <p:cNvPr id="11" name="Text Placeholder 4"/>
          <p:cNvSpPr>
            <a:spLocks noGrp="1"/>
          </p:cNvSpPr>
          <p:nvPr>
            <p:ph type="body" sz="quarter" idx="11" hasCustomPrompt="1"/>
          </p:nvPr>
        </p:nvSpPr>
        <p:spPr>
          <a:xfrm>
            <a:off x="355600" y="3327400"/>
            <a:ext cx="6739466" cy="3187700"/>
          </a:xfrm>
          <a:prstGeom prst="rect">
            <a:avLst/>
          </a:prstGeom>
        </p:spPr>
        <p:txBody>
          <a:bodyPr/>
          <a:lstStyle>
            <a:lvl1pPr marL="0" indent="0">
              <a:buClr>
                <a:srgbClr val="FDBA12"/>
              </a:buClr>
              <a:buFontTx/>
              <a:buNone/>
              <a:defRPr sz="2000" b="0" baseline="0"/>
            </a:lvl1pPr>
            <a:lvl2pPr marL="800100" indent="-342900">
              <a:buClr>
                <a:schemeClr val="tx1"/>
              </a:buClr>
              <a:buFont typeface="Wingdings" panose="05000000000000000000" pitchFamily="2" charset="2"/>
              <a:buChar char="§"/>
              <a:defRPr sz="1800"/>
            </a:lvl2pPr>
            <a:lvl3pPr marL="1257300" indent="-342900">
              <a:buClr>
                <a:srgbClr val="FDBA12"/>
              </a:buClr>
              <a:buFont typeface="Wingdings" panose="05000000000000000000" pitchFamily="2" charset="2"/>
              <a:buChar char="§"/>
              <a:defRPr sz="1600">
                <a:latin typeface="verdana (Body)"/>
              </a:defRPr>
            </a:lvl3pPr>
            <a:lvl4pPr marL="1657350" indent="-285750">
              <a:buClr>
                <a:schemeClr val="tx1"/>
              </a:buClr>
              <a:buFont typeface="Wingdings" panose="05000000000000000000" pitchFamily="2" charset="2"/>
              <a:buChar char="§"/>
              <a:defRPr sz="1600" baseline="0">
                <a:latin typeface="verdana (Body)"/>
              </a:defRPr>
            </a:lvl4pPr>
            <a:lvl5pPr>
              <a:defRPr>
                <a:latin typeface="verdana (Body)"/>
              </a:defRPr>
            </a:lvl5pPr>
          </a:lstStyle>
          <a:p>
            <a:pPr lvl="0"/>
            <a:r>
              <a:rPr lang="en-US" dirty="0"/>
              <a:t>Body Text</a:t>
            </a:r>
          </a:p>
          <a:p>
            <a:pPr lvl="1"/>
            <a:r>
              <a:rPr lang="en-US" dirty="0"/>
              <a:t>Second level bullet</a:t>
            </a:r>
          </a:p>
          <a:p>
            <a:pPr lvl="2"/>
            <a:r>
              <a:rPr lang="en-US" dirty="0"/>
              <a:t>Third level bullet</a:t>
            </a:r>
          </a:p>
        </p:txBody>
      </p:sp>
    </p:spTree>
    <p:extLst>
      <p:ext uri="{BB962C8B-B14F-4D97-AF65-F5344CB8AC3E}">
        <p14:creationId xmlns:p14="http://schemas.microsoft.com/office/powerpoint/2010/main" val="373251161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Content + Table/Chart">
    <p:spTree>
      <p:nvGrpSpPr>
        <p:cNvPr id="1" name=""/>
        <p:cNvGrpSpPr/>
        <p:nvPr/>
      </p:nvGrpSpPr>
      <p:grpSpPr>
        <a:xfrm>
          <a:off x="0" y="0"/>
          <a:ext cx="0" cy="0"/>
          <a:chOff x="0" y="0"/>
          <a:chExt cx="0" cy="0"/>
        </a:xfrm>
      </p:grpSpPr>
      <p:sp>
        <p:nvSpPr>
          <p:cNvPr id="4" name="Table Placeholder 3"/>
          <p:cNvSpPr>
            <a:spLocks noGrp="1"/>
          </p:cNvSpPr>
          <p:nvPr>
            <p:ph type="tbl" sz="quarter" idx="11"/>
          </p:nvPr>
        </p:nvSpPr>
        <p:spPr>
          <a:xfrm>
            <a:off x="355599" y="3791089"/>
            <a:ext cx="6739467" cy="2752586"/>
          </a:xfrm>
          <a:prstGeom prst="rect">
            <a:avLst/>
          </a:prstGeom>
          <a:noFill/>
        </p:spPr>
        <p:txBody>
          <a:bodyPr anchor="t" anchorCtr="0"/>
          <a:lstStyle/>
          <a:p>
            <a:endParaRPr lang="en-AU" dirty="0"/>
          </a:p>
        </p:txBody>
      </p:sp>
      <p:sp>
        <p:nvSpPr>
          <p:cNvPr id="9" name="Chart Placeholder 8"/>
          <p:cNvSpPr>
            <a:spLocks noGrp="1"/>
          </p:cNvSpPr>
          <p:nvPr>
            <p:ph type="chart" sz="quarter" idx="12"/>
          </p:nvPr>
        </p:nvSpPr>
        <p:spPr>
          <a:xfrm>
            <a:off x="7543800" y="1748707"/>
            <a:ext cx="4295775" cy="4794967"/>
          </a:xfrm>
          <a:prstGeom prst="rect">
            <a:avLst/>
          </a:prstGeom>
          <a:noFill/>
        </p:spPr>
        <p:txBody>
          <a:bodyPr/>
          <a:lstStyle/>
          <a:p>
            <a:endParaRPr lang="en-AU" dirty="0"/>
          </a:p>
        </p:txBody>
      </p:sp>
      <p:sp>
        <p:nvSpPr>
          <p:cNvPr id="7" name="Text Placeholder 2"/>
          <p:cNvSpPr>
            <a:spLocks noGrp="1"/>
          </p:cNvSpPr>
          <p:nvPr>
            <p:ph type="body" sz="quarter" idx="10" hasCustomPrompt="1"/>
          </p:nvPr>
        </p:nvSpPr>
        <p:spPr>
          <a:xfrm>
            <a:off x="355599" y="2522539"/>
            <a:ext cx="6739467" cy="804861"/>
          </a:xfrm>
          <a:prstGeom prst="rect">
            <a:avLst/>
          </a:prstGeom>
        </p:spPr>
        <p:txBody>
          <a:bodyPr/>
          <a:lstStyle>
            <a:lvl1pPr>
              <a:defRPr sz="2800"/>
            </a:lvl1pPr>
          </a:lstStyle>
          <a:p>
            <a:pPr lvl="0"/>
            <a:r>
              <a:rPr lang="en-US" dirty="0"/>
              <a:t>Sub-heading</a:t>
            </a:r>
          </a:p>
        </p:txBody>
      </p:sp>
      <p:sp>
        <p:nvSpPr>
          <p:cNvPr id="10" name="Title Placeholder 4"/>
          <p:cNvSpPr>
            <a:spLocks noGrp="1"/>
          </p:cNvSpPr>
          <p:nvPr>
            <p:ph type="title" hasCustomPrompt="1"/>
          </p:nvPr>
        </p:nvSpPr>
        <p:spPr>
          <a:xfrm>
            <a:off x="355600" y="1748707"/>
            <a:ext cx="6739467" cy="773831"/>
          </a:xfrm>
          <a:prstGeom prst="rect">
            <a:avLst/>
          </a:prstGeom>
        </p:spPr>
        <p:txBody>
          <a:bodyPr vert="horz" lIns="91440" tIns="45720" rIns="91440" bIns="45720" rtlCol="0" anchor="t" anchorCtr="0">
            <a:normAutofit/>
          </a:bodyPr>
          <a:lstStyle>
            <a:lvl1pPr>
              <a:defRPr sz="3600">
                <a:solidFill>
                  <a:srgbClr val="FDBA12"/>
                </a:solidFill>
              </a:defRPr>
            </a:lvl1pPr>
          </a:lstStyle>
          <a:p>
            <a:r>
              <a:rPr lang="en-US" dirty="0"/>
              <a:t>Heading</a:t>
            </a:r>
            <a:endParaRPr lang="en-AU" dirty="0"/>
          </a:p>
        </p:txBody>
      </p:sp>
      <p:pic>
        <p:nvPicPr>
          <p:cNvPr id="6" name="Picture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99299" y="498373"/>
            <a:ext cx="1642768" cy="608312"/>
          </a:xfrm>
          <a:prstGeom prst="rect">
            <a:avLst/>
          </a:prstGeom>
        </p:spPr>
      </p:pic>
    </p:spTree>
    <p:extLst>
      <p:ext uri="{BB962C8B-B14F-4D97-AF65-F5344CB8AC3E}">
        <p14:creationId xmlns:p14="http://schemas.microsoft.com/office/powerpoint/2010/main" val="243159812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Closing Slide - Internal">
    <p:bg>
      <p:bgPr>
        <a:solidFill>
          <a:schemeClr val="bg1"/>
        </a:solidFill>
        <a:effectLst/>
      </p:bgPr>
    </p:bg>
    <p:spTree>
      <p:nvGrpSpPr>
        <p:cNvPr id="1" name=""/>
        <p:cNvGrpSpPr/>
        <p:nvPr/>
      </p:nvGrpSpPr>
      <p:grpSpPr>
        <a:xfrm>
          <a:off x="0" y="0"/>
          <a:ext cx="0" cy="0"/>
          <a:chOff x="0" y="0"/>
          <a:chExt cx="0" cy="0"/>
        </a:xfrm>
      </p:grpSpPr>
      <p:sp>
        <p:nvSpPr>
          <p:cNvPr id="18" name="Rectangle 17"/>
          <p:cNvSpPr/>
          <p:nvPr userDrawn="1"/>
        </p:nvSpPr>
        <p:spPr>
          <a:xfrm>
            <a:off x="0" y="4580467"/>
            <a:ext cx="12192000" cy="2277533"/>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pic>
        <p:nvPicPr>
          <p:cNvPr id="33" name="Picture 3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737238" y="1220602"/>
            <a:ext cx="4745753" cy="1757336"/>
          </a:xfrm>
          <a:prstGeom prst="rect">
            <a:avLst/>
          </a:prstGeom>
        </p:spPr>
      </p:pic>
      <p:sp>
        <p:nvSpPr>
          <p:cNvPr id="13" name="Text Placeholder 13"/>
          <p:cNvSpPr>
            <a:spLocks noGrp="1"/>
          </p:cNvSpPr>
          <p:nvPr>
            <p:ph type="body" sz="quarter" idx="14" hasCustomPrompt="1"/>
          </p:nvPr>
        </p:nvSpPr>
        <p:spPr>
          <a:xfrm>
            <a:off x="273653" y="4818955"/>
            <a:ext cx="11672924" cy="1715195"/>
          </a:xfrm>
          <a:prstGeom prst="rect">
            <a:avLst/>
          </a:prstGeom>
        </p:spPr>
        <p:txBody>
          <a:bodyPr anchor="ctr" anchorCtr="0"/>
          <a:lstStyle>
            <a:lvl1pPr marL="0" indent="0" algn="ctr">
              <a:buNone/>
              <a:defRPr sz="2800" baseline="0">
                <a:solidFill>
                  <a:schemeClr val="bg1"/>
                </a:solidFill>
                <a:latin typeface="Verdana" panose="020B0604030504040204" pitchFamily="34" charset="0"/>
                <a:ea typeface="Verdana" panose="020B0604030504040204" pitchFamily="34" charset="0"/>
                <a:cs typeface="Verdana" panose="020B0604030504040204" pitchFamily="34" charset="0"/>
              </a:defRPr>
            </a:lvl1pPr>
            <a:lvl2pPr marL="457200" indent="0">
              <a:buNone/>
              <a:defRPr sz="2000">
                <a:solidFill>
                  <a:schemeClr val="bg1"/>
                </a:solidFill>
                <a:latin typeface="Verdana" panose="020B0604030504040204" pitchFamily="34" charset="0"/>
                <a:ea typeface="Verdana" panose="020B0604030504040204" pitchFamily="34" charset="0"/>
                <a:cs typeface="Verdana" panose="020B0604030504040204" pitchFamily="34" charset="0"/>
              </a:defRPr>
            </a:lvl2pPr>
            <a:lvl3pPr marL="914400" indent="0">
              <a:buNone/>
              <a:defRPr sz="2000">
                <a:solidFill>
                  <a:schemeClr val="bg1"/>
                </a:solidFill>
                <a:latin typeface="Verdana" panose="020B0604030504040204" pitchFamily="34" charset="0"/>
                <a:ea typeface="Verdana" panose="020B0604030504040204" pitchFamily="34" charset="0"/>
                <a:cs typeface="Verdana" panose="020B0604030504040204" pitchFamily="34" charset="0"/>
              </a:defRPr>
            </a:lvl3pPr>
            <a:lvl4pPr marL="1371600" indent="0">
              <a:buNone/>
              <a:defRPr sz="2000">
                <a:solidFill>
                  <a:schemeClr val="bg1"/>
                </a:solidFill>
                <a:latin typeface="Verdana" panose="020B0604030504040204" pitchFamily="34" charset="0"/>
                <a:ea typeface="Verdana" panose="020B0604030504040204" pitchFamily="34" charset="0"/>
                <a:cs typeface="Verdana" panose="020B0604030504040204" pitchFamily="34" charset="0"/>
              </a:defRPr>
            </a:lvl4pPr>
            <a:lvl5pPr marL="1828800" indent="0">
              <a:buNone/>
              <a:defRPr sz="2000">
                <a:solidFill>
                  <a:schemeClr val="bg1"/>
                </a:solidFill>
                <a:latin typeface="Verdana" panose="020B0604030504040204" pitchFamily="34" charset="0"/>
                <a:ea typeface="Verdana" panose="020B0604030504040204" pitchFamily="34" charset="0"/>
                <a:cs typeface="Verdana" panose="020B0604030504040204" pitchFamily="34" charset="0"/>
              </a:defRPr>
            </a:lvl5pPr>
          </a:lstStyle>
          <a:p>
            <a:pPr lvl="0"/>
            <a:r>
              <a:rPr lang="en-AU" dirty="0"/>
              <a:t>Closing Statement</a:t>
            </a:r>
          </a:p>
        </p:txBody>
      </p:sp>
      <p:sp>
        <p:nvSpPr>
          <p:cNvPr id="6" name="TextBox 5"/>
          <p:cNvSpPr txBox="1"/>
          <p:nvPr userDrawn="1"/>
        </p:nvSpPr>
        <p:spPr>
          <a:xfrm>
            <a:off x="9344025" y="6534150"/>
            <a:ext cx="2727029" cy="200055"/>
          </a:xfrm>
          <a:prstGeom prst="rect">
            <a:avLst/>
          </a:prstGeom>
          <a:noFill/>
        </p:spPr>
        <p:txBody>
          <a:bodyPr wrap="none" rtlCol="0">
            <a:spAutoFit/>
          </a:bodyPr>
          <a:lstStyle/>
          <a:p>
            <a:r>
              <a:rPr lang="en-AU" sz="700" dirty="0">
                <a:solidFill>
                  <a:schemeClr val="bg1"/>
                </a:solidFill>
                <a:latin typeface="Verdana" panose="020B0604030504040204" pitchFamily="34" charset="0"/>
                <a:ea typeface="Verdana" panose="020B0604030504040204" pitchFamily="34" charset="0"/>
                <a:cs typeface="Verdana" panose="020B0604030504040204" pitchFamily="34" charset="0"/>
              </a:rPr>
              <a:t>CRICOS QLD 00244B | NSW 02225M TEQSA: PRV12081</a:t>
            </a:r>
          </a:p>
        </p:txBody>
      </p:sp>
    </p:spTree>
    <p:extLst>
      <p:ext uri="{BB962C8B-B14F-4D97-AF65-F5344CB8AC3E}">
        <p14:creationId xmlns:p14="http://schemas.microsoft.com/office/powerpoint/2010/main" val="293998368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Closing Slide - External">
    <p:bg>
      <p:bgPr>
        <a:solidFill>
          <a:schemeClr val="bg1"/>
        </a:solidFill>
        <a:effectLst/>
      </p:bgPr>
    </p:bg>
    <p:spTree>
      <p:nvGrpSpPr>
        <p:cNvPr id="1" name=""/>
        <p:cNvGrpSpPr/>
        <p:nvPr/>
      </p:nvGrpSpPr>
      <p:grpSpPr>
        <a:xfrm>
          <a:off x="0" y="0"/>
          <a:ext cx="0" cy="0"/>
          <a:chOff x="0" y="0"/>
          <a:chExt cx="0" cy="0"/>
        </a:xfrm>
      </p:grpSpPr>
      <p:sp>
        <p:nvSpPr>
          <p:cNvPr id="18" name="Rectangle 17"/>
          <p:cNvSpPr/>
          <p:nvPr userDrawn="1"/>
        </p:nvSpPr>
        <p:spPr>
          <a:xfrm>
            <a:off x="0" y="4580467"/>
            <a:ext cx="12192000" cy="2277533"/>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19" name="TextBox 18"/>
          <p:cNvSpPr txBox="1"/>
          <p:nvPr userDrawn="1"/>
        </p:nvSpPr>
        <p:spPr>
          <a:xfrm>
            <a:off x="71375" y="4821614"/>
            <a:ext cx="3061516" cy="461665"/>
          </a:xfrm>
          <a:prstGeom prst="rect">
            <a:avLst/>
          </a:prstGeom>
          <a:noFill/>
        </p:spPr>
        <p:txBody>
          <a:bodyPr wrap="square" rtlCol="0">
            <a:spAutoFit/>
          </a:bodyPr>
          <a:lstStyle/>
          <a:p>
            <a:pPr algn="ctr"/>
            <a:r>
              <a:rPr lang="en-AU" sz="2400" b="1" dirty="0">
                <a:solidFill>
                  <a:schemeClr val="bg1"/>
                </a:solidFill>
                <a:latin typeface="Verdana" panose="020B0604030504040204" pitchFamily="34" charset="0"/>
                <a:ea typeface="Verdana" panose="020B0604030504040204" pitchFamily="34" charset="0"/>
                <a:cs typeface="Verdana" panose="020B0604030504040204" pitchFamily="34" charset="0"/>
              </a:rPr>
              <a:t>Find out more:</a:t>
            </a:r>
          </a:p>
        </p:txBody>
      </p:sp>
      <p:pic>
        <p:nvPicPr>
          <p:cNvPr id="26" name="Picture 2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523842" y="5963999"/>
            <a:ext cx="268082" cy="350681"/>
          </a:xfrm>
          <a:prstGeom prst="rect">
            <a:avLst/>
          </a:prstGeom>
        </p:spPr>
      </p:pic>
      <p:pic>
        <p:nvPicPr>
          <p:cNvPr id="27" name="Picture 26"/>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290741" y="5963999"/>
            <a:ext cx="303833" cy="373742"/>
          </a:xfrm>
          <a:prstGeom prst="rect">
            <a:avLst/>
          </a:prstGeom>
        </p:spPr>
      </p:pic>
      <p:pic>
        <p:nvPicPr>
          <p:cNvPr id="28" name="Picture 27"/>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290741" y="5419185"/>
            <a:ext cx="360964" cy="373742"/>
          </a:xfrm>
          <a:prstGeom prst="rect">
            <a:avLst/>
          </a:prstGeom>
        </p:spPr>
      </p:pic>
      <p:sp>
        <p:nvSpPr>
          <p:cNvPr id="29" name="Text Placeholder 13"/>
          <p:cNvSpPr>
            <a:spLocks noGrp="1"/>
          </p:cNvSpPr>
          <p:nvPr>
            <p:ph type="body" sz="quarter" idx="10"/>
          </p:nvPr>
        </p:nvSpPr>
        <p:spPr>
          <a:xfrm>
            <a:off x="792782" y="5963511"/>
            <a:ext cx="2383425" cy="570639"/>
          </a:xfrm>
          <a:prstGeom prst="rect">
            <a:avLst/>
          </a:prstGeom>
        </p:spPr>
        <p:txBody>
          <a:bodyPr/>
          <a:lstStyle>
            <a:lvl1pPr marL="0" indent="0">
              <a:buNone/>
              <a:defRPr sz="2000">
                <a:solidFill>
                  <a:schemeClr val="bg1"/>
                </a:solidFill>
                <a:latin typeface="Verdana" panose="020B0604030504040204" pitchFamily="34" charset="0"/>
                <a:ea typeface="Verdana" panose="020B0604030504040204" pitchFamily="34" charset="0"/>
                <a:cs typeface="Verdana" panose="020B0604030504040204" pitchFamily="34" charset="0"/>
              </a:defRPr>
            </a:lvl1pPr>
            <a:lvl2pPr marL="457200" indent="0">
              <a:buNone/>
              <a:defRPr sz="2000">
                <a:solidFill>
                  <a:schemeClr val="bg1"/>
                </a:solidFill>
                <a:latin typeface="Verdana" panose="020B0604030504040204" pitchFamily="34" charset="0"/>
                <a:ea typeface="Verdana" panose="020B0604030504040204" pitchFamily="34" charset="0"/>
                <a:cs typeface="Verdana" panose="020B0604030504040204" pitchFamily="34" charset="0"/>
              </a:defRPr>
            </a:lvl2pPr>
            <a:lvl3pPr marL="914400" indent="0">
              <a:buNone/>
              <a:defRPr sz="2000">
                <a:solidFill>
                  <a:schemeClr val="bg1"/>
                </a:solidFill>
                <a:latin typeface="Verdana" panose="020B0604030504040204" pitchFamily="34" charset="0"/>
                <a:ea typeface="Verdana" panose="020B0604030504040204" pitchFamily="34" charset="0"/>
                <a:cs typeface="Verdana" panose="020B0604030504040204" pitchFamily="34" charset="0"/>
              </a:defRPr>
            </a:lvl3pPr>
            <a:lvl4pPr marL="1371600" indent="0">
              <a:buNone/>
              <a:defRPr sz="2000">
                <a:solidFill>
                  <a:schemeClr val="bg1"/>
                </a:solidFill>
                <a:latin typeface="Verdana" panose="020B0604030504040204" pitchFamily="34" charset="0"/>
                <a:ea typeface="Verdana" panose="020B0604030504040204" pitchFamily="34" charset="0"/>
                <a:cs typeface="Verdana" panose="020B0604030504040204" pitchFamily="34" charset="0"/>
              </a:defRPr>
            </a:lvl4pPr>
            <a:lvl5pPr marL="1828800" indent="0">
              <a:buNone/>
              <a:defRPr sz="2000">
                <a:solidFill>
                  <a:schemeClr val="bg1"/>
                </a:solidFill>
                <a:latin typeface="Verdana" panose="020B0604030504040204" pitchFamily="34" charset="0"/>
                <a:ea typeface="Verdana" panose="020B0604030504040204" pitchFamily="34" charset="0"/>
                <a:cs typeface="Verdana" panose="020B0604030504040204" pitchFamily="34" charset="0"/>
              </a:defRPr>
            </a:lvl5pPr>
          </a:lstStyle>
          <a:p>
            <a:pPr lvl="0"/>
            <a:endParaRPr lang="en-AU" dirty="0"/>
          </a:p>
        </p:txBody>
      </p:sp>
      <p:sp>
        <p:nvSpPr>
          <p:cNvPr id="30" name="Text Placeholder 17"/>
          <p:cNvSpPr>
            <a:spLocks noGrp="1"/>
          </p:cNvSpPr>
          <p:nvPr>
            <p:ph type="body" sz="quarter" idx="12"/>
          </p:nvPr>
        </p:nvSpPr>
        <p:spPr>
          <a:xfrm>
            <a:off x="3968989" y="5973445"/>
            <a:ext cx="7949665" cy="560705"/>
          </a:xfrm>
          <a:prstGeom prst="rect">
            <a:avLst/>
          </a:prstGeom>
        </p:spPr>
        <p:txBody>
          <a:bodyPr/>
          <a:lstStyle>
            <a:lvl1pPr marL="0" indent="0">
              <a:buNone/>
              <a:defRPr sz="2000">
                <a:solidFill>
                  <a:schemeClr val="bg1"/>
                </a:solidFill>
                <a:latin typeface="Verdana" panose="020B0604030504040204" pitchFamily="34" charset="0"/>
                <a:ea typeface="Verdana" panose="020B0604030504040204" pitchFamily="34" charset="0"/>
                <a:cs typeface="Verdana" panose="020B0604030504040204" pitchFamily="34" charset="0"/>
              </a:defRPr>
            </a:lvl1pPr>
            <a:lvl2pPr marL="457200" indent="0">
              <a:buNone/>
              <a:defRPr sz="2000">
                <a:solidFill>
                  <a:schemeClr val="bg1"/>
                </a:solidFill>
                <a:latin typeface="Verdana" panose="020B0604030504040204" pitchFamily="34" charset="0"/>
                <a:ea typeface="Verdana" panose="020B0604030504040204" pitchFamily="34" charset="0"/>
                <a:cs typeface="Verdana" panose="020B0604030504040204" pitchFamily="34" charset="0"/>
              </a:defRPr>
            </a:lvl2pPr>
            <a:lvl3pPr marL="914400" indent="0">
              <a:buNone/>
              <a:defRPr sz="2000">
                <a:solidFill>
                  <a:schemeClr val="bg1"/>
                </a:solidFill>
                <a:latin typeface="Verdana" panose="020B0604030504040204" pitchFamily="34" charset="0"/>
                <a:ea typeface="Verdana" panose="020B0604030504040204" pitchFamily="34" charset="0"/>
                <a:cs typeface="Verdana" panose="020B0604030504040204" pitchFamily="34" charset="0"/>
              </a:defRPr>
            </a:lvl3pPr>
            <a:lvl4pPr marL="1371600" indent="0">
              <a:buNone/>
              <a:defRPr sz="2000">
                <a:solidFill>
                  <a:schemeClr val="bg1"/>
                </a:solidFill>
                <a:latin typeface="Verdana" panose="020B0604030504040204" pitchFamily="34" charset="0"/>
                <a:ea typeface="Verdana" panose="020B0604030504040204" pitchFamily="34" charset="0"/>
                <a:cs typeface="Verdana" panose="020B0604030504040204" pitchFamily="34" charset="0"/>
              </a:defRPr>
            </a:lvl4pPr>
            <a:lvl5pPr marL="1828800" indent="0">
              <a:buNone/>
              <a:defRPr sz="2000">
                <a:solidFill>
                  <a:schemeClr val="bg1"/>
                </a:solidFill>
                <a:latin typeface="Verdana" panose="020B0604030504040204" pitchFamily="34" charset="0"/>
                <a:ea typeface="Verdana" panose="020B0604030504040204" pitchFamily="34" charset="0"/>
                <a:cs typeface="Verdana" panose="020B0604030504040204" pitchFamily="34" charset="0"/>
              </a:defRPr>
            </a:lvl5pPr>
          </a:lstStyle>
          <a:p>
            <a:pPr lvl="0"/>
            <a:endParaRPr lang="en-AU" dirty="0"/>
          </a:p>
        </p:txBody>
      </p:sp>
      <p:sp>
        <p:nvSpPr>
          <p:cNvPr id="31" name="Text Placeholder 13"/>
          <p:cNvSpPr>
            <a:spLocks noGrp="1"/>
          </p:cNvSpPr>
          <p:nvPr>
            <p:ph type="body" sz="quarter" idx="13"/>
          </p:nvPr>
        </p:nvSpPr>
        <p:spPr>
          <a:xfrm>
            <a:off x="792782" y="5428904"/>
            <a:ext cx="11125872" cy="358990"/>
          </a:xfrm>
          <a:prstGeom prst="rect">
            <a:avLst/>
          </a:prstGeom>
        </p:spPr>
        <p:txBody>
          <a:bodyPr/>
          <a:lstStyle>
            <a:lvl1pPr marL="0" indent="0">
              <a:buNone/>
              <a:defRPr sz="2000">
                <a:solidFill>
                  <a:schemeClr val="bg1"/>
                </a:solidFill>
                <a:latin typeface="Verdana" panose="020B0604030504040204" pitchFamily="34" charset="0"/>
                <a:ea typeface="Verdana" panose="020B0604030504040204" pitchFamily="34" charset="0"/>
                <a:cs typeface="Verdana" panose="020B0604030504040204" pitchFamily="34" charset="0"/>
              </a:defRPr>
            </a:lvl1pPr>
            <a:lvl2pPr marL="457200" indent="0">
              <a:buNone/>
              <a:defRPr sz="2000">
                <a:solidFill>
                  <a:schemeClr val="bg1"/>
                </a:solidFill>
                <a:latin typeface="Verdana" panose="020B0604030504040204" pitchFamily="34" charset="0"/>
                <a:ea typeface="Verdana" panose="020B0604030504040204" pitchFamily="34" charset="0"/>
                <a:cs typeface="Verdana" panose="020B0604030504040204" pitchFamily="34" charset="0"/>
              </a:defRPr>
            </a:lvl2pPr>
            <a:lvl3pPr marL="914400" indent="0">
              <a:buNone/>
              <a:defRPr sz="2000">
                <a:solidFill>
                  <a:schemeClr val="bg1"/>
                </a:solidFill>
                <a:latin typeface="Verdana" panose="020B0604030504040204" pitchFamily="34" charset="0"/>
                <a:ea typeface="Verdana" panose="020B0604030504040204" pitchFamily="34" charset="0"/>
                <a:cs typeface="Verdana" panose="020B0604030504040204" pitchFamily="34" charset="0"/>
              </a:defRPr>
            </a:lvl3pPr>
            <a:lvl4pPr marL="1371600" indent="0">
              <a:buNone/>
              <a:defRPr sz="2000">
                <a:solidFill>
                  <a:schemeClr val="bg1"/>
                </a:solidFill>
                <a:latin typeface="Verdana" panose="020B0604030504040204" pitchFamily="34" charset="0"/>
                <a:ea typeface="Verdana" panose="020B0604030504040204" pitchFamily="34" charset="0"/>
                <a:cs typeface="Verdana" panose="020B0604030504040204" pitchFamily="34" charset="0"/>
              </a:defRPr>
            </a:lvl4pPr>
            <a:lvl5pPr marL="1828800" indent="0">
              <a:buNone/>
              <a:defRPr sz="2000">
                <a:solidFill>
                  <a:schemeClr val="bg1"/>
                </a:solidFill>
                <a:latin typeface="Verdana" panose="020B0604030504040204" pitchFamily="34" charset="0"/>
                <a:ea typeface="Verdana" panose="020B0604030504040204" pitchFamily="34" charset="0"/>
                <a:cs typeface="Verdana" panose="020B0604030504040204" pitchFamily="34" charset="0"/>
              </a:defRPr>
            </a:lvl5pPr>
          </a:lstStyle>
          <a:p>
            <a:pPr lvl="0"/>
            <a:endParaRPr lang="en-AU" dirty="0"/>
          </a:p>
        </p:txBody>
      </p:sp>
      <p:sp>
        <p:nvSpPr>
          <p:cNvPr id="14" name="Text Placeholder 13"/>
          <p:cNvSpPr>
            <a:spLocks noGrp="1"/>
          </p:cNvSpPr>
          <p:nvPr>
            <p:ph type="body" sz="quarter" idx="14" hasCustomPrompt="1"/>
          </p:nvPr>
        </p:nvSpPr>
        <p:spPr>
          <a:xfrm>
            <a:off x="0" y="3122149"/>
            <a:ext cx="12192000" cy="1083630"/>
          </a:xfrm>
          <a:prstGeom prst="rect">
            <a:avLst/>
          </a:prstGeom>
        </p:spPr>
        <p:txBody>
          <a:bodyPr anchor="ctr" anchorCtr="0"/>
          <a:lstStyle>
            <a:lvl1pPr marL="0" indent="0" algn="ctr">
              <a:buNone/>
              <a:defRPr sz="280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457200" indent="0">
              <a:buNone/>
              <a:defRPr sz="2000">
                <a:solidFill>
                  <a:schemeClr val="bg1"/>
                </a:solidFill>
                <a:latin typeface="Verdana" panose="020B0604030504040204" pitchFamily="34" charset="0"/>
                <a:ea typeface="Verdana" panose="020B0604030504040204" pitchFamily="34" charset="0"/>
                <a:cs typeface="Verdana" panose="020B0604030504040204" pitchFamily="34" charset="0"/>
              </a:defRPr>
            </a:lvl2pPr>
            <a:lvl3pPr marL="914400" indent="0">
              <a:buNone/>
              <a:defRPr sz="2000">
                <a:solidFill>
                  <a:schemeClr val="bg1"/>
                </a:solidFill>
                <a:latin typeface="Verdana" panose="020B0604030504040204" pitchFamily="34" charset="0"/>
                <a:ea typeface="Verdana" panose="020B0604030504040204" pitchFamily="34" charset="0"/>
                <a:cs typeface="Verdana" panose="020B0604030504040204" pitchFamily="34" charset="0"/>
              </a:defRPr>
            </a:lvl3pPr>
            <a:lvl4pPr marL="1371600" indent="0">
              <a:buNone/>
              <a:defRPr sz="2000">
                <a:solidFill>
                  <a:schemeClr val="bg1"/>
                </a:solidFill>
                <a:latin typeface="Verdana" panose="020B0604030504040204" pitchFamily="34" charset="0"/>
                <a:ea typeface="Verdana" panose="020B0604030504040204" pitchFamily="34" charset="0"/>
                <a:cs typeface="Verdana" panose="020B0604030504040204" pitchFamily="34" charset="0"/>
              </a:defRPr>
            </a:lvl4pPr>
            <a:lvl5pPr marL="1828800" indent="0">
              <a:buNone/>
              <a:defRPr sz="2000">
                <a:solidFill>
                  <a:schemeClr val="bg1"/>
                </a:solidFill>
                <a:latin typeface="Verdana" panose="020B0604030504040204" pitchFamily="34" charset="0"/>
                <a:ea typeface="Verdana" panose="020B0604030504040204" pitchFamily="34" charset="0"/>
                <a:cs typeface="Verdana" panose="020B0604030504040204" pitchFamily="34" charset="0"/>
              </a:defRPr>
            </a:lvl5pPr>
          </a:lstStyle>
          <a:p>
            <a:pPr lvl="0"/>
            <a:r>
              <a:rPr lang="en-AU" dirty="0"/>
              <a:t>Closing Text</a:t>
            </a:r>
          </a:p>
        </p:txBody>
      </p:sp>
      <p:sp>
        <p:nvSpPr>
          <p:cNvPr id="16" name="TextBox 15"/>
          <p:cNvSpPr txBox="1"/>
          <p:nvPr userDrawn="1"/>
        </p:nvSpPr>
        <p:spPr>
          <a:xfrm>
            <a:off x="9344025" y="6534150"/>
            <a:ext cx="2727029" cy="200055"/>
          </a:xfrm>
          <a:prstGeom prst="rect">
            <a:avLst/>
          </a:prstGeom>
          <a:noFill/>
        </p:spPr>
        <p:txBody>
          <a:bodyPr wrap="square" rtlCol="0">
            <a:spAutoFit/>
          </a:bodyPr>
          <a:lstStyle/>
          <a:p>
            <a:r>
              <a:rPr lang="en-AU" sz="700" dirty="0">
                <a:solidFill>
                  <a:schemeClr val="bg1"/>
                </a:solidFill>
                <a:latin typeface="Verdana" panose="020B0604030504040204" pitchFamily="34" charset="0"/>
                <a:ea typeface="Verdana" panose="020B0604030504040204" pitchFamily="34" charset="0"/>
                <a:cs typeface="Verdana" panose="020B0604030504040204" pitchFamily="34" charset="0"/>
              </a:rPr>
              <a:t>CRICOS QLD 00244B | NSW 02225M TEQSA: PRV12081</a:t>
            </a:r>
          </a:p>
        </p:txBody>
      </p:sp>
      <p:pic>
        <p:nvPicPr>
          <p:cNvPr id="15" name="Picture 14"/>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3723123" y="786215"/>
            <a:ext cx="4745753" cy="1835163"/>
          </a:xfrm>
          <a:prstGeom prst="rect">
            <a:avLst/>
          </a:prstGeom>
        </p:spPr>
      </p:pic>
    </p:spTree>
    <p:extLst>
      <p:ext uri="{BB962C8B-B14F-4D97-AF65-F5344CB8AC3E}">
        <p14:creationId xmlns:p14="http://schemas.microsoft.com/office/powerpoint/2010/main" val="400953919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112314969"/>
      </p:ext>
    </p:extLst>
  </p:cSld>
  <p:clrMap bg1="lt1" tx1="dk1" bg2="lt2" tx2="dk2" accent1="accent1" accent2="accent2" accent3="accent3" accent4="accent4" accent5="accent5" accent6="accent6" hlink="hlink" folHlink="folHlink"/>
  <p:sldLayoutIdLst>
    <p:sldLayoutId id="2147483681" r:id="rId1"/>
    <p:sldLayoutId id="2147483680" r:id="rId2"/>
    <p:sldLayoutId id="2147483660" r:id="rId3"/>
    <p:sldLayoutId id="2147483683" r:id="rId4"/>
    <p:sldLayoutId id="2147483662" r:id="rId5"/>
    <p:sldLayoutId id="2147483661" r:id="rId6"/>
    <p:sldLayoutId id="2147483682" r:id="rId7"/>
    <p:sldLayoutId id="2147483668" r:id="rId8"/>
  </p:sldLayoutIdLst>
  <p:txStyles>
    <p:titleStyle>
      <a:lvl1pPr algn="l" defTabSz="914400" rtl="0" eaLnBrk="1" latinLnBrk="0" hangingPunct="1">
        <a:lnSpc>
          <a:spcPct val="90000"/>
        </a:lnSpc>
        <a:spcBef>
          <a:spcPct val="0"/>
        </a:spcBef>
        <a:buNone/>
        <a:defRPr sz="4000" b="1" kern="1200">
          <a:solidFill>
            <a:srgbClr val="FDBA12"/>
          </a:solidFill>
          <a:latin typeface="Verdana" panose="020B0604030504040204" pitchFamily="34" charset="0"/>
          <a:ea typeface="Verdana" panose="020B0604030504040204" pitchFamily="34" charset="0"/>
          <a:cs typeface="Verdana" panose="020B0604030504040204" pitchFamily="34" charset="0"/>
        </a:defRPr>
      </a:lvl1pPr>
    </p:titleStyle>
    <p:bodyStyle>
      <a:lvl1pPr marL="0" indent="0" algn="l" defTabSz="914400" rtl="0" eaLnBrk="1" latinLnBrk="0" hangingPunct="1">
        <a:lnSpc>
          <a:spcPct val="90000"/>
        </a:lnSpc>
        <a:spcBef>
          <a:spcPts val="1000"/>
        </a:spcBef>
        <a:buFont typeface="Arial" panose="020B0604020202020204" pitchFamily="34" charset="0"/>
        <a:buNone/>
        <a:defRPr sz="3600" b="1" kern="1200" baseline="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457200" indent="0" algn="l" defTabSz="914400" rtl="0" eaLnBrk="1" latinLnBrk="0" hangingPunct="1">
        <a:lnSpc>
          <a:spcPct val="90000"/>
        </a:lnSpc>
        <a:spcBef>
          <a:spcPts val="500"/>
        </a:spcBef>
        <a:buFont typeface="Arial" panose="020B0604020202020204" pitchFamily="34" charset="0"/>
        <a:buNone/>
        <a:defRPr sz="24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image" Target="../media/image16.emf"/><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3" Type="http://schemas.openxmlformats.org/officeDocument/2006/relationships/hyperlink" Target="https://www.researchgate.net/publication/320216099_The_ACODE_Benchmarks_for_Technology_Enhanced_Learning" TargetMode="External"/><Relationship Id="rId2" Type="http://schemas.openxmlformats.org/officeDocument/2006/relationships/hyperlink" Target="http://www.financepractitioner.com/performance-management-best-practice/everything-you-need-to-know-about-benchmarking?page=1" TargetMode="External"/><Relationship Id="rId1" Type="http://schemas.openxmlformats.org/officeDocument/2006/relationships/slideLayout" Target="../slideLayouts/slideLayout6.xml"/><Relationship Id="rId5" Type="http://schemas.openxmlformats.org/officeDocument/2006/relationships/hyperlink" Target="http://www.teqsa.gov.au/media-publications/glossary" TargetMode="External"/><Relationship Id="rId4" Type="http://schemas.openxmlformats.org/officeDocument/2006/relationships/hyperlink" Target="http://unesdoc.unesco.org/images/0015/001529/152960e.pdf" TargetMode="External"/></Relationships>
</file>

<file path=ppt/slides/_rels/slide2.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sz="2800" dirty="0"/>
              <a:t>Benchmarking and ACODE Benchmarking: A methodological perspective</a:t>
            </a:r>
          </a:p>
        </p:txBody>
      </p:sp>
      <p:sp>
        <p:nvSpPr>
          <p:cNvPr id="3" name="Text Placeholder 2"/>
          <p:cNvSpPr>
            <a:spLocks noGrp="1"/>
          </p:cNvSpPr>
          <p:nvPr>
            <p:ph type="body" sz="quarter" idx="10"/>
          </p:nvPr>
        </p:nvSpPr>
        <p:spPr/>
        <p:txBody>
          <a:bodyPr/>
          <a:lstStyle/>
          <a:p>
            <a:r>
              <a:rPr lang="en-AU" sz="2000" dirty="0"/>
              <a:t>Associate Professor Fernando F. </a:t>
            </a:r>
            <a:r>
              <a:rPr lang="en-AU" sz="2000" dirty="0" err="1"/>
              <a:t>Padró</a:t>
            </a:r>
            <a:r>
              <a:rPr lang="en-AU" sz="2000" dirty="0"/>
              <a:t>, PhD</a:t>
            </a:r>
          </a:p>
          <a:p>
            <a:r>
              <a:rPr lang="en-AU" sz="2000" dirty="0"/>
              <a:t>Open Access College</a:t>
            </a:r>
          </a:p>
        </p:txBody>
      </p:sp>
    </p:spTree>
    <p:extLst>
      <p:ext uri="{BB962C8B-B14F-4D97-AF65-F5344CB8AC3E}">
        <p14:creationId xmlns:p14="http://schemas.microsoft.com/office/powerpoint/2010/main" val="69788628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2279935" y="670534"/>
            <a:ext cx="9689152" cy="773831"/>
          </a:xfrm>
        </p:spPr>
        <p:txBody>
          <a:bodyPr>
            <a:noAutofit/>
          </a:bodyPr>
          <a:lstStyle/>
          <a:p>
            <a:r>
              <a:rPr lang="en-AU" sz="2400" dirty="0"/>
              <a:t>TEQSA is requiring evidence of active benchmarking activity implementation and formalised benchmarking relationships (Freeman, 2014). </a:t>
            </a:r>
          </a:p>
        </p:txBody>
      </p:sp>
      <p:sp>
        <p:nvSpPr>
          <p:cNvPr id="7" name="TextBox 6"/>
          <p:cNvSpPr txBox="1"/>
          <p:nvPr/>
        </p:nvSpPr>
        <p:spPr>
          <a:xfrm>
            <a:off x="423080" y="1937983"/>
            <a:ext cx="11354938" cy="3170099"/>
          </a:xfrm>
          <a:prstGeom prst="rect">
            <a:avLst/>
          </a:prstGeom>
          <a:noFill/>
        </p:spPr>
        <p:txBody>
          <a:bodyPr wrap="square" rtlCol="0">
            <a:spAutoFit/>
          </a:bodyPr>
          <a:lstStyle/>
          <a:p>
            <a:pPr marL="342900" indent="-342900">
              <a:buFont typeface="Arial" panose="020B0604020202020204" pitchFamily="34" charset="0"/>
              <a:buChar char="•"/>
            </a:pPr>
            <a:r>
              <a:rPr lang="en-AU" sz="2000" dirty="0">
                <a:latin typeface="Arial" panose="020B0604020202020204" pitchFamily="34" charset="0"/>
                <a:cs typeface="Arial" panose="020B0604020202020204" pitchFamily="34" charset="0"/>
              </a:rPr>
              <a:t>The ACODE Benchmarking approach echoes </a:t>
            </a:r>
            <a:r>
              <a:rPr lang="en-AU" sz="2000" dirty="0" err="1">
                <a:latin typeface="Arial" panose="020B0604020202020204" pitchFamily="34" charset="0"/>
                <a:cs typeface="Arial" panose="020B0604020202020204" pitchFamily="34" charset="0"/>
              </a:rPr>
              <a:t>Garlick</a:t>
            </a:r>
            <a:r>
              <a:rPr lang="en-AU" sz="2000" dirty="0">
                <a:latin typeface="Arial" panose="020B0604020202020204" pitchFamily="34" charset="0"/>
                <a:cs typeface="Arial" panose="020B0604020202020204" pitchFamily="34" charset="0"/>
              </a:rPr>
              <a:t> and </a:t>
            </a:r>
            <a:r>
              <a:rPr lang="en-AU" sz="2000" dirty="0" err="1">
                <a:latin typeface="Arial" panose="020B0604020202020204" pitchFamily="34" charset="0"/>
                <a:cs typeface="Arial" panose="020B0604020202020204" pitchFamily="34" charset="0"/>
              </a:rPr>
              <a:t>Langworthy’s</a:t>
            </a:r>
            <a:r>
              <a:rPr lang="en-AU" sz="2000" dirty="0">
                <a:latin typeface="Arial" panose="020B0604020202020204" pitchFamily="34" charset="0"/>
                <a:cs typeface="Arial" panose="020B0604020202020204" pitchFamily="34" charset="0"/>
              </a:rPr>
              <a:t> (2008) view on benchmarking:</a:t>
            </a:r>
          </a:p>
          <a:p>
            <a:endParaRPr lang="en-AU" sz="2000" dirty="0">
              <a:latin typeface="Arial" panose="020B0604020202020204" pitchFamily="34" charset="0"/>
              <a:cs typeface="Arial" panose="020B0604020202020204" pitchFamily="34" charset="0"/>
            </a:endParaRPr>
          </a:p>
          <a:p>
            <a:r>
              <a:rPr lang="en-AU" sz="2000" dirty="0">
                <a:latin typeface="Arial" panose="020B0604020202020204" pitchFamily="34" charset="0"/>
                <a:cs typeface="Arial" panose="020B0604020202020204" pitchFamily="34" charset="0"/>
              </a:rPr>
              <a:t>	 … uses normative terms like “collaboration”, “organisation learning”, “inclusiveness”, 	“reflection”, “review”, “leadership” and “improvement”. This way is about connecting up 	relevant stakeholders both within and outside the institution in such a way that leads to 	knowledge exchange about why, what, where and how improvement might occur (p. 6).</a:t>
            </a:r>
          </a:p>
          <a:p>
            <a:endParaRPr lang="en-AU" sz="2000" dirty="0">
              <a:latin typeface="Arial" panose="020B0604020202020204" pitchFamily="34" charset="0"/>
              <a:cs typeface="Arial" panose="020B0604020202020204" pitchFamily="34" charset="0"/>
            </a:endParaRPr>
          </a:p>
          <a:p>
            <a:pPr marL="342900" indent="-342900">
              <a:buFont typeface="Arial" panose="020B0604020202020204" pitchFamily="34" charset="0"/>
              <a:buChar char="•"/>
            </a:pPr>
            <a:endParaRPr lang="en-AU" sz="2000" dirty="0">
              <a:latin typeface="Arial" panose="020B0604020202020204" pitchFamily="34" charset="0"/>
              <a:cs typeface="Arial" panose="020B0604020202020204" pitchFamily="34" charset="0"/>
            </a:endParaRPr>
          </a:p>
          <a:p>
            <a:pPr marL="342900" indent="-342900">
              <a:buFont typeface="Arial" panose="020B0604020202020204" pitchFamily="34" charset="0"/>
              <a:buChar char="•"/>
            </a:pPr>
            <a:endParaRPr lang="en-AU" sz="2000" dirty="0">
              <a:latin typeface="Arial" panose="020B0604020202020204" pitchFamily="34" charset="0"/>
              <a:cs typeface="Arial" panose="020B0604020202020204" pitchFamily="34" charset="0"/>
            </a:endParaRPr>
          </a:p>
        </p:txBody>
      </p:sp>
      <p:pic>
        <p:nvPicPr>
          <p:cNvPr id="9" name="Picture 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775509" y="4367284"/>
            <a:ext cx="1992573" cy="1992573"/>
          </a:xfrm>
          <a:prstGeom prst="rect">
            <a:avLst/>
          </a:prstGeom>
        </p:spPr>
      </p:pic>
    </p:spTree>
    <p:extLst>
      <p:ext uri="{BB962C8B-B14F-4D97-AF65-F5344CB8AC3E}">
        <p14:creationId xmlns:p14="http://schemas.microsoft.com/office/powerpoint/2010/main" val="174182516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Table 6"/>
          <p:cNvGraphicFramePr>
            <a:graphicFrameLocks noGrp="1"/>
          </p:cNvGraphicFramePr>
          <p:nvPr>
            <p:extLst>
              <p:ext uri="{D42A27DB-BD31-4B8C-83A1-F6EECF244321}">
                <p14:modId xmlns:p14="http://schemas.microsoft.com/office/powerpoint/2010/main" val="2258357911"/>
              </p:ext>
            </p:extLst>
          </p:nvPr>
        </p:nvGraphicFramePr>
        <p:xfrm>
          <a:off x="232012" y="1651377"/>
          <a:ext cx="11641539" cy="5022378"/>
        </p:xfrm>
        <a:graphic>
          <a:graphicData uri="http://schemas.openxmlformats.org/drawingml/2006/table">
            <a:tbl>
              <a:tblPr firstRow="1" bandRow="1">
                <a:tableStyleId>{5C22544A-7EE6-4342-B048-85BDC9FD1C3A}</a:tableStyleId>
              </a:tblPr>
              <a:tblGrid>
                <a:gridCol w="3880513">
                  <a:extLst>
                    <a:ext uri="{9D8B030D-6E8A-4147-A177-3AD203B41FA5}">
                      <a16:colId xmlns:a16="http://schemas.microsoft.com/office/drawing/2014/main" val="20000"/>
                    </a:ext>
                  </a:extLst>
                </a:gridCol>
                <a:gridCol w="3880513">
                  <a:extLst>
                    <a:ext uri="{9D8B030D-6E8A-4147-A177-3AD203B41FA5}">
                      <a16:colId xmlns:a16="http://schemas.microsoft.com/office/drawing/2014/main" val="20001"/>
                    </a:ext>
                  </a:extLst>
                </a:gridCol>
                <a:gridCol w="3880513">
                  <a:extLst>
                    <a:ext uri="{9D8B030D-6E8A-4147-A177-3AD203B41FA5}">
                      <a16:colId xmlns:a16="http://schemas.microsoft.com/office/drawing/2014/main" val="20002"/>
                    </a:ext>
                  </a:extLst>
                </a:gridCol>
              </a:tblGrid>
              <a:tr h="423854">
                <a:tc>
                  <a:txBody>
                    <a:bodyPr/>
                    <a:lstStyle/>
                    <a:p>
                      <a:r>
                        <a:rPr lang="en-AU" sz="1600" dirty="0"/>
                        <a:t>Benchmarking phase</a:t>
                      </a:r>
                    </a:p>
                  </a:txBody>
                  <a:tcPr/>
                </a:tc>
                <a:tc>
                  <a:txBody>
                    <a:bodyPr/>
                    <a:lstStyle/>
                    <a:p>
                      <a:r>
                        <a:rPr lang="en-AU" sz="1600" dirty="0"/>
                        <a:t>Benchmarking steps</a:t>
                      </a:r>
                    </a:p>
                  </a:txBody>
                  <a:tcPr/>
                </a:tc>
                <a:tc>
                  <a:txBody>
                    <a:bodyPr/>
                    <a:lstStyle/>
                    <a:p>
                      <a:r>
                        <a:rPr lang="en-AU" sz="1600" dirty="0"/>
                        <a:t>ACODE Benchmarking study</a:t>
                      </a:r>
                    </a:p>
                  </a:txBody>
                  <a:tcPr/>
                </a:tc>
                <a:extLst>
                  <a:ext uri="{0D108BD9-81ED-4DB2-BD59-A6C34878D82A}">
                    <a16:rowId xmlns:a16="http://schemas.microsoft.com/office/drawing/2014/main" val="10000"/>
                  </a:ext>
                </a:extLst>
              </a:tr>
              <a:tr h="2403774">
                <a:tc>
                  <a:txBody>
                    <a:bodyPr/>
                    <a:lstStyle/>
                    <a:p>
                      <a:r>
                        <a:rPr lang="en-AU" dirty="0"/>
                        <a:t>Phase 1:</a:t>
                      </a:r>
                      <a:r>
                        <a:rPr lang="en-AU" baseline="0" dirty="0"/>
                        <a:t> Planning</a:t>
                      </a:r>
                      <a:endParaRPr lang="en-AU" dirty="0"/>
                    </a:p>
                  </a:txBody>
                  <a:tcPr/>
                </a:tc>
                <a:tc>
                  <a:txBody>
                    <a:bodyPr/>
                    <a:lstStyle/>
                    <a:p>
                      <a:pPr marL="228600" indent="-228600">
                        <a:buAutoNum type="arabicPeriod"/>
                      </a:pPr>
                      <a:r>
                        <a:rPr lang="en-AU" sz="1200" dirty="0"/>
                        <a:t>Deciding what to benchmark</a:t>
                      </a:r>
                    </a:p>
                    <a:p>
                      <a:pPr marL="228600" indent="-228600">
                        <a:buAutoNum type="arabicPeriod"/>
                      </a:pPr>
                      <a:r>
                        <a:rPr lang="en-AU" sz="1200" dirty="0"/>
                        <a:t>Identify whom to benchmark</a:t>
                      </a:r>
                    </a:p>
                    <a:p>
                      <a:pPr marL="0" indent="0">
                        <a:buNone/>
                      </a:pPr>
                      <a:r>
                        <a:rPr lang="en-AU" sz="1200" dirty="0"/>
                        <a:t>3a.</a:t>
                      </a:r>
                      <a:r>
                        <a:rPr lang="en-AU" sz="1200" baseline="0" dirty="0"/>
                        <a:t> Plan the investigation and</a:t>
                      </a:r>
                    </a:p>
                    <a:p>
                      <a:pPr marL="0" indent="0">
                        <a:buNone/>
                      </a:pPr>
                      <a:r>
                        <a:rPr lang="en-AU" sz="1200" baseline="0" dirty="0"/>
                        <a:t>3b. Conduct it</a:t>
                      </a:r>
                      <a:endParaRPr lang="en-AU" sz="1200" dirty="0"/>
                    </a:p>
                  </a:txBody>
                  <a:tcPr/>
                </a:tc>
                <a:tc>
                  <a:txBody>
                    <a:bodyPr/>
                    <a:lstStyle/>
                    <a:p>
                      <a:pPr marL="228600" indent="-228600">
                        <a:buFont typeface="+mj-lt"/>
                        <a:buAutoNum type="arabicPeriod"/>
                      </a:pPr>
                      <a:r>
                        <a:rPr lang="en-AU" sz="1200" dirty="0"/>
                        <a:t>Validation of the benchmarks themselves: identification of use of Benchmarks by HEIs and their impact</a:t>
                      </a:r>
                    </a:p>
                    <a:p>
                      <a:pPr marL="228600" indent="-228600">
                        <a:buFont typeface="+mj-lt"/>
                        <a:buAutoNum type="arabicPeriod"/>
                      </a:pPr>
                      <a:r>
                        <a:rPr lang="en-AU" sz="1200" dirty="0"/>
                        <a:t>HEIs</a:t>
                      </a:r>
                      <a:r>
                        <a:rPr lang="en-AU" sz="1200" baseline="0" dirty="0"/>
                        <a:t> using ACODE – internal, competitive and partnering benchmarking exercises (Camp &amp; De Toro, 1999)</a:t>
                      </a:r>
                    </a:p>
                    <a:p>
                      <a:pPr marL="0" indent="0">
                        <a:buFont typeface="+mj-lt"/>
                        <a:buNone/>
                      </a:pPr>
                      <a:r>
                        <a:rPr lang="en-AU" sz="1200" baseline="0" dirty="0"/>
                        <a:t>3a. Participants had to perform an assessment of at least 2 of the benchmarks.</a:t>
                      </a:r>
                    </a:p>
                    <a:p>
                      <a:pPr marL="0" indent="0">
                        <a:buFont typeface="+mj-lt"/>
                        <a:buNone/>
                      </a:pPr>
                      <a:r>
                        <a:rPr lang="en-AU" sz="1200" baseline="0" dirty="0"/>
                        <a:t>3b. [</a:t>
                      </a:r>
                      <a:r>
                        <a:rPr lang="en-AU" sz="1200" baseline="0" dirty="0" err="1"/>
                        <a:t>i</a:t>
                      </a:r>
                      <a:r>
                        <a:rPr lang="en-AU" sz="1200" baseline="0" dirty="0"/>
                        <a:t>] Summit where all participants shared information and worked on filling the survey [ii] Follow-up survey</a:t>
                      </a:r>
                      <a:endParaRPr lang="en-AU" sz="1200" dirty="0"/>
                    </a:p>
                  </a:txBody>
                  <a:tcPr/>
                </a:tc>
                <a:extLst>
                  <a:ext uri="{0D108BD9-81ED-4DB2-BD59-A6C34878D82A}">
                    <a16:rowId xmlns:a16="http://schemas.microsoft.com/office/drawing/2014/main" val="10001"/>
                  </a:ext>
                </a:extLst>
              </a:tr>
              <a:tr h="2194750">
                <a:tc>
                  <a:txBody>
                    <a:bodyPr/>
                    <a:lstStyle/>
                    <a:p>
                      <a:r>
                        <a:rPr lang="en-AU" dirty="0"/>
                        <a:t>Phase 2:</a:t>
                      </a:r>
                      <a:r>
                        <a:rPr lang="en-AU" baseline="0" dirty="0"/>
                        <a:t> Analysis</a:t>
                      </a:r>
                      <a:endParaRPr lang="en-AU" dirty="0"/>
                    </a:p>
                  </a:txBody>
                  <a:tcPr/>
                </a:tc>
                <a:tc>
                  <a:txBody>
                    <a:bodyPr/>
                    <a:lstStyle/>
                    <a:p>
                      <a:r>
                        <a:rPr lang="en-AU" sz="1200" dirty="0"/>
                        <a:t>4. Have a full understanding of internal business processes</a:t>
                      </a:r>
                      <a:r>
                        <a:rPr lang="en-AU" sz="1200" baseline="0" dirty="0"/>
                        <a:t> before comparing them to external organisations; examine the best practices of other organisations; measure the gap</a:t>
                      </a:r>
                    </a:p>
                    <a:p>
                      <a:r>
                        <a:rPr lang="en-AU" sz="1200" baseline="0" dirty="0"/>
                        <a:t>5. Project future performance levels</a:t>
                      </a:r>
                      <a:endParaRPr lang="en-AU" sz="1200" dirty="0"/>
                    </a:p>
                  </a:txBody>
                  <a:tcPr/>
                </a:tc>
                <a:tc>
                  <a:txBody>
                    <a:bodyPr/>
                    <a:lstStyle/>
                    <a:p>
                      <a:r>
                        <a:rPr lang="en-AU" sz="1200" dirty="0"/>
                        <a:t>4. To participate, HEIs first had to undertake a rigorous self-assessment of their capacity in TEL against</a:t>
                      </a:r>
                      <a:r>
                        <a:rPr lang="en-AU" sz="1200" baseline="0" dirty="0"/>
                        <a:t> the embedded performance indicators (PIs) that are part of (used to validate) the Benchmarks.</a:t>
                      </a:r>
                    </a:p>
                    <a:p>
                      <a:r>
                        <a:rPr lang="en-AU" sz="1200" baseline="0" dirty="0"/>
                        <a:t>5. Completion of findings, generation of ratings and reporting on strengths and weaknesses that suggest further performance focus (at the Summit and through communication within individual HEI) </a:t>
                      </a:r>
                      <a:endParaRPr lang="en-AU" sz="1200" dirty="0"/>
                    </a:p>
                  </a:txBody>
                  <a:tcPr/>
                </a:tc>
                <a:extLst>
                  <a:ext uri="{0D108BD9-81ED-4DB2-BD59-A6C34878D82A}">
                    <a16:rowId xmlns:a16="http://schemas.microsoft.com/office/drawing/2014/main" val="10002"/>
                  </a:ext>
                </a:extLst>
              </a:tr>
            </a:tbl>
          </a:graphicData>
        </a:graphic>
      </p:graphicFrame>
      <p:sp>
        <p:nvSpPr>
          <p:cNvPr id="8" name="TextBox 7"/>
          <p:cNvSpPr txBox="1"/>
          <p:nvPr/>
        </p:nvSpPr>
        <p:spPr>
          <a:xfrm>
            <a:off x="2429301" y="327546"/>
            <a:ext cx="9444251" cy="1200329"/>
          </a:xfrm>
          <a:prstGeom prst="rect">
            <a:avLst/>
          </a:prstGeom>
          <a:noFill/>
        </p:spPr>
        <p:txBody>
          <a:bodyPr wrap="square" rtlCol="0">
            <a:spAutoFit/>
          </a:bodyPr>
          <a:lstStyle/>
          <a:p>
            <a:r>
              <a:rPr lang="en-AU" sz="2400" b="1" dirty="0">
                <a:solidFill>
                  <a:srgbClr val="FF0000"/>
                </a:solidFill>
              </a:rPr>
              <a:t>ACODE Round 1 process in relation to the Camp and De Toro’s benchmarking process (Sankey &amp; </a:t>
            </a:r>
            <a:r>
              <a:rPr lang="en-AU" sz="2400" b="1" dirty="0" err="1">
                <a:solidFill>
                  <a:srgbClr val="FF0000"/>
                </a:solidFill>
              </a:rPr>
              <a:t>Padró</a:t>
            </a:r>
            <a:r>
              <a:rPr lang="en-AU" sz="2400" b="1" dirty="0">
                <a:solidFill>
                  <a:srgbClr val="FF0000"/>
                </a:solidFill>
              </a:rPr>
              <a:t>, 2016). This was followed in Round 2.</a:t>
            </a:r>
          </a:p>
        </p:txBody>
      </p:sp>
    </p:spTree>
    <p:extLst>
      <p:ext uri="{BB962C8B-B14F-4D97-AF65-F5344CB8AC3E}">
        <p14:creationId xmlns:p14="http://schemas.microsoft.com/office/powerpoint/2010/main" val="267855531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2266287" y="743031"/>
            <a:ext cx="6739467" cy="773831"/>
          </a:xfrm>
        </p:spPr>
        <p:txBody>
          <a:bodyPr>
            <a:normAutofit/>
          </a:bodyPr>
          <a:lstStyle/>
          <a:p>
            <a:r>
              <a:rPr lang="en-AU" sz="2400" dirty="0"/>
              <a:t>ACODE Round 1 process – continued</a:t>
            </a:r>
          </a:p>
        </p:txBody>
      </p:sp>
      <p:graphicFrame>
        <p:nvGraphicFramePr>
          <p:cNvPr id="6" name="Table 5"/>
          <p:cNvGraphicFramePr>
            <a:graphicFrameLocks noGrp="1"/>
          </p:cNvGraphicFramePr>
          <p:nvPr>
            <p:extLst>
              <p:ext uri="{D42A27DB-BD31-4B8C-83A1-F6EECF244321}">
                <p14:modId xmlns:p14="http://schemas.microsoft.com/office/powerpoint/2010/main" val="1631272094"/>
              </p:ext>
            </p:extLst>
          </p:nvPr>
        </p:nvGraphicFramePr>
        <p:xfrm>
          <a:off x="216848" y="1402054"/>
          <a:ext cx="11656704" cy="4394200"/>
        </p:xfrm>
        <a:graphic>
          <a:graphicData uri="http://schemas.openxmlformats.org/drawingml/2006/table">
            <a:tbl>
              <a:tblPr firstRow="1" bandRow="1">
                <a:tableStyleId>{5C22544A-7EE6-4342-B048-85BDC9FD1C3A}</a:tableStyleId>
              </a:tblPr>
              <a:tblGrid>
                <a:gridCol w="3885568">
                  <a:extLst>
                    <a:ext uri="{9D8B030D-6E8A-4147-A177-3AD203B41FA5}">
                      <a16:colId xmlns:a16="http://schemas.microsoft.com/office/drawing/2014/main" val="20000"/>
                    </a:ext>
                  </a:extLst>
                </a:gridCol>
                <a:gridCol w="3885568">
                  <a:extLst>
                    <a:ext uri="{9D8B030D-6E8A-4147-A177-3AD203B41FA5}">
                      <a16:colId xmlns:a16="http://schemas.microsoft.com/office/drawing/2014/main" val="20001"/>
                    </a:ext>
                  </a:extLst>
                </a:gridCol>
                <a:gridCol w="3885568">
                  <a:extLst>
                    <a:ext uri="{9D8B030D-6E8A-4147-A177-3AD203B41FA5}">
                      <a16:colId xmlns:a16="http://schemas.microsoft.com/office/drawing/2014/main" val="20002"/>
                    </a:ext>
                  </a:extLst>
                </a:gridCol>
              </a:tblGrid>
              <a:tr h="370840">
                <a:tc>
                  <a:txBody>
                    <a:bodyPr/>
                    <a:lstStyle/>
                    <a:p>
                      <a:r>
                        <a:rPr lang="en-AU" sz="1600" dirty="0"/>
                        <a:t>Benchmarking phase</a:t>
                      </a:r>
                    </a:p>
                  </a:txBody>
                  <a:tcPr/>
                </a:tc>
                <a:tc>
                  <a:txBody>
                    <a:bodyPr/>
                    <a:lstStyle/>
                    <a:p>
                      <a:r>
                        <a:rPr lang="en-AU" sz="1600" dirty="0"/>
                        <a:t>Benchmarking steps</a:t>
                      </a:r>
                    </a:p>
                  </a:txBody>
                  <a:tcPr/>
                </a:tc>
                <a:tc>
                  <a:txBody>
                    <a:bodyPr/>
                    <a:lstStyle/>
                    <a:p>
                      <a:r>
                        <a:rPr lang="en-AU" sz="1600" dirty="0"/>
                        <a:t>ACODE Benchmarking study</a:t>
                      </a:r>
                    </a:p>
                  </a:txBody>
                  <a:tcPr/>
                </a:tc>
                <a:extLst>
                  <a:ext uri="{0D108BD9-81ED-4DB2-BD59-A6C34878D82A}">
                    <a16:rowId xmlns:a16="http://schemas.microsoft.com/office/drawing/2014/main" val="10000"/>
                  </a:ext>
                </a:extLst>
              </a:tr>
              <a:tr h="370840">
                <a:tc>
                  <a:txBody>
                    <a:bodyPr/>
                    <a:lstStyle/>
                    <a:p>
                      <a:r>
                        <a:rPr lang="en-AU" dirty="0"/>
                        <a:t>Phase 3: Integration</a:t>
                      </a:r>
                    </a:p>
                  </a:txBody>
                  <a:tcPr/>
                </a:tc>
                <a:tc>
                  <a:txBody>
                    <a:bodyPr/>
                    <a:lstStyle/>
                    <a:p>
                      <a:r>
                        <a:rPr lang="en-AU" sz="1200" dirty="0"/>
                        <a:t>6. Communicate findings and achieve acceptance</a:t>
                      </a:r>
                      <a:r>
                        <a:rPr lang="en-AU" sz="1200" baseline="0" dirty="0"/>
                        <a:t> of findings; refine goals and incorporate into planning process</a:t>
                      </a:r>
                    </a:p>
                    <a:p>
                      <a:r>
                        <a:rPr lang="en-AU" sz="1200" baseline="0" dirty="0"/>
                        <a:t>7. Establish functional goals reflecting projected improvement , integrating targets and strategies into business plans and operational reviews</a:t>
                      </a:r>
                      <a:endParaRPr lang="en-AU" sz="1200" dirty="0"/>
                    </a:p>
                  </a:txBody>
                  <a:tcPr/>
                </a:tc>
                <a:tc>
                  <a:txBody>
                    <a:bodyPr/>
                    <a:lstStyle/>
                    <a:p>
                      <a:r>
                        <a:rPr lang="en-AU" sz="1200" dirty="0"/>
                        <a:t>6. Overall and individual HEI reports</a:t>
                      </a:r>
                      <a:r>
                        <a:rPr lang="en-AU" sz="1200" baseline="0" dirty="0"/>
                        <a:t> of results provided by all participants and ACODE members</a:t>
                      </a:r>
                    </a:p>
                    <a:p>
                      <a:r>
                        <a:rPr lang="en-AU" sz="1200" baseline="0" dirty="0"/>
                        <a:t>7. Completion of the ACODE Benchmarks process leads to the identification of improvements and strategies that individual HEIs can pursue: for ACODE itself, recommendations have been identified from collective feedback of participants to establish targets and strategies on future plans</a:t>
                      </a:r>
                      <a:endParaRPr lang="en-AU" sz="1200" dirty="0"/>
                    </a:p>
                  </a:txBody>
                  <a:tcPr/>
                </a:tc>
                <a:extLst>
                  <a:ext uri="{0D108BD9-81ED-4DB2-BD59-A6C34878D82A}">
                    <a16:rowId xmlns:a16="http://schemas.microsoft.com/office/drawing/2014/main" val="10001"/>
                  </a:ext>
                </a:extLst>
              </a:tr>
              <a:tr h="370840">
                <a:tc>
                  <a:txBody>
                    <a:bodyPr/>
                    <a:lstStyle/>
                    <a:p>
                      <a:r>
                        <a:rPr lang="en-AU" dirty="0"/>
                        <a:t>Phase 4: Action</a:t>
                      </a:r>
                    </a:p>
                  </a:txBody>
                  <a:tcPr/>
                </a:tc>
                <a:tc>
                  <a:txBody>
                    <a:bodyPr/>
                    <a:lstStyle/>
                    <a:p>
                      <a:r>
                        <a:rPr lang="en-AU" sz="1200" dirty="0"/>
                        <a:t>8. Develop and implement action plans</a:t>
                      </a:r>
                    </a:p>
                    <a:p>
                      <a:r>
                        <a:rPr lang="en-AU" sz="1200" dirty="0"/>
                        <a:t>9. Monitor progress</a:t>
                      </a:r>
                    </a:p>
                    <a:p>
                      <a:r>
                        <a:rPr lang="en-AU" sz="1200" dirty="0"/>
                        <a:t>10. Recalibrate benchmarks</a:t>
                      </a:r>
                    </a:p>
                  </a:txBody>
                  <a:tcPr/>
                </a:tc>
                <a:tc>
                  <a:txBody>
                    <a:bodyPr/>
                    <a:lstStyle/>
                    <a:p>
                      <a:r>
                        <a:rPr lang="en-AU" sz="1200" dirty="0"/>
                        <a:t>8. Predicated on</a:t>
                      </a:r>
                      <a:r>
                        <a:rPr lang="en-AU" sz="1200" baseline="0" dirty="0"/>
                        <a:t> internal HEI interest, QA and </a:t>
                      </a:r>
                      <a:r>
                        <a:rPr lang="en-AU" sz="1200" baseline="0" dirty="0" err="1"/>
                        <a:t>decisionmaking</a:t>
                      </a:r>
                      <a:r>
                        <a:rPr lang="en-AU" sz="1200" baseline="0" dirty="0"/>
                        <a:t> process; for ACODE action plans generated by leadership team in consultation with the membership</a:t>
                      </a:r>
                    </a:p>
                    <a:p>
                      <a:r>
                        <a:rPr lang="en-AU" sz="1200" baseline="0" dirty="0"/>
                        <a:t>9. ACODE will perform follow-up activities as part of the overall benchmarking exercise to monitor HEI impact and continue validation of the Benchmarks</a:t>
                      </a:r>
                    </a:p>
                    <a:p>
                      <a:r>
                        <a:rPr lang="en-AU" sz="1200" baseline="0" dirty="0"/>
                        <a:t>10. ACODE intention is fitness for purpose to determine appropriateness of Benchmarks and their use</a:t>
                      </a:r>
                      <a:endParaRPr lang="en-AU" sz="1200" dirty="0"/>
                    </a:p>
                  </a:txBody>
                  <a:tcPr/>
                </a:tc>
                <a:extLst>
                  <a:ext uri="{0D108BD9-81ED-4DB2-BD59-A6C34878D82A}">
                    <a16:rowId xmlns:a16="http://schemas.microsoft.com/office/drawing/2014/main" val="10002"/>
                  </a:ext>
                </a:extLst>
              </a:tr>
            </a:tbl>
          </a:graphicData>
        </a:graphic>
      </p:graphicFrame>
    </p:spTree>
    <p:extLst>
      <p:ext uri="{BB962C8B-B14F-4D97-AF65-F5344CB8AC3E}">
        <p14:creationId xmlns:p14="http://schemas.microsoft.com/office/powerpoint/2010/main" val="359342007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2252639" y="743031"/>
            <a:ext cx="9470788" cy="773831"/>
          </a:xfrm>
        </p:spPr>
        <p:txBody>
          <a:bodyPr>
            <a:normAutofit/>
          </a:bodyPr>
          <a:lstStyle/>
          <a:p>
            <a:r>
              <a:rPr lang="en-AU" sz="2400" dirty="0"/>
              <a:t>ACODE Rounds 1 &amp; 2 process – continued</a:t>
            </a:r>
          </a:p>
        </p:txBody>
      </p:sp>
      <p:graphicFrame>
        <p:nvGraphicFramePr>
          <p:cNvPr id="7" name="Table 6"/>
          <p:cNvGraphicFramePr>
            <a:graphicFrameLocks noGrp="1"/>
          </p:cNvGraphicFramePr>
          <p:nvPr>
            <p:extLst>
              <p:ext uri="{D42A27DB-BD31-4B8C-83A1-F6EECF244321}">
                <p14:modId xmlns:p14="http://schemas.microsoft.com/office/powerpoint/2010/main" val="3255380337"/>
              </p:ext>
            </p:extLst>
          </p:nvPr>
        </p:nvGraphicFramePr>
        <p:xfrm>
          <a:off x="286604" y="1292872"/>
          <a:ext cx="11573301" cy="1376680"/>
        </p:xfrm>
        <a:graphic>
          <a:graphicData uri="http://schemas.openxmlformats.org/drawingml/2006/table">
            <a:tbl>
              <a:tblPr firstRow="1" bandRow="1">
                <a:tableStyleId>{5C22544A-7EE6-4342-B048-85BDC9FD1C3A}</a:tableStyleId>
              </a:tblPr>
              <a:tblGrid>
                <a:gridCol w="3857767">
                  <a:extLst>
                    <a:ext uri="{9D8B030D-6E8A-4147-A177-3AD203B41FA5}">
                      <a16:colId xmlns:a16="http://schemas.microsoft.com/office/drawing/2014/main" val="20000"/>
                    </a:ext>
                  </a:extLst>
                </a:gridCol>
                <a:gridCol w="3857767">
                  <a:extLst>
                    <a:ext uri="{9D8B030D-6E8A-4147-A177-3AD203B41FA5}">
                      <a16:colId xmlns:a16="http://schemas.microsoft.com/office/drawing/2014/main" val="20001"/>
                    </a:ext>
                  </a:extLst>
                </a:gridCol>
                <a:gridCol w="3857767">
                  <a:extLst>
                    <a:ext uri="{9D8B030D-6E8A-4147-A177-3AD203B41FA5}">
                      <a16:colId xmlns:a16="http://schemas.microsoft.com/office/drawing/2014/main" val="20002"/>
                    </a:ext>
                  </a:extLst>
                </a:gridCol>
              </a:tblGrid>
              <a:tr h="370840">
                <a:tc>
                  <a:txBody>
                    <a:bodyPr/>
                    <a:lstStyle/>
                    <a:p>
                      <a:r>
                        <a:rPr lang="en-AU" sz="1600" dirty="0"/>
                        <a:t>Benchmarking phase</a:t>
                      </a:r>
                    </a:p>
                  </a:txBody>
                  <a:tcPr/>
                </a:tc>
                <a:tc>
                  <a:txBody>
                    <a:bodyPr/>
                    <a:lstStyle/>
                    <a:p>
                      <a:r>
                        <a:rPr lang="en-AU" sz="1600" dirty="0"/>
                        <a:t>Benchmarking steps</a:t>
                      </a:r>
                    </a:p>
                  </a:txBody>
                  <a:tcPr/>
                </a:tc>
                <a:tc>
                  <a:txBody>
                    <a:bodyPr/>
                    <a:lstStyle/>
                    <a:p>
                      <a:r>
                        <a:rPr lang="en-AU" sz="1600" dirty="0"/>
                        <a:t>ACODE Benchmarking study</a:t>
                      </a:r>
                    </a:p>
                  </a:txBody>
                  <a:tcPr/>
                </a:tc>
                <a:extLst>
                  <a:ext uri="{0D108BD9-81ED-4DB2-BD59-A6C34878D82A}">
                    <a16:rowId xmlns:a16="http://schemas.microsoft.com/office/drawing/2014/main" val="10000"/>
                  </a:ext>
                </a:extLst>
              </a:tr>
              <a:tr h="370840">
                <a:tc>
                  <a:txBody>
                    <a:bodyPr/>
                    <a:lstStyle/>
                    <a:p>
                      <a:r>
                        <a:rPr lang="en-AU" dirty="0"/>
                        <a:t>Phase 5: Maturity</a:t>
                      </a:r>
                    </a:p>
                  </a:txBody>
                  <a:tcPr/>
                </a:tc>
                <a:tc>
                  <a:txBody>
                    <a:bodyPr/>
                    <a:lstStyle/>
                    <a:p>
                      <a:r>
                        <a:rPr lang="en-AU" sz="1200" dirty="0"/>
                        <a:t>Determining when a leadership position is attained; incorporating best practices in all business processes;</a:t>
                      </a:r>
                      <a:r>
                        <a:rPr lang="en-AU" sz="1200" baseline="0" dirty="0"/>
                        <a:t> benchmarking is a standard part of guiding work as an ongoing process</a:t>
                      </a:r>
                      <a:endParaRPr lang="en-AU" sz="1200" dirty="0"/>
                    </a:p>
                  </a:txBody>
                  <a:tcPr/>
                </a:tc>
                <a:tc>
                  <a:txBody>
                    <a:bodyPr/>
                    <a:lstStyle/>
                    <a:p>
                      <a:r>
                        <a:rPr lang="en-AU" sz="1200" dirty="0"/>
                        <a:t>Determination</a:t>
                      </a:r>
                      <a:r>
                        <a:rPr lang="en-AU" sz="1200" baseline="0" dirty="0"/>
                        <a:t> of ACODE’s ability to demonstrate how, what </a:t>
                      </a:r>
                      <a:r>
                        <a:rPr lang="en-AU" sz="1200" baseline="0" dirty="0" err="1"/>
                        <a:t>Luhmann</a:t>
                      </a:r>
                      <a:r>
                        <a:rPr lang="en-AU" sz="1200" baseline="0" dirty="0"/>
                        <a:t> (1995) called double contingency, generates a shared perspective and mutual capacity [to influence HEIs and the sector]</a:t>
                      </a:r>
                      <a:endParaRPr lang="en-AU" sz="1200" dirty="0"/>
                    </a:p>
                  </a:txBody>
                  <a:tcPr/>
                </a:tc>
                <a:extLst>
                  <a:ext uri="{0D108BD9-81ED-4DB2-BD59-A6C34878D82A}">
                    <a16:rowId xmlns:a16="http://schemas.microsoft.com/office/drawing/2014/main" val="10001"/>
                  </a:ext>
                </a:extLst>
              </a:tr>
            </a:tbl>
          </a:graphicData>
        </a:graphic>
      </p:graphicFrame>
      <p:sp>
        <p:nvSpPr>
          <p:cNvPr id="8" name="TextBox 7"/>
          <p:cNvSpPr txBox="1"/>
          <p:nvPr/>
        </p:nvSpPr>
        <p:spPr>
          <a:xfrm>
            <a:off x="232012" y="2661313"/>
            <a:ext cx="8038531" cy="276999"/>
          </a:xfrm>
          <a:prstGeom prst="rect">
            <a:avLst/>
          </a:prstGeom>
          <a:noFill/>
        </p:spPr>
        <p:txBody>
          <a:bodyPr wrap="square" rtlCol="0">
            <a:spAutoFit/>
          </a:bodyPr>
          <a:lstStyle/>
          <a:p>
            <a:r>
              <a:rPr lang="en-AU" sz="1200" dirty="0"/>
              <a:t>Source: Adapted from Camp &amp; De Toro, 1999, pp. 12.3-12.4</a:t>
            </a:r>
          </a:p>
        </p:txBody>
      </p:sp>
      <p:sp>
        <p:nvSpPr>
          <p:cNvPr id="9" name="TextBox 8"/>
          <p:cNvSpPr txBox="1"/>
          <p:nvPr/>
        </p:nvSpPr>
        <p:spPr>
          <a:xfrm>
            <a:off x="423081" y="3072348"/>
            <a:ext cx="11300346" cy="3785652"/>
          </a:xfrm>
          <a:prstGeom prst="rect">
            <a:avLst/>
          </a:prstGeom>
          <a:noFill/>
        </p:spPr>
        <p:txBody>
          <a:bodyPr wrap="square" rtlCol="0">
            <a:spAutoFit/>
          </a:bodyPr>
          <a:lstStyle/>
          <a:p>
            <a:pPr marL="285750" indent="-285750">
              <a:buFont typeface="Arial" panose="020B0604020202020204" pitchFamily="34" charset="0"/>
              <a:buChar char="•"/>
            </a:pPr>
            <a:r>
              <a:rPr lang="en-AU" sz="2000" dirty="0">
                <a:latin typeface="Arial" panose="020B0604020202020204" pitchFamily="34" charset="0"/>
                <a:cs typeface="Arial" panose="020B0604020202020204" pitchFamily="34" charset="0"/>
              </a:rPr>
              <a:t>Re maturity: </a:t>
            </a:r>
          </a:p>
          <a:p>
            <a:pPr marL="742950" lvl="1" indent="-285750">
              <a:buFont typeface="Arial" panose="020B0604020202020204" pitchFamily="34" charset="0"/>
              <a:buChar char="•"/>
            </a:pPr>
            <a:r>
              <a:rPr lang="en-AU" sz="2000" dirty="0">
                <a:latin typeface="Arial" panose="020B0604020202020204" pitchFamily="34" charset="0"/>
                <a:cs typeface="Arial" panose="020B0604020202020204" pitchFamily="34" charset="0"/>
              </a:rPr>
              <a:t>ACODE is looking for sector leadership recognition and maturity and is currently not focused on individual HEI maturity (that is indirectly measurable through the action plans derived from the internal HEI assessments, follow-up communications and changes in planning, action plan development capacity, etc.).</a:t>
            </a:r>
          </a:p>
          <a:p>
            <a:pPr marL="742950" lvl="1" indent="-285750">
              <a:buFont typeface="Arial" panose="020B0604020202020204" pitchFamily="34" charset="0"/>
              <a:buChar char="•"/>
            </a:pPr>
            <a:endParaRPr lang="en-AU" sz="2000" dirty="0">
              <a:latin typeface="Arial" panose="020B0604020202020204" pitchFamily="34" charset="0"/>
              <a:cs typeface="Arial" panose="020B0604020202020204" pitchFamily="34" charset="0"/>
            </a:endParaRPr>
          </a:p>
          <a:p>
            <a:pPr marL="742950" lvl="1" indent="-285750">
              <a:buFont typeface="Arial" panose="020B0604020202020204" pitchFamily="34" charset="0"/>
              <a:buChar char="•"/>
            </a:pPr>
            <a:r>
              <a:rPr lang="en-AU" sz="2000" dirty="0">
                <a:latin typeface="Arial" panose="020B0604020202020204" pitchFamily="34" charset="0"/>
                <a:cs typeface="Arial" panose="020B0604020202020204" pitchFamily="34" charset="0"/>
              </a:rPr>
              <a:t>An ACODE Benchmarking exercise was performed in the UK in 2017 by 15 HEIs.</a:t>
            </a:r>
          </a:p>
          <a:p>
            <a:pPr marL="742950" lvl="1" indent="-285750">
              <a:buFont typeface="Arial" panose="020B0604020202020204" pitchFamily="34" charset="0"/>
              <a:buChar char="•"/>
            </a:pPr>
            <a:endParaRPr lang="en-AU" sz="2000" dirty="0">
              <a:latin typeface="Arial" panose="020B0604020202020204" pitchFamily="34" charset="0"/>
              <a:cs typeface="Arial" panose="020B0604020202020204" pitchFamily="34" charset="0"/>
            </a:endParaRPr>
          </a:p>
          <a:p>
            <a:pPr marL="742950" lvl="1" indent="-285750">
              <a:buFont typeface="Arial" panose="020B0604020202020204" pitchFamily="34" charset="0"/>
              <a:buChar char="•"/>
            </a:pPr>
            <a:r>
              <a:rPr lang="en-AU" sz="2000" dirty="0">
                <a:latin typeface="Arial" panose="020B0604020202020204" pitchFamily="34" charset="0"/>
                <a:cs typeface="Arial" panose="020B0604020202020204" pitchFamily="34" charset="0"/>
              </a:rPr>
              <a:t>This is the third round, this time with 25 HEI participants. This in itself was an important step as participation is a demonstration of sustained interest based on perceived benefits accrued to participants from ACODE’s activities and Benchmarks (cf., </a:t>
            </a:r>
            <a:r>
              <a:rPr lang="en-AU" sz="2000" dirty="0" err="1">
                <a:latin typeface="Arial" panose="020B0604020202020204" pitchFamily="34" charset="0"/>
                <a:cs typeface="Arial" panose="020B0604020202020204" pitchFamily="34" charset="0"/>
              </a:rPr>
              <a:t>Adebanjo</a:t>
            </a:r>
            <a:r>
              <a:rPr lang="en-AU" sz="2000" dirty="0">
                <a:latin typeface="Arial" panose="020B0604020202020204" pitchFamily="34" charset="0"/>
                <a:cs typeface="Arial" panose="020B0604020202020204" pitchFamily="34" charset="0"/>
              </a:rPr>
              <a:t> &amp; Mann, 2008).</a:t>
            </a:r>
          </a:p>
        </p:txBody>
      </p:sp>
    </p:spTree>
    <p:extLst>
      <p:ext uri="{BB962C8B-B14F-4D97-AF65-F5344CB8AC3E}">
        <p14:creationId xmlns:p14="http://schemas.microsoft.com/office/powerpoint/2010/main" val="200223905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CA3FEFD4-FCBF-6746-8C85-BAEEE9F55AB6}"/>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2621280" y="158496"/>
            <a:ext cx="8156447" cy="6339840"/>
          </a:xfrm>
          <a:prstGeom prst="rect">
            <a:avLst/>
          </a:prstGeom>
          <a:noFill/>
          <a:ln>
            <a:noFill/>
          </a:ln>
        </p:spPr>
      </p:pic>
      <p:sp>
        <p:nvSpPr>
          <p:cNvPr id="7" name="TextBox 6">
            <a:extLst>
              <a:ext uri="{FF2B5EF4-FFF2-40B4-BE49-F238E27FC236}">
                <a16:creationId xmlns:a16="http://schemas.microsoft.com/office/drawing/2014/main" id="{7E3168D6-459C-5544-85F9-6242FF12808E}"/>
              </a:ext>
            </a:extLst>
          </p:cNvPr>
          <p:cNvSpPr txBox="1"/>
          <p:nvPr/>
        </p:nvSpPr>
        <p:spPr>
          <a:xfrm>
            <a:off x="2877312" y="6488668"/>
            <a:ext cx="8148384" cy="369332"/>
          </a:xfrm>
          <a:prstGeom prst="rect">
            <a:avLst/>
          </a:prstGeom>
          <a:noFill/>
        </p:spPr>
        <p:txBody>
          <a:bodyPr wrap="none" rtlCol="0">
            <a:spAutoFit/>
          </a:bodyPr>
          <a:lstStyle/>
          <a:p>
            <a:r>
              <a:rPr lang="en-AU" i="1" dirty="0"/>
              <a:t>Complementary or competing TEL guiding principles informing HEIs</a:t>
            </a:r>
            <a:r>
              <a:rPr lang="en-AU" dirty="0"/>
              <a:t> </a:t>
            </a:r>
            <a:endParaRPr lang="en-US" dirty="0"/>
          </a:p>
        </p:txBody>
      </p:sp>
    </p:spTree>
    <p:extLst>
      <p:ext uri="{BB962C8B-B14F-4D97-AF65-F5344CB8AC3E}">
        <p14:creationId xmlns:p14="http://schemas.microsoft.com/office/powerpoint/2010/main" val="175377161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2307229" y="567572"/>
            <a:ext cx="6739467" cy="773831"/>
          </a:xfrm>
        </p:spPr>
        <p:txBody>
          <a:bodyPr>
            <a:normAutofit/>
          </a:bodyPr>
          <a:lstStyle/>
          <a:p>
            <a:r>
              <a:rPr lang="en-AU" sz="2400" dirty="0"/>
              <a:t>Changes between Rounds 1 &amp; 2</a:t>
            </a:r>
          </a:p>
        </p:txBody>
      </p:sp>
      <p:sp>
        <p:nvSpPr>
          <p:cNvPr id="6" name="TextBox 5"/>
          <p:cNvSpPr txBox="1"/>
          <p:nvPr/>
        </p:nvSpPr>
        <p:spPr>
          <a:xfrm>
            <a:off x="368490" y="1514901"/>
            <a:ext cx="11586949" cy="5394297"/>
          </a:xfrm>
          <a:prstGeom prst="rect">
            <a:avLst/>
          </a:prstGeom>
          <a:noFill/>
        </p:spPr>
        <p:txBody>
          <a:bodyPr wrap="square" rtlCol="0">
            <a:spAutoFit/>
          </a:bodyPr>
          <a:lstStyle/>
          <a:p>
            <a:pPr marL="342900" indent="-342900">
              <a:buFont typeface="Arial" panose="020B0604020202020204" pitchFamily="34" charset="0"/>
              <a:buChar char="•"/>
            </a:pPr>
            <a:r>
              <a:rPr lang="en-AU" sz="2000" dirty="0">
                <a:latin typeface="Arial" panose="020B0604020202020204" pitchFamily="34" charset="0"/>
                <a:cs typeface="Arial" panose="020B0604020202020204" pitchFamily="34" charset="0"/>
              </a:rPr>
              <a:t>Round 2 began to see a more evaluation elements than Round 1, which was exploratory in nature in order to determine some baselines for later comparisons. </a:t>
            </a:r>
          </a:p>
          <a:p>
            <a:pPr marL="342900" indent="-342900">
              <a:buFont typeface="Arial" panose="020B0604020202020204" pitchFamily="34" charset="0"/>
              <a:buChar char="•"/>
            </a:pPr>
            <a:endParaRPr lang="en-AU" sz="2000" dirty="0">
              <a:latin typeface="Arial" panose="020B0604020202020204" pitchFamily="34" charset="0"/>
              <a:cs typeface="Arial" panose="020B0604020202020204" pitchFamily="34" charset="0"/>
            </a:endParaRPr>
          </a:p>
          <a:p>
            <a:pPr marL="342900" indent="-342900">
              <a:buFont typeface="Arial" panose="020B0604020202020204" pitchFamily="34" charset="0"/>
              <a:buChar char="•"/>
            </a:pPr>
            <a:r>
              <a:rPr lang="en-AU" sz="2000" dirty="0">
                <a:latin typeface="Arial" panose="020B0604020202020204" pitchFamily="34" charset="0"/>
                <a:cs typeface="Arial" panose="020B0604020202020204" pitchFamily="34" charset="0"/>
              </a:rPr>
              <a:t>For Round 2, evaluation frameworks within benchmarking were embedded rather than the more typical reverse practice of using benchmarking as an element of an evaluation (cf., Feinstein, 2012; </a:t>
            </a:r>
            <a:r>
              <a:rPr lang="en-AU" sz="2000" dirty="0" err="1">
                <a:latin typeface="Arial" panose="020B0604020202020204" pitchFamily="34" charset="0"/>
                <a:cs typeface="Arial" panose="020B0604020202020204" pitchFamily="34" charset="0"/>
              </a:rPr>
              <a:t>Lucertini</a:t>
            </a:r>
            <a:r>
              <a:rPr lang="en-AU" sz="2000" dirty="0">
                <a:latin typeface="Arial" panose="020B0604020202020204" pitchFamily="34" charset="0"/>
                <a:cs typeface="Arial" panose="020B0604020202020204" pitchFamily="34" charset="0"/>
              </a:rPr>
              <a:t>, </a:t>
            </a:r>
            <a:r>
              <a:rPr lang="en-AU" sz="2000" dirty="0" err="1">
                <a:latin typeface="Arial" panose="020B0604020202020204" pitchFamily="34" charset="0"/>
                <a:cs typeface="Arial" panose="020B0604020202020204" pitchFamily="34" charset="0"/>
              </a:rPr>
              <a:t>Nicolo</a:t>
            </a:r>
            <a:r>
              <a:rPr lang="en-AU" sz="2000" dirty="0">
                <a:latin typeface="Arial" panose="020B0604020202020204" pitchFamily="34" charset="0"/>
                <a:cs typeface="Arial" panose="020B0604020202020204" pitchFamily="34" charset="0"/>
              </a:rPr>
              <a:t>, &amp; </a:t>
            </a:r>
            <a:r>
              <a:rPr lang="en-AU" sz="2000" dirty="0" err="1">
                <a:latin typeface="Arial" panose="020B0604020202020204" pitchFamily="34" charset="0"/>
                <a:cs typeface="Arial" panose="020B0604020202020204" pitchFamily="34" charset="0"/>
              </a:rPr>
              <a:t>Telmon</a:t>
            </a:r>
            <a:r>
              <a:rPr lang="en-AU" sz="2000" dirty="0">
                <a:latin typeface="Arial" panose="020B0604020202020204" pitchFamily="34" charset="0"/>
                <a:cs typeface="Arial" panose="020B0604020202020204" pitchFamily="34" charset="0"/>
              </a:rPr>
              <a:t>, 1995; Newcomer &amp; Brass, 2016; </a:t>
            </a:r>
            <a:r>
              <a:rPr lang="en-AU" sz="2000" dirty="0" err="1">
                <a:latin typeface="Arial" panose="020B0604020202020204" pitchFamily="34" charset="0"/>
                <a:cs typeface="Arial" panose="020B0604020202020204" pitchFamily="34" charset="0"/>
              </a:rPr>
              <a:t>Scriven</a:t>
            </a:r>
            <a:r>
              <a:rPr lang="en-AU" sz="2000" dirty="0">
                <a:latin typeface="Arial" panose="020B0604020202020204" pitchFamily="34" charset="0"/>
                <a:cs typeface="Arial" panose="020B0604020202020204" pitchFamily="34" charset="0"/>
              </a:rPr>
              <a:t>, 2016). </a:t>
            </a:r>
          </a:p>
          <a:p>
            <a:pPr marL="342900" indent="-342900">
              <a:buFont typeface="Arial" panose="020B0604020202020204" pitchFamily="34" charset="0"/>
              <a:buChar char="•"/>
            </a:pPr>
            <a:endParaRPr lang="en-AU" sz="2000" dirty="0">
              <a:latin typeface="Arial" panose="020B0604020202020204" pitchFamily="34" charset="0"/>
              <a:cs typeface="Arial" panose="020B0604020202020204" pitchFamily="34" charset="0"/>
            </a:endParaRPr>
          </a:p>
          <a:p>
            <a:pPr marL="342900" indent="-342900">
              <a:lnSpc>
                <a:spcPct val="107000"/>
              </a:lnSpc>
              <a:spcAft>
                <a:spcPts val="800"/>
              </a:spcAft>
              <a:buFont typeface="Arial" panose="020B0604020202020204" pitchFamily="34" charset="0"/>
              <a:buChar char="•"/>
            </a:pP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Similar to what some have previously termed intelligent benchmarking, the rationale for this approach was to:</a:t>
            </a:r>
            <a:endParaRPr lang="en-AU" sz="2000" dirty="0">
              <a:latin typeface="Arial" panose="020B0604020202020204" pitchFamily="34" charset="0"/>
              <a:ea typeface="Verdana" panose="020B0604030504040204" pitchFamily="34" charset="0"/>
              <a:cs typeface="Arial" panose="020B0604020202020204" pitchFamily="34" charset="0"/>
            </a:endParaRPr>
          </a:p>
          <a:p>
            <a:pPr marL="800100" lvl="1" indent="-342900">
              <a:lnSpc>
                <a:spcPct val="107000"/>
              </a:lnSpc>
              <a:buFont typeface="Symbol" panose="05050102010706020507" pitchFamily="18" charset="2"/>
              <a:buChar char=""/>
            </a:pP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deemphasize metrics,</a:t>
            </a:r>
            <a:endParaRPr lang="en-AU" sz="2000" dirty="0">
              <a:latin typeface="Arial" panose="020B0604020202020204" pitchFamily="34" charset="0"/>
              <a:ea typeface="Verdana" panose="020B0604030504040204" pitchFamily="34" charset="0"/>
              <a:cs typeface="Arial" panose="020B0604020202020204" pitchFamily="34" charset="0"/>
            </a:endParaRPr>
          </a:p>
          <a:p>
            <a:pPr marL="800100" lvl="1" indent="-342900">
              <a:lnSpc>
                <a:spcPct val="107000"/>
              </a:lnSpc>
              <a:buFont typeface="Symbol" panose="05050102010706020507" pitchFamily="18" charset="2"/>
              <a:buChar char=""/>
            </a:pP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focus on collaboration rather than competition,</a:t>
            </a:r>
            <a:endParaRPr lang="en-AU" sz="2000" dirty="0">
              <a:latin typeface="Arial" panose="020B0604020202020204" pitchFamily="34" charset="0"/>
              <a:ea typeface="Verdana" panose="020B0604030504040204" pitchFamily="34" charset="0"/>
              <a:cs typeface="Arial" panose="020B0604020202020204" pitchFamily="34" charset="0"/>
            </a:endParaRPr>
          </a:p>
          <a:p>
            <a:pPr marL="800100" lvl="1" indent="-342900">
              <a:lnSpc>
                <a:spcPct val="107000"/>
              </a:lnSpc>
              <a:buFont typeface="Symbol" panose="05050102010706020507" pitchFamily="18" charset="2"/>
              <a:buChar char=""/>
            </a:pP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concentrate on “good” practice to identify “best” practice and determine the extent and type of influence HEI context has on the distinction, and</a:t>
            </a:r>
            <a:endParaRPr lang="en-AU" sz="2000" dirty="0">
              <a:latin typeface="Arial" panose="020B0604020202020204" pitchFamily="34" charset="0"/>
              <a:ea typeface="Verdana" panose="020B0604030504040204" pitchFamily="34" charset="0"/>
              <a:cs typeface="Arial" panose="020B0604020202020204" pitchFamily="34" charset="0"/>
            </a:endParaRPr>
          </a:p>
          <a:p>
            <a:pPr marL="800100" lvl="1" indent="-342900">
              <a:lnSpc>
                <a:spcPct val="107000"/>
              </a:lnSpc>
              <a:spcAft>
                <a:spcPts val="800"/>
              </a:spcAft>
              <a:buFont typeface="Symbol" panose="05050102010706020507" pitchFamily="18" charset="2"/>
              <a:buChar char=""/>
            </a:pP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being systemic to provide a broad perspective on CI from using of a variety of analytical tools and methodologies (cf., Tomlinson &amp;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Lundvall</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2001).</a:t>
            </a:r>
            <a:endParaRPr lang="en-AU" sz="2000" dirty="0">
              <a:latin typeface="Arial" panose="020B0604020202020204" pitchFamily="34" charset="0"/>
              <a:ea typeface="Verdana" panose="020B0604030504040204" pitchFamily="34" charset="0"/>
              <a:cs typeface="Arial" panose="020B0604020202020204" pitchFamily="34" charset="0"/>
            </a:endParaRPr>
          </a:p>
          <a:p>
            <a:pPr marL="342900" indent="-342900">
              <a:buFont typeface="Arial" panose="020B0604020202020204" pitchFamily="34" charset="0"/>
              <a:buChar char="•"/>
            </a:pPr>
            <a:endParaRPr lang="en-AU" sz="2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51023435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2225343" y="704050"/>
            <a:ext cx="9730096" cy="773831"/>
          </a:xfrm>
        </p:spPr>
        <p:txBody>
          <a:bodyPr>
            <a:normAutofit/>
          </a:bodyPr>
          <a:lstStyle/>
          <a:p>
            <a:r>
              <a:rPr lang="en-AU" sz="2400" dirty="0"/>
              <a:t>Round 3 and future plans (resources permitting)</a:t>
            </a:r>
          </a:p>
        </p:txBody>
      </p:sp>
      <p:sp>
        <p:nvSpPr>
          <p:cNvPr id="6" name="TextBox 5"/>
          <p:cNvSpPr txBox="1"/>
          <p:nvPr/>
        </p:nvSpPr>
        <p:spPr>
          <a:xfrm>
            <a:off x="450376" y="1815152"/>
            <a:ext cx="11505063" cy="1938992"/>
          </a:xfrm>
          <a:prstGeom prst="rect">
            <a:avLst/>
          </a:prstGeom>
          <a:noFill/>
        </p:spPr>
        <p:txBody>
          <a:bodyPr wrap="square" rtlCol="0">
            <a:spAutoFit/>
          </a:bodyPr>
          <a:lstStyle/>
          <a:p>
            <a:pPr marL="285750" indent="-285750">
              <a:buFont typeface="Arial" panose="020B0604020202020204" pitchFamily="34" charset="0"/>
              <a:buChar char="•"/>
            </a:pPr>
            <a:r>
              <a:rPr lang="en-AU" sz="2000" dirty="0">
                <a:latin typeface="Arial" panose="020B0604020202020204" pitchFamily="34" charset="0"/>
                <a:cs typeface="Arial" panose="020B0604020202020204" pitchFamily="34" charset="0"/>
              </a:rPr>
              <a:t>ACODE </a:t>
            </a:r>
            <a:r>
              <a:rPr lang="en-AU" sz="2000" dirty="0" err="1">
                <a:latin typeface="Arial" panose="020B0604020202020204" pitchFamily="34" charset="0"/>
                <a:cs typeface="Arial" panose="020B0604020202020204" pitchFamily="34" charset="0"/>
              </a:rPr>
              <a:t>Benchmarking’s</a:t>
            </a:r>
            <a:r>
              <a:rPr lang="en-AU" sz="2000" dirty="0">
                <a:latin typeface="Arial" panose="020B0604020202020204" pitchFamily="34" charset="0"/>
                <a:cs typeface="Arial" panose="020B0604020202020204" pitchFamily="34" charset="0"/>
              </a:rPr>
              <a:t> final frontier: item validation (Marshall &amp; Sankey, 2017).</a:t>
            </a:r>
          </a:p>
          <a:p>
            <a:pPr marL="285750" indent="-285750">
              <a:buFont typeface="Arial" panose="020B0604020202020204" pitchFamily="34" charset="0"/>
              <a:buChar char="•"/>
            </a:pPr>
            <a:endParaRPr lang="en-AU" sz="2000"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AU" sz="2000" dirty="0">
                <a:latin typeface="Arial" panose="020B0604020202020204" pitchFamily="34" charset="0"/>
                <a:cs typeface="Arial" panose="020B0604020202020204" pitchFamily="34" charset="0"/>
              </a:rPr>
              <a:t>There are three basic types of validity: criterion, content and construct (</a:t>
            </a:r>
            <a:r>
              <a:rPr lang="en-AU" sz="2000" dirty="0" err="1">
                <a:latin typeface="Arial" panose="020B0604020202020204" pitchFamily="34" charset="0"/>
                <a:cs typeface="Arial" panose="020B0604020202020204" pitchFamily="34" charset="0"/>
              </a:rPr>
              <a:t>Cronbach</a:t>
            </a:r>
            <a:r>
              <a:rPr lang="en-AU" sz="2000" dirty="0">
                <a:latin typeface="Arial" panose="020B0604020202020204" pitchFamily="34" charset="0"/>
                <a:cs typeface="Arial" panose="020B0604020202020204" pitchFamily="34" charset="0"/>
              </a:rPr>
              <a:t> &amp; </a:t>
            </a:r>
            <a:r>
              <a:rPr lang="en-AU" sz="2000" dirty="0" err="1">
                <a:latin typeface="Arial" panose="020B0604020202020204" pitchFamily="34" charset="0"/>
                <a:cs typeface="Arial" panose="020B0604020202020204" pitchFamily="34" charset="0"/>
              </a:rPr>
              <a:t>Meehl</a:t>
            </a:r>
            <a:r>
              <a:rPr lang="en-AU" sz="2000" dirty="0">
                <a:latin typeface="Arial" panose="020B0604020202020204" pitchFamily="34" charset="0"/>
                <a:cs typeface="Arial" panose="020B0604020202020204" pitchFamily="34" charset="0"/>
              </a:rPr>
              <a:t>, 1955). Ideally, per </a:t>
            </a:r>
            <a:r>
              <a:rPr lang="en-AU" sz="2000" dirty="0" err="1">
                <a:latin typeface="Arial" panose="020B0604020202020204" pitchFamily="34" charset="0"/>
                <a:cs typeface="Arial" panose="020B0604020202020204" pitchFamily="34" charset="0"/>
              </a:rPr>
              <a:t>Messick</a:t>
            </a:r>
            <a:r>
              <a:rPr lang="en-AU" sz="2000" dirty="0">
                <a:latin typeface="Arial" panose="020B0604020202020204" pitchFamily="34" charset="0"/>
                <a:cs typeface="Arial" panose="020B0604020202020204" pitchFamily="34" charset="0"/>
              </a:rPr>
              <a:t> (1995), these three should be performed and connected to better determine the meaning of the results because “it matters whether the contextual clues that people respond to are construct-relevant or represent construct-irrelevant difficulty or easiness” (p. 743). </a:t>
            </a:r>
          </a:p>
        </p:txBody>
      </p:sp>
      <p:pic>
        <p:nvPicPr>
          <p:cNvPr id="9" name="Picture 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294554" y="4027099"/>
            <a:ext cx="2660885" cy="1976185"/>
          </a:xfrm>
          <a:prstGeom prst="rect">
            <a:avLst/>
          </a:prstGeom>
        </p:spPr>
      </p:pic>
      <p:sp>
        <p:nvSpPr>
          <p:cNvPr id="10" name="TextBox 9"/>
          <p:cNvSpPr txBox="1"/>
          <p:nvPr/>
        </p:nvSpPr>
        <p:spPr>
          <a:xfrm>
            <a:off x="450376" y="4027099"/>
            <a:ext cx="8543499" cy="1938992"/>
          </a:xfrm>
          <a:prstGeom prst="rect">
            <a:avLst/>
          </a:prstGeom>
          <a:noFill/>
        </p:spPr>
        <p:txBody>
          <a:bodyPr wrap="square" rtlCol="0">
            <a:spAutoFit/>
          </a:bodyPr>
          <a:lstStyle/>
          <a:p>
            <a:pPr marL="285750" indent="-285750">
              <a:buFont typeface="Arial" panose="020B0604020202020204" pitchFamily="34" charset="0"/>
              <a:buChar char="•"/>
            </a:pPr>
            <a:r>
              <a:rPr lang="en-AU" sz="2000" dirty="0">
                <a:latin typeface="Arial" panose="020B0604020202020204" pitchFamily="34" charset="0"/>
                <a:cs typeface="Arial" panose="020B0604020202020204" pitchFamily="34" charset="0"/>
              </a:rPr>
              <a:t>Validation is important as the evaluation component has now become an important part of the ACODE Benchmarking activity. Benchmarking and evaluation have an uneasy relationship methodologically as they represent slightly different things (</a:t>
            </a:r>
            <a:r>
              <a:rPr lang="en-AU" sz="2000" dirty="0" err="1">
                <a:latin typeface="Arial" panose="020B0604020202020204" pitchFamily="34" charset="0"/>
                <a:cs typeface="Arial" panose="020B0604020202020204" pitchFamily="34" charset="0"/>
              </a:rPr>
              <a:t>Padró</a:t>
            </a:r>
            <a:r>
              <a:rPr lang="en-AU" sz="2000" dirty="0">
                <a:latin typeface="Arial" panose="020B0604020202020204" pitchFamily="34" charset="0"/>
                <a:cs typeface="Arial" panose="020B0604020202020204" pitchFamily="34" charset="0"/>
              </a:rPr>
              <a:t> &amp; Sankey, in press); however, </a:t>
            </a:r>
            <a:r>
              <a:rPr lang="en-AU" sz="2000" dirty="0" err="1">
                <a:latin typeface="Arial" panose="020B0604020202020204" pitchFamily="34" charset="0"/>
                <a:cs typeface="Arial" panose="020B0604020202020204" pitchFamily="34" charset="0"/>
              </a:rPr>
              <a:t>Castonguay</a:t>
            </a:r>
            <a:r>
              <a:rPr lang="en-AU" sz="2000" dirty="0">
                <a:latin typeface="Arial" panose="020B0604020202020204" pitchFamily="34" charset="0"/>
                <a:cs typeface="Arial" panose="020B0604020202020204" pitchFamily="34" charset="0"/>
              </a:rPr>
              <a:t> (2009), notes where the nexus exists and where approaches such as ours need to consider.</a:t>
            </a:r>
          </a:p>
        </p:txBody>
      </p:sp>
    </p:spTree>
    <p:extLst>
      <p:ext uri="{BB962C8B-B14F-4D97-AF65-F5344CB8AC3E}">
        <p14:creationId xmlns:p14="http://schemas.microsoft.com/office/powerpoint/2010/main" val="148694694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2293582" y="553924"/>
            <a:ext cx="9545993" cy="773831"/>
          </a:xfrm>
        </p:spPr>
        <p:txBody>
          <a:bodyPr>
            <a:normAutofit fontScale="90000"/>
          </a:bodyPr>
          <a:lstStyle/>
          <a:p>
            <a:r>
              <a:rPr lang="en-AU" sz="2400" dirty="0"/>
              <a:t>Complementarities between benchmarking and evaluation frameworks (Nielsen &amp; Hunter, 2013, p. 120)</a:t>
            </a:r>
          </a:p>
        </p:txBody>
      </p:sp>
      <p:sp>
        <p:nvSpPr>
          <p:cNvPr id="6" name="TextBox 5"/>
          <p:cNvSpPr txBox="1"/>
          <p:nvPr/>
        </p:nvSpPr>
        <p:spPr>
          <a:xfrm>
            <a:off x="286603" y="1327755"/>
            <a:ext cx="11552972" cy="6335068"/>
          </a:xfrm>
          <a:prstGeom prst="rect">
            <a:avLst/>
          </a:prstGeom>
          <a:noFill/>
        </p:spPr>
        <p:txBody>
          <a:bodyPr wrap="square" rtlCol="0">
            <a:spAutoFit/>
          </a:bodyPr>
          <a:lstStyle/>
          <a:p>
            <a:pPr marL="342900" indent="-342900">
              <a:buFont typeface="Arial" panose="020B0604020202020204" pitchFamily="34" charset="0"/>
              <a:buChar char="•"/>
            </a:pPr>
            <a:r>
              <a:rPr lang="en-AU" sz="2000" dirty="0">
                <a:latin typeface="Arial" panose="020B0604020202020204" pitchFamily="34" charset="0"/>
                <a:cs typeface="Arial" panose="020B0604020202020204" pitchFamily="34" charset="0"/>
              </a:rPr>
              <a:t>Methodological concerns may sound trivial, but they do present challenges when designing activities such as this that are multi-purpose in scope. This was our experience as we designed items and approaches to collect data after Round 1.</a:t>
            </a:r>
          </a:p>
          <a:p>
            <a:pPr marL="342900" indent="-342900">
              <a:buFont typeface="Arial" panose="020B0604020202020204" pitchFamily="34" charset="0"/>
              <a:buChar char="•"/>
            </a:pPr>
            <a:endParaRPr lang="en-AU" sz="2000" dirty="0">
              <a:latin typeface="Arial" panose="020B0604020202020204" pitchFamily="34" charset="0"/>
              <a:cs typeface="Arial" panose="020B0604020202020204" pitchFamily="34" charset="0"/>
            </a:endParaRPr>
          </a:p>
          <a:p>
            <a:pPr marL="342900" indent="-342900">
              <a:buFont typeface="Arial" panose="020B0604020202020204" pitchFamily="34" charset="0"/>
              <a:buChar char="•"/>
            </a:pPr>
            <a:r>
              <a:rPr lang="en-AU" sz="2000" dirty="0">
                <a:latin typeface="Arial" panose="020B0604020202020204" pitchFamily="34" charset="0"/>
                <a:cs typeface="Arial" panose="020B0604020202020204" pitchFamily="34" charset="0"/>
              </a:rPr>
              <a:t>Complementarities:</a:t>
            </a:r>
          </a:p>
          <a:p>
            <a:pPr marL="800100" lvl="1" indent="-342900">
              <a:lnSpc>
                <a:spcPct val="115000"/>
              </a:lnSpc>
              <a:spcAft>
                <a:spcPts val="1000"/>
              </a:spcAft>
              <a:buFont typeface="Symbol" panose="05050102010706020507" pitchFamily="18" charset="2"/>
              <a:buChar char=""/>
            </a:pPr>
            <a:r>
              <a:rPr lang="en-AU" sz="1600" dirty="0">
                <a:latin typeface="Arial" panose="020B0604020202020204" pitchFamily="34" charset="0"/>
                <a:ea typeface="Calibri" panose="020F0502020204030204" pitchFamily="34" charset="0"/>
                <a:cs typeface="Arial" panose="020B0604020202020204" pitchFamily="34" charset="0"/>
              </a:rPr>
              <a:t>Sequential complementarity – where monitoring information generate questions requiring evaluation studies or these studies generate knowledge requiring continuous performance monitoring. </a:t>
            </a:r>
            <a:endParaRPr lang="en-AU" sz="1600" dirty="0">
              <a:latin typeface="Arial" panose="020B0604020202020204" pitchFamily="34" charset="0"/>
              <a:cs typeface="Arial" panose="020B0604020202020204" pitchFamily="34" charset="0"/>
            </a:endParaRPr>
          </a:p>
          <a:p>
            <a:pPr marL="800100" lvl="1" indent="-342900">
              <a:lnSpc>
                <a:spcPct val="115000"/>
              </a:lnSpc>
              <a:spcAft>
                <a:spcPts val="1000"/>
              </a:spcAft>
              <a:buFont typeface="Symbol" panose="05050102010706020507" pitchFamily="18" charset="2"/>
              <a:buChar char=""/>
            </a:pPr>
            <a:r>
              <a:rPr lang="en-AU" sz="1600" dirty="0">
                <a:latin typeface="Arial" panose="020B0604020202020204" pitchFamily="34" charset="0"/>
                <a:ea typeface="Calibri" panose="020F0502020204030204" pitchFamily="34" charset="0"/>
                <a:cs typeface="Arial" panose="020B0604020202020204" pitchFamily="34" charset="0"/>
              </a:rPr>
              <a:t>Information complementarity – when both monitoring and evaluation draw from the same data sources and recycle information for different uses and analyses.  </a:t>
            </a:r>
            <a:endParaRPr lang="en-AU" sz="1600" dirty="0">
              <a:latin typeface="Arial" panose="020B0604020202020204" pitchFamily="34" charset="0"/>
              <a:cs typeface="Arial" panose="020B0604020202020204" pitchFamily="34" charset="0"/>
            </a:endParaRPr>
          </a:p>
          <a:p>
            <a:pPr marL="800100" lvl="1" indent="-342900">
              <a:lnSpc>
                <a:spcPct val="115000"/>
              </a:lnSpc>
              <a:spcAft>
                <a:spcPts val="1000"/>
              </a:spcAft>
              <a:buFont typeface="Symbol" panose="05050102010706020507" pitchFamily="18" charset="2"/>
              <a:buChar char=""/>
            </a:pPr>
            <a:r>
              <a:rPr lang="en-AU" sz="1600" dirty="0">
                <a:latin typeface="Arial" panose="020B0604020202020204" pitchFamily="34" charset="0"/>
                <a:ea typeface="Calibri" panose="020F0502020204030204" pitchFamily="34" charset="0"/>
                <a:cs typeface="Arial" panose="020B0604020202020204" pitchFamily="34" charset="0"/>
              </a:rPr>
              <a:t>Organizational complementarity – the coupling and sharing of monitoring and evaluation information through the same administrative unit rather than two or more discrete units. </a:t>
            </a:r>
            <a:endParaRPr lang="en-AU" sz="1600" dirty="0">
              <a:latin typeface="Arial" panose="020B0604020202020204" pitchFamily="34" charset="0"/>
              <a:cs typeface="Arial" panose="020B0604020202020204" pitchFamily="34" charset="0"/>
            </a:endParaRPr>
          </a:p>
          <a:p>
            <a:pPr marL="800100" lvl="1" indent="-342900">
              <a:lnSpc>
                <a:spcPct val="115000"/>
              </a:lnSpc>
              <a:spcAft>
                <a:spcPts val="1000"/>
              </a:spcAft>
              <a:buFont typeface="Symbol" panose="05050102010706020507" pitchFamily="18" charset="2"/>
              <a:buChar char=""/>
            </a:pPr>
            <a:r>
              <a:rPr lang="en-AU" sz="1600" dirty="0">
                <a:latin typeface="Arial" panose="020B0604020202020204" pitchFamily="34" charset="0"/>
                <a:ea typeface="Calibri" panose="020F0502020204030204" pitchFamily="34" charset="0"/>
                <a:cs typeface="Arial" panose="020B0604020202020204" pitchFamily="34" charset="0"/>
              </a:rPr>
              <a:t>Methodical complementarity – the sharing of similar processes and tools for structuring and planning, obtaining data, analysing and inferring judgment, and converting data into actionable information. </a:t>
            </a:r>
            <a:endParaRPr lang="en-AU" sz="1600" dirty="0">
              <a:latin typeface="Arial" panose="020B0604020202020204" pitchFamily="34" charset="0"/>
              <a:cs typeface="Arial" panose="020B0604020202020204" pitchFamily="34" charset="0"/>
            </a:endParaRPr>
          </a:p>
          <a:p>
            <a:pPr marL="800100" lvl="1" indent="-342900">
              <a:lnSpc>
                <a:spcPct val="115000"/>
              </a:lnSpc>
              <a:spcAft>
                <a:spcPts val="1000"/>
              </a:spcAft>
              <a:buFont typeface="Symbol" panose="05050102010706020507" pitchFamily="18" charset="2"/>
              <a:buChar char=""/>
            </a:pPr>
            <a:r>
              <a:rPr lang="en-AU" sz="1600" dirty="0">
                <a:solidFill>
                  <a:srgbClr val="000000"/>
                </a:solidFill>
                <a:latin typeface="Arial" panose="020B0604020202020204" pitchFamily="34" charset="0"/>
                <a:ea typeface="Calibri" panose="020F0502020204030204" pitchFamily="34" charset="0"/>
                <a:cs typeface="Arial" panose="020B0604020202020204" pitchFamily="34" charset="0"/>
              </a:rPr>
              <a:t>Hierarchical complementarity – information gathered as part of performance management at the national or policy level that can be utilised as comparative or benchmark data for evaluation purposes. </a:t>
            </a:r>
            <a:endParaRPr lang="en-AU" sz="1600" dirty="0">
              <a:solidFill>
                <a:srgbClr val="000000"/>
              </a:solidFill>
              <a:latin typeface="Arial" panose="020B0604020202020204" pitchFamily="34" charset="0"/>
              <a:cs typeface="Arial" panose="020B0604020202020204" pitchFamily="34" charset="0"/>
            </a:endParaRPr>
          </a:p>
          <a:p>
            <a:pPr marL="342900" indent="-342900">
              <a:buFont typeface="Arial" panose="020B0604020202020204" pitchFamily="34" charset="0"/>
              <a:buChar char="•"/>
            </a:pPr>
            <a:endParaRPr lang="en-AU" sz="2000" dirty="0">
              <a:latin typeface="Arial" panose="020B0604020202020204" pitchFamily="34" charset="0"/>
              <a:cs typeface="Arial" panose="020B0604020202020204" pitchFamily="34" charset="0"/>
            </a:endParaRPr>
          </a:p>
          <a:p>
            <a:pPr marL="342900" indent="-342900">
              <a:buFont typeface="Arial" panose="020B0604020202020204" pitchFamily="34" charset="0"/>
              <a:buChar char="•"/>
            </a:pPr>
            <a:endParaRPr lang="en-AU" sz="2000" dirty="0">
              <a:latin typeface="Arial" panose="020B0604020202020204" pitchFamily="34" charset="0"/>
              <a:cs typeface="Arial" panose="020B0604020202020204" pitchFamily="34" charset="0"/>
            </a:endParaRPr>
          </a:p>
          <a:p>
            <a:pPr marL="342900" indent="-342900">
              <a:buFont typeface="Arial" panose="020B0604020202020204" pitchFamily="34" charset="0"/>
              <a:buChar char="•"/>
            </a:pPr>
            <a:endParaRPr lang="en-AU" sz="2000" dirty="0">
              <a:latin typeface="Arial" panose="020B0604020202020204" pitchFamily="34" charset="0"/>
              <a:cs typeface="Arial" panose="020B0604020202020204" pitchFamily="34" charset="0"/>
            </a:endParaRPr>
          </a:p>
          <a:p>
            <a:pPr marL="342900" indent="-342900">
              <a:buFont typeface="Arial" panose="020B0604020202020204" pitchFamily="34" charset="0"/>
              <a:buChar char="•"/>
            </a:pPr>
            <a:endParaRPr lang="en-AU" sz="2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76694186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2361821" y="643239"/>
            <a:ext cx="6739467" cy="773831"/>
          </a:xfrm>
        </p:spPr>
        <p:txBody>
          <a:bodyPr>
            <a:normAutofit/>
          </a:bodyPr>
          <a:lstStyle/>
          <a:p>
            <a:r>
              <a:rPr lang="en-AU" sz="2400" dirty="0"/>
              <a:t>Final thoughts about future actions</a:t>
            </a:r>
          </a:p>
        </p:txBody>
      </p:sp>
      <p:sp>
        <p:nvSpPr>
          <p:cNvPr id="6" name="TextBox 5"/>
          <p:cNvSpPr txBox="1"/>
          <p:nvPr/>
        </p:nvSpPr>
        <p:spPr>
          <a:xfrm>
            <a:off x="354842" y="1327481"/>
            <a:ext cx="11327642" cy="4093428"/>
          </a:xfrm>
          <a:prstGeom prst="rect">
            <a:avLst/>
          </a:prstGeom>
          <a:noFill/>
        </p:spPr>
        <p:txBody>
          <a:bodyPr wrap="square" rtlCol="0">
            <a:spAutoFit/>
          </a:bodyPr>
          <a:lstStyle/>
          <a:p>
            <a:pPr marL="285750" indent="-285750">
              <a:buFont typeface="Arial" panose="020B0604020202020204" pitchFamily="34" charset="0"/>
              <a:buChar char="•"/>
            </a:pPr>
            <a:r>
              <a:rPr lang="en-AU" sz="2000" dirty="0">
                <a:latin typeface="Arial" panose="020B0604020202020204" pitchFamily="34" charset="0"/>
                <a:cs typeface="Arial" panose="020B0604020202020204" pitchFamily="34" charset="0"/>
              </a:rPr>
              <a:t>Going through this process now for the third time, two items stand out that are being considered:</a:t>
            </a:r>
          </a:p>
          <a:p>
            <a:pPr marL="285750" indent="-285750">
              <a:buFont typeface="Arial" panose="020B0604020202020204" pitchFamily="34" charset="0"/>
              <a:buChar char="•"/>
            </a:pPr>
            <a:endParaRPr lang="en-AU" sz="2000" dirty="0">
              <a:latin typeface="Arial" panose="020B0604020202020204" pitchFamily="34" charset="0"/>
              <a:cs typeface="Arial" panose="020B0604020202020204" pitchFamily="34" charset="0"/>
            </a:endParaRPr>
          </a:p>
          <a:p>
            <a:pPr marL="914400" lvl="1" indent="-457200">
              <a:buFont typeface="+mj-lt"/>
              <a:buAutoNum type="arabicPeriod"/>
            </a:pPr>
            <a:r>
              <a:rPr lang="en-AU" sz="2000" dirty="0">
                <a:latin typeface="Arial" panose="020B0604020202020204" pitchFamily="34" charset="0"/>
                <a:cs typeface="Arial" panose="020B0604020202020204" pitchFamily="34" charset="0"/>
              </a:rPr>
              <a:t>There is a need for a standard specific to student engagement. Being a course examiner for a course with over 1,000 students most of whom are online, this is a point that comes through all the time to me.</a:t>
            </a:r>
          </a:p>
          <a:p>
            <a:pPr marL="914400" lvl="1" indent="-457200">
              <a:buFont typeface="+mj-lt"/>
              <a:buAutoNum type="arabicPeriod"/>
            </a:pPr>
            <a:endParaRPr lang="en-AU" sz="2000" dirty="0">
              <a:latin typeface="Arial" panose="020B0604020202020204" pitchFamily="34" charset="0"/>
              <a:cs typeface="Arial" panose="020B0604020202020204" pitchFamily="34" charset="0"/>
            </a:endParaRPr>
          </a:p>
          <a:p>
            <a:pPr marL="914400" lvl="1" indent="-457200">
              <a:buFont typeface="+mj-lt"/>
              <a:buAutoNum type="arabicPeriod"/>
            </a:pPr>
            <a:endParaRPr lang="en-AU" sz="2000" dirty="0">
              <a:latin typeface="Arial" panose="020B0604020202020204" pitchFamily="34" charset="0"/>
              <a:cs typeface="Arial" panose="020B0604020202020204" pitchFamily="34" charset="0"/>
            </a:endParaRPr>
          </a:p>
          <a:p>
            <a:pPr marL="914400" lvl="1" indent="-457200">
              <a:buFont typeface="+mj-lt"/>
              <a:buAutoNum type="arabicPeriod"/>
            </a:pPr>
            <a:endParaRPr lang="en-AU" sz="2000" dirty="0">
              <a:latin typeface="Arial" panose="020B0604020202020204" pitchFamily="34" charset="0"/>
              <a:cs typeface="Arial" panose="020B0604020202020204" pitchFamily="34" charset="0"/>
            </a:endParaRPr>
          </a:p>
          <a:p>
            <a:pPr marL="914400" lvl="1" indent="-457200">
              <a:buFont typeface="+mj-lt"/>
              <a:buAutoNum type="arabicPeriod"/>
            </a:pPr>
            <a:endParaRPr lang="en-AU" sz="2000" dirty="0">
              <a:latin typeface="Arial" panose="020B0604020202020204" pitchFamily="34" charset="0"/>
              <a:cs typeface="Arial" panose="020B0604020202020204" pitchFamily="34" charset="0"/>
            </a:endParaRPr>
          </a:p>
          <a:p>
            <a:pPr marL="914400" lvl="1" indent="-457200">
              <a:buFont typeface="+mj-lt"/>
              <a:buAutoNum type="arabicPeriod"/>
            </a:pPr>
            <a:endParaRPr lang="en-AU" sz="2000" dirty="0">
              <a:latin typeface="Arial" panose="020B0604020202020204" pitchFamily="34" charset="0"/>
              <a:cs typeface="Arial" panose="020B0604020202020204" pitchFamily="34" charset="0"/>
            </a:endParaRPr>
          </a:p>
          <a:p>
            <a:pPr marL="914400" lvl="1" indent="-457200">
              <a:buFont typeface="+mj-lt"/>
              <a:buAutoNum type="arabicPeriod"/>
            </a:pPr>
            <a:r>
              <a:rPr lang="en-AU" sz="2000" dirty="0">
                <a:latin typeface="Arial" panose="020B0604020202020204" pitchFamily="34" charset="0"/>
                <a:cs typeface="Arial" panose="020B0604020202020204" pitchFamily="34" charset="0"/>
              </a:rPr>
              <a:t>As someone who has and does a fair bit of research on risk in higher education settings, there is a need to either embed a risk component to appropriate elements of existing ACODE Benchmarks or add another one.</a:t>
            </a:r>
          </a:p>
        </p:txBody>
      </p:sp>
      <p:pic>
        <p:nvPicPr>
          <p:cNvPr id="8" name="Pictur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913194" y="2702256"/>
            <a:ext cx="1665027" cy="1665027"/>
          </a:xfrm>
          <a:prstGeom prst="rect">
            <a:avLst/>
          </a:prstGeom>
        </p:spPr>
      </p:pic>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183394" y="5204325"/>
            <a:ext cx="2395806" cy="1610435"/>
          </a:xfrm>
          <a:prstGeom prst="rect">
            <a:avLst/>
          </a:prstGeom>
        </p:spPr>
      </p:pic>
    </p:spTree>
    <p:extLst>
      <p:ext uri="{BB962C8B-B14F-4D97-AF65-F5344CB8AC3E}">
        <p14:creationId xmlns:p14="http://schemas.microsoft.com/office/powerpoint/2010/main" val="272237747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2511947" y="411227"/>
            <a:ext cx="6739467" cy="773831"/>
          </a:xfrm>
        </p:spPr>
        <p:txBody>
          <a:bodyPr/>
          <a:lstStyle/>
          <a:p>
            <a:r>
              <a:rPr lang="en-AU" dirty="0"/>
              <a:t>References</a:t>
            </a:r>
          </a:p>
        </p:txBody>
      </p:sp>
      <p:sp>
        <p:nvSpPr>
          <p:cNvPr id="7" name="TextBox 6"/>
          <p:cNvSpPr txBox="1"/>
          <p:nvPr/>
        </p:nvSpPr>
        <p:spPr>
          <a:xfrm>
            <a:off x="95536" y="1185058"/>
            <a:ext cx="11928142" cy="5771965"/>
          </a:xfrm>
          <a:prstGeom prst="rect">
            <a:avLst/>
          </a:prstGeom>
          <a:noFill/>
        </p:spPr>
        <p:txBody>
          <a:bodyPr wrap="square" rtlCol="0">
            <a:spAutoFit/>
          </a:bodyPr>
          <a:lstStyle/>
          <a:p>
            <a:pPr>
              <a:lnSpc>
                <a:spcPct val="107000"/>
              </a:lnSpc>
            </a:pPr>
            <a:r>
              <a:rPr lang="en-AU" sz="800" dirty="0" err="1">
                <a:latin typeface="Arial" panose="020B0604020202020204" pitchFamily="34" charset="0"/>
                <a:cs typeface="Arial" panose="020B0604020202020204" pitchFamily="34" charset="0"/>
              </a:rPr>
              <a:t>Adebanjo</a:t>
            </a:r>
            <a:r>
              <a:rPr lang="en-AU" sz="800" dirty="0">
                <a:latin typeface="Arial" panose="020B0604020202020204" pitchFamily="34" charset="0"/>
                <a:cs typeface="Arial" panose="020B0604020202020204" pitchFamily="34" charset="0"/>
              </a:rPr>
              <a:t>, D., &amp; Mann, R. (2008). Sustainability of benchmarking networks: A case-based analysis. </a:t>
            </a:r>
            <a:r>
              <a:rPr lang="en-AU" sz="800" i="1" dirty="0">
                <a:latin typeface="Arial" panose="020B0604020202020204" pitchFamily="34" charset="0"/>
                <a:cs typeface="Arial" panose="020B0604020202020204" pitchFamily="34" charset="0"/>
              </a:rPr>
              <a:t>Total Quality Management &amp; Business Excellence, 19(1-2),</a:t>
            </a:r>
            <a:r>
              <a:rPr lang="en-AU" sz="800" dirty="0">
                <a:latin typeface="Arial" panose="020B0604020202020204" pitchFamily="34" charset="0"/>
                <a:cs typeface="Arial" panose="020B0604020202020204" pitchFamily="34" charset="0"/>
              </a:rPr>
              <a:t> 107-122.</a:t>
            </a:r>
          </a:p>
          <a:p>
            <a:pPr>
              <a:lnSpc>
                <a:spcPct val="107000"/>
              </a:lnSpc>
            </a:pPr>
            <a:r>
              <a:rPr lang="en-AU" sz="800" dirty="0" err="1">
                <a:latin typeface="Arial" panose="020B0604020202020204" pitchFamily="34" charset="0"/>
                <a:cs typeface="Arial" panose="020B0604020202020204" pitchFamily="34" charset="0"/>
              </a:rPr>
              <a:t>Alstete</a:t>
            </a:r>
            <a:r>
              <a:rPr lang="en-AU" sz="800" dirty="0">
                <a:latin typeface="Arial" panose="020B0604020202020204" pitchFamily="34" charset="0"/>
                <a:cs typeface="Arial" panose="020B0604020202020204" pitchFamily="34" charset="0"/>
              </a:rPr>
              <a:t>, J. W. (1995). </a:t>
            </a:r>
            <a:r>
              <a:rPr lang="en-AU" sz="800" i="1" dirty="0">
                <a:latin typeface="Arial" panose="020B0604020202020204" pitchFamily="34" charset="0"/>
                <a:cs typeface="Arial" panose="020B0604020202020204" pitchFamily="34" charset="0"/>
              </a:rPr>
              <a:t>Benchmarking in higher education: Adapting best practices to improve quality. </a:t>
            </a:r>
            <a:r>
              <a:rPr lang="en-AU" sz="800" dirty="0">
                <a:latin typeface="Arial" panose="020B0604020202020204" pitchFamily="34" charset="0"/>
                <a:cs typeface="Arial" panose="020B0604020202020204" pitchFamily="34" charset="0"/>
              </a:rPr>
              <a:t>ASHE-ERIC Higher Education Report, #5. Washington, DC: George Washington University.</a:t>
            </a:r>
          </a:p>
          <a:p>
            <a:pPr>
              <a:lnSpc>
                <a:spcPct val="107000"/>
              </a:lnSpc>
            </a:pPr>
            <a:r>
              <a:rPr lang="en-AU" sz="800" dirty="0" err="1">
                <a:latin typeface="Arial" panose="020B0604020202020204" pitchFamily="34" charset="0"/>
                <a:cs typeface="Arial" panose="020B0604020202020204" pitchFamily="34" charset="0"/>
              </a:rPr>
              <a:t>Anand</a:t>
            </a:r>
            <a:r>
              <a:rPr lang="en-AU" sz="800" dirty="0">
                <a:latin typeface="Arial" panose="020B0604020202020204" pitchFamily="34" charset="0"/>
                <a:cs typeface="Arial" panose="020B0604020202020204" pitchFamily="34" charset="0"/>
              </a:rPr>
              <a:t>, G., &amp; </a:t>
            </a:r>
            <a:r>
              <a:rPr lang="en-AU" sz="800" dirty="0" err="1">
                <a:latin typeface="Arial" panose="020B0604020202020204" pitchFamily="34" charset="0"/>
                <a:cs typeface="Arial" panose="020B0604020202020204" pitchFamily="34" charset="0"/>
              </a:rPr>
              <a:t>Kobali</a:t>
            </a:r>
            <a:r>
              <a:rPr lang="en-AU" sz="800" dirty="0">
                <a:latin typeface="Arial" panose="020B0604020202020204" pitchFamily="34" charset="0"/>
                <a:cs typeface="Arial" panose="020B0604020202020204" pitchFamily="34" charset="0"/>
              </a:rPr>
              <a:t>, R. (2008). </a:t>
            </a:r>
            <a:r>
              <a:rPr lang="en-AU" sz="800" i="1" dirty="0">
                <a:latin typeface="Arial" panose="020B0604020202020204" pitchFamily="34" charset="0"/>
                <a:cs typeface="Arial" panose="020B0604020202020204" pitchFamily="34" charset="0"/>
              </a:rPr>
              <a:t>Benchmarking the benchmarking models. Benchmarking: An International Journal, 15(3),</a:t>
            </a:r>
            <a:r>
              <a:rPr lang="en-AU" sz="800" dirty="0">
                <a:latin typeface="Arial" panose="020B0604020202020204" pitchFamily="34" charset="0"/>
                <a:cs typeface="Arial" panose="020B0604020202020204" pitchFamily="34" charset="0"/>
              </a:rPr>
              <a:t> 257 – 291.</a:t>
            </a:r>
          </a:p>
          <a:p>
            <a:pPr>
              <a:lnSpc>
                <a:spcPct val="107000"/>
              </a:lnSpc>
            </a:pPr>
            <a:r>
              <a:rPr lang="en-AU" sz="800" dirty="0" err="1">
                <a:latin typeface="Arial" panose="020B0604020202020204" pitchFamily="34" charset="0"/>
                <a:cs typeface="Arial" panose="020B0604020202020204" pitchFamily="34" charset="0"/>
              </a:rPr>
              <a:t>Boxwell</a:t>
            </a:r>
            <a:r>
              <a:rPr lang="en-AU" sz="800" dirty="0">
                <a:latin typeface="Arial" panose="020B0604020202020204" pitchFamily="34" charset="0"/>
                <a:cs typeface="Arial" panose="020B0604020202020204" pitchFamily="34" charset="0"/>
              </a:rPr>
              <a:t>, R.J., Jr. (1994). </a:t>
            </a:r>
            <a:r>
              <a:rPr lang="en-AU" sz="800" i="1" dirty="0">
                <a:latin typeface="Arial" panose="020B0604020202020204" pitchFamily="34" charset="0"/>
                <a:cs typeface="Arial" panose="020B0604020202020204" pitchFamily="34" charset="0"/>
              </a:rPr>
              <a:t>Benchmarking for competitive advantage</a:t>
            </a:r>
            <a:r>
              <a:rPr lang="en-AU" sz="800" dirty="0">
                <a:latin typeface="Arial" panose="020B0604020202020204" pitchFamily="34" charset="0"/>
                <a:cs typeface="Arial" panose="020B0604020202020204" pitchFamily="34" charset="0"/>
              </a:rPr>
              <a:t>. New York: McGraw-Hill.</a:t>
            </a:r>
          </a:p>
          <a:p>
            <a:pPr>
              <a:lnSpc>
                <a:spcPct val="107000"/>
              </a:lnSpc>
              <a:spcAft>
                <a:spcPts val="0"/>
              </a:spcAft>
            </a:pPr>
            <a:r>
              <a:rPr lang="en-AU" sz="800" dirty="0" err="1">
                <a:latin typeface="Arial" panose="020B0604020202020204" pitchFamily="34" charset="0"/>
                <a:ea typeface="Times New Roman" panose="02020603050405020304" pitchFamily="18" charset="0"/>
                <a:cs typeface="Arial" panose="020B0604020202020204" pitchFamily="34" charset="0"/>
              </a:rPr>
              <a:t>Bhutta</a:t>
            </a:r>
            <a:r>
              <a:rPr lang="en-AU" sz="800" dirty="0">
                <a:latin typeface="Arial" panose="020B0604020202020204" pitchFamily="34" charset="0"/>
                <a:ea typeface="Times New Roman" panose="02020603050405020304" pitchFamily="18" charset="0"/>
                <a:cs typeface="Arial" panose="020B0604020202020204" pitchFamily="34" charset="0"/>
              </a:rPr>
              <a:t>, K.S., &amp; </a:t>
            </a:r>
            <a:r>
              <a:rPr lang="en-AU" sz="800" dirty="0" err="1">
                <a:latin typeface="Arial" panose="020B0604020202020204" pitchFamily="34" charset="0"/>
                <a:ea typeface="Times New Roman" panose="02020603050405020304" pitchFamily="18" charset="0"/>
                <a:cs typeface="Arial" panose="020B0604020202020204" pitchFamily="34" charset="0"/>
              </a:rPr>
              <a:t>Huq</a:t>
            </a:r>
            <a:r>
              <a:rPr lang="en-AU" sz="800" dirty="0">
                <a:latin typeface="Arial" panose="020B0604020202020204" pitchFamily="34" charset="0"/>
                <a:ea typeface="Times New Roman" panose="02020603050405020304" pitchFamily="18" charset="0"/>
                <a:cs typeface="Arial" panose="020B0604020202020204" pitchFamily="34" charset="0"/>
              </a:rPr>
              <a:t>, F. (1999). Benchmarking best practices: an integrated approach. </a:t>
            </a:r>
            <a:r>
              <a:rPr lang="en-AU" sz="800" i="1" dirty="0">
                <a:latin typeface="Arial" panose="020B0604020202020204" pitchFamily="34" charset="0"/>
                <a:ea typeface="Times New Roman" panose="02020603050405020304" pitchFamily="18" charset="0"/>
                <a:cs typeface="Arial" panose="020B0604020202020204" pitchFamily="34" charset="0"/>
              </a:rPr>
              <a:t>Benchmarking: An International Journal, 6(3),</a:t>
            </a:r>
            <a:r>
              <a:rPr lang="en-AU" sz="800" dirty="0">
                <a:latin typeface="Arial" panose="020B0604020202020204" pitchFamily="34" charset="0"/>
                <a:ea typeface="Times New Roman" panose="02020603050405020304" pitchFamily="18" charset="0"/>
                <a:cs typeface="Arial" panose="020B0604020202020204" pitchFamily="34" charset="0"/>
              </a:rPr>
              <a:t> 254-68.</a:t>
            </a:r>
            <a:endParaRPr lang="en-AU" sz="800" dirty="0">
              <a:latin typeface="Arial" panose="020B0604020202020204" pitchFamily="34" charset="0"/>
              <a:ea typeface="Verdana" panose="020B0604030504040204" pitchFamily="34" charset="0"/>
              <a:cs typeface="Arial" panose="020B0604020202020204" pitchFamily="34" charset="0"/>
            </a:endParaRPr>
          </a:p>
          <a:p>
            <a:r>
              <a:rPr lang="en-AU" sz="800" dirty="0" err="1">
                <a:latin typeface="Arial" panose="020B0604020202020204" pitchFamily="34" charset="0"/>
                <a:cs typeface="Arial" panose="020B0604020202020204" pitchFamily="34" charset="0"/>
              </a:rPr>
              <a:t>Braadbaart</a:t>
            </a:r>
            <a:r>
              <a:rPr lang="en-AU" sz="800" dirty="0">
                <a:latin typeface="Arial" panose="020B0604020202020204" pitchFamily="34" charset="0"/>
                <a:cs typeface="Arial" panose="020B0604020202020204" pitchFamily="34" charset="0"/>
              </a:rPr>
              <a:t>, O., &amp; </a:t>
            </a:r>
            <a:r>
              <a:rPr lang="en-AU" sz="800" dirty="0" err="1">
                <a:latin typeface="Arial" panose="020B0604020202020204" pitchFamily="34" charset="0"/>
                <a:cs typeface="Arial" panose="020B0604020202020204" pitchFamily="34" charset="0"/>
              </a:rPr>
              <a:t>Yusnandarshah</a:t>
            </a:r>
            <a:r>
              <a:rPr lang="en-AU" sz="800" dirty="0">
                <a:latin typeface="Arial" panose="020B0604020202020204" pitchFamily="34" charset="0"/>
                <a:cs typeface="Arial" panose="020B0604020202020204" pitchFamily="34" charset="0"/>
              </a:rPr>
              <a:t>, B. (2008). Public sector benchmarking: a survey of scientific articles, 1990–2005. </a:t>
            </a:r>
            <a:r>
              <a:rPr lang="en-AU" sz="800" i="1" dirty="0">
                <a:latin typeface="Arial" panose="020B0604020202020204" pitchFamily="34" charset="0"/>
                <a:cs typeface="Arial" panose="020B0604020202020204" pitchFamily="34" charset="0"/>
              </a:rPr>
              <a:t>International Review of Administrative Sciences, 74(3),</a:t>
            </a:r>
            <a:r>
              <a:rPr lang="en-AU" sz="800" dirty="0">
                <a:latin typeface="Arial" panose="020B0604020202020204" pitchFamily="34" charset="0"/>
                <a:cs typeface="Arial" panose="020B0604020202020204" pitchFamily="34" charset="0"/>
              </a:rPr>
              <a:t> 4 21–433.</a:t>
            </a:r>
          </a:p>
          <a:p>
            <a:r>
              <a:rPr lang="en-AU" sz="800" dirty="0" err="1">
                <a:latin typeface="Arial" panose="020B0604020202020204" pitchFamily="34" charset="0"/>
                <a:cs typeface="Arial" panose="020B0604020202020204" pitchFamily="34" charset="0"/>
              </a:rPr>
              <a:t>Bridgland</a:t>
            </a:r>
            <a:r>
              <a:rPr lang="en-AU" sz="800" dirty="0">
                <a:latin typeface="Arial" panose="020B0604020202020204" pitchFamily="34" charset="0"/>
                <a:cs typeface="Arial" panose="020B0604020202020204" pitchFamily="34" charset="0"/>
              </a:rPr>
              <a:t>, A., &amp; </a:t>
            </a:r>
            <a:r>
              <a:rPr lang="en-AU" sz="800" dirty="0" err="1">
                <a:latin typeface="Arial" panose="020B0604020202020204" pitchFamily="34" charset="0"/>
                <a:cs typeface="Arial" panose="020B0604020202020204" pitchFamily="34" charset="0"/>
              </a:rPr>
              <a:t>Goodacre</a:t>
            </a:r>
            <a:r>
              <a:rPr lang="en-AU" sz="800" dirty="0">
                <a:latin typeface="Arial" panose="020B0604020202020204" pitchFamily="34" charset="0"/>
                <a:cs typeface="Arial" panose="020B0604020202020204" pitchFamily="34" charset="0"/>
              </a:rPr>
              <a:t>, C. (2005). </a:t>
            </a:r>
            <a:r>
              <a:rPr lang="en-AU" sz="800" i="1" dirty="0">
                <a:latin typeface="Arial" panose="020B0604020202020204" pitchFamily="34" charset="0"/>
                <a:cs typeface="Arial" panose="020B0604020202020204" pitchFamily="34" charset="0"/>
              </a:rPr>
              <a:t>Benchmarking in higher education: a framework for benchmarking quality improvement purposes</a:t>
            </a:r>
            <a:r>
              <a:rPr lang="en-AU" sz="800" dirty="0">
                <a:latin typeface="Arial" panose="020B0604020202020204" pitchFamily="34" charset="0"/>
                <a:cs typeface="Arial" panose="020B0604020202020204" pitchFamily="34" charset="0"/>
              </a:rPr>
              <a:t>. In Proceedings, </a:t>
            </a:r>
            <a:r>
              <a:rPr lang="en-AU" sz="800" dirty="0" err="1">
                <a:latin typeface="Arial" panose="020B0604020202020204" pitchFamily="34" charset="0"/>
                <a:cs typeface="Arial" panose="020B0604020202020204" pitchFamily="34" charset="0"/>
              </a:rPr>
              <a:t>Educause</a:t>
            </a:r>
            <a:r>
              <a:rPr lang="en-AU" sz="800" dirty="0">
                <a:latin typeface="Arial" panose="020B0604020202020204" pitchFamily="34" charset="0"/>
                <a:cs typeface="Arial" panose="020B0604020202020204" pitchFamily="34" charset="0"/>
              </a:rPr>
              <a:t> Australasia, 5-8 April, Auckland, New Zealand.</a:t>
            </a:r>
          </a:p>
          <a:p>
            <a:r>
              <a:rPr lang="en-AU" sz="800" dirty="0" err="1">
                <a:latin typeface="Arial" panose="020B0604020202020204" pitchFamily="34" charset="0"/>
                <a:cs typeface="Arial" panose="020B0604020202020204" pitchFamily="34" charset="0"/>
              </a:rPr>
              <a:t>Castonguay</a:t>
            </a:r>
            <a:r>
              <a:rPr lang="en-AU" sz="800" dirty="0">
                <a:latin typeface="Arial" panose="020B0604020202020204" pitchFamily="34" charset="0"/>
                <a:cs typeface="Arial" panose="020B0604020202020204" pitchFamily="34" charset="0"/>
              </a:rPr>
              <a:t>, J. (2009). </a:t>
            </a:r>
            <a:r>
              <a:rPr lang="en-AU" sz="800" i="1" dirty="0">
                <a:latin typeface="Arial" panose="020B0604020202020204" pitchFamily="34" charset="0"/>
                <a:cs typeface="Arial" panose="020B0604020202020204" pitchFamily="34" charset="0"/>
              </a:rPr>
              <a:t>Benchmarking carrots and sticks: Developing a model for the evaluation of work-based employment programs</a:t>
            </a:r>
            <a:r>
              <a:rPr lang="en-AU" sz="800" dirty="0">
                <a:latin typeface="Arial" panose="020B0604020202020204" pitchFamily="34" charset="0"/>
                <a:cs typeface="Arial" panose="020B0604020202020204" pitchFamily="34" charset="0"/>
              </a:rPr>
              <a:t>. Amsterdam: Amsterdam University Press.</a:t>
            </a:r>
          </a:p>
          <a:p>
            <a:r>
              <a:rPr lang="en-AU" sz="800" dirty="0" err="1">
                <a:latin typeface="Arial" panose="020B0604020202020204" pitchFamily="34" charset="0"/>
                <a:cs typeface="Arial" panose="020B0604020202020204" pitchFamily="34" charset="0"/>
              </a:rPr>
              <a:t>Cronbach</a:t>
            </a:r>
            <a:r>
              <a:rPr lang="en-AU" sz="800" dirty="0">
                <a:latin typeface="Arial" panose="020B0604020202020204" pitchFamily="34" charset="0"/>
                <a:cs typeface="Arial" panose="020B0604020202020204" pitchFamily="34" charset="0"/>
              </a:rPr>
              <a:t>, L.J., &amp; </a:t>
            </a:r>
            <a:r>
              <a:rPr lang="en-AU" sz="800" dirty="0" err="1">
                <a:latin typeface="Arial" panose="020B0604020202020204" pitchFamily="34" charset="0"/>
                <a:cs typeface="Arial" panose="020B0604020202020204" pitchFamily="34" charset="0"/>
              </a:rPr>
              <a:t>Meehl</a:t>
            </a:r>
            <a:r>
              <a:rPr lang="en-AU" sz="800" dirty="0">
                <a:latin typeface="Arial" panose="020B0604020202020204" pitchFamily="34" charset="0"/>
                <a:cs typeface="Arial" panose="020B0604020202020204" pitchFamily="34" charset="0"/>
              </a:rPr>
              <a:t>, P.E. (1955). Construct validity in psychological tests. </a:t>
            </a:r>
            <a:r>
              <a:rPr lang="en-AU" sz="800" i="1" dirty="0">
                <a:latin typeface="Arial" panose="020B0604020202020204" pitchFamily="34" charset="0"/>
                <a:cs typeface="Arial" panose="020B0604020202020204" pitchFamily="34" charset="0"/>
              </a:rPr>
              <a:t>Psychological Bulletin, 52(4),</a:t>
            </a:r>
            <a:r>
              <a:rPr lang="en-AU" sz="800" dirty="0">
                <a:latin typeface="Arial" panose="020B0604020202020204" pitchFamily="34" charset="0"/>
                <a:cs typeface="Arial" panose="020B0604020202020204" pitchFamily="34" charset="0"/>
              </a:rPr>
              <a:t> 281-302.</a:t>
            </a:r>
          </a:p>
          <a:p>
            <a:r>
              <a:rPr lang="en-AU" sz="800" dirty="0" err="1">
                <a:latin typeface="Arial" panose="020B0604020202020204" pitchFamily="34" charset="0"/>
                <a:cs typeface="Arial" panose="020B0604020202020204" pitchFamily="34" charset="0"/>
              </a:rPr>
              <a:t>Elmuti</a:t>
            </a:r>
            <a:r>
              <a:rPr lang="en-AU" sz="800" dirty="0">
                <a:latin typeface="Arial" panose="020B0604020202020204" pitchFamily="34" charset="0"/>
                <a:cs typeface="Arial" panose="020B0604020202020204" pitchFamily="34" charset="0"/>
              </a:rPr>
              <a:t>, D., &amp; </a:t>
            </a:r>
            <a:r>
              <a:rPr lang="en-AU" sz="800" dirty="0" err="1">
                <a:latin typeface="Arial" panose="020B0604020202020204" pitchFamily="34" charset="0"/>
                <a:cs typeface="Arial" panose="020B0604020202020204" pitchFamily="34" charset="0"/>
              </a:rPr>
              <a:t>Kathawala</a:t>
            </a:r>
            <a:r>
              <a:rPr lang="en-AU" sz="800" dirty="0">
                <a:latin typeface="Arial" panose="020B0604020202020204" pitchFamily="34" charset="0"/>
                <a:cs typeface="Arial" panose="020B0604020202020204" pitchFamily="34" charset="0"/>
              </a:rPr>
              <a:t>, Y. (1997). An overview of benchmarking process: a tool for continuous improvement and competitive advantage. </a:t>
            </a:r>
            <a:r>
              <a:rPr lang="en-AU" sz="800" i="1" dirty="0">
                <a:latin typeface="Arial" panose="020B0604020202020204" pitchFamily="34" charset="0"/>
                <a:cs typeface="Arial" panose="020B0604020202020204" pitchFamily="34" charset="0"/>
              </a:rPr>
              <a:t>Benchmarking for Quality Management &amp; Technology, 4(4), </a:t>
            </a:r>
            <a:r>
              <a:rPr lang="en-AU" sz="800" dirty="0">
                <a:latin typeface="Arial" panose="020B0604020202020204" pitchFamily="34" charset="0"/>
                <a:cs typeface="Arial" panose="020B0604020202020204" pitchFamily="34" charset="0"/>
              </a:rPr>
              <a:t>229-243.</a:t>
            </a:r>
          </a:p>
          <a:p>
            <a:r>
              <a:rPr lang="en-AU" sz="800" dirty="0">
                <a:latin typeface="Arial" panose="020B0604020202020204" pitchFamily="34" charset="0"/>
                <a:cs typeface="Arial" panose="020B0604020202020204" pitchFamily="34" charset="0"/>
              </a:rPr>
              <a:t>Feller, I. (2002). Performance measurement </a:t>
            </a:r>
            <a:r>
              <a:rPr lang="en-AU" sz="800" dirty="0" err="1">
                <a:latin typeface="Arial" panose="020B0604020202020204" pitchFamily="34" charset="0"/>
                <a:cs typeface="Arial" panose="020B0604020202020204" pitchFamily="34" charset="0"/>
              </a:rPr>
              <a:t>redux</a:t>
            </a:r>
            <a:r>
              <a:rPr lang="en-AU" sz="800" dirty="0">
                <a:latin typeface="Arial" panose="020B0604020202020204" pitchFamily="34" charset="0"/>
                <a:cs typeface="Arial" panose="020B0604020202020204" pitchFamily="34" charset="0"/>
              </a:rPr>
              <a:t>. </a:t>
            </a:r>
            <a:r>
              <a:rPr lang="en-AU" sz="800" i="1" dirty="0">
                <a:latin typeface="Arial" panose="020B0604020202020204" pitchFamily="34" charset="0"/>
                <a:cs typeface="Arial" panose="020B0604020202020204" pitchFamily="34" charset="0"/>
              </a:rPr>
              <a:t>American Journal of Evaluation, 23(4),</a:t>
            </a:r>
            <a:r>
              <a:rPr lang="en-AU" sz="800" dirty="0">
                <a:latin typeface="Arial" panose="020B0604020202020204" pitchFamily="34" charset="0"/>
                <a:cs typeface="Arial" panose="020B0604020202020204" pitchFamily="34" charset="0"/>
              </a:rPr>
              <a:t> 435–452.</a:t>
            </a:r>
          </a:p>
          <a:p>
            <a:r>
              <a:rPr lang="en-AU" sz="800" dirty="0">
                <a:latin typeface="Arial" panose="020B0604020202020204" pitchFamily="34" charset="0"/>
                <a:cs typeface="Arial" panose="020B0604020202020204" pitchFamily="34" charset="0"/>
              </a:rPr>
              <a:t>Feinstein, O. N. (2012). Evaluation as a learning tool. In S. Kushner &amp; E. </a:t>
            </a:r>
            <a:r>
              <a:rPr lang="en-AU" sz="800" dirty="0" err="1">
                <a:latin typeface="Arial" panose="020B0604020202020204" pitchFamily="34" charset="0"/>
                <a:cs typeface="Arial" panose="020B0604020202020204" pitchFamily="34" charset="0"/>
              </a:rPr>
              <a:t>Rotondo</a:t>
            </a:r>
            <a:r>
              <a:rPr lang="en-AU" sz="800" dirty="0">
                <a:latin typeface="Arial" panose="020B0604020202020204" pitchFamily="34" charset="0"/>
                <a:cs typeface="Arial" panose="020B0604020202020204" pitchFamily="34" charset="0"/>
              </a:rPr>
              <a:t> (Eds.), </a:t>
            </a:r>
            <a:r>
              <a:rPr lang="en-AU" sz="800" i="1" dirty="0">
                <a:latin typeface="Arial" panose="020B0604020202020204" pitchFamily="34" charset="0"/>
                <a:cs typeface="Arial" panose="020B0604020202020204" pitchFamily="34" charset="0"/>
              </a:rPr>
              <a:t>Evaluation voices from Latin America. New Directions for Evaluation, 134</a:t>
            </a:r>
            <a:r>
              <a:rPr lang="en-AU" sz="800" dirty="0">
                <a:latin typeface="Arial" panose="020B0604020202020204" pitchFamily="34" charset="0"/>
                <a:cs typeface="Arial" panose="020B0604020202020204" pitchFamily="34" charset="0"/>
              </a:rPr>
              <a:t>, 103–112.</a:t>
            </a:r>
          </a:p>
          <a:p>
            <a:r>
              <a:rPr lang="en-AU" sz="800" dirty="0">
                <a:latin typeface="Arial" panose="020B0604020202020204" pitchFamily="34" charset="0"/>
                <a:cs typeface="Arial" panose="020B0604020202020204" pitchFamily="34" charset="0"/>
              </a:rPr>
              <a:t>Freeman, B. (2014). Benchmarking Australian and New Zealand university meta-policy in an increasingly regulated tertiary environment. </a:t>
            </a:r>
            <a:r>
              <a:rPr lang="en-AU" sz="800" i="1" dirty="0">
                <a:latin typeface="Arial" panose="020B0604020202020204" pitchFamily="34" charset="0"/>
                <a:cs typeface="Arial" panose="020B0604020202020204" pitchFamily="34" charset="0"/>
              </a:rPr>
              <a:t>Journal of Higher Education Policy and Management, 36(1), </a:t>
            </a:r>
            <a:r>
              <a:rPr lang="en-AU" sz="800" dirty="0">
                <a:latin typeface="Arial" panose="020B0604020202020204" pitchFamily="34" charset="0"/>
                <a:cs typeface="Arial" panose="020B0604020202020204" pitchFamily="34" charset="0"/>
              </a:rPr>
              <a:t>74-87.</a:t>
            </a:r>
          </a:p>
          <a:p>
            <a:pPr>
              <a:lnSpc>
                <a:spcPct val="107000"/>
              </a:lnSpc>
              <a:spcAft>
                <a:spcPts val="0"/>
              </a:spcAft>
            </a:pPr>
            <a:r>
              <a:rPr lang="en-AU" sz="800" dirty="0" err="1">
                <a:latin typeface="Arial" panose="020B0604020202020204" pitchFamily="34" charset="0"/>
                <a:ea typeface="Times New Roman" panose="02020603050405020304" pitchFamily="18" charset="0"/>
                <a:cs typeface="Arial" panose="020B0604020202020204" pitchFamily="34" charset="0"/>
              </a:rPr>
              <a:t>Garlick</a:t>
            </a:r>
            <a:r>
              <a:rPr lang="en-AU" sz="800" dirty="0">
                <a:latin typeface="Arial" panose="020B0604020202020204" pitchFamily="34" charset="0"/>
                <a:ea typeface="Times New Roman" panose="02020603050405020304" pitchFamily="18" charset="0"/>
                <a:cs typeface="Arial" panose="020B0604020202020204" pitchFamily="34" charset="0"/>
              </a:rPr>
              <a:t>, S., &amp; Pryor, G. 2004, </a:t>
            </a:r>
            <a:r>
              <a:rPr lang="en-AU" sz="800" i="1" dirty="0">
                <a:latin typeface="Arial" panose="020B0604020202020204" pitchFamily="34" charset="0"/>
                <a:ea typeface="Times New Roman" panose="02020603050405020304" pitchFamily="18" charset="0"/>
                <a:cs typeface="Arial" panose="020B0604020202020204" pitchFamily="34" charset="0"/>
              </a:rPr>
              <a:t>Benchmarking the university: Learning about improvement</a:t>
            </a:r>
            <a:r>
              <a:rPr lang="en-AU" sz="800" dirty="0">
                <a:latin typeface="Arial" panose="020B0604020202020204" pitchFamily="34" charset="0"/>
                <a:ea typeface="Times New Roman" panose="02020603050405020304" pitchFamily="18" charset="0"/>
                <a:cs typeface="Arial" panose="020B0604020202020204" pitchFamily="34" charset="0"/>
              </a:rPr>
              <a:t>. Canberra: Department of Education Science and Training.</a:t>
            </a:r>
            <a:endParaRPr lang="en-AU" sz="800" dirty="0">
              <a:latin typeface="Arial" panose="020B0604020202020204" pitchFamily="34" charset="0"/>
              <a:ea typeface="Verdana" panose="020B0604030504040204" pitchFamily="34" charset="0"/>
              <a:cs typeface="Arial" panose="020B0604020202020204" pitchFamily="34" charset="0"/>
            </a:endParaRPr>
          </a:p>
          <a:p>
            <a:pPr>
              <a:lnSpc>
                <a:spcPct val="107000"/>
              </a:lnSpc>
              <a:spcAft>
                <a:spcPts val="0"/>
              </a:spcAft>
            </a:pPr>
            <a:r>
              <a:rPr lang="en-AU" sz="800" dirty="0" err="1">
                <a:latin typeface="Arial" panose="020B0604020202020204" pitchFamily="34" charset="0"/>
                <a:ea typeface="Times New Roman" panose="02020603050405020304" pitchFamily="18" charset="0"/>
                <a:cs typeface="Arial" panose="020B0604020202020204" pitchFamily="34" charset="0"/>
              </a:rPr>
              <a:t>Garlick</a:t>
            </a:r>
            <a:r>
              <a:rPr lang="en-AU" sz="800" dirty="0">
                <a:latin typeface="Arial" panose="020B0604020202020204" pitchFamily="34" charset="0"/>
                <a:ea typeface="Times New Roman" panose="02020603050405020304" pitchFamily="18" charset="0"/>
                <a:cs typeface="Arial" panose="020B0604020202020204" pitchFamily="34" charset="0"/>
              </a:rPr>
              <a:t>, S., &amp; </a:t>
            </a:r>
            <a:r>
              <a:rPr lang="en-AU" sz="800" dirty="0" err="1">
                <a:latin typeface="Arial" panose="020B0604020202020204" pitchFamily="34" charset="0"/>
                <a:ea typeface="Times New Roman" panose="02020603050405020304" pitchFamily="18" charset="0"/>
                <a:cs typeface="Arial" panose="020B0604020202020204" pitchFamily="34" charset="0"/>
              </a:rPr>
              <a:t>Langworthy</a:t>
            </a:r>
            <a:r>
              <a:rPr lang="en-AU" sz="800" dirty="0">
                <a:latin typeface="Arial" panose="020B0604020202020204" pitchFamily="34" charset="0"/>
                <a:ea typeface="Times New Roman" panose="02020603050405020304" pitchFamily="18" charset="0"/>
                <a:cs typeface="Arial" panose="020B0604020202020204" pitchFamily="34" charset="0"/>
              </a:rPr>
              <a:t>, A. (2008). Benchmarking university community engagement: Developing a national approach in Australia. In OECD </a:t>
            </a:r>
            <a:r>
              <a:rPr lang="en-AU" sz="800" i="1" dirty="0">
                <a:latin typeface="Arial" panose="020B0604020202020204" pitchFamily="34" charset="0"/>
                <a:ea typeface="Times New Roman" panose="02020603050405020304" pitchFamily="18" charset="0"/>
                <a:cs typeface="Arial" panose="020B0604020202020204" pitchFamily="34" charset="0"/>
              </a:rPr>
              <a:t>Higher Education Management and Policy, Volume 20 Issue 2: Higher Education and Regional Development</a:t>
            </a:r>
            <a:r>
              <a:rPr lang="en-AU" sz="800" dirty="0">
                <a:latin typeface="Arial" panose="020B0604020202020204" pitchFamily="34" charset="0"/>
                <a:ea typeface="Times New Roman" panose="02020603050405020304" pitchFamily="18" charset="0"/>
                <a:cs typeface="Arial" panose="020B0604020202020204" pitchFamily="34" charset="0"/>
              </a:rPr>
              <a:t>. (12 pp.). Paris: OECD Publishing.</a:t>
            </a:r>
          </a:p>
          <a:p>
            <a:pPr>
              <a:lnSpc>
                <a:spcPct val="107000"/>
              </a:lnSpc>
            </a:pPr>
            <a:r>
              <a:rPr lang="en-US" sz="800" dirty="0">
                <a:latin typeface="Arial" panose="020B0604020202020204" pitchFamily="34" charset="0"/>
                <a:cs typeface="Arial" panose="020B0604020202020204" pitchFamily="34" charset="0"/>
              </a:rPr>
              <a:t>Levy, G.D., &amp; </a:t>
            </a:r>
            <a:r>
              <a:rPr lang="en-US" sz="800" dirty="0" err="1">
                <a:latin typeface="Arial" panose="020B0604020202020204" pitchFamily="34" charset="0"/>
                <a:cs typeface="Arial" panose="020B0604020202020204" pitchFamily="34" charset="0"/>
              </a:rPr>
              <a:t>Ronco</a:t>
            </a:r>
            <a:r>
              <a:rPr lang="en-US" sz="800" dirty="0">
                <a:latin typeface="Arial" panose="020B0604020202020204" pitchFamily="34" charset="0"/>
                <a:cs typeface="Arial" panose="020B0604020202020204" pitchFamily="34" charset="0"/>
              </a:rPr>
              <a:t>, S.L. (2012). How benchmarking and higher education came together. </a:t>
            </a:r>
            <a:r>
              <a:rPr lang="en-AU" sz="800" dirty="0">
                <a:latin typeface="Arial" panose="020B0604020202020204" pitchFamily="34" charset="0"/>
                <a:cs typeface="Arial" panose="020B0604020202020204" pitchFamily="34" charset="0"/>
              </a:rPr>
              <a:t>In G. D. Levy &amp; N. A. </a:t>
            </a:r>
            <a:r>
              <a:rPr lang="en-AU" sz="800" dirty="0" err="1">
                <a:latin typeface="Arial" panose="020B0604020202020204" pitchFamily="34" charset="0"/>
                <a:cs typeface="Arial" panose="020B0604020202020204" pitchFamily="34" charset="0"/>
              </a:rPr>
              <a:t>Valcik</a:t>
            </a:r>
            <a:r>
              <a:rPr lang="en-AU" sz="800" dirty="0">
                <a:latin typeface="Arial" panose="020B0604020202020204" pitchFamily="34" charset="0"/>
                <a:cs typeface="Arial" panose="020B0604020202020204" pitchFamily="34" charset="0"/>
              </a:rPr>
              <a:t> (Eds.), </a:t>
            </a:r>
            <a:r>
              <a:rPr lang="en-AU" sz="800" i="1" dirty="0">
                <a:latin typeface="Arial" panose="020B0604020202020204" pitchFamily="34" charset="0"/>
                <a:cs typeface="Arial" panose="020B0604020202020204" pitchFamily="34" charset="0"/>
              </a:rPr>
              <a:t>Benchmarking in Institutional Research, New Directions for Institutional Research no. 156</a:t>
            </a:r>
            <a:r>
              <a:rPr lang="en-AU" sz="800" dirty="0">
                <a:latin typeface="Arial" panose="020B0604020202020204" pitchFamily="34" charset="0"/>
                <a:cs typeface="Arial" panose="020B0604020202020204" pitchFamily="34" charset="0"/>
              </a:rPr>
              <a:t>, 5-13.</a:t>
            </a:r>
          </a:p>
          <a:p>
            <a:r>
              <a:rPr lang="en-US" sz="800" dirty="0" err="1">
                <a:latin typeface="Arial" panose="020B0604020202020204" pitchFamily="34" charset="0"/>
                <a:cs typeface="Arial" panose="020B0604020202020204" pitchFamily="34" charset="0"/>
              </a:rPr>
              <a:t>Lucertini</a:t>
            </a:r>
            <a:r>
              <a:rPr lang="en-US" sz="800" dirty="0">
                <a:latin typeface="Arial" panose="020B0604020202020204" pitchFamily="34" charset="0"/>
                <a:cs typeface="Arial" panose="020B0604020202020204" pitchFamily="34" charset="0"/>
              </a:rPr>
              <a:t>, M., </a:t>
            </a:r>
            <a:r>
              <a:rPr lang="en-US" sz="800" dirty="0" err="1">
                <a:latin typeface="Arial" panose="020B0604020202020204" pitchFamily="34" charset="0"/>
                <a:cs typeface="Arial" panose="020B0604020202020204" pitchFamily="34" charset="0"/>
              </a:rPr>
              <a:t>Nicolo</a:t>
            </a:r>
            <a:r>
              <a:rPr lang="en-US" sz="800" dirty="0">
                <a:latin typeface="Arial" panose="020B0604020202020204" pitchFamily="34" charset="0"/>
                <a:cs typeface="Arial" panose="020B0604020202020204" pitchFamily="34" charset="0"/>
              </a:rPr>
              <a:t>, F., &amp; </a:t>
            </a:r>
            <a:r>
              <a:rPr lang="en-US" sz="800" dirty="0" err="1">
                <a:latin typeface="Arial" panose="020B0604020202020204" pitchFamily="34" charset="0"/>
                <a:cs typeface="Arial" panose="020B0604020202020204" pitchFamily="34" charset="0"/>
              </a:rPr>
              <a:t>Telmon</a:t>
            </a:r>
            <a:r>
              <a:rPr lang="en-US" sz="800" dirty="0">
                <a:latin typeface="Arial" panose="020B0604020202020204" pitchFamily="34" charset="0"/>
                <a:cs typeface="Arial" panose="020B0604020202020204" pitchFamily="34" charset="0"/>
              </a:rPr>
              <a:t>, D. (1995). Integration of benchmarking and benchmarking of integration. </a:t>
            </a:r>
            <a:r>
              <a:rPr lang="en-US" sz="800" i="1" dirty="0">
                <a:latin typeface="Arial" panose="020B0604020202020204" pitchFamily="34" charset="0"/>
                <a:cs typeface="Arial" panose="020B0604020202020204" pitchFamily="34" charset="0"/>
              </a:rPr>
              <a:t>International Journal of Production Economics, 38,</a:t>
            </a:r>
            <a:r>
              <a:rPr lang="en-US" sz="800" dirty="0">
                <a:latin typeface="Arial" panose="020B0604020202020204" pitchFamily="34" charset="0"/>
                <a:cs typeface="Arial" panose="020B0604020202020204" pitchFamily="34" charset="0"/>
              </a:rPr>
              <a:t> 59-71.</a:t>
            </a:r>
            <a:endParaRPr lang="en-AU" sz="800" dirty="0">
              <a:latin typeface="Arial" panose="020B0604020202020204" pitchFamily="34" charset="0"/>
              <a:cs typeface="Arial" panose="020B0604020202020204" pitchFamily="34" charset="0"/>
            </a:endParaRPr>
          </a:p>
          <a:p>
            <a:r>
              <a:rPr lang="en-AU" sz="800" dirty="0" err="1">
                <a:latin typeface="Arial" panose="020B0604020202020204" pitchFamily="34" charset="0"/>
                <a:cs typeface="Arial" panose="020B0604020202020204" pitchFamily="34" charset="0"/>
              </a:rPr>
              <a:t>Luhmann</a:t>
            </a:r>
            <a:r>
              <a:rPr lang="en-AU" sz="800" dirty="0">
                <a:latin typeface="Arial" panose="020B0604020202020204" pitchFamily="34" charset="0"/>
                <a:cs typeface="Arial" panose="020B0604020202020204" pitchFamily="34" charset="0"/>
              </a:rPr>
              <a:t>, N. (1994/1984). (Trans. By J. </a:t>
            </a:r>
            <a:r>
              <a:rPr lang="en-AU" sz="800" dirty="0" err="1">
                <a:latin typeface="Arial" panose="020B0604020202020204" pitchFamily="34" charset="0"/>
                <a:cs typeface="Arial" panose="020B0604020202020204" pitchFamily="34" charset="0"/>
              </a:rPr>
              <a:t>Bednarz</a:t>
            </a:r>
            <a:r>
              <a:rPr lang="en-AU" sz="800" dirty="0">
                <a:latin typeface="Arial" panose="020B0604020202020204" pitchFamily="34" charset="0"/>
                <a:cs typeface="Arial" panose="020B0604020202020204" pitchFamily="34" charset="0"/>
              </a:rPr>
              <a:t>, Jr. &amp; D. </a:t>
            </a:r>
            <a:r>
              <a:rPr lang="en-AU" sz="800" dirty="0" err="1">
                <a:latin typeface="Arial" panose="020B0604020202020204" pitchFamily="34" charset="0"/>
                <a:cs typeface="Arial" panose="020B0604020202020204" pitchFamily="34" charset="0"/>
              </a:rPr>
              <a:t>Beacker</a:t>
            </a:r>
            <a:r>
              <a:rPr lang="en-AU" sz="800" dirty="0">
                <a:latin typeface="Arial" panose="020B0604020202020204" pitchFamily="34" charset="0"/>
                <a:cs typeface="Arial" panose="020B0604020202020204" pitchFamily="34" charset="0"/>
              </a:rPr>
              <a:t>). </a:t>
            </a:r>
            <a:r>
              <a:rPr lang="en-AU" sz="800" i="1" dirty="0">
                <a:latin typeface="Arial" panose="020B0604020202020204" pitchFamily="34" charset="0"/>
                <a:cs typeface="Arial" panose="020B0604020202020204" pitchFamily="34" charset="0"/>
              </a:rPr>
              <a:t>Social systems</a:t>
            </a:r>
            <a:r>
              <a:rPr lang="en-AU" sz="800" dirty="0">
                <a:latin typeface="Arial" panose="020B0604020202020204" pitchFamily="34" charset="0"/>
                <a:cs typeface="Arial" panose="020B0604020202020204" pitchFamily="34" charset="0"/>
              </a:rPr>
              <a:t>. Stanford, CA: Stanford University Press.</a:t>
            </a:r>
          </a:p>
          <a:p>
            <a:pPr>
              <a:lnSpc>
                <a:spcPct val="107000"/>
              </a:lnSpc>
              <a:spcAft>
                <a:spcPts val="0"/>
              </a:spcAft>
            </a:pPr>
            <a:r>
              <a:rPr lang="en-US" sz="800" dirty="0">
                <a:latin typeface="Arial" panose="020B0604020202020204" pitchFamily="34" charset="0"/>
                <a:ea typeface="Times New Roman" panose="02020603050405020304" pitchFamily="18" charset="0"/>
                <a:cs typeface="Arial" panose="020B0604020202020204" pitchFamily="34" charset="0"/>
              </a:rPr>
              <a:t>Mann, R. (2012). Everything You Need to Know About Benchmarking. Retrieved from </a:t>
            </a:r>
            <a:r>
              <a:rPr lang="en-US" sz="800" u="sng" dirty="0">
                <a:solidFill>
                  <a:srgbClr val="0563C1"/>
                </a:solidFill>
                <a:latin typeface="Arial" panose="020B0604020202020204" pitchFamily="34" charset="0"/>
                <a:ea typeface="Times New Roman" panose="02020603050405020304" pitchFamily="18" charset="0"/>
                <a:cs typeface="Arial" panose="020B0604020202020204" pitchFamily="34" charset="0"/>
                <a:hlinkClick r:id="rId2"/>
              </a:rPr>
              <a:t>http://www.financepractitioner.com/performance-management-best-practice/everything-you-need-to-know-about-benchmarking?page=1</a:t>
            </a:r>
            <a:r>
              <a:rPr lang="en-US" sz="800" dirty="0">
                <a:latin typeface="Arial" panose="020B0604020202020204" pitchFamily="34" charset="0"/>
                <a:ea typeface="Times New Roman" panose="02020603050405020304" pitchFamily="18" charset="0"/>
                <a:cs typeface="Arial" panose="020B0604020202020204" pitchFamily="34" charset="0"/>
              </a:rPr>
              <a:t> </a:t>
            </a:r>
          </a:p>
          <a:p>
            <a:pPr>
              <a:lnSpc>
                <a:spcPct val="107000"/>
              </a:lnSpc>
              <a:spcAft>
                <a:spcPts val="0"/>
              </a:spcAft>
            </a:pPr>
            <a:r>
              <a:rPr lang="en-AU" sz="800" dirty="0">
                <a:latin typeface="Arial" panose="020B0604020202020204" pitchFamily="34" charset="0"/>
                <a:ea typeface="Times New Roman" panose="02020603050405020304" pitchFamily="18" charset="0"/>
                <a:cs typeface="Arial" panose="020B0604020202020204" pitchFamily="34" charset="0"/>
              </a:rPr>
              <a:t>Marshall, S. &amp; Sankey, M. (2017). The ACODE Benchmarks for Technology Enhanced Learning. Proceedings of the </a:t>
            </a:r>
            <a:r>
              <a:rPr lang="en-AU" sz="800" i="1" dirty="0">
                <a:latin typeface="Arial" panose="020B0604020202020204" pitchFamily="34" charset="0"/>
                <a:ea typeface="Times New Roman" panose="02020603050405020304" pitchFamily="18" charset="0"/>
                <a:cs typeface="Arial" panose="020B0604020202020204" pitchFamily="34" charset="0"/>
              </a:rPr>
              <a:t>THETA 2017 Conference, Connecting Minds. Creating The Future.</a:t>
            </a:r>
            <a:r>
              <a:rPr lang="en-AU" sz="800" dirty="0">
                <a:latin typeface="Arial" panose="020B0604020202020204" pitchFamily="34" charset="0"/>
                <a:ea typeface="Times New Roman" panose="02020603050405020304" pitchFamily="18" charset="0"/>
                <a:cs typeface="Arial" panose="020B0604020202020204" pitchFamily="34" charset="0"/>
              </a:rPr>
              <a:t> (pp. 1-13). Auckland, New Zealand. 7-10 May. Retrieved from: </a:t>
            </a:r>
            <a:r>
              <a:rPr lang="en-AU" sz="800" u="sng" dirty="0">
                <a:solidFill>
                  <a:srgbClr val="0563C1"/>
                </a:solidFill>
                <a:latin typeface="Arial" panose="020B0604020202020204" pitchFamily="34" charset="0"/>
                <a:ea typeface="Times New Roman" panose="02020603050405020304" pitchFamily="18" charset="0"/>
                <a:cs typeface="Arial" panose="020B0604020202020204" pitchFamily="34" charset="0"/>
                <a:hlinkClick r:id="rId3"/>
              </a:rPr>
              <a:t>https://www.researchgate.net/publication/320216099_The_ACODE_Benchmarks_for_Technology_Enhanced_Learning</a:t>
            </a:r>
            <a:endParaRPr lang="en-AU" sz="800" u="sng" dirty="0">
              <a:solidFill>
                <a:srgbClr val="0563C1"/>
              </a:solidFill>
              <a:latin typeface="Arial" panose="020B0604020202020204" pitchFamily="34" charset="0"/>
              <a:ea typeface="Times New Roman" panose="02020603050405020304" pitchFamily="18" charset="0"/>
              <a:cs typeface="Arial" panose="020B0604020202020204" pitchFamily="34" charset="0"/>
            </a:endParaRPr>
          </a:p>
          <a:p>
            <a:pPr>
              <a:lnSpc>
                <a:spcPct val="107000"/>
              </a:lnSpc>
              <a:spcAft>
                <a:spcPts val="0"/>
              </a:spcAft>
            </a:pPr>
            <a:r>
              <a:rPr lang="en-US" sz="800" dirty="0">
                <a:latin typeface="Arial" panose="020B0604020202020204" pitchFamily="34" charset="0"/>
                <a:ea typeface="Times New Roman" panose="02020603050405020304" pitchFamily="18" charset="0"/>
                <a:cs typeface="Arial" panose="020B0604020202020204" pitchFamily="34" charset="0"/>
              </a:rPr>
              <a:t>Meek, V.L., &amp; van der Lee, J.J. (2005). Performance indicators for assessing and benchmarking research capacities in universities.</a:t>
            </a:r>
            <a:r>
              <a:rPr lang="en-US" sz="800" i="1" dirty="0">
                <a:latin typeface="Arial" panose="020B0604020202020204" pitchFamily="34" charset="0"/>
                <a:ea typeface="Times New Roman" panose="02020603050405020304" pitchFamily="18" charset="0"/>
                <a:cs typeface="Arial" panose="020B0604020202020204" pitchFamily="34" charset="0"/>
              </a:rPr>
              <a:t> </a:t>
            </a:r>
            <a:r>
              <a:rPr lang="en-AU" sz="800" i="1" dirty="0">
                <a:latin typeface="Arial" panose="020B0604020202020204" pitchFamily="34" charset="0"/>
                <a:ea typeface="Times New Roman" panose="02020603050405020304" pitchFamily="18" charset="0"/>
                <a:cs typeface="Arial" panose="020B0604020202020204" pitchFamily="34" charset="0"/>
              </a:rPr>
              <a:t>In APEID, UNESCO Bangkok Occasional Paper Series Paper no. 2: United Nations Educational, Scientific and Cultural Organisation (UNESCO).</a:t>
            </a:r>
            <a:r>
              <a:rPr lang="en-US" sz="800" dirty="0">
                <a:latin typeface="Arial" panose="020B0604020202020204" pitchFamily="34" charset="0"/>
                <a:ea typeface="Times New Roman" panose="02020603050405020304" pitchFamily="18" charset="0"/>
                <a:cs typeface="Arial" panose="020B0604020202020204" pitchFamily="34" charset="0"/>
              </a:rPr>
              <a:t>Retrieved from </a:t>
            </a:r>
            <a:r>
              <a:rPr lang="en-US" sz="800" u="sng" dirty="0">
                <a:solidFill>
                  <a:srgbClr val="0563C1"/>
                </a:solidFill>
                <a:latin typeface="Arial" panose="020B0604020202020204" pitchFamily="34" charset="0"/>
                <a:ea typeface="Times New Roman" panose="02020603050405020304" pitchFamily="18" charset="0"/>
                <a:cs typeface="Arial" panose="020B0604020202020204" pitchFamily="34" charset="0"/>
                <a:hlinkClick r:id="rId4"/>
              </a:rPr>
              <a:t>http://unesdoc.unesco.org/images/0015/001529/152960e.pdf</a:t>
            </a:r>
            <a:r>
              <a:rPr lang="en-US" sz="800" dirty="0">
                <a:latin typeface="Arial" panose="020B0604020202020204" pitchFamily="34" charset="0"/>
                <a:ea typeface="Times New Roman" panose="02020603050405020304" pitchFamily="18" charset="0"/>
                <a:cs typeface="Arial" panose="020B0604020202020204" pitchFamily="34" charset="0"/>
              </a:rPr>
              <a:t> </a:t>
            </a:r>
          </a:p>
          <a:p>
            <a:pPr>
              <a:lnSpc>
                <a:spcPct val="107000"/>
              </a:lnSpc>
            </a:pPr>
            <a:r>
              <a:rPr lang="en-AU" sz="800" dirty="0" err="1">
                <a:latin typeface="Arial" panose="020B0604020202020204" pitchFamily="34" charset="0"/>
                <a:cs typeface="Arial" panose="020B0604020202020204" pitchFamily="34" charset="0"/>
              </a:rPr>
              <a:t>Messick</a:t>
            </a:r>
            <a:r>
              <a:rPr lang="en-AU" sz="800" dirty="0">
                <a:latin typeface="Arial" panose="020B0604020202020204" pitchFamily="34" charset="0"/>
                <a:cs typeface="Arial" panose="020B0604020202020204" pitchFamily="34" charset="0"/>
              </a:rPr>
              <a:t>, S. (1995). Validity of psychological assessment: Validation of inferences from persons’ responses and performances as scientific inquiry into score meaning. </a:t>
            </a:r>
            <a:r>
              <a:rPr lang="en-AU" sz="800" i="1" dirty="0">
                <a:latin typeface="Arial" panose="020B0604020202020204" pitchFamily="34" charset="0"/>
                <a:cs typeface="Arial" panose="020B0604020202020204" pitchFamily="34" charset="0"/>
              </a:rPr>
              <a:t>American Psychologist, 50,</a:t>
            </a:r>
            <a:r>
              <a:rPr lang="en-AU" sz="800" dirty="0">
                <a:latin typeface="Arial" panose="020B0604020202020204" pitchFamily="34" charset="0"/>
                <a:cs typeface="Arial" panose="020B0604020202020204" pitchFamily="34" charset="0"/>
              </a:rPr>
              <a:t> 741–749.</a:t>
            </a:r>
          </a:p>
          <a:p>
            <a:pPr>
              <a:lnSpc>
                <a:spcPct val="107000"/>
              </a:lnSpc>
              <a:spcAft>
                <a:spcPts val="0"/>
              </a:spcAft>
            </a:pPr>
            <a:r>
              <a:rPr lang="en-AU" sz="800" dirty="0">
                <a:latin typeface="Arial" panose="020B0604020202020204" pitchFamily="34" charset="0"/>
                <a:ea typeface="Times New Roman" panose="02020603050405020304" pitchFamily="18" charset="0"/>
                <a:cs typeface="Arial" panose="020B0604020202020204" pitchFamily="34" charset="0"/>
              </a:rPr>
              <a:t>Moriarty, J.P. (2011). A theory of benchmarking. </a:t>
            </a:r>
            <a:r>
              <a:rPr lang="en-AU" sz="800" i="1" dirty="0">
                <a:latin typeface="Arial" panose="020B0604020202020204" pitchFamily="34" charset="0"/>
                <a:ea typeface="Times New Roman" panose="02020603050405020304" pitchFamily="18" charset="0"/>
                <a:cs typeface="Arial" panose="020B0604020202020204" pitchFamily="34" charset="0"/>
              </a:rPr>
              <a:t>Benchmarking: An International Journal, 18(4),</a:t>
            </a:r>
            <a:r>
              <a:rPr lang="en-AU" sz="800" dirty="0">
                <a:latin typeface="Arial" panose="020B0604020202020204" pitchFamily="34" charset="0"/>
                <a:ea typeface="Times New Roman" panose="02020603050405020304" pitchFamily="18" charset="0"/>
                <a:cs typeface="Arial" panose="020B0604020202020204" pitchFamily="34" charset="0"/>
              </a:rPr>
              <a:t> 588 – 611.</a:t>
            </a:r>
          </a:p>
          <a:p>
            <a:pPr>
              <a:lnSpc>
                <a:spcPct val="107000"/>
              </a:lnSpc>
            </a:pPr>
            <a:r>
              <a:rPr lang="en-AU" sz="800" dirty="0">
                <a:latin typeface="Arial" panose="020B0604020202020204" pitchFamily="34" charset="0"/>
                <a:cs typeface="Arial" panose="020B0604020202020204" pitchFamily="34" charset="0"/>
              </a:rPr>
              <a:t>Navarro, M., </a:t>
            </a:r>
            <a:r>
              <a:rPr lang="en-AU" sz="800" dirty="0" err="1">
                <a:latin typeface="Arial" panose="020B0604020202020204" pitchFamily="34" charset="0"/>
                <a:cs typeface="Arial" panose="020B0604020202020204" pitchFamily="34" charset="0"/>
              </a:rPr>
              <a:t>Gibaja</a:t>
            </a:r>
            <a:r>
              <a:rPr lang="en-AU" sz="800" dirty="0">
                <a:latin typeface="Arial" panose="020B0604020202020204" pitchFamily="34" charset="0"/>
                <a:cs typeface="Arial" panose="020B0604020202020204" pitchFamily="34" charset="0"/>
              </a:rPr>
              <a:t>, J.J., Franco, S., </a:t>
            </a:r>
            <a:r>
              <a:rPr lang="en-AU" sz="800" dirty="0" err="1">
                <a:latin typeface="Arial" panose="020B0604020202020204" pitchFamily="34" charset="0"/>
                <a:cs typeface="Arial" panose="020B0604020202020204" pitchFamily="34" charset="0"/>
              </a:rPr>
              <a:t>Murciego</a:t>
            </a:r>
            <a:r>
              <a:rPr lang="en-AU" sz="800" dirty="0">
                <a:latin typeface="Arial" panose="020B0604020202020204" pitchFamily="34" charset="0"/>
                <a:cs typeface="Arial" panose="020B0604020202020204" pitchFamily="34" charset="0"/>
              </a:rPr>
              <a:t>, A., </a:t>
            </a:r>
            <a:r>
              <a:rPr lang="en-AU" sz="800" dirty="0" err="1">
                <a:latin typeface="Arial" panose="020B0604020202020204" pitchFamily="34" charset="0"/>
                <a:cs typeface="Arial" panose="020B0604020202020204" pitchFamily="34" charset="0"/>
              </a:rPr>
              <a:t>Gianelle</a:t>
            </a:r>
            <a:r>
              <a:rPr lang="en-AU" sz="800" dirty="0">
                <a:latin typeface="Arial" panose="020B0604020202020204" pitchFamily="34" charset="0"/>
                <a:cs typeface="Arial" panose="020B0604020202020204" pitchFamily="34" charset="0"/>
              </a:rPr>
              <a:t>, C., </a:t>
            </a:r>
            <a:r>
              <a:rPr lang="en-AU" sz="800" dirty="0" err="1">
                <a:latin typeface="Arial" panose="020B0604020202020204" pitchFamily="34" charset="0"/>
                <a:cs typeface="Arial" panose="020B0604020202020204" pitchFamily="34" charset="0"/>
              </a:rPr>
              <a:t>Hegyi</a:t>
            </a:r>
            <a:r>
              <a:rPr lang="en-AU" sz="800" dirty="0">
                <a:latin typeface="Arial" panose="020B0604020202020204" pitchFamily="34" charset="0"/>
                <a:cs typeface="Arial" panose="020B0604020202020204" pitchFamily="34" charset="0"/>
              </a:rPr>
              <a:t>, F.B., &amp; </a:t>
            </a:r>
            <a:r>
              <a:rPr lang="en-AU" sz="800" dirty="0" err="1">
                <a:latin typeface="Arial" panose="020B0604020202020204" pitchFamily="34" charset="0"/>
                <a:cs typeface="Arial" panose="020B0604020202020204" pitchFamily="34" charset="0"/>
              </a:rPr>
              <a:t>Kleibrink</a:t>
            </a:r>
            <a:r>
              <a:rPr lang="en-AU" sz="800" dirty="0">
                <a:latin typeface="Arial" panose="020B0604020202020204" pitchFamily="34" charset="0"/>
                <a:cs typeface="Arial" panose="020B0604020202020204" pitchFamily="34" charset="0"/>
              </a:rPr>
              <a:t>, A. (2014). </a:t>
            </a:r>
            <a:r>
              <a:rPr lang="en-AU" sz="800" i="1" dirty="0">
                <a:latin typeface="Arial" panose="020B0604020202020204" pitchFamily="34" charset="0"/>
                <a:cs typeface="Arial" panose="020B0604020202020204" pitchFamily="34" charset="0"/>
              </a:rPr>
              <a:t>Regional benchmarking in the smart specialisation process: Identification of reference regions based on structural similarity. S3 Working Paper Series No. 03/2014. </a:t>
            </a:r>
            <a:r>
              <a:rPr lang="en-AU" sz="800" dirty="0">
                <a:latin typeface="Arial" panose="020B0604020202020204" pitchFamily="34" charset="0"/>
                <a:cs typeface="Arial" panose="020B0604020202020204" pitchFamily="34" charset="0"/>
              </a:rPr>
              <a:t>Seville, Spain: European Commission Joint Research Centre.</a:t>
            </a:r>
          </a:p>
          <a:p>
            <a:pPr>
              <a:lnSpc>
                <a:spcPct val="107000"/>
              </a:lnSpc>
            </a:pPr>
            <a:r>
              <a:rPr lang="en-AU" sz="800" dirty="0">
                <a:latin typeface="Arial" panose="020B0604020202020204" pitchFamily="34" charset="0"/>
                <a:cs typeface="Arial" panose="020B0604020202020204" pitchFamily="34" charset="0"/>
              </a:rPr>
              <a:t>Newcomer, K., &amp; Brass, C.T. (2016). Forging a strategic and comprehensive approach to evaluation within public and non-profit organizations: Integrating measurement and analytics within evaluation. </a:t>
            </a:r>
            <a:r>
              <a:rPr lang="en-AU" sz="800" i="1" dirty="0">
                <a:latin typeface="Arial" panose="020B0604020202020204" pitchFamily="34" charset="0"/>
                <a:cs typeface="Arial" panose="020B0604020202020204" pitchFamily="34" charset="0"/>
              </a:rPr>
              <a:t>American Journal of Evaluation, 37(1),</a:t>
            </a:r>
            <a:r>
              <a:rPr lang="en-AU" sz="800" dirty="0">
                <a:latin typeface="Arial" panose="020B0604020202020204" pitchFamily="34" charset="0"/>
                <a:cs typeface="Arial" panose="020B0604020202020204" pitchFamily="34" charset="0"/>
              </a:rPr>
              <a:t> 80-99.</a:t>
            </a:r>
          </a:p>
          <a:p>
            <a:pPr>
              <a:lnSpc>
                <a:spcPct val="107000"/>
              </a:lnSpc>
            </a:pPr>
            <a:r>
              <a:rPr lang="en-AU" sz="800" dirty="0">
                <a:latin typeface="Arial" panose="020B0604020202020204" pitchFamily="34" charset="0"/>
                <a:cs typeface="Arial" panose="020B0604020202020204" pitchFamily="34" charset="0"/>
              </a:rPr>
              <a:t>Nielsen, S. B., &amp; Hunter, D. E. K. (2013). Challenges to and forms of complementarity between performance management and evaluation. In S. B. Nielsen &amp; D. E. K. Hunter (Eds.), </a:t>
            </a:r>
            <a:r>
              <a:rPr lang="en-AU" sz="800" i="1" dirty="0">
                <a:latin typeface="Arial" panose="020B0604020202020204" pitchFamily="34" charset="0"/>
                <a:cs typeface="Arial" panose="020B0604020202020204" pitchFamily="34" charset="0"/>
              </a:rPr>
              <a:t>Performance management and evaluation. New Directions for Evaluation, 137,</a:t>
            </a:r>
            <a:r>
              <a:rPr lang="en-AU" sz="800" dirty="0">
                <a:latin typeface="Arial" panose="020B0604020202020204" pitchFamily="34" charset="0"/>
                <a:cs typeface="Arial" panose="020B0604020202020204" pitchFamily="34" charset="0"/>
              </a:rPr>
              <a:t> 115–123.</a:t>
            </a:r>
          </a:p>
          <a:p>
            <a:pPr>
              <a:lnSpc>
                <a:spcPct val="107000"/>
              </a:lnSpc>
              <a:spcAft>
                <a:spcPts val="0"/>
              </a:spcAft>
            </a:pPr>
            <a:r>
              <a:rPr lang="en-AU" sz="800" dirty="0" err="1">
                <a:latin typeface="Arial" panose="020B0604020202020204" pitchFamily="34" charset="0"/>
                <a:ea typeface="Times New Roman" panose="02020603050405020304" pitchFamily="18" charset="0"/>
                <a:cs typeface="Arial" panose="020B0604020202020204" pitchFamily="34" charset="0"/>
              </a:rPr>
              <a:t>Northcott</a:t>
            </a:r>
            <a:r>
              <a:rPr lang="en-AU" sz="800" dirty="0">
                <a:latin typeface="Arial" panose="020B0604020202020204" pitchFamily="34" charset="0"/>
                <a:ea typeface="Times New Roman" panose="02020603050405020304" pitchFamily="18" charset="0"/>
                <a:cs typeface="Arial" panose="020B0604020202020204" pitchFamily="34" charset="0"/>
              </a:rPr>
              <a:t>, D., &amp; Llewellyn, S. (2005). Benchmarking in UK health: a gap between policy and practice? </a:t>
            </a:r>
            <a:r>
              <a:rPr lang="en-AU" sz="800" i="1" dirty="0">
                <a:latin typeface="Arial" panose="020B0604020202020204" pitchFamily="34" charset="0"/>
                <a:ea typeface="Times New Roman" panose="02020603050405020304" pitchFamily="18" charset="0"/>
                <a:cs typeface="Arial" panose="020B0604020202020204" pitchFamily="34" charset="0"/>
              </a:rPr>
              <a:t>Benchmarking: An International Journal, 12(5), </a:t>
            </a:r>
            <a:r>
              <a:rPr lang="en-AU" sz="800" dirty="0">
                <a:latin typeface="Arial" panose="020B0604020202020204" pitchFamily="34" charset="0"/>
                <a:ea typeface="Times New Roman" panose="02020603050405020304" pitchFamily="18" charset="0"/>
                <a:cs typeface="Arial" panose="020B0604020202020204" pitchFamily="34" charset="0"/>
              </a:rPr>
              <a:t>419 – 435.</a:t>
            </a:r>
          </a:p>
          <a:p>
            <a:r>
              <a:rPr lang="en-AU" sz="800" dirty="0" err="1">
                <a:latin typeface="Arial" panose="020B0604020202020204" pitchFamily="34" charset="0"/>
                <a:cs typeface="Arial" panose="020B0604020202020204" pitchFamily="34" charset="0"/>
              </a:rPr>
              <a:t>Padró</a:t>
            </a:r>
            <a:r>
              <a:rPr lang="en-AU" sz="800" dirty="0">
                <a:latin typeface="Arial" panose="020B0604020202020204" pitchFamily="34" charset="0"/>
                <a:cs typeface="Arial" panose="020B0604020202020204" pitchFamily="34" charset="0"/>
              </a:rPr>
              <a:t>, F.F., &amp; Sankey, M. (in press). Benchmarking as an instrument for continuous improvement in a regulated higher education quality assurance environment. In A. Krishnan (Ed.), Cases on quality initiatives for organizational longevity. New </a:t>
            </a:r>
            <a:r>
              <a:rPr lang="en-AU" sz="800" dirty="0" err="1">
                <a:latin typeface="Arial" panose="020B0604020202020204" pitchFamily="34" charset="0"/>
                <a:cs typeface="Arial" panose="020B0604020202020204" pitchFamily="34" charset="0"/>
              </a:rPr>
              <a:t>Dehli</a:t>
            </a:r>
            <a:r>
              <a:rPr lang="en-AU" sz="800" dirty="0">
                <a:latin typeface="Arial" panose="020B0604020202020204" pitchFamily="34" charset="0"/>
                <a:cs typeface="Arial" panose="020B0604020202020204" pitchFamily="34" charset="0"/>
              </a:rPr>
              <a:t>: IGI Global.</a:t>
            </a:r>
          </a:p>
          <a:p>
            <a:pPr>
              <a:lnSpc>
                <a:spcPct val="107000"/>
              </a:lnSpc>
            </a:pPr>
            <a:r>
              <a:rPr lang="en-AU" sz="800" dirty="0" err="1">
                <a:latin typeface="Arial" panose="020B0604020202020204" pitchFamily="34" charset="0"/>
                <a:cs typeface="Arial" panose="020B0604020202020204" pitchFamily="34" charset="0"/>
              </a:rPr>
              <a:t>Pfeffer</a:t>
            </a:r>
            <a:r>
              <a:rPr lang="en-AU" sz="800" dirty="0">
                <a:latin typeface="Arial" panose="020B0604020202020204" pitchFamily="34" charset="0"/>
                <a:cs typeface="Arial" panose="020B0604020202020204" pitchFamily="34" charset="0"/>
              </a:rPr>
              <a:t>, J., &amp; Sutton, R.I. (2006). Evidence-based management. </a:t>
            </a:r>
            <a:r>
              <a:rPr lang="en-AU" sz="800" i="1" dirty="0">
                <a:latin typeface="Arial" panose="020B0604020202020204" pitchFamily="34" charset="0"/>
                <a:cs typeface="Arial" panose="020B0604020202020204" pitchFamily="34" charset="0"/>
              </a:rPr>
              <a:t>Harvard Business Review, 84(1),</a:t>
            </a:r>
            <a:r>
              <a:rPr lang="en-AU" sz="800" dirty="0">
                <a:latin typeface="Arial" panose="020B0604020202020204" pitchFamily="34" charset="0"/>
                <a:cs typeface="Arial" panose="020B0604020202020204" pitchFamily="34" charset="0"/>
              </a:rPr>
              <a:t> 62-74, 133.</a:t>
            </a:r>
          </a:p>
          <a:p>
            <a:pPr>
              <a:lnSpc>
                <a:spcPct val="107000"/>
              </a:lnSpc>
              <a:spcAft>
                <a:spcPts val="0"/>
              </a:spcAft>
            </a:pPr>
            <a:r>
              <a:rPr lang="en-AU" sz="800" dirty="0" err="1">
                <a:latin typeface="Arial" panose="020B0604020202020204" pitchFamily="34" charset="0"/>
                <a:ea typeface="Times New Roman" panose="02020603050405020304" pitchFamily="18" charset="0"/>
                <a:cs typeface="Arial" panose="020B0604020202020204" pitchFamily="34" charset="0"/>
              </a:rPr>
              <a:t>Ronco</a:t>
            </a:r>
            <a:r>
              <a:rPr lang="en-AU" sz="800" dirty="0">
                <a:latin typeface="Arial" panose="020B0604020202020204" pitchFamily="34" charset="0"/>
                <a:ea typeface="Times New Roman" panose="02020603050405020304" pitchFamily="18" charset="0"/>
                <a:cs typeface="Arial" panose="020B0604020202020204" pitchFamily="34" charset="0"/>
              </a:rPr>
              <a:t>, S.L. (2012). Internal benchmarking for institutional effectiveness. In G. D. Levy &amp; N. A. </a:t>
            </a:r>
            <a:r>
              <a:rPr lang="en-AU" sz="800" dirty="0" err="1">
                <a:latin typeface="Arial" panose="020B0604020202020204" pitchFamily="34" charset="0"/>
                <a:ea typeface="Times New Roman" panose="02020603050405020304" pitchFamily="18" charset="0"/>
                <a:cs typeface="Arial" panose="020B0604020202020204" pitchFamily="34" charset="0"/>
              </a:rPr>
              <a:t>Valcik</a:t>
            </a:r>
            <a:r>
              <a:rPr lang="en-AU" sz="800" dirty="0">
                <a:latin typeface="Arial" panose="020B0604020202020204" pitchFamily="34" charset="0"/>
                <a:ea typeface="Times New Roman" panose="02020603050405020304" pitchFamily="18" charset="0"/>
                <a:cs typeface="Arial" panose="020B0604020202020204" pitchFamily="34" charset="0"/>
              </a:rPr>
              <a:t> (Eds.), </a:t>
            </a:r>
            <a:r>
              <a:rPr lang="en-AU" sz="800" i="1" dirty="0">
                <a:latin typeface="Arial" panose="020B0604020202020204" pitchFamily="34" charset="0"/>
                <a:ea typeface="Times New Roman" panose="02020603050405020304" pitchFamily="18" charset="0"/>
                <a:cs typeface="Arial" panose="020B0604020202020204" pitchFamily="34" charset="0"/>
              </a:rPr>
              <a:t>Benchmarking in Institutional Research, New Directions for Institutional Research no. 156</a:t>
            </a:r>
            <a:r>
              <a:rPr lang="en-AU" sz="800" dirty="0">
                <a:latin typeface="Arial" panose="020B0604020202020204" pitchFamily="34" charset="0"/>
                <a:ea typeface="Times New Roman" panose="02020603050405020304" pitchFamily="18" charset="0"/>
                <a:cs typeface="Arial" panose="020B0604020202020204" pitchFamily="34" charset="0"/>
              </a:rPr>
              <a:t>, 15-23.</a:t>
            </a:r>
          </a:p>
          <a:p>
            <a:pPr>
              <a:lnSpc>
                <a:spcPct val="107000"/>
              </a:lnSpc>
            </a:pPr>
            <a:r>
              <a:rPr lang="en-US" sz="800" dirty="0">
                <a:latin typeface="Arial" panose="020B0604020202020204" pitchFamily="34" charset="0"/>
                <a:cs typeface="Arial" panose="020B0604020202020204" pitchFamily="34" charset="0"/>
              </a:rPr>
              <a:t>Sankey, M., &amp; </a:t>
            </a:r>
            <a:r>
              <a:rPr lang="en-US" sz="800" dirty="0" err="1">
                <a:latin typeface="Arial" panose="020B0604020202020204" pitchFamily="34" charset="0"/>
                <a:cs typeface="Arial" panose="020B0604020202020204" pitchFamily="34" charset="0"/>
              </a:rPr>
              <a:t>Padró</a:t>
            </a:r>
            <a:r>
              <a:rPr lang="en-US" sz="800" dirty="0">
                <a:latin typeface="Arial" panose="020B0604020202020204" pitchFamily="34" charset="0"/>
                <a:cs typeface="Arial" panose="020B0604020202020204" pitchFamily="34" charset="0"/>
              </a:rPr>
              <a:t>, FF. (2016). ACODE Benchmarks for Technology Enhanced Learning (TEL): Findings from a 24 university benchmarking exercise regarding the benchmarks’ fitness for purpose. </a:t>
            </a:r>
            <a:r>
              <a:rPr lang="en-US" sz="800" i="1" dirty="0">
                <a:latin typeface="Arial" panose="020B0604020202020204" pitchFamily="34" charset="0"/>
                <a:cs typeface="Arial" panose="020B0604020202020204" pitchFamily="34" charset="0"/>
              </a:rPr>
              <a:t>International Journal of Quality and Service Sciences, 8(3),</a:t>
            </a:r>
            <a:r>
              <a:rPr lang="en-US" sz="800" dirty="0">
                <a:latin typeface="Arial" panose="020B0604020202020204" pitchFamily="34" charset="0"/>
                <a:cs typeface="Arial" panose="020B0604020202020204" pitchFamily="34" charset="0"/>
              </a:rPr>
              <a:t> 263-278.</a:t>
            </a:r>
            <a:endParaRPr lang="en-AU" sz="800" dirty="0">
              <a:latin typeface="Arial" panose="020B0604020202020204" pitchFamily="34" charset="0"/>
              <a:cs typeface="Arial" panose="020B0604020202020204" pitchFamily="34" charset="0"/>
            </a:endParaRPr>
          </a:p>
          <a:p>
            <a:r>
              <a:rPr lang="en-AU" sz="800" dirty="0">
                <a:latin typeface="Arial" panose="020B0604020202020204" pitchFamily="34" charset="0"/>
                <a:cs typeface="Arial" panose="020B0604020202020204" pitchFamily="34" charset="0"/>
              </a:rPr>
              <a:t>Schofield, A. (1998). Benchmarking: An Introduction to Benchmarking in Higher Education. In A. Schofield (ed.), </a:t>
            </a:r>
            <a:r>
              <a:rPr lang="en-AU" sz="800" i="1" dirty="0">
                <a:latin typeface="Arial" panose="020B0604020202020204" pitchFamily="34" charset="0"/>
                <a:cs typeface="Arial" panose="020B0604020202020204" pitchFamily="34" charset="0"/>
              </a:rPr>
              <a:t>Benchmarking in Higher Education: An international review. </a:t>
            </a:r>
            <a:r>
              <a:rPr lang="en-AU" sz="800" dirty="0">
                <a:latin typeface="Arial" panose="020B0604020202020204" pitchFamily="34" charset="0"/>
                <a:cs typeface="Arial" panose="020B0604020202020204" pitchFamily="34" charset="0"/>
              </a:rPr>
              <a:t>(pp. 8-20). London: Commonwealth Higher Education Management Service.</a:t>
            </a:r>
          </a:p>
          <a:p>
            <a:r>
              <a:rPr lang="en-AU" sz="800" dirty="0" err="1">
                <a:latin typeface="Arial" panose="020B0604020202020204" pitchFamily="34" charset="0"/>
                <a:cs typeface="Arial" panose="020B0604020202020204" pitchFamily="34" charset="0"/>
              </a:rPr>
              <a:t>Scriven</a:t>
            </a:r>
            <a:r>
              <a:rPr lang="en-AU" sz="800" dirty="0">
                <a:latin typeface="Arial" panose="020B0604020202020204" pitchFamily="34" charset="0"/>
                <a:cs typeface="Arial" panose="020B0604020202020204" pitchFamily="34" charset="0"/>
              </a:rPr>
              <a:t>, M. (2016). Roadblocks to recognition and revolution. </a:t>
            </a:r>
            <a:r>
              <a:rPr lang="en-AU" sz="800" i="1" dirty="0">
                <a:latin typeface="Arial" panose="020B0604020202020204" pitchFamily="34" charset="0"/>
                <a:cs typeface="Arial" panose="020B0604020202020204" pitchFamily="34" charset="0"/>
              </a:rPr>
              <a:t>American Journal of Evaluation 2016, 37(1),</a:t>
            </a:r>
            <a:r>
              <a:rPr lang="en-AU" sz="800" dirty="0">
                <a:latin typeface="Arial" panose="020B0604020202020204" pitchFamily="34" charset="0"/>
                <a:cs typeface="Arial" panose="020B0604020202020204" pitchFamily="34" charset="0"/>
              </a:rPr>
              <a:t> 27-44.</a:t>
            </a:r>
          </a:p>
          <a:p>
            <a:r>
              <a:rPr lang="en-AU" sz="800" dirty="0">
                <a:latin typeface="Arial" panose="020B0604020202020204" pitchFamily="34" charset="0"/>
                <a:cs typeface="Arial" panose="020B0604020202020204" pitchFamily="34" charset="0"/>
              </a:rPr>
              <a:t>Tertiary Education Quality &amp; Standards Agency [TEQSA]. (</a:t>
            </a:r>
            <a:r>
              <a:rPr lang="en-AU" sz="800" dirty="0" err="1">
                <a:latin typeface="Arial" panose="020B0604020202020204" pitchFamily="34" charset="0"/>
                <a:cs typeface="Arial" panose="020B0604020202020204" pitchFamily="34" charset="0"/>
              </a:rPr>
              <a:t>n.d.a</a:t>
            </a:r>
            <a:r>
              <a:rPr lang="en-AU" sz="800" dirty="0">
                <a:latin typeface="Arial" panose="020B0604020202020204" pitchFamily="34" charset="0"/>
                <a:cs typeface="Arial" panose="020B0604020202020204" pitchFamily="34" charset="0"/>
              </a:rPr>
              <a:t>). </a:t>
            </a:r>
            <a:r>
              <a:rPr lang="en-AU" sz="800" i="1" dirty="0">
                <a:latin typeface="Arial" panose="020B0604020202020204" pitchFamily="34" charset="0"/>
                <a:cs typeface="Arial" panose="020B0604020202020204" pitchFamily="34" charset="0"/>
              </a:rPr>
              <a:t>TEQSA glossary of terms</a:t>
            </a:r>
            <a:r>
              <a:rPr lang="en-AU" sz="800" dirty="0">
                <a:latin typeface="Arial" panose="020B0604020202020204" pitchFamily="34" charset="0"/>
                <a:cs typeface="Arial" panose="020B0604020202020204" pitchFamily="34" charset="0"/>
              </a:rPr>
              <a:t>. Retrieved from </a:t>
            </a:r>
            <a:r>
              <a:rPr lang="en-AU" sz="800" dirty="0">
                <a:latin typeface="Arial" panose="020B0604020202020204" pitchFamily="34" charset="0"/>
                <a:cs typeface="Arial" panose="020B0604020202020204" pitchFamily="34" charset="0"/>
                <a:hlinkClick r:id="rId5"/>
              </a:rPr>
              <a:t>http://www.teqsa.gov.au/media-publications/glossary</a:t>
            </a:r>
            <a:r>
              <a:rPr lang="en-AU" sz="800" dirty="0">
                <a:latin typeface="Arial" panose="020B0604020202020204" pitchFamily="34" charset="0"/>
                <a:cs typeface="Arial" panose="020B0604020202020204" pitchFamily="34" charset="0"/>
              </a:rPr>
              <a:t>  </a:t>
            </a:r>
          </a:p>
          <a:p>
            <a:r>
              <a:rPr lang="en-AU" sz="800" dirty="0">
                <a:latin typeface="Arial" panose="020B0604020202020204" pitchFamily="34" charset="0"/>
                <a:cs typeface="Arial" panose="020B0604020202020204" pitchFamily="34" charset="0"/>
              </a:rPr>
              <a:t>Tomlinson, M. &amp; </a:t>
            </a:r>
            <a:r>
              <a:rPr lang="en-AU" sz="800" dirty="0" err="1">
                <a:latin typeface="Arial" panose="020B0604020202020204" pitchFamily="34" charset="0"/>
                <a:cs typeface="Arial" panose="020B0604020202020204" pitchFamily="34" charset="0"/>
              </a:rPr>
              <a:t>Lundvall</a:t>
            </a:r>
            <a:r>
              <a:rPr lang="en-AU" sz="800" dirty="0">
                <a:latin typeface="Arial" panose="020B0604020202020204" pitchFamily="34" charset="0"/>
                <a:cs typeface="Arial" panose="020B0604020202020204" pitchFamily="34" charset="0"/>
              </a:rPr>
              <a:t>, B-A. (2001). </a:t>
            </a:r>
            <a:r>
              <a:rPr lang="en-AU" sz="800" i="1" dirty="0">
                <a:latin typeface="Arial" panose="020B0604020202020204" pitchFamily="34" charset="0"/>
                <a:cs typeface="Arial" panose="020B0604020202020204" pitchFamily="34" charset="0"/>
              </a:rPr>
              <a:t>Policy learning through benchmarking national systems of competence building and innovation - learning by comparing: Report for the ‘Advanced Benchmarking Concepts’ (ABC) Project.</a:t>
            </a:r>
            <a:r>
              <a:rPr lang="en-AU" sz="800" dirty="0">
                <a:latin typeface="Arial" panose="020B0604020202020204" pitchFamily="34" charset="0"/>
                <a:cs typeface="Arial" panose="020B0604020202020204" pitchFamily="34" charset="0"/>
              </a:rPr>
              <a:t> Strasbourg: European Council.</a:t>
            </a:r>
          </a:p>
          <a:p>
            <a:endParaRPr lang="en-AU" sz="1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62615619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00501" y="1596788"/>
            <a:ext cx="11095630" cy="3170099"/>
          </a:xfrm>
          <a:prstGeom prst="rect">
            <a:avLst/>
          </a:prstGeom>
          <a:noFill/>
        </p:spPr>
        <p:txBody>
          <a:bodyPr wrap="square" rtlCol="0">
            <a:spAutoFit/>
          </a:bodyPr>
          <a:lstStyle/>
          <a:p>
            <a:pPr marL="342900" indent="-342900">
              <a:buFont typeface="Arial" panose="020B0604020202020204" pitchFamily="34" charset="0"/>
              <a:buChar char="•"/>
            </a:pPr>
            <a:r>
              <a:rPr lang="en-AU" sz="2000" dirty="0">
                <a:latin typeface="Arial Black" panose="020B0A04020102020204" pitchFamily="34" charset="0"/>
              </a:rPr>
              <a:t>This is a quick discussion of the methodological issues surrounding benchmarking that influenced and continues to influence the ACODE Benchmarking Summit</a:t>
            </a:r>
          </a:p>
          <a:p>
            <a:pPr marL="342900" indent="-342900">
              <a:buFont typeface="Arial" panose="020B0604020202020204" pitchFamily="34" charset="0"/>
              <a:buChar char="•"/>
            </a:pPr>
            <a:endParaRPr lang="en-AU" sz="2000" dirty="0">
              <a:latin typeface="Arial Black" panose="020B0A04020102020204" pitchFamily="34" charset="0"/>
            </a:endParaRPr>
          </a:p>
          <a:p>
            <a:pPr marL="800100" lvl="1" indent="-342900">
              <a:buFont typeface="Arial" panose="020B0604020202020204" pitchFamily="34" charset="0"/>
              <a:buChar char="•"/>
            </a:pPr>
            <a:r>
              <a:rPr lang="en-AU" sz="2000" dirty="0">
                <a:latin typeface="Arial Black" panose="020B0A04020102020204" pitchFamily="34" charset="0"/>
              </a:rPr>
              <a:t>A quick primer on benchmarking in general – pros and cons</a:t>
            </a:r>
          </a:p>
          <a:p>
            <a:pPr marL="800100" lvl="1" indent="-342900">
              <a:buFont typeface="Arial" panose="020B0604020202020204" pitchFamily="34" charset="0"/>
              <a:buChar char="•"/>
            </a:pPr>
            <a:endParaRPr lang="en-AU" sz="2000" dirty="0">
              <a:latin typeface="Arial Black" panose="020B0A04020102020204" pitchFamily="34" charset="0"/>
            </a:endParaRPr>
          </a:p>
          <a:p>
            <a:pPr marL="800100" lvl="1" indent="-342900">
              <a:buFont typeface="Arial" panose="020B0604020202020204" pitchFamily="34" charset="0"/>
              <a:buChar char="•"/>
            </a:pPr>
            <a:r>
              <a:rPr lang="en-AU" sz="2000" dirty="0">
                <a:latin typeface="Arial Black" panose="020B0A04020102020204" pitchFamily="34" charset="0"/>
              </a:rPr>
              <a:t>ACODE Benchmarking Rounds basic benchmarking approach</a:t>
            </a:r>
          </a:p>
          <a:p>
            <a:pPr marL="800100" lvl="1" indent="-342900">
              <a:buFont typeface="Arial" panose="020B0604020202020204" pitchFamily="34" charset="0"/>
              <a:buChar char="•"/>
            </a:pPr>
            <a:endParaRPr lang="en-AU" sz="2000" dirty="0">
              <a:latin typeface="Arial Black" panose="020B0A04020102020204" pitchFamily="34" charset="0"/>
            </a:endParaRPr>
          </a:p>
          <a:p>
            <a:pPr marL="800100" lvl="1" indent="-342900">
              <a:buFont typeface="Arial" panose="020B0604020202020204" pitchFamily="34" charset="0"/>
              <a:buChar char="•"/>
            </a:pPr>
            <a:r>
              <a:rPr lang="en-AU" sz="2000" dirty="0">
                <a:latin typeface="Arial Black" panose="020B0A04020102020204" pitchFamily="34" charset="0"/>
              </a:rPr>
              <a:t>Future considerations</a:t>
            </a:r>
          </a:p>
          <a:p>
            <a:pPr marL="800100" lvl="1" indent="-342900">
              <a:buFont typeface="Arial" panose="020B0604020202020204" pitchFamily="34" charset="0"/>
              <a:buChar char="•"/>
            </a:pPr>
            <a:endParaRPr lang="en-AU" sz="2000" dirty="0">
              <a:latin typeface="Arial Black" panose="020B0A04020102020204" pitchFamily="34" charset="0"/>
            </a:endParaRPr>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148316" y="4080681"/>
            <a:ext cx="4174249" cy="2634018"/>
          </a:xfrm>
          <a:prstGeom prst="rect">
            <a:avLst/>
          </a:prstGeom>
        </p:spPr>
      </p:pic>
    </p:spTree>
    <p:extLst>
      <p:ext uri="{BB962C8B-B14F-4D97-AF65-F5344CB8AC3E}">
        <p14:creationId xmlns:p14="http://schemas.microsoft.com/office/powerpoint/2010/main" val="81653667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AU" dirty="0"/>
              <a:t>+61-46312236</a:t>
            </a:r>
          </a:p>
        </p:txBody>
      </p:sp>
      <p:sp>
        <p:nvSpPr>
          <p:cNvPr id="3" name="Text Placeholder 2"/>
          <p:cNvSpPr>
            <a:spLocks noGrp="1"/>
          </p:cNvSpPr>
          <p:nvPr>
            <p:ph type="body" sz="quarter" idx="12"/>
          </p:nvPr>
        </p:nvSpPr>
        <p:spPr/>
        <p:txBody>
          <a:bodyPr/>
          <a:lstStyle/>
          <a:p>
            <a:r>
              <a:rPr lang="en-AU" dirty="0"/>
              <a:t>fernando.padro@usq.edu.au</a:t>
            </a:r>
          </a:p>
          <a:p>
            <a:endParaRPr lang="en-AU" dirty="0"/>
          </a:p>
        </p:txBody>
      </p:sp>
      <p:sp>
        <p:nvSpPr>
          <p:cNvPr id="4" name="Text Placeholder 3"/>
          <p:cNvSpPr>
            <a:spLocks noGrp="1"/>
          </p:cNvSpPr>
          <p:nvPr>
            <p:ph type="body" sz="quarter" idx="13"/>
          </p:nvPr>
        </p:nvSpPr>
        <p:spPr/>
        <p:txBody>
          <a:bodyPr/>
          <a:lstStyle/>
          <a:p>
            <a:endParaRPr lang="en-AU" dirty="0"/>
          </a:p>
        </p:txBody>
      </p:sp>
      <p:sp>
        <p:nvSpPr>
          <p:cNvPr id="5" name="Text Placeholder 4"/>
          <p:cNvSpPr>
            <a:spLocks noGrp="1"/>
          </p:cNvSpPr>
          <p:nvPr>
            <p:ph type="body" sz="quarter" idx="14"/>
          </p:nvPr>
        </p:nvSpPr>
        <p:spPr/>
        <p:txBody>
          <a:bodyPr/>
          <a:lstStyle/>
          <a:p>
            <a:r>
              <a:rPr lang="en-AU" dirty="0"/>
              <a:t>Thank you for listening. Feel free to ask question of our methodology and its application within HEIs.</a:t>
            </a:r>
          </a:p>
        </p:txBody>
      </p:sp>
    </p:spTree>
    <p:extLst>
      <p:ext uri="{BB962C8B-B14F-4D97-AF65-F5344CB8AC3E}">
        <p14:creationId xmlns:p14="http://schemas.microsoft.com/office/powerpoint/2010/main" val="159617655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stretch>
            <a:fillRect/>
          </a:stretch>
        </p:blipFill>
        <p:spPr>
          <a:xfrm>
            <a:off x="0" y="0"/>
            <a:ext cx="6742760" cy="804742"/>
          </a:xfrm>
          <a:prstGeom prst="rect">
            <a:avLst/>
          </a:prstGeom>
        </p:spPr>
      </p:pic>
      <p:sp>
        <p:nvSpPr>
          <p:cNvPr id="3" name="Text Placeholder 2"/>
          <p:cNvSpPr>
            <a:spLocks noGrp="1"/>
          </p:cNvSpPr>
          <p:nvPr>
            <p:ph type="body" sz="quarter" idx="11"/>
          </p:nvPr>
        </p:nvSpPr>
        <p:spPr>
          <a:xfrm>
            <a:off x="355600" y="1430718"/>
            <a:ext cx="11681725" cy="4765366"/>
          </a:xfrm>
        </p:spPr>
        <p:txBody>
          <a:bodyPr/>
          <a:lstStyle/>
          <a:p>
            <a:pPr algn="ctr"/>
            <a:r>
              <a:rPr lang="en-AU" dirty="0">
                <a:latin typeface="Arial" panose="020B0604020202020204" pitchFamily="34" charset="0"/>
                <a:cs typeface="Arial" panose="020B0604020202020204" pitchFamily="34" charset="0"/>
              </a:rPr>
              <a:t>Almost all … quality management [activities] emphasise evaluation, and broadly this can only be undertaken in four main ways: </a:t>
            </a:r>
            <a:r>
              <a:rPr lang="en-AU" sz="2400" b="1" dirty="0">
                <a:latin typeface="Arial" panose="020B0604020202020204" pitchFamily="34" charset="0"/>
                <a:cs typeface="Arial" panose="020B0604020202020204" pitchFamily="34" charset="0"/>
              </a:rPr>
              <a:t>against defined objectives or standards (whether set internally or by external funding bodies); against measures of customer satisfaction; against expert and professional judgement; and against comparator organisations; with analysis in all four approaches being undertaken over a defined time scale. </a:t>
            </a:r>
            <a:r>
              <a:rPr lang="en-AU" dirty="0">
                <a:latin typeface="Arial" panose="020B0604020202020204" pitchFamily="34" charset="0"/>
                <a:cs typeface="Arial" panose="020B0604020202020204" pitchFamily="34" charset="0"/>
              </a:rPr>
              <a:t>Thus benchmarking as it has come to be defined, was an inevitable outcome of the growth of the quality movement, was an inevitable outcome of the growth of the quality movement, and indeed a recent major review of benchmarking methodologies has identified a close conceptual and philosophical link between it and TQM (Schofield, 1998, p. 6).</a:t>
            </a:r>
          </a:p>
        </p:txBody>
      </p:sp>
      <p:sp>
        <p:nvSpPr>
          <p:cNvPr id="4" name="Title 3"/>
          <p:cNvSpPr>
            <a:spLocks noGrp="1"/>
          </p:cNvSpPr>
          <p:nvPr>
            <p:ph type="title"/>
          </p:nvPr>
        </p:nvSpPr>
        <p:spPr>
          <a:xfrm>
            <a:off x="2607480" y="656887"/>
            <a:ext cx="9429845" cy="773831"/>
          </a:xfrm>
        </p:spPr>
        <p:txBody>
          <a:bodyPr>
            <a:normAutofit/>
          </a:bodyPr>
          <a:lstStyle/>
          <a:p>
            <a:r>
              <a:rPr lang="en-AU" sz="2400" dirty="0"/>
              <a:t>Benchmarking as a QMS (TQM)  instrument</a:t>
            </a:r>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012120" y="4285752"/>
            <a:ext cx="3981771" cy="2415299"/>
          </a:xfrm>
          <a:prstGeom prst="rect">
            <a:avLst/>
          </a:prstGeom>
        </p:spPr>
      </p:pic>
    </p:spTree>
    <p:extLst>
      <p:ext uri="{BB962C8B-B14F-4D97-AF65-F5344CB8AC3E}">
        <p14:creationId xmlns:p14="http://schemas.microsoft.com/office/powerpoint/2010/main" val="244099962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2389117" y="670534"/>
            <a:ext cx="6739467" cy="773831"/>
          </a:xfrm>
        </p:spPr>
        <p:txBody>
          <a:bodyPr>
            <a:normAutofit/>
          </a:bodyPr>
          <a:lstStyle/>
          <a:p>
            <a:r>
              <a:rPr lang="en-AU" sz="2400" dirty="0"/>
              <a:t>What is benchmarking?</a:t>
            </a:r>
          </a:p>
        </p:txBody>
      </p:sp>
      <p:sp>
        <p:nvSpPr>
          <p:cNvPr id="5" name="Text Placeholder 4"/>
          <p:cNvSpPr>
            <a:spLocks noGrp="1"/>
          </p:cNvSpPr>
          <p:nvPr>
            <p:ph type="body" sz="quarter" idx="11"/>
          </p:nvPr>
        </p:nvSpPr>
        <p:spPr>
          <a:xfrm>
            <a:off x="232769" y="1580487"/>
            <a:ext cx="9421600" cy="3187700"/>
          </a:xfrm>
        </p:spPr>
        <p:txBody>
          <a:bodyPr/>
          <a:lstStyle/>
          <a:p>
            <a:pPr marL="342900" lvl="0" indent="-342900">
              <a:buFont typeface="Arial" panose="020B0604020202020204" pitchFamily="34" charset="0"/>
              <a:buChar char="•"/>
            </a:pPr>
            <a:r>
              <a:rPr lang="en-AU" dirty="0">
                <a:solidFill>
                  <a:srgbClr val="000000"/>
                </a:solidFill>
                <a:latin typeface="Arial" panose="020B0604020202020204" pitchFamily="34" charset="0"/>
                <a:cs typeface="Arial" panose="020B0604020202020204" pitchFamily="34" charset="0"/>
              </a:rPr>
              <a:t>It is a quality-based technique that provides a roadmap that links and aligns organisational action and planning to mission, vision and values (</a:t>
            </a:r>
            <a:r>
              <a:rPr lang="en-AU" dirty="0" err="1">
                <a:solidFill>
                  <a:srgbClr val="000000"/>
                </a:solidFill>
                <a:latin typeface="Arial" panose="020B0604020202020204" pitchFamily="34" charset="0"/>
                <a:cs typeface="Arial" panose="020B0604020202020204" pitchFamily="34" charset="0"/>
              </a:rPr>
              <a:t>Bridgland</a:t>
            </a:r>
            <a:r>
              <a:rPr lang="en-AU" dirty="0">
                <a:solidFill>
                  <a:srgbClr val="000000"/>
                </a:solidFill>
                <a:latin typeface="Arial" panose="020B0604020202020204" pitchFamily="34" charset="0"/>
                <a:cs typeface="Arial" panose="020B0604020202020204" pitchFamily="34" charset="0"/>
              </a:rPr>
              <a:t> &amp; </a:t>
            </a:r>
            <a:r>
              <a:rPr lang="en-AU" dirty="0" err="1">
                <a:solidFill>
                  <a:srgbClr val="000000"/>
                </a:solidFill>
                <a:latin typeface="Arial" panose="020B0604020202020204" pitchFamily="34" charset="0"/>
                <a:cs typeface="Arial" panose="020B0604020202020204" pitchFamily="34" charset="0"/>
              </a:rPr>
              <a:t>Goodacre</a:t>
            </a:r>
            <a:r>
              <a:rPr lang="en-AU" dirty="0">
                <a:solidFill>
                  <a:srgbClr val="000000"/>
                </a:solidFill>
                <a:latin typeface="Arial" panose="020B0604020202020204" pitchFamily="34" charset="0"/>
                <a:cs typeface="Arial" panose="020B0604020202020204" pitchFamily="34" charset="0"/>
              </a:rPr>
              <a:t>, 2005). </a:t>
            </a:r>
          </a:p>
          <a:p>
            <a:pPr marL="1143000" lvl="1">
              <a:buClr>
                <a:srgbClr val="000000"/>
              </a:buClr>
              <a:buFont typeface="Arial" panose="020B0604020202020204" pitchFamily="34" charset="0"/>
              <a:buChar char="•"/>
            </a:pPr>
            <a:r>
              <a:rPr lang="en-AU" dirty="0">
                <a:solidFill>
                  <a:srgbClr val="000000"/>
                </a:solidFill>
                <a:latin typeface="Arial" panose="020B0604020202020204" pitchFamily="34" charset="0"/>
                <a:cs typeface="Arial" panose="020B0604020202020204" pitchFamily="34" charset="0"/>
              </a:rPr>
              <a:t>a means by which an entity can: demonstrate accountability to stakeholders; improve networking and collaborative relationships; generate management information; develop an increased understanding of practice, process or performance; and garner insights into how improvements might be made (TEQSA, </a:t>
            </a:r>
            <a:r>
              <a:rPr lang="en-AU" dirty="0" err="1">
                <a:solidFill>
                  <a:srgbClr val="000000"/>
                </a:solidFill>
                <a:latin typeface="Arial" panose="020B0604020202020204" pitchFamily="34" charset="0"/>
                <a:cs typeface="Arial" panose="020B0604020202020204" pitchFamily="34" charset="0"/>
              </a:rPr>
              <a:t>n.d.</a:t>
            </a:r>
            <a:r>
              <a:rPr lang="en-AU" dirty="0">
                <a:solidFill>
                  <a:srgbClr val="000000"/>
                </a:solidFill>
                <a:latin typeface="Arial" panose="020B0604020202020204" pitchFamily="34" charset="0"/>
                <a:cs typeface="Arial" panose="020B0604020202020204" pitchFamily="34" charset="0"/>
              </a:rPr>
              <a:t>)</a:t>
            </a:r>
          </a:p>
          <a:p>
            <a:pPr marL="1143000" lvl="1">
              <a:buClr>
                <a:srgbClr val="000000"/>
              </a:buClr>
              <a:buFont typeface="Arial" panose="020B0604020202020204" pitchFamily="34" charset="0"/>
              <a:buChar char="•"/>
            </a:pPr>
            <a:endParaRPr lang="en-AU" dirty="0">
              <a:solidFill>
                <a:srgbClr val="000000"/>
              </a:solidFill>
              <a:latin typeface="Arial" panose="020B0604020202020204" pitchFamily="34" charset="0"/>
              <a:cs typeface="Arial" panose="020B0604020202020204" pitchFamily="34" charset="0"/>
            </a:endParaRPr>
          </a:p>
          <a:p>
            <a:pPr marL="1143000" lvl="1">
              <a:buClr>
                <a:srgbClr val="000000"/>
              </a:buClr>
              <a:buFont typeface="Arial" panose="020B0604020202020204" pitchFamily="34" charset="0"/>
              <a:buChar char="•"/>
            </a:pPr>
            <a:r>
              <a:rPr lang="en-AU" dirty="0">
                <a:solidFill>
                  <a:srgbClr val="000000"/>
                </a:solidFill>
                <a:latin typeface="Arial" panose="020B0604020202020204" pitchFamily="34" charset="0"/>
                <a:cs typeface="Arial" panose="020B0604020202020204" pitchFamily="34" charset="0"/>
              </a:rPr>
              <a:t>Unpacked, TEQSA’s perspective aligns with benchmarking for:</a:t>
            </a:r>
          </a:p>
          <a:p>
            <a:pPr marL="1600200" lvl="2">
              <a:buClr>
                <a:srgbClr val="000000"/>
              </a:buClr>
              <a:buFont typeface="Arial" panose="020B0604020202020204" pitchFamily="34" charset="0"/>
              <a:buChar char="•"/>
            </a:pPr>
            <a:r>
              <a:rPr lang="en-AU" dirty="0">
                <a:solidFill>
                  <a:srgbClr val="000000"/>
                </a:solidFill>
                <a:latin typeface="Arial" panose="020B0604020202020204" pitchFamily="34" charset="0"/>
                <a:cs typeface="Arial" panose="020B0604020202020204" pitchFamily="34" charset="0"/>
              </a:rPr>
              <a:t>Continuous improvement (CI)</a:t>
            </a:r>
          </a:p>
          <a:p>
            <a:pPr marL="1600200" lvl="2">
              <a:buClr>
                <a:srgbClr val="000000"/>
              </a:buClr>
              <a:buFont typeface="Arial" panose="020B0604020202020204" pitchFamily="34" charset="0"/>
              <a:buChar char="•"/>
            </a:pPr>
            <a:r>
              <a:rPr lang="en-AU" dirty="0">
                <a:solidFill>
                  <a:srgbClr val="000000"/>
                </a:solidFill>
                <a:latin typeface="Arial" panose="020B0604020202020204" pitchFamily="34" charset="0"/>
                <a:cs typeface="Arial" panose="020B0604020202020204" pitchFamily="34" charset="0"/>
              </a:rPr>
              <a:t>Determining areas for development or growth (gap or opportunity identification)</a:t>
            </a:r>
          </a:p>
          <a:p>
            <a:pPr marL="1600200" lvl="2">
              <a:buClr>
                <a:srgbClr val="000000"/>
              </a:buClr>
              <a:buFont typeface="Arial" panose="020B0604020202020204" pitchFamily="34" charset="0"/>
              <a:buChar char="•"/>
            </a:pPr>
            <a:r>
              <a:rPr lang="en-AU" dirty="0">
                <a:solidFill>
                  <a:srgbClr val="000000"/>
                </a:solidFill>
                <a:latin typeface="Arial" panose="020B0604020202020204" pitchFamily="34" charset="0"/>
                <a:cs typeface="Arial" panose="020B0604020202020204" pitchFamily="34" charset="0"/>
              </a:rPr>
              <a:t>Developing strategy</a:t>
            </a:r>
          </a:p>
          <a:p>
            <a:pPr marL="1600200" lvl="2">
              <a:buClr>
                <a:srgbClr val="000000"/>
              </a:buClr>
              <a:buFont typeface="Arial" panose="020B0604020202020204" pitchFamily="34" charset="0"/>
              <a:buChar char="•"/>
            </a:pPr>
            <a:r>
              <a:rPr lang="en-AU" dirty="0">
                <a:solidFill>
                  <a:srgbClr val="000000"/>
                </a:solidFill>
                <a:latin typeface="Arial" panose="020B0604020202020204" pitchFamily="34" charset="0"/>
                <a:cs typeface="Arial" panose="020B0604020202020204" pitchFamily="34" charset="0"/>
              </a:rPr>
              <a:t>Enhancing organisational learning and improving organisational sense-making</a:t>
            </a:r>
          </a:p>
          <a:p>
            <a:pPr marL="1600200" lvl="2">
              <a:buClr>
                <a:srgbClr val="000000"/>
              </a:buClr>
              <a:buFont typeface="Arial" panose="020B0604020202020204" pitchFamily="34" charset="0"/>
              <a:buChar char="•"/>
            </a:pPr>
            <a:r>
              <a:rPr lang="en-AU" dirty="0">
                <a:solidFill>
                  <a:srgbClr val="000000"/>
                </a:solidFill>
                <a:latin typeface="Arial" panose="020B0604020202020204" pitchFamily="34" charset="0"/>
                <a:cs typeface="Arial" panose="020B0604020202020204" pitchFamily="34" charset="0"/>
              </a:rPr>
              <a:t>Increasing productivity or improving the design of a product or service</a:t>
            </a:r>
          </a:p>
          <a:p>
            <a:pPr marL="1600200" lvl="2">
              <a:buClr>
                <a:srgbClr val="000000"/>
              </a:buClr>
              <a:buFont typeface="Arial" panose="020B0604020202020204" pitchFamily="34" charset="0"/>
              <a:buChar char="•"/>
            </a:pPr>
            <a:r>
              <a:rPr lang="en-AU" dirty="0">
                <a:solidFill>
                  <a:srgbClr val="000000"/>
                </a:solidFill>
                <a:latin typeface="Arial" panose="020B0604020202020204" pitchFamily="34" charset="0"/>
                <a:cs typeface="Arial" panose="020B0604020202020204" pitchFamily="34" charset="0"/>
              </a:rPr>
              <a:t>Performance assessment</a:t>
            </a:r>
          </a:p>
          <a:p>
            <a:pPr marL="1600200" lvl="2">
              <a:buClr>
                <a:srgbClr val="000000"/>
              </a:buClr>
              <a:buFont typeface="Arial" panose="020B0604020202020204" pitchFamily="34" charset="0"/>
              <a:buChar char="•"/>
            </a:pPr>
            <a:r>
              <a:rPr lang="en-AU" dirty="0">
                <a:solidFill>
                  <a:srgbClr val="000000"/>
                </a:solidFill>
                <a:latin typeface="Arial" panose="020B0604020202020204" pitchFamily="34" charset="0"/>
                <a:cs typeface="Arial" panose="020B0604020202020204" pitchFamily="34" charset="0"/>
              </a:rPr>
              <a:t>Performance improvement through recalibration or setting of goal (</a:t>
            </a:r>
            <a:r>
              <a:rPr lang="en-AU" dirty="0" err="1">
                <a:solidFill>
                  <a:srgbClr val="000000"/>
                </a:solidFill>
                <a:latin typeface="Arial" panose="020B0604020202020204" pitchFamily="34" charset="0"/>
                <a:cs typeface="Arial" panose="020B0604020202020204" pitchFamily="34" charset="0"/>
              </a:rPr>
              <a:t>Elmuti</a:t>
            </a:r>
            <a:r>
              <a:rPr lang="en-AU" dirty="0">
                <a:solidFill>
                  <a:srgbClr val="000000"/>
                </a:solidFill>
                <a:latin typeface="Arial" panose="020B0604020202020204" pitchFamily="34" charset="0"/>
                <a:cs typeface="Arial" panose="020B0604020202020204" pitchFamily="34" charset="0"/>
              </a:rPr>
              <a:t> and </a:t>
            </a:r>
            <a:r>
              <a:rPr lang="en-AU" dirty="0" err="1">
                <a:solidFill>
                  <a:srgbClr val="000000"/>
                </a:solidFill>
                <a:latin typeface="Arial" panose="020B0604020202020204" pitchFamily="34" charset="0"/>
                <a:cs typeface="Arial" panose="020B0604020202020204" pitchFamily="34" charset="0"/>
              </a:rPr>
              <a:t>Kathawala</a:t>
            </a:r>
            <a:r>
              <a:rPr lang="en-AU" dirty="0">
                <a:solidFill>
                  <a:srgbClr val="000000"/>
                </a:solidFill>
                <a:latin typeface="Arial" panose="020B0604020202020204" pitchFamily="34" charset="0"/>
                <a:cs typeface="Arial" panose="020B0604020202020204" pitchFamily="34" charset="0"/>
              </a:rPr>
              <a:t> (1997)</a:t>
            </a:r>
          </a:p>
          <a:p>
            <a:pPr marL="1600200" lvl="2">
              <a:buClr>
                <a:srgbClr val="000000"/>
              </a:buClr>
              <a:buFont typeface="Arial" panose="020B0604020202020204" pitchFamily="34" charset="0"/>
              <a:buChar char="•"/>
            </a:pPr>
            <a:endParaRPr lang="en-AU" dirty="0">
              <a:solidFill>
                <a:srgbClr val="000000"/>
              </a:solidFill>
              <a:latin typeface="Arial" panose="020B0604020202020204" pitchFamily="34" charset="0"/>
              <a:cs typeface="Arial" panose="020B0604020202020204" pitchFamily="34" charset="0"/>
            </a:endParaRPr>
          </a:p>
          <a:p>
            <a:pPr marL="342900" indent="-342900">
              <a:buFont typeface="Arial" panose="020B0604020202020204" pitchFamily="34" charset="0"/>
              <a:buChar char="•"/>
            </a:pPr>
            <a:endParaRPr lang="en-AU" dirty="0">
              <a:latin typeface="Arial" panose="020B0604020202020204" pitchFamily="34" charset="0"/>
              <a:cs typeface="Arial" panose="020B0604020202020204" pitchFamily="34" charset="0"/>
            </a:endParaRPr>
          </a:p>
          <a:p>
            <a:pPr marL="342900" indent="-342900">
              <a:buFont typeface="Arial" panose="020B0604020202020204" pitchFamily="34" charset="0"/>
              <a:buChar char="•"/>
            </a:pPr>
            <a:endParaRPr lang="en-AU" dirty="0">
              <a:latin typeface="Arial" panose="020B0604020202020204" pitchFamily="34" charset="0"/>
              <a:cs typeface="Arial" panose="020B0604020202020204" pitchFamily="34" charset="0"/>
            </a:endParaRPr>
          </a:p>
          <a:p>
            <a:pPr marL="342900" indent="-342900">
              <a:buFont typeface="Arial" panose="020B0604020202020204" pitchFamily="34" charset="0"/>
              <a:buChar char="•"/>
            </a:pPr>
            <a:endParaRPr lang="en-AU" dirty="0">
              <a:latin typeface="Arial" panose="020B0604020202020204" pitchFamily="34" charset="0"/>
              <a:cs typeface="Arial" panose="020B0604020202020204" pitchFamily="34" charset="0"/>
            </a:endParaRPr>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654369" y="1859152"/>
            <a:ext cx="2537631" cy="3045157"/>
          </a:xfrm>
          <a:prstGeom prst="rect">
            <a:avLst/>
          </a:prstGeom>
        </p:spPr>
      </p:pic>
    </p:spTree>
    <p:extLst>
      <p:ext uri="{BB962C8B-B14F-4D97-AF65-F5344CB8AC3E}">
        <p14:creationId xmlns:p14="http://schemas.microsoft.com/office/powerpoint/2010/main" val="423288551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2348173" y="743031"/>
            <a:ext cx="6739467" cy="773831"/>
          </a:xfrm>
        </p:spPr>
        <p:txBody>
          <a:bodyPr>
            <a:normAutofit/>
          </a:bodyPr>
          <a:lstStyle/>
          <a:p>
            <a:r>
              <a:rPr lang="en-AU" sz="2400" dirty="0"/>
              <a:t>What is benchmarking?</a:t>
            </a:r>
          </a:p>
        </p:txBody>
      </p:sp>
      <p:sp>
        <p:nvSpPr>
          <p:cNvPr id="6" name="TextBox 5"/>
          <p:cNvSpPr txBox="1"/>
          <p:nvPr/>
        </p:nvSpPr>
        <p:spPr>
          <a:xfrm>
            <a:off x="382137" y="1225689"/>
            <a:ext cx="11682484" cy="5632311"/>
          </a:xfrm>
          <a:prstGeom prst="rect">
            <a:avLst/>
          </a:prstGeom>
          <a:noFill/>
        </p:spPr>
        <p:txBody>
          <a:bodyPr wrap="square" rtlCol="0">
            <a:spAutoFit/>
          </a:bodyPr>
          <a:lstStyle/>
          <a:p>
            <a:pPr marL="285750" indent="-285750">
              <a:buFont typeface="Arial" panose="020B0604020202020204" pitchFamily="34" charset="0"/>
              <a:buChar char="•"/>
            </a:pPr>
            <a:r>
              <a:rPr lang="en-AU" sz="2000" dirty="0">
                <a:latin typeface="Arial" panose="020B0604020202020204" pitchFamily="34" charset="0"/>
                <a:cs typeface="Arial" panose="020B0604020202020204" pitchFamily="34" charset="0"/>
              </a:rPr>
              <a:t>Either a formal or informal knowledge sharing process based on the comparative analysis of practices for improvement purposes beyond that of evaluation (</a:t>
            </a:r>
            <a:r>
              <a:rPr lang="en-AU" sz="2000" dirty="0" err="1">
                <a:latin typeface="Arial" panose="020B0604020202020204" pitchFamily="34" charset="0"/>
                <a:cs typeface="Arial" panose="020B0604020202020204" pitchFamily="34" charset="0"/>
              </a:rPr>
              <a:t>Ronco</a:t>
            </a:r>
            <a:r>
              <a:rPr lang="en-AU" sz="2000" dirty="0">
                <a:latin typeface="Arial" panose="020B0604020202020204" pitchFamily="34" charset="0"/>
                <a:cs typeface="Arial" panose="020B0604020202020204" pitchFamily="34" charset="0"/>
              </a:rPr>
              <a:t>, 2012; Tomlinson &amp; </a:t>
            </a:r>
            <a:r>
              <a:rPr lang="en-AU" sz="2000" dirty="0" err="1">
                <a:latin typeface="Arial" panose="020B0604020202020204" pitchFamily="34" charset="0"/>
                <a:cs typeface="Arial" panose="020B0604020202020204" pitchFamily="34" charset="0"/>
              </a:rPr>
              <a:t>Lundvall</a:t>
            </a:r>
            <a:r>
              <a:rPr lang="en-AU" sz="2000" dirty="0">
                <a:latin typeface="Arial" panose="020B0604020202020204" pitchFamily="34" charset="0"/>
                <a:cs typeface="Arial" panose="020B0604020202020204" pitchFamily="34" charset="0"/>
              </a:rPr>
              <a:t>, 2001). </a:t>
            </a:r>
          </a:p>
          <a:p>
            <a:pPr marL="285750" indent="-285750">
              <a:buFont typeface="Arial" panose="020B0604020202020204" pitchFamily="34" charset="0"/>
              <a:buChar char="•"/>
            </a:pPr>
            <a:endParaRPr lang="en-AU" sz="2000"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AU" sz="2000" dirty="0">
                <a:latin typeface="Arial" panose="020B0604020202020204" pitchFamily="34" charset="0"/>
                <a:cs typeface="Arial" panose="020B0604020202020204" pitchFamily="34" charset="0"/>
              </a:rPr>
              <a:t>It is process-driven (attainment of improvement) and variance-driven (need for improvement – Moriarty, 2011). </a:t>
            </a:r>
          </a:p>
          <a:p>
            <a:pPr marL="285750" indent="-285750">
              <a:buFont typeface="Arial" panose="020B0604020202020204" pitchFamily="34" charset="0"/>
              <a:buChar char="•"/>
            </a:pPr>
            <a:endParaRPr lang="en-AU" sz="2000"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AU" sz="2000" dirty="0">
                <a:latin typeface="Arial" panose="020B0604020202020204" pitchFamily="34" charset="0"/>
                <a:cs typeface="Arial" panose="020B0604020202020204" pitchFamily="34" charset="0"/>
              </a:rPr>
              <a:t>More of a guide than a tool for statistical precision directed by what is deemed meaningful evidence (</a:t>
            </a:r>
            <a:r>
              <a:rPr lang="en-AU" sz="2000" dirty="0" err="1">
                <a:latin typeface="Arial" panose="020B0604020202020204" pitchFamily="34" charset="0"/>
                <a:cs typeface="Arial" panose="020B0604020202020204" pitchFamily="34" charset="0"/>
              </a:rPr>
              <a:t>Braadbaart</a:t>
            </a:r>
            <a:r>
              <a:rPr lang="en-AU" sz="2000" dirty="0">
                <a:latin typeface="Arial" panose="020B0604020202020204" pitchFamily="34" charset="0"/>
                <a:cs typeface="Arial" panose="020B0604020202020204" pitchFamily="34" charset="0"/>
              </a:rPr>
              <a:t> &amp; </a:t>
            </a:r>
            <a:r>
              <a:rPr lang="en-AU" sz="2000" dirty="0" err="1">
                <a:latin typeface="Arial" panose="020B0604020202020204" pitchFamily="34" charset="0"/>
                <a:cs typeface="Arial" panose="020B0604020202020204" pitchFamily="34" charset="0"/>
              </a:rPr>
              <a:t>Yusnandarshah</a:t>
            </a:r>
            <a:r>
              <a:rPr lang="en-AU" sz="2000" dirty="0">
                <a:latin typeface="Arial" panose="020B0604020202020204" pitchFamily="34" charset="0"/>
                <a:cs typeface="Arial" panose="020B0604020202020204" pitchFamily="34" charset="0"/>
              </a:rPr>
              <a:t>, 2008; </a:t>
            </a:r>
            <a:r>
              <a:rPr lang="en-AU" sz="2000" dirty="0" err="1">
                <a:latin typeface="Arial" panose="020B0604020202020204" pitchFamily="34" charset="0"/>
                <a:cs typeface="Arial" panose="020B0604020202020204" pitchFamily="34" charset="0"/>
              </a:rPr>
              <a:t>Bhutta</a:t>
            </a:r>
            <a:r>
              <a:rPr lang="en-AU" sz="2000" dirty="0">
                <a:latin typeface="Arial" panose="020B0604020202020204" pitchFamily="34" charset="0"/>
                <a:cs typeface="Arial" panose="020B0604020202020204" pitchFamily="34" charset="0"/>
              </a:rPr>
              <a:t> &amp; </a:t>
            </a:r>
            <a:r>
              <a:rPr lang="en-AU" sz="2000" dirty="0" err="1">
                <a:latin typeface="Arial" panose="020B0604020202020204" pitchFamily="34" charset="0"/>
                <a:cs typeface="Arial" panose="020B0604020202020204" pitchFamily="34" charset="0"/>
              </a:rPr>
              <a:t>Huq</a:t>
            </a:r>
            <a:r>
              <a:rPr lang="en-AU" sz="2000" dirty="0">
                <a:latin typeface="Arial" panose="020B0604020202020204" pitchFamily="34" charset="0"/>
                <a:cs typeface="Arial" panose="020B0604020202020204" pitchFamily="34" charset="0"/>
              </a:rPr>
              <a:t>, 1999). </a:t>
            </a:r>
          </a:p>
          <a:p>
            <a:pPr marL="285750" indent="-285750">
              <a:buFont typeface="Arial" panose="020B0604020202020204" pitchFamily="34" charset="0"/>
              <a:buChar char="•"/>
            </a:pPr>
            <a:endParaRPr lang="en-AU" sz="2000"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AU" sz="2000" dirty="0">
                <a:latin typeface="Arial" panose="020B0604020202020204" pitchFamily="34" charset="0"/>
                <a:cs typeface="Arial" panose="020B0604020202020204" pitchFamily="34" charset="0"/>
              </a:rPr>
              <a:t>On the other, it is more than simple comparison of performance and the ultimate pay-off to organisations doing it is based on the extent of useful organisational learning that can be translated into improvement action plans (Mann, 2012). </a:t>
            </a:r>
          </a:p>
          <a:p>
            <a:pPr marL="285750" indent="-285750">
              <a:buFont typeface="Arial" panose="020B0604020202020204" pitchFamily="34" charset="0"/>
              <a:buChar char="•"/>
            </a:pPr>
            <a:endParaRPr lang="en-AU" sz="2000"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AU" sz="2000" dirty="0">
                <a:latin typeface="Arial" panose="020B0604020202020204" pitchFamily="34" charset="0"/>
                <a:cs typeface="Arial" panose="020B0604020202020204" pitchFamily="34" charset="0"/>
              </a:rPr>
              <a:t>In a university situation, benchmarking as a means of “connecting up relevant stakeholders both within and outside the institution in such a way that leads to knowledge exchange about why, what, where and how improvement might occur” (</a:t>
            </a:r>
            <a:r>
              <a:rPr lang="en-AU" sz="2000" dirty="0" err="1">
                <a:latin typeface="Arial" panose="020B0604020202020204" pitchFamily="34" charset="0"/>
                <a:cs typeface="Arial" panose="020B0604020202020204" pitchFamily="34" charset="0"/>
              </a:rPr>
              <a:t>Garlick</a:t>
            </a:r>
            <a:r>
              <a:rPr lang="en-AU" sz="2000" dirty="0">
                <a:latin typeface="Arial" panose="020B0604020202020204" pitchFamily="34" charset="0"/>
                <a:cs typeface="Arial" panose="020B0604020202020204" pitchFamily="34" charset="0"/>
              </a:rPr>
              <a:t> &amp; Pryor, 2004 as cited in Meek &amp; van der Lee, 2005).</a:t>
            </a:r>
          </a:p>
        </p:txBody>
      </p:sp>
    </p:spTree>
    <p:extLst>
      <p:ext uri="{BB962C8B-B14F-4D97-AF65-F5344CB8AC3E}">
        <p14:creationId xmlns:p14="http://schemas.microsoft.com/office/powerpoint/2010/main" val="117312968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2307230" y="670534"/>
            <a:ext cx="9716448" cy="773831"/>
          </a:xfrm>
        </p:spPr>
        <p:txBody>
          <a:bodyPr>
            <a:noAutofit/>
          </a:bodyPr>
          <a:lstStyle/>
          <a:p>
            <a:r>
              <a:rPr lang="en-AU" sz="2400" dirty="0"/>
              <a:t>Potential downsides to benchmarking – and why it should not be done casually</a:t>
            </a:r>
          </a:p>
        </p:txBody>
      </p:sp>
      <p:sp>
        <p:nvSpPr>
          <p:cNvPr id="6" name="TextBox 5"/>
          <p:cNvSpPr txBox="1"/>
          <p:nvPr/>
        </p:nvSpPr>
        <p:spPr>
          <a:xfrm>
            <a:off x="259307" y="1992573"/>
            <a:ext cx="11600597" cy="4339650"/>
          </a:xfrm>
          <a:prstGeom prst="rect">
            <a:avLst/>
          </a:prstGeom>
          <a:noFill/>
        </p:spPr>
        <p:txBody>
          <a:bodyPr wrap="square" rtlCol="0">
            <a:spAutoFit/>
          </a:bodyPr>
          <a:lstStyle/>
          <a:p>
            <a:pPr marL="285750" indent="-285750">
              <a:buFont typeface="Arial" panose="020B0604020202020204" pitchFamily="34" charset="0"/>
              <a:buChar char="•"/>
            </a:pPr>
            <a:r>
              <a:rPr lang="en-AU" sz="2000" dirty="0">
                <a:latin typeface="Arial" panose="020B0604020202020204" pitchFamily="34" charset="0"/>
                <a:cs typeface="Arial" panose="020B0604020202020204" pitchFamily="34" charset="0"/>
              </a:rPr>
              <a:t>Benchmarking can be used for political and organisational control (</a:t>
            </a:r>
            <a:r>
              <a:rPr lang="en-AU" sz="2000" dirty="0" err="1">
                <a:latin typeface="Arial" panose="020B0604020202020204" pitchFamily="34" charset="0"/>
                <a:cs typeface="Arial" panose="020B0604020202020204" pitchFamily="34" charset="0"/>
              </a:rPr>
              <a:t>Northcott</a:t>
            </a:r>
            <a:r>
              <a:rPr lang="en-AU" sz="2000" dirty="0">
                <a:latin typeface="Arial" panose="020B0604020202020204" pitchFamily="34" charset="0"/>
                <a:cs typeface="Arial" panose="020B0604020202020204" pitchFamily="34" charset="0"/>
              </a:rPr>
              <a:t> &amp; </a:t>
            </a:r>
            <a:r>
              <a:rPr lang="en-AU" sz="2000" dirty="0" err="1">
                <a:latin typeface="Arial" panose="020B0604020202020204" pitchFamily="34" charset="0"/>
                <a:cs typeface="Arial" panose="020B0604020202020204" pitchFamily="34" charset="0"/>
              </a:rPr>
              <a:t>Llewelyn</a:t>
            </a:r>
            <a:r>
              <a:rPr lang="en-AU" sz="2000" dirty="0">
                <a:latin typeface="Arial" panose="020B0604020202020204" pitchFamily="34" charset="0"/>
                <a:cs typeface="Arial" panose="020B0604020202020204" pitchFamily="34" charset="0"/>
              </a:rPr>
              <a:t>, 2005).</a:t>
            </a:r>
          </a:p>
          <a:p>
            <a:pPr marL="285750" indent="-285750">
              <a:buFont typeface="Arial" panose="020B0604020202020204" pitchFamily="34" charset="0"/>
              <a:buChar char="•"/>
            </a:pPr>
            <a:endParaRPr lang="en-AU" dirty="0"/>
          </a:p>
          <a:p>
            <a:pPr marL="285750" indent="-285750">
              <a:buFont typeface="Arial" panose="020B0604020202020204" pitchFamily="34" charset="0"/>
              <a:buChar char="•"/>
            </a:pPr>
            <a:endParaRPr lang="en-AU" dirty="0"/>
          </a:p>
          <a:p>
            <a:pPr marL="285750" indent="-285750">
              <a:buFont typeface="Arial" panose="020B0604020202020204" pitchFamily="34" charset="0"/>
              <a:buChar char="•"/>
            </a:pPr>
            <a:r>
              <a:rPr lang="en-AU" sz="2000" dirty="0">
                <a:latin typeface="Arial" panose="020B0604020202020204" pitchFamily="34" charset="0"/>
                <a:cs typeface="Arial" panose="020B0604020202020204" pitchFamily="34" charset="0"/>
              </a:rPr>
              <a:t>Benchmarking can either become an exercise of collaboration or the creation of rivalries (</a:t>
            </a:r>
            <a:r>
              <a:rPr lang="en-AU" sz="2000" dirty="0" err="1">
                <a:latin typeface="Arial" panose="020B0604020202020204" pitchFamily="34" charset="0"/>
                <a:cs typeface="Arial" panose="020B0604020202020204" pitchFamily="34" charset="0"/>
              </a:rPr>
              <a:t>Braadbaart</a:t>
            </a:r>
            <a:r>
              <a:rPr lang="en-AU" sz="2000" dirty="0">
                <a:latin typeface="Arial" panose="020B0604020202020204" pitchFamily="34" charset="0"/>
                <a:cs typeface="Arial" panose="020B0604020202020204" pitchFamily="34" charset="0"/>
              </a:rPr>
              <a:t> &amp; </a:t>
            </a:r>
            <a:r>
              <a:rPr lang="en-AU" sz="2000" dirty="0" err="1">
                <a:latin typeface="Arial" panose="020B0604020202020204" pitchFamily="34" charset="0"/>
                <a:cs typeface="Arial" panose="020B0604020202020204" pitchFamily="34" charset="0"/>
              </a:rPr>
              <a:t>Yusnandarshah</a:t>
            </a:r>
            <a:r>
              <a:rPr lang="en-AU" sz="2000" dirty="0">
                <a:latin typeface="Arial" panose="020B0604020202020204" pitchFamily="34" charset="0"/>
                <a:cs typeface="Arial" panose="020B0604020202020204" pitchFamily="34" charset="0"/>
              </a:rPr>
              <a:t>, 2008). </a:t>
            </a:r>
          </a:p>
          <a:p>
            <a:pPr marL="285750" indent="-285750">
              <a:buFont typeface="Arial" panose="020B0604020202020204" pitchFamily="34" charset="0"/>
              <a:buChar char="•"/>
            </a:pPr>
            <a:endParaRPr lang="en-AU" sz="2000"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AU" sz="2000" dirty="0">
                <a:latin typeface="Arial" panose="020B0604020202020204" pitchFamily="34" charset="0"/>
                <a:cs typeface="Arial" panose="020B0604020202020204" pitchFamily="34" charset="0"/>
              </a:rPr>
              <a:t>Capturing performance metrics alone does not necessarily lead to understanding how the underlying processes enable results as it can lead to benchmarking being used incorrectly (</a:t>
            </a:r>
            <a:r>
              <a:rPr lang="en-AU" sz="2000" dirty="0" err="1">
                <a:latin typeface="Arial" panose="020B0604020202020204" pitchFamily="34" charset="0"/>
                <a:cs typeface="Arial" panose="020B0604020202020204" pitchFamily="34" charset="0"/>
              </a:rPr>
              <a:t>Alstete</a:t>
            </a:r>
            <a:r>
              <a:rPr lang="en-AU" sz="2000" dirty="0">
                <a:latin typeface="Arial" panose="020B0604020202020204" pitchFamily="34" charset="0"/>
                <a:cs typeface="Arial" panose="020B0604020202020204" pitchFamily="34" charset="0"/>
              </a:rPr>
              <a:t>, 1995; </a:t>
            </a:r>
            <a:r>
              <a:rPr lang="en-AU" sz="2000" dirty="0" err="1">
                <a:latin typeface="Arial" panose="020B0604020202020204" pitchFamily="34" charset="0"/>
                <a:cs typeface="Arial" panose="020B0604020202020204" pitchFamily="34" charset="0"/>
              </a:rPr>
              <a:t>Boxwell</a:t>
            </a:r>
            <a:r>
              <a:rPr lang="en-AU" sz="2000" dirty="0">
                <a:latin typeface="Arial" panose="020B0604020202020204" pitchFamily="34" charset="0"/>
                <a:cs typeface="Arial" panose="020B0604020202020204" pitchFamily="34" charset="0"/>
              </a:rPr>
              <a:t>, 1994). </a:t>
            </a:r>
          </a:p>
          <a:p>
            <a:pPr marL="285750" indent="-285750">
              <a:buFont typeface="Arial" panose="020B0604020202020204" pitchFamily="34" charset="0"/>
              <a:buChar char="•"/>
            </a:pPr>
            <a:endParaRPr lang="en-AU" sz="2000"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AU" sz="2000" dirty="0">
                <a:latin typeface="Arial" panose="020B0604020202020204" pitchFamily="34" charset="0"/>
                <a:cs typeface="Arial" panose="020B0604020202020204" pitchFamily="34" charset="0"/>
              </a:rPr>
              <a:t>Limiting benchmarking to only performance indicators (PIs) ignores the premise that determining improvement requires the identification of the processes that generate the results found (Levy &amp; </a:t>
            </a:r>
            <a:r>
              <a:rPr lang="en-AU" sz="2000" dirty="0" err="1">
                <a:latin typeface="Arial" panose="020B0604020202020204" pitchFamily="34" charset="0"/>
                <a:cs typeface="Arial" panose="020B0604020202020204" pitchFamily="34" charset="0"/>
              </a:rPr>
              <a:t>Ronco</a:t>
            </a:r>
            <a:r>
              <a:rPr lang="en-AU" sz="2000" dirty="0">
                <a:latin typeface="Arial" panose="020B0604020202020204" pitchFamily="34" charset="0"/>
                <a:cs typeface="Arial" panose="020B0604020202020204" pitchFamily="34" charset="0"/>
              </a:rPr>
              <a:t>, 2012). Benchmarking and PIs are two distinct processes that should operate in parallel (Meek &amp; van der Lee, 2005).</a:t>
            </a:r>
          </a:p>
        </p:txBody>
      </p:sp>
    </p:spTree>
    <p:extLst>
      <p:ext uri="{BB962C8B-B14F-4D97-AF65-F5344CB8AC3E}">
        <p14:creationId xmlns:p14="http://schemas.microsoft.com/office/powerpoint/2010/main" val="82348098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2279935" y="807012"/>
            <a:ext cx="9525378" cy="773831"/>
          </a:xfrm>
        </p:spPr>
        <p:txBody>
          <a:bodyPr>
            <a:normAutofit/>
          </a:bodyPr>
          <a:lstStyle/>
          <a:p>
            <a:r>
              <a:rPr lang="en-AU" sz="2400" dirty="0"/>
              <a:t>Potential downsides to benchmarking -- continued</a:t>
            </a:r>
          </a:p>
        </p:txBody>
      </p:sp>
      <p:sp>
        <p:nvSpPr>
          <p:cNvPr id="7" name="TextBox 6"/>
          <p:cNvSpPr txBox="1"/>
          <p:nvPr/>
        </p:nvSpPr>
        <p:spPr>
          <a:xfrm>
            <a:off x="532263" y="1433015"/>
            <a:ext cx="11109277" cy="2862322"/>
          </a:xfrm>
          <a:prstGeom prst="rect">
            <a:avLst/>
          </a:prstGeom>
          <a:noFill/>
        </p:spPr>
        <p:txBody>
          <a:bodyPr wrap="square" rtlCol="0">
            <a:spAutoFit/>
          </a:bodyPr>
          <a:lstStyle/>
          <a:p>
            <a:pPr marL="342900" indent="-342900">
              <a:buFont typeface="Arial" panose="020B0604020202020204" pitchFamily="34" charset="0"/>
              <a:buChar char="•"/>
            </a:pPr>
            <a:r>
              <a:rPr lang="en-AU" sz="2000" dirty="0">
                <a:latin typeface="Arial" panose="020B0604020202020204" pitchFamily="34" charset="0"/>
                <a:cs typeface="Arial" panose="020B0604020202020204" pitchFamily="34" charset="0"/>
              </a:rPr>
              <a:t>Using findings from a benchmarking exercise merely to imitate what others are doing does not mean improvement as the organisational response may not factor in context specific issues that impact on success (Moriarty, 2011; </a:t>
            </a:r>
            <a:r>
              <a:rPr lang="en-AU" sz="2000" dirty="0" err="1">
                <a:latin typeface="Arial" panose="020B0604020202020204" pitchFamily="34" charset="0"/>
                <a:cs typeface="Arial" panose="020B0604020202020204" pitchFamily="34" charset="0"/>
              </a:rPr>
              <a:t>Pfeffer</a:t>
            </a:r>
            <a:r>
              <a:rPr lang="en-AU" sz="2000" dirty="0">
                <a:latin typeface="Arial" panose="020B0604020202020204" pitchFamily="34" charset="0"/>
                <a:cs typeface="Arial" panose="020B0604020202020204" pitchFamily="34" charset="0"/>
              </a:rPr>
              <a:t> &amp; Sutton, 2006). For when the distinction is important, pursuing a copy-and-paste approach encourages the identification of “good” practices instead of “best” practices (Navarro et al., 2014).</a:t>
            </a:r>
          </a:p>
          <a:p>
            <a:pPr marL="342900" indent="-342900">
              <a:buFont typeface="Arial" panose="020B0604020202020204" pitchFamily="34" charset="0"/>
              <a:buChar char="•"/>
            </a:pPr>
            <a:endParaRPr lang="en-AU" sz="2000" dirty="0">
              <a:latin typeface="Arial" panose="020B0604020202020204" pitchFamily="34" charset="0"/>
              <a:cs typeface="Arial" panose="020B0604020202020204" pitchFamily="34" charset="0"/>
            </a:endParaRPr>
          </a:p>
          <a:p>
            <a:pPr marL="342900" indent="-342900">
              <a:buFont typeface="Arial" panose="020B0604020202020204" pitchFamily="34" charset="0"/>
              <a:buChar char="•"/>
            </a:pPr>
            <a:r>
              <a:rPr lang="en-AU" sz="2000" dirty="0">
                <a:latin typeface="Arial" panose="020B0604020202020204" pitchFamily="34" charset="0"/>
                <a:cs typeface="Arial" panose="020B0604020202020204" pitchFamily="34" charset="0"/>
              </a:rPr>
              <a:t>Positive outcomes from benchmarking will be extoled while setbacks will most probably be ignored and the benchmarking process downplayed or deemed flawed (especially when there may be regulatory compliance implications – cf., Feller, 2002).</a:t>
            </a:r>
          </a:p>
        </p:txBody>
      </p:sp>
      <p:pic>
        <p:nvPicPr>
          <p:cNvPr id="8" name="Pictur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59365" y="4609236"/>
            <a:ext cx="3257792" cy="1832508"/>
          </a:xfrm>
          <a:prstGeom prst="rect">
            <a:avLst/>
          </a:prstGeom>
        </p:spPr>
      </p:pic>
    </p:spTree>
    <p:extLst>
      <p:ext uri="{BB962C8B-B14F-4D97-AF65-F5344CB8AC3E}">
        <p14:creationId xmlns:p14="http://schemas.microsoft.com/office/powerpoint/2010/main" val="241985194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2416411" y="725125"/>
            <a:ext cx="9429845" cy="773831"/>
          </a:xfrm>
        </p:spPr>
        <p:txBody>
          <a:bodyPr>
            <a:normAutofit/>
          </a:bodyPr>
          <a:lstStyle/>
          <a:p>
            <a:r>
              <a:rPr lang="en-AU" sz="2400" dirty="0"/>
              <a:t>Types of benchmarking (</a:t>
            </a:r>
            <a:r>
              <a:rPr lang="en-AU" sz="2400" dirty="0" err="1"/>
              <a:t>Bhutta</a:t>
            </a:r>
            <a:r>
              <a:rPr lang="en-AU" sz="2400" dirty="0"/>
              <a:t> &amp; </a:t>
            </a:r>
            <a:r>
              <a:rPr lang="en-AU" sz="2400" dirty="0" err="1"/>
              <a:t>Huq</a:t>
            </a:r>
            <a:r>
              <a:rPr lang="en-AU" sz="2400" dirty="0"/>
              <a:t>, 1999, p. 257)</a:t>
            </a:r>
          </a:p>
        </p:txBody>
      </p:sp>
      <p:sp>
        <p:nvSpPr>
          <p:cNvPr id="6" name="TextBox 5"/>
          <p:cNvSpPr txBox="1"/>
          <p:nvPr/>
        </p:nvSpPr>
        <p:spPr>
          <a:xfrm>
            <a:off x="559559" y="1250687"/>
            <a:ext cx="11163868" cy="5632311"/>
          </a:xfrm>
          <a:prstGeom prst="rect">
            <a:avLst/>
          </a:prstGeom>
          <a:noFill/>
        </p:spPr>
        <p:txBody>
          <a:bodyPr wrap="square" rtlCol="0">
            <a:spAutoFit/>
          </a:bodyPr>
          <a:lstStyle/>
          <a:p>
            <a:pPr marL="342900" indent="-342900">
              <a:buFont typeface="Arial" panose="020B0604020202020204" pitchFamily="34" charset="0"/>
              <a:buChar char="•"/>
            </a:pPr>
            <a:r>
              <a:rPr lang="en-AU" sz="2000" i="1" dirty="0">
                <a:latin typeface="Arial" panose="020B0604020202020204" pitchFamily="34" charset="0"/>
                <a:cs typeface="Arial" panose="020B0604020202020204" pitchFamily="34" charset="0"/>
              </a:rPr>
              <a:t>Performance benchmarking </a:t>
            </a:r>
          </a:p>
          <a:p>
            <a:pPr marL="800100" lvl="1" indent="-342900">
              <a:buFont typeface="Arial" panose="020B0604020202020204" pitchFamily="34" charset="0"/>
              <a:buChar char="•"/>
            </a:pPr>
            <a:r>
              <a:rPr lang="en-AU" sz="2000" dirty="0">
                <a:latin typeface="Arial" panose="020B0604020202020204" pitchFamily="34" charset="0"/>
                <a:cs typeface="Arial" panose="020B0604020202020204" pitchFamily="34" charset="0"/>
              </a:rPr>
              <a:t>the comparison of performance measures to determine how an organization compares to others </a:t>
            </a:r>
          </a:p>
          <a:p>
            <a:pPr marL="342900" indent="-342900">
              <a:buFont typeface="Arial" panose="020B0604020202020204" pitchFamily="34" charset="0"/>
              <a:buChar char="•"/>
            </a:pPr>
            <a:r>
              <a:rPr lang="en-AU" sz="2000" i="1" dirty="0">
                <a:latin typeface="Arial" panose="020B0604020202020204" pitchFamily="34" charset="0"/>
                <a:cs typeface="Arial" panose="020B0604020202020204" pitchFamily="34" charset="0"/>
              </a:rPr>
              <a:t>Process benchmarking </a:t>
            </a:r>
          </a:p>
          <a:p>
            <a:pPr marL="800100" lvl="1" indent="-342900">
              <a:buFont typeface="Arial" panose="020B0604020202020204" pitchFamily="34" charset="0"/>
              <a:buChar char="•"/>
            </a:pPr>
            <a:r>
              <a:rPr lang="en-AU" sz="2000" dirty="0">
                <a:latin typeface="Arial" panose="020B0604020202020204" pitchFamily="34" charset="0"/>
                <a:cs typeface="Arial" panose="020B0604020202020204" pitchFamily="34" charset="0"/>
              </a:rPr>
              <a:t>methods and processes comparing methods and processes in an effort to improve an organization’s own processes </a:t>
            </a:r>
          </a:p>
          <a:p>
            <a:pPr marL="342900" indent="-342900">
              <a:buFont typeface="Arial" panose="020B0604020202020204" pitchFamily="34" charset="0"/>
              <a:buChar char="•"/>
            </a:pPr>
            <a:r>
              <a:rPr lang="en-AU" sz="2000" i="1" dirty="0">
                <a:latin typeface="Arial" panose="020B0604020202020204" pitchFamily="34" charset="0"/>
                <a:cs typeface="Arial" panose="020B0604020202020204" pitchFamily="34" charset="0"/>
              </a:rPr>
              <a:t>Strategic benchmarking </a:t>
            </a:r>
          </a:p>
          <a:p>
            <a:pPr marL="800100" lvl="1" indent="-342900">
              <a:buFont typeface="Arial" panose="020B0604020202020204" pitchFamily="34" charset="0"/>
              <a:buChar char="•"/>
            </a:pPr>
            <a:r>
              <a:rPr lang="en-AU" sz="2000" dirty="0">
                <a:latin typeface="Arial" panose="020B0604020202020204" pitchFamily="34" charset="0"/>
                <a:cs typeface="Arial" panose="020B0604020202020204" pitchFamily="34" charset="0"/>
              </a:rPr>
              <a:t>when changing an organization’s strategic direction and the comparison with the competition is pursued in terms of strategy</a:t>
            </a:r>
          </a:p>
          <a:p>
            <a:pPr marL="342900" indent="-342900">
              <a:buFont typeface="Arial" panose="020B0604020202020204" pitchFamily="34" charset="0"/>
              <a:buChar char="•"/>
            </a:pPr>
            <a:r>
              <a:rPr lang="en-AU" sz="2000" i="1" dirty="0">
                <a:latin typeface="Arial" panose="020B0604020202020204" pitchFamily="34" charset="0"/>
                <a:cs typeface="Arial" panose="020B0604020202020204" pitchFamily="34" charset="0"/>
              </a:rPr>
              <a:t>Internal benchmarking</a:t>
            </a:r>
          </a:p>
          <a:p>
            <a:pPr marL="800100" lvl="1" indent="-342900">
              <a:buFont typeface="Arial" panose="020B0604020202020204" pitchFamily="34" charset="0"/>
              <a:buChar char="•"/>
            </a:pPr>
            <a:r>
              <a:rPr lang="en-AU" sz="2000" dirty="0">
                <a:latin typeface="Arial" panose="020B0604020202020204" pitchFamily="34" charset="0"/>
                <a:cs typeface="Arial" panose="020B0604020202020204" pitchFamily="34" charset="0"/>
              </a:rPr>
              <a:t>comparisons made between an organization’s own departments/divisions </a:t>
            </a:r>
          </a:p>
          <a:p>
            <a:pPr marL="342900" indent="-342900">
              <a:buFont typeface="Arial" panose="020B0604020202020204" pitchFamily="34" charset="0"/>
              <a:buChar char="•"/>
            </a:pPr>
            <a:r>
              <a:rPr lang="en-AU" sz="2000" i="1" dirty="0">
                <a:latin typeface="Arial" panose="020B0604020202020204" pitchFamily="34" charset="0"/>
                <a:cs typeface="Arial" panose="020B0604020202020204" pitchFamily="34" charset="0"/>
              </a:rPr>
              <a:t>Competitive benchmarking </a:t>
            </a:r>
          </a:p>
          <a:p>
            <a:pPr marL="800100" lvl="1" indent="-342900">
              <a:buFont typeface="Arial" panose="020B0604020202020204" pitchFamily="34" charset="0"/>
              <a:buChar char="•"/>
            </a:pPr>
            <a:r>
              <a:rPr lang="en-AU" sz="2000" dirty="0">
                <a:latin typeface="Arial" panose="020B0604020202020204" pitchFamily="34" charset="0"/>
                <a:cs typeface="Arial" panose="020B0604020202020204" pitchFamily="34" charset="0"/>
              </a:rPr>
              <a:t>performed against ``best'' competition to compare performance and results </a:t>
            </a:r>
          </a:p>
          <a:p>
            <a:pPr marL="342900" indent="-342900">
              <a:buFont typeface="Arial" panose="020B0604020202020204" pitchFamily="34" charset="0"/>
              <a:buChar char="•"/>
            </a:pPr>
            <a:r>
              <a:rPr lang="en-AU" sz="2000" i="1" dirty="0">
                <a:latin typeface="Arial" panose="020B0604020202020204" pitchFamily="34" charset="0"/>
                <a:cs typeface="Arial" panose="020B0604020202020204" pitchFamily="34" charset="0"/>
              </a:rPr>
              <a:t>Functional benchmarking </a:t>
            </a:r>
          </a:p>
          <a:p>
            <a:pPr marL="800100" lvl="1" indent="-342900">
              <a:buFont typeface="Arial" panose="020B0604020202020204" pitchFamily="34" charset="0"/>
              <a:buChar char="•"/>
            </a:pPr>
            <a:r>
              <a:rPr lang="en-AU" sz="2000" dirty="0">
                <a:latin typeface="Arial" panose="020B0604020202020204" pitchFamily="34" charset="0"/>
                <a:cs typeface="Arial" panose="020B0604020202020204" pitchFamily="34" charset="0"/>
              </a:rPr>
              <a:t>compare the technology/process in one's own industry or technological area to become the best in that technology/process </a:t>
            </a:r>
          </a:p>
          <a:p>
            <a:pPr marL="342900" indent="-342900">
              <a:buFont typeface="Arial" panose="020B0604020202020204" pitchFamily="34" charset="0"/>
              <a:buChar char="•"/>
            </a:pPr>
            <a:r>
              <a:rPr lang="en-AU" sz="2000" i="1" dirty="0">
                <a:latin typeface="Arial" panose="020B0604020202020204" pitchFamily="34" charset="0"/>
                <a:cs typeface="Arial" panose="020B0604020202020204" pitchFamily="34" charset="0"/>
              </a:rPr>
              <a:t>Generic benchmarking </a:t>
            </a:r>
          </a:p>
          <a:p>
            <a:pPr marL="800100" lvl="1" indent="-342900">
              <a:buFont typeface="Arial" panose="020B0604020202020204" pitchFamily="34" charset="0"/>
              <a:buChar char="•"/>
            </a:pPr>
            <a:r>
              <a:rPr lang="en-AU" sz="2000" dirty="0">
                <a:latin typeface="Arial" panose="020B0604020202020204" pitchFamily="34" charset="0"/>
                <a:cs typeface="Arial" panose="020B0604020202020204" pitchFamily="34" charset="0"/>
              </a:rPr>
              <a:t>comparison of processes against best process operators regardless of industry </a:t>
            </a:r>
          </a:p>
        </p:txBody>
      </p:sp>
    </p:spTree>
    <p:extLst>
      <p:ext uri="{BB962C8B-B14F-4D97-AF65-F5344CB8AC3E}">
        <p14:creationId xmlns:p14="http://schemas.microsoft.com/office/powerpoint/2010/main" val="396466019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2511947" y="697830"/>
            <a:ext cx="6739467" cy="773831"/>
          </a:xfrm>
        </p:spPr>
        <p:txBody>
          <a:bodyPr>
            <a:normAutofit/>
          </a:bodyPr>
          <a:lstStyle/>
          <a:p>
            <a:r>
              <a:rPr lang="en-AU" sz="2400" dirty="0"/>
              <a:t>How to do benchmarking</a:t>
            </a:r>
          </a:p>
        </p:txBody>
      </p:sp>
      <p:sp>
        <p:nvSpPr>
          <p:cNvPr id="6" name="TextBox 5"/>
          <p:cNvSpPr txBox="1"/>
          <p:nvPr/>
        </p:nvSpPr>
        <p:spPr>
          <a:xfrm>
            <a:off x="259307" y="1760561"/>
            <a:ext cx="11682484" cy="4401205"/>
          </a:xfrm>
          <a:prstGeom prst="rect">
            <a:avLst/>
          </a:prstGeom>
          <a:noFill/>
        </p:spPr>
        <p:txBody>
          <a:bodyPr wrap="square" rtlCol="0">
            <a:spAutoFit/>
          </a:bodyPr>
          <a:lstStyle/>
          <a:p>
            <a:pPr marL="342900" indent="-342900">
              <a:buFont typeface="Arial" panose="020B0604020202020204" pitchFamily="34" charset="0"/>
              <a:buChar char="•"/>
            </a:pPr>
            <a:r>
              <a:rPr lang="en-AU" sz="2000" dirty="0">
                <a:latin typeface="Arial" panose="020B0604020202020204" pitchFamily="34" charset="0"/>
                <a:cs typeface="Arial" panose="020B0604020202020204" pitchFamily="34" charset="0"/>
              </a:rPr>
              <a:t>More than 40 to 60 benchmarking frameworks have been created since WWII. Most based on the Deming-</a:t>
            </a:r>
            <a:r>
              <a:rPr lang="en-AU" sz="2000" dirty="0" err="1">
                <a:latin typeface="Arial" panose="020B0604020202020204" pitchFamily="34" charset="0"/>
                <a:cs typeface="Arial" panose="020B0604020202020204" pitchFamily="34" charset="0"/>
              </a:rPr>
              <a:t>Shewhart</a:t>
            </a:r>
            <a:r>
              <a:rPr lang="en-AU" sz="2000" dirty="0">
                <a:latin typeface="Arial" panose="020B0604020202020204" pitchFamily="34" charset="0"/>
                <a:cs typeface="Arial" panose="020B0604020202020204" pitchFamily="34" charset="0"/>
              </a:rPr>
              <a:t> PDCA cycle (</a:t>
            </a:r>
            <a:r>
              <a:rPr lang="en-AU" sz="2000" dirty="0" err="1">
                <a:latin typeface="Arial" panose="020B0604020202020204" pitchFamily="34" charset="0"/>
                <a:cs typeface="Arial" panose="020B0604020202020204" pitchFamily="34" charset="0"/>
              </a:rPr>
              <a:t>Padró</a:t>
            </a:r>
            <a:r>
              <a:rPr lang="en-AU" sz="2000" dirty="0">
                <a:latin typeface="Arial" panose="020B0604020202020204" pitchFamily="34" charset="0"/>
                <a:cs typeface="Arial" panose="020B0604020202020204" pitchFamily="34" charset="0"/>
              </a:rPr>
              <a:t> &amp; Sankey, in press). These frameworks can be placed within three broad-based categories:</a:t>
            </a:r>
          </a:p>
          <a:p>
            <a:pPr marL="342900" indent="-342900">
              <a:buFont typeface="Arial" panose="020B0604020202020204" pitchFamily="34" charset="0"/>
              <a:buChar char="•"/>
            </a:pPr>
            <a:endParaRPr lang="en-AU" sz="2000" dirty="0">
              <a:latin typeface="Arial" panose="020B0604020202020204" pitchFamily="34" charset="0"/>
              <a:cs typeface="Arial" panose="020B0604020202020204" pitchFamily="34" charset="0"/>
            </a:endParaRPr>
          </a:p>
          <a:p>
            <a:pPr marL="800100" lvl="1" indent="-342900">
              <a:buFont typeface="Arial" panose="020B0604020202020204" pitchFamily="34" charset="0"/>
              <a:buChar char="•"/>
            </a:pPr>
            <a:r>
              <a:rPr lang="en-AU" sz="2000" i="1" dirty="0">
                <a:latin typeface="Arial" panose="020B0604020202020204" pitchFamily="34" charset="0"/>
                <a:cs typeface="Arial" panose="020B0604020202020204" pitchFamily="34" charset="0"/>
              </a:rPr>
              <a:t>academic/research-based</a:t>
            </a:r>
            <a:r>
              <a:rPr lang="en-AU" sz="2000" dirty="0">
                <a:latin typeface="Arial" panose="020B0604020202020204" pitchFamily="34" charset="0"/>
                <a:cs typeface="Arial" panose="020B0604020202020204" pitchFamily="34" charset="0"/>
              </a:rPr>
              <a:t> (looking at theoretical and conceptual aspects based on academic’s or researcher’s own work), </a:t>
            </a:r>
          </a:p>
          <a:p>
            <a:pPr marL="800100" lvl="1" indent="-342900">
              <a:buFont typeface="Arial" panose="020B0604020202020204" pitchFamily="34" charset="0"/>
              <a:buChar char="•"/>
            </a:pPr>
            <a:r>
              <a:rPr lang="en-AU" sz="2000" i="1" dirty="0">
                <a:latin typeface="Arial" panose="020B0604020202020204" pitchFamily="34" charset="0"/>
                <a:cs typeface="Arial" panose="020B0604020202020204" pitchFamily="34" charset="0"/>
              </a:rPr>
              <a:t>consultant/expert-based</a:t>
            </a:r>
            <a:r>
              <a:rPr lang="en-AU" sz="2000" dirty="0">
                <a:latin typeface="Arial" panose="020B0604020202020204" pitchFamily="34" charset="0"/>
                <a:cs typeface="Arial" panose="020B0604020202020204" pitchFamily="34" charset="0"/>
              </a:rPr>
              <a:t> (judgment developed from personal practical experience at client’s organisation), and </a:t>
            </a:r>
          </a:p>
          <a:p>
            <a:pPr marL="800100" lvl="1" indent="-342900">
              <a:buFont typeface="Arial" panose="020B0604020202020204" pitchFamily="34" charset="0"/>
              <a:buChar char="•"/>
            </a:pPr>
            <a:r>
              <a:rPr lang="en-AU" sz="2000" i="1" dirty="0">
                <a:latin typeface="Arial" panose="020B0604020202020204" pitchFamily="34" charset="0"/>
                <a:cs typeface="Arial" panose="020B0604020202020204" pitchFamily="34" charset="0"/>
              </a:rPr>
              <a:t>organisation-based</a:t>
            </a:r>
            <a:r>
              <a:rPr lang="en-AU" sz="2000" dirty="0">
                <a:latin typeface="Arial" panose="020B0604020202020204" pitchFamily="34" charset="0"/>
                <a:cs typeface="Arial" panose="020B0604020202020204" pitchFamily="34" charset="0"/>
              </a:rPr>
              <a:t> (proposed by organisations based on own experience and knowledge – </a:t>
            </a:r>
            <a:r>
              <a:rPr lang="en-AU" sz="2000" dirty="0" err="1">
                <a:latin typeface="Arial" panose="020B0604020202020204" pitchFamily="34" charset="0"/>
                <a:cs typeface="Arial" panose="020B0604020202020204" pitchFamily="34" charset="0"/>
              </a:rPr>
              <a:t>Anand</a:t>
            </a:r>
            <a:r>
              <a:rPr lang="en-AU" sz="2000" dirty="0">
                <a:latin typeface="Arial" panose="020B0604020202020204" pitchFamily="34" charset="0"/>
                <a:cs typeface="Arial" panose="020B0604020202020204" pitchFamily="34" charset="0"/>
              </a:rPr>
              <a:t> &amp; </a:t>
            </a:r>
            <a:r>
              <a:rPr lang="en-AU" sz="2000" dirty="0" err="1">
                <a:latin typeface="Arial" panose="020B0604020202020204" pitchFamily="34" charset="0"/>
                <a:cs typeface="Arial" panose="020B0604020202020204" pitchFamily="34" charset="0"/>
              </a:rPr>
              <a:t>Kodali</a:t>
            </a:r>
            <a:r>
              <a:rPr lang="en-AU" sz="2000" dirty="0">
                <a:latin typeface="Arial" panose="020B0604020202020204" pitchFamily="34" charset="0"/>
                <a:cs typeface="Arial" panose="020B0604020202020204" pitchFamily="34" charset="0"/>
              </a:rPr>
              <a:t>, 2008)</a:t>
            </a:r>
          </a:p>
          <a:p>
            <a:pPr marL="342900" indent="-342900">
              <a:buFont typeface="Arial" panose="020B0604020202020204" pitchFamily="34" charset="0"/>
              <a:buChar char="•"/>
            </a:pPr>
            <a:endParaRPr lang="en-AU" sz="2000" dirty="0">
              <a:latin typeface="Arial" panose="020B0604020202020204" pitchFamily="34" charset="0"/>
              <a:cs typeface="Arial" panose="020B0604020202020204" pitchFamily="34" charset="0"/>
            </a:endParaRPr>
          </a:p>
          <a:p>
            <a:pPr marL="342900" indent="-342900">
              <a:buFont typeface="Arial" panose="020B0604020202020204" pitchFamily="34" charset="0"/>
              <a:buChar char="•"/>
            </a:pPr>
            <a:r>
              <a:rPr lang="en-AU" sz="2000" dirty="0">
                <a:latin typeface="Arial" panose="020B0604020202020204" pitchFamily="34" charset="0"/>
                <a:cs typeface="Arial" panose="020B0604020202020204" pitchFamily="34" charset="0"/>
              </a:rPr>
              <a:t>These frameworks have as few as 4 to as many as 33 steps within them predicated on where these sit within the PDCA cycle</a:t>
            </a:r>
          </a:p>
          <a:p>
            <a:pPr marL="342900" indent="-342900">
              <a:buFont typeface="Arial" panose="020B0604020202020204" pitchFamily="34" charset="0"/>
              <a:buChar char="•"/>
            </a:pPr>
            <a:endParaRPr lang="en-AU" sz="2000" dirty="0">
              <a:latin typeface="Arial" panose="020B0604020202020204" pitchFamily="34" charset="0"/>
              <a:cs typeface="Arial" panose="020B0604020202020204" pitchFamily="34" charset="0"/>
            </a:endParaRPr>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645264" y="162848"/>
            <a:ext cx="2003402" cy="1597713"/>
          </a:xfrm>
          <a:prstGeom prst="rect">
            <a:avLst/>
          </a:prstGeom>
        </p:spPr>
      </p:pic>
    </p:spTree>
    <p:extLst>
      <p:ext uri="{BB962C8B-B14F-4D97-AF65-F5344CB8AC3E}">
        <p14:creationId xmlns:p14="http://schemas.microsoft.com/office/powerpoint/2010/main" val="518615903"/>
      </p:ext>
    </p:extLst>
  </p:cSld>
  <p:clrMapOvr>
    <a:masterClrMapping/>
  </p:clrMapOvr>
</p:sld>
</file>

<file path=ppt/theme/theme1.xml><?xml version="1.0" encoding="utf-8"?>
<a:theme xmlns:a="http://schemas.openxmlformats.org/drawingml/2006/main" name="USQ Corporate Theme">
  <a:themeElements>
    <a:clrScheme name="USQ Colour Palette">
      <a:dk1>
        <a:srgbClr val="000000"/>
      </a:dk1>
      <a:lt1>
        <a:srgbClr val="FFFFFF"/>
      </a:lt1>
      <a:dk2>
        <a:srgbClr val="44546A"/>
      </a:dk2>
      <a:lt2>
        <a:srgbClr val="E7E6E6"/>
      </a:lt2>
      <a:accent1>
        <a:srgbClr val="FDBA12"/>
      </a:accent1>
      <a:accent2>
        <a:srgbClr val="B63393"/>
      </a:accent2>
      <a:accent3>
        <a:srgbClr val="0090BA"/>
      </a:accent3>
      <a:accent4>
        <a:srgbClr val="E63E30"/>
      </a:accent4>
      <a:accent5>
        <a:srgbClr val="63A945"/>
      </a:accent5>
      <a:accent6>
        <a:srgbClr val="003D6E"/>
      </a:accent6>
      <a:hlink>
        <a:srgbClr val="0563C1"/>
      </a:hlink>
      <a:folHlink>
        <a:srgbClr val="0070C0"/>
      </a:folHlink>
    </a:clrScheme>
    <a:fontScheme name="USQ Font">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USQ_Powerpoint_Campaign_Template_1608" id="{F78DB81F-C816-4918-9279-736C8E4837AE}" vid="{1A60C3A3-A81E-4DDE-AF34-B4FC40809EAC}"/>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741</TotalTime>
  <Words>3644</Words>
  <Application>Microsoft Office PowerPoint</Application>
  <PresentationFormat>Widescreen</PresentationFormat>
  <Paragraphs>201</Paragraphs>
  <Slides>20</Slides>
  <Notes>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20</vt:i4>
      </vt:variant>
    </vt:vector>
  </HeadingPairs>
  <TitlesOfParts>
    <vt:vector size="29" baseType="lpstr">
      <vt:lpstr>Arial</vt:lpstr>
      <vt:lpstr>Arial Black</vt:lpstr>
      <vt:lpstr>Calibri</vt:lpstr>
      <vt:lpstr>Symbol</vt:lpstr>
      <vt:lpstr>Times New Roman</vt:lpstr>
      <vt:lpstr>Verdana</vt:lpstr>
      <vt:lpstr>verdana (Body)</vt:lpstr>
      <vt:lpstr>Wingdings</vt:lpstr>
      <vt:lpstr>USQ Corporate Theme</vt:lpstr>
      <vt:lpstr>Benchmarking and ACODE Benchmarking: A methodological perspective</vt:lpstr>
      <vt:lpstr>PowerPoint Presentation</vt:lpstr>
      <vt:lpstr>Benchmarking as a QMS (TQM)  instrument</vt:lpstr>
      <vt:lpstr>What is benchmarking?</vt:lpstr>
      <vt:lpstr>What is benchmarking?</vt:lpstr>
      <vt:lpstr>Potential downsides to benchmarking – and why it should not be done casually</vt:lpstr>
      <vt:lpstr>Potential downsides to benchmarking -- continued</vt:lpstr>
      <vt:lpstr>Types of benchmarking (Bhutta &amp; Huq, 1999, p. 257)</vt:lpstr>
      <vt:lpstr>How to do benchmarking</vt:lpstr>
      <vt:lpstr>TEQSA is requiring evidence of active benchmarking activity implementation and formalised benchmarking relationships (Freeman, 2014). </vt:lpstr>
      <vt:lpstr>PowerPoint Presentation</vt:lpstr>
      <vt:lpstr>ACODE Round 1 process – continued</vt:lpstr>
      <vt:lpstr>ACODE Rounds 1 &amp; 2 process – continued</vt:lpstr>
      <vt:lpstr>PowerPoint Presentation</vt:lpstr>
      <vt:lpstr>Changes between Rounds 1 &amp; 2</vt:lpstr>
      <vt:lpstr>Round 3 and future plans (resources permitting)</vt:lpstr>
      <vt:lpstr>Complementarities between benchmarking and evaluation frameworks (Nielsen &amp; Hunter, 2013, p. 120)</vt:lpstr>
      <vt:lpstr>Final thoughts about future actions</vt:lpstr>
      <vt:lpstr>References</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owner</dc:creator>
  <cp:lastModifiedBy>Fernando Padro</cp:lastModifiedBy>
  <cp:revision>140</cp:revision>
  <dcterms:created xsi:type="dcterms:W3CDTF">2017-08-16T10:01:19Z</dcterms:created>
  <dcterms:modified xsi:type="dcterms:W3CDTF">2019-01-14T05:23:00Z</dcterms:modified>
</cp:coreProperties>
</file>