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0" r:id="rId3"/>
    <p:sldId id="261" r:id="rId4"/>
    <p:sldId id="262" r:id="rId5"/>
    <p:sldId id="287" r:id="rId6"/>
    <p:sldId id="263" r:id="rId7"/>
    <p:sldId id="267" r:id="rId8"/>
    <p:sldId id="269" r:id="rId9"/>
    <p:sldId id="270" r:id="rId10"/>
    <p:sldId id="291" r:id="rId11"/>
    <p:sldId id="285" r:id="rId12"/>
    <p:sldId id="290" r:id="rId13"/>
    <p:sldId id="289" r:id="rId14"/>
    <p:sldId id="286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39" autoAdjust="0"/>
  </p:normalViewPr>
  <p:slideViewPr>
    <p:cSldViewPr>
      <p:cViewPr>
        <p:scale>
          <a:sx n="80" d="100"/>
          <a:sy n="80" d="100"/>
        </p:scale>
        <p:origin x="-13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8663B-A6A4-463F-B554-826C08FF17D7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AA7972C-6CF7-4E05-879A-BA74D6CB0938}">
      <dgm:prSet phldrT="[Text]"/>
      <dgm:spPr/>
      <dgm:t>
        <a:bodyPr/>
        <a:lstStyle/>
        <a:p>
          <a:r>
            <a:rPr lang="en-AU" dirty="0" smtClean="0"/>
            <a:t>Case</a:t>
          </a:r>
          <a:endParaRPr lang="en-AU" dirty="0"/>
        </a:p>
      </dgm:t>
    </dgm:pt>
    <dgm:pt modelId="{F76862D0-EE10-401F-8CC3-27FA2AD7C36C}" type="parTrans" cxnId="{9ECBB0D1-DBED-47FF-A67E-2367BC93E75B}">
      <dgm:prSet/>
      <dgm:spPr/>
      <dgm:t>
        <a:bodyPr/>
        <a:lstStyle/>
        <a:p>
          <a:endParaRPr lang="en-AU"/>
        </a:p>
      </dgm:t>
    </dgm:pt>
    <dgm:pt modelId="{E06574E6-1437-4284-BAEA-16930FA51967}" type="sibTrans" cxnId="{9ECBB0D1-DBED-47FF-A67E-2367BC93E75B}">
      <dgm:prSet/>
      <dgm:spPr/>
      <dgm:t>
        <a:bodyPr/>
        <a:lstStyle/>
        <a:p>
          <a:endParaRPr lang="en-AU"/>
        </a:p>
      </dgm:t>
    </dgm:pt>
    <dgm:pt modelId="{AADD901C-EDB9-457B-9150-355F2BE89EA8}">
      <dgm:prSet phldrT="[Text]"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Orientation – catalyst for engagement</a:t>
          </a:r>
          <a:endParaRPr lang="en-AU" sz="1200" dirty="0">
            <a:latin typeface="Comic Sans MS" pitchFamily="66" charset="0"/>
          </a:endParaRPr>
        </a:p>
      </dgm:t>
    </dgm:pt>
    <dgm:pt modelId="{6B417923-4DBB-4103-A655-208CB1B0A5B2}" type="parTrans" cxnId="{B8C62EF3-6163-49EA-85A5-1513E60AC398}">
      <dgm:prSet/>
      <dgm:spPr/>
      <dgm:t>
        <a:bodyPr/>
        <a:lstStyle/>
        <a:p>
          <a:endParaRPr lang="en-AU"/>
        </a:p>
      </dgm:t>
    </dgm:pt>
    <dgm:pt modelId="{8B122D5D-D04F-4659-987F-9E5A2C383EDC}" type="sibTrans" cxnId="{B8C62EF3-6163-49EA-85A5-1513E60AC398}">
      <dgm:prSet/>
      <dgm:spPr/>
      <dgm:t>
        <a:bodyPr/>
        <a:lstStyle/>
        <a:p>
          <a:endParaRPr lang="en-AU"/>
        </a:p>
      </dgm:t>
    </dgm:pt>
    <dgm:pt modelId="{E726DF87-6245-406C-9687-BC5DDF549D95}">
      <dgm:prSet phldrT="[Text]"/>
      <dgm:spPr/>
      <dgm:t>
        <a:bodyPr/>
        <a:lstStyle/>
        <a:p>
          <a:r>
            <a:rPr lang="en-AU" dirty="0" smtClean="0"/>
            <a:t>Assessment</a:t>
          </a:r>
          <a:endParaRPr lang="en-AU" dirty="0"/>
        </a:p>
      </dgm:t>
    </dgm:pt>
    <dgm:pt modelId="{0DD9E590-EA8B-41CC-8E98-76E322AF684D}" type="parTrans" cxnId="{2CB8AB2E-0BF9-413F-80CA-E556F135C231}">
      <dgm:prSet/>
      <dgm:spPr/>
      <dgm:t>
        <a:bodyPr/>
        <a:lstStyle/>
        <a:p>
          <a:endParaRPr lang="en-AU"/>
        </a:p>
      </dgm:t>
    </dgm:pt>
    <dgm:pt modelId="{869089BF-E5E6-42F2-922D-002D33F8C7D3}" type="sibTrans" cxnId="{2CB8AB2E-0BF9-413F-80CA-E556F135C231}">
      <dgm:prSet/>
      <dgm:spPr/>
      <dgm:t>
        <a:bodyPr/>
        <a:lstStyle/>
        <a:p>
          <a:endParaRPr lang="en-AU"/>
        </a:p>
      </dgm:t>
    </dgm:pt>
    <dgm:pt modelId="{04C9C56E-98A8-4633-89B4-A46DF49BEFC6}">
      <dgm:prSet phldrT="[Text]"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1000 word extended response to self selected case (1-4)</a:t>
          </a:r>
          <a:endParaRPr lang="en-AU" sz="1200" dirty="0">
            <a:latin typeface="Comic Sans MS" pitchFamily="66" charset="0"/>
          </a:endParaRPr>
        </a:p>
      </dgm:t>
    </dgm:pt>
    <dgm:pt modelId="{2031F403-B57F-47B2-A74D-3D9079556422}" type="parTrans" cxnId="{7C81A455-AC55-4DE5-9F32-D0C0467667E4}">
      <dgm:prSet/>
      <dgm:spPr/>
      <dgm:t>
        <a:bodyPr/>
        <a:lstStyle/>
        <a:p>
          <a:endParaRPr lang="en-AU"/>
        </a:p>
      </dgm:t>
    </dgm:pt>
    <dgm:pt modelId="{88F9380A-A345-4112-9B2C-BE068CD41C67}" type="sibTrans" cxnId="{7C81A455-AC55-4DE5-9F32-D0C0467667E4}">
      <dgm:prSet/>
      <dgm:spPr/>
      <dgm:t>
        <a:bodyPr/>
        <a:lstStyle/>
        <a:p>
          <a:endParaRPr lang="en-AU"/>
        </a:p>
      </dgm:t>
    </dgm:pt>
    <dgm:pt modelId="{FF924496-063E-458C-B72F-FEBBA60B0D27}">
      <dgm:prSet phldrT="[Text]"/>
      <dgm:spPr/>
      <dgm:t>
        <a:bodyPr/>
        <a:lstStyle/>
        <a:p>
          <a:r>
            <a:rPr lang="en-AU" dirty="0" smtClean="0"/>
            <a:t>Synthesis</a:t>
          </a:r>
          <a:endParaRPr lang="en-AU" dirty="0"/>
        </a:p>
      </dgm:t>
    </dgm:pt>
    <dgm:pt modelId="{3D9F5B30-C228-4410-940D-0405DA0666E0}" type="parTrans" cxnId="{30567730-8C8F-47BA-A8F1-DE92DDE2B578}">
      <dgm:prSet/>
      <dgm:spPr/>
      <dgm:t>
        <a:bodyPr/>
        <a:lstStyle/>
        <a:p>
          <a:endParaRPr lang="en-AU"/>
        </a:p>
      </dgm:t>
    </dgm:pt>
    <dgm:pt modelId="{14CF2718-B39F-43A4-B58F-3F5158B85503}" type="sibTrans" cxnId="{30567730-8C8F-47BA-A8F1-DE92DDE2B578}">
      <dgm:prSet/>
      <dgm:spPr/>
      <dgm:t>
        <a:bodyPr/>
        <a:lstStyle/>
        <a:p>
          <a:endParaRPr lang="en-AU"/>
        </a:p>
      </dgm:t>
    </dgm:pt>
    <dgm:pt modelId="{8CED16F1-3CDB-43E4-8A1A-63E5FEBBEE80}">
      <dgm:prSet phldrT="[Text]"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Assignment 3 – a set of 4 sequenced lesson plans, contextual analysis and critical reflection linking professional experience, knowledge and understandings gained through cases applied to their specific learning &amp; recent teaching contexts .</a:t>
          </a:r>
          <a:endParaRPr lang="en-AU" sz="1200" dirty="0">
            <a:latin typeface="Comic Sans MS" pitchFamily="66" charset="0"/>
          </a:endParaRPr>
        </a:p>
      </dgm:t>
    </dgm:pt>
    <dgm:pt modelId="{E060D9CC-6011-4B83-8268-12BD59D395F1}" type="parTrans" cxnId="{4089D8C9-48B7-4FC9-ACFB-EAC7A6BA1A15}">
      <dgm:prSet/>
      <dgm:spPr/>
      <dgm:t>
        <a:bodyPr/>
        <a:lstStyle/>
        <a:p>
          <a:endParaRPr lang="en-AU"/>
        </a:p>
      </dgm:t>
    </dgm:pt>
    <dgm:pt modelId="{6D1DFF89-9586-46B5-84EA-EC030A023112}" type="sibTrans" cxnId="{4089D8C9-48B7-4FC9-ACFB-EAC7A6BA1A15}">
      <dgm:prSet/>
      <dgm:spPr/>
      <dgm:t>
        <a:bodyPr/>
        <a:lstStyle/>
        <a:p>
          <a:endParaRPr lang="en-AU"/>
        </a:p>
      </dgm:t>
    </dgm:pt>
    <dgm:pt modelId="{A76BDED6-608C-46EC-8BCA-EC0980F0E090}">
      <dgm:prSet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Case incident</a:t>
          </a:r>
          <a:endParaRPr lang="en-AU" sz="1200" dirty="0">
            <a:latin typeface="Comic Sans MS" pitchFamily="66" charset="0"/>
          </a:endParaRPr>
        </a:p>
      </dgm:t>
    </dgm:pt>
    <dgm:pt modelId="{AA6BE7C3-9D10-4772-A5FA-CCFF449C9202}" type="parTrans" cxnId="{9E2858AD-A024-4FA9-876E-9D96AF79FAFD}">
      <dgm:prSet/>
      <dgm:spPr/>
      <dgm:t>
        <a:bodyPr/>
        <a:lstStyle/>
        <a:p>
          <a:endParaRPr lang="en-AU"/>
        </a:p>
      </dgm:t>
    </dgm:pt>
    <dgm:pt modelId="{E8DF9B55-4E8F-4B5B-88B9-E6D3C424276B}" type="sibTrans" cxnId="{9E2858AD-A024-4FA9-876E-9D96AF79FAFD}">
      <dgm:prSet/>
      <dgm:spPr/>
      <dgm:t>
        <a:bodyPr/>
        <a:lstStyle/>
        <a:p>
          <a:endParaRPr lang="en-AU"/>
        </a:p>
      </dgm:t>
    </dgm:pt>
    <dgm:pt modelId="{1577238C-896E-4AC9-ABC0-DB4ED0D06618}">
      <dgm:prSet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Questions</a:t>
          </a:r>
          <a:endParaRPr lang="en-AU" sz="1200" dirty="0">
            <a:latin typeface="Comic Sans MS" pitchFamily="66" charset="0"/>
          </a:endParaRPr>
        </a:p>
      </dgm:t>
    </dgm:pt>
    <dgm:pt modelId="{DBEBB4E5-3A57-4314-ACF9-CAF55284B78C}" type="parTrans" cxnId="{2783C729-8CD8-4DC9-8A90-CEF3076EB7D4}">
      <dgm:prSet/>
      <dgm:spPr/>
      <dgm:t>
        <a:bodyPr/>
        <a:lstStyle/>
        <a:p>
          <a:endParaRPr lang="en-AU"/>
        </a:p>
      </dgm:t>
    </dgm:pt>
    <dgm:pt modelId="{D3C93C8C-0AF7-459D-8AD8-D2BBE8DAF93E}" type="sibTrans" cxnId="{2783C729-8CD8-4DC9-8A90-CEF3076EB7D4}">
      <dgm:prSet/>
      <dgm:spPr/>
      <dgm:t>
        <a:bodyPr/>
        <a:lstStyle/>
        <a:p>
          <a:endParaRPr lang="en-AU"/>
        </a:p>
      </dgm:t>
    </dgm:pt>
    <dgm:pt modelId="{69272FF8-02F8-4C3C-B454-A74FA265306F}">
      <dgm:prSet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Readings – required and additional</a:t>
          </a:r>
          <a:endParaRPr lang="en-AU" sz="1200" dirty="0">
            <a:latin typeface="Comic Sans MS" pitchFamily="66" charset="0"/>
          </a:endParaRPr>
        </a:p>
      </dgm:t>
    </dgm:pt>
    <dgm:pt modelId="{31ACF8C4-0A22-47F2-89D5-0FBA47839BB1}" type="parTrans" cxnId="{025918AD-C564-412E-AB67-30A741607C41}">
      <dgm:prSet/>
      <dgm:spPr/>
      <dgm:t>
        <a:bodyPr/>
        <a:lstStyle/>
        <a:p>
          <a:endParaRPr lang="en-AU"/>
        </a:p>
      </dgm:t>
    </dgm:pt>
    <dgm:pt modelId="{0FCAF14E-0F73-46B2-8EBC-D698AA709530}" type="sibTrans" cxnId="{025918AD-C564-412E-AB67-30A741607C41}">
      <dgm:prSet/>
      <dgm:spPr/>
      <dgm:t>
        <a:bodyPr/>
        <a:lstStyle/>
        <a:p>
          <a:endParaRPr lang="en-AU"/>
        </a:p>
      </dgm:t>
    </dgm:pt>
    <dgm:pt modelId="{C37AFB28-4B29-44FD-B3CE-777CE7597CB3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Critical reflection guided by assessment rubric</a:t>
          </a:r>
          <a:endParaRPr lang="en-AU" sz="1200" i="0" dirty="0">
            <a:latin typeface="Comic Sans MS" pitchFamily="66" charset="0"/>
          </a:endParaRPr>
        </a:p>
      </dgm:t>
    </dgm:pt>
    <dgm:pt modelId="{FC2086E2-0EEF-48CE-B490-8C0BFC951518}" type="parTrans" cxnId="{63503065-1F12-4EB2-89D6-B15BA4F160C1}">
      <dgm:prSet/>
      <dgm:spPr/>
      <dgm:t>
        <a:bodyPr/>
        <a:lstStyle/>
        <a:p>
          <a:endParaRPr lang="en-AU"/>
        </a:p>
      </dgm:t>
    </dgm:pt>
    <dgm:pt modelId="{2FFC2639-827D-4CE6-B407-8D5123BB216D}" type="sibTrans" cxnId="{63503065-1F12-4EB2-89D6-B15BA4F160C1}">
      <dgm:prSet/>
      <dgm:spPr/>
      <dgm:t>
        <a:bodyPr/>
        <a:lstStyle/>
        <a:p>
          <a:endParaRPr lang="en-AU"/>
        </a:p>
      </dgm:t>
    </dgm:pt>
    <dgm:pt modelId="{4D96519D-E1F3-4512-A323-8C0642878D46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Formative feedback</a:t>
          </a:r>
          <a:endParaRPr lang="en-AU" sz="1200" i="0" dirty="0">
            <a:latin typeface="Comic Sans MS" pitchFamily="66" charset="0"/>
          </a:endParaRPr>
        </a:p>
      </dgm:t>
    </dgm:pt>
    <dgm:pt modelId="{D231AB72-D9FE-47FD-8B6C-1C0A531B09E4}" type="parTrans" cxnId="{5C7D315A-239C-40C8-B869-721058759F1E}">
      <dgm:prSet/>
      <dgm:spPr/>
      <dgm:t>
        <a:bodyPr/>
        <a:lstStyle/>
        <a:p>
          <a:endParaRPr lang="en-AU"/>
        </a:p>
      </dgm:t>
    </dgm:pt>
    <dgm:pt modelId="{102D1D04-282C-4C96-A689-152EECC6589C}" type="sibTrans" cxnId="{5C7D315A-239C-40C8-B869-721058759F1E}">
      <dgm:prSet/>
      <dgm:spPr/>
      <dgm:t>
        <a:bodyPr/>
        <a:lstStyle/>
        <a:p>
          <a:endParaRPr lang="en-AU"/>
        </a:p>
      </dgm:t>
    </dgm:pt>
    <dgm:pt modelId="{43C2B270-5325-4C97-8060-02EFD7880303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1000 word extended response to self selected case (5-8)</a:t>
          </a:r>
          <a:endParaRPr lang="en-AU" sz="1200" i="0" dirty="0">
            <a:latin typeface="Comic Sans MS" pitchFamily="66" charset="0"/>
          </a:endParaRPr>
        </a:p>
      </dgm:t>
    </dgm:pt>
    <dgm:pt modelId="{ABEFD14A-7340-4E0F-8296-F103C2D830F4}" type="parTrans" cxnId="{12818C04-3019-4F21-8D5E-041D5BAC2D6A}">
      <dgm:prSet/>
      <dgm:spPr/>
      <dgm:t>
        <a:bodyPr/>
        <a:lstStyle/>
        <a:p>
          <a:endParaRPr lang="en-AU"/>
        </a:p>
      </dgm:t>
    </dgm:pt>
    <dgm:pt modelId="{8D4D7DEE-E044-4D85-924B-D119CEC33363}" type="sibTrans" cxnId="{12818C04-3019-4F21-8D5E-041D5BAC2D6A}">
      <dgm:prSet/>
      <dgm:spPr/>
      <dgm:t>
        <a:bodyPr/>
        <a:lstStyle/>
        <a:p>
          <a:endParaRPr lang="en-AU"/>
        </a:p>
      </dgm:t>
    </dgm:pt>
    <dgm:pt modelId="{C683368B-FCDB-44A3-98BF-DBF8801A74B4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Professional Experience (15 days)</a:t>
          </a:r>
          <a:endParaRPr lang="en-AU" sz="1200" i="0" dirty="0">
            <a:latin typeface="Comic Sans MS" pitchFamily="66" charset="0"/>
          </a:endParaRPr>
        </a:p>
      </dgm:t>
    </dgm:pt>
    <dgm:pt modelId="{B8BBC944-C46D-4EAA-A50C-5D02A00B0D95}" type="parTrans" cxnId="{72549768-309B-40EF-B236-24A6AE3A4964}">
      <dgm:prSet/>
      <dgm:spPr/>
      <dgm:t>
        <a:bodyPr/>
        <a:lstStyle/>
        <a:p>
          <a:endParaRPr lang="en-AU"/>
        </a:p>
      </dgm:t>
    </dgm:pt>
    <dgm:pt modelId="{3F4E888F-865C-47B7-A847-A596FABF58A1}" type="sibTrans" cxnId="{72549768-309B-40EF-B236-24A6AE3A4964}">
      <dgm:prSet/>
      <dgm:spPr/>
      <dgm:t>
        <a:bodyPr/>
        <a:lstStyle/>
        <a:p>
          <a:endParaRPr lang="en-AU"/>
        </a:p>
      </dgm:t>
    </dgm:pt>
    <dgm:pt modelId="{2C1F3CD8-95F3-4B3D-8EA2-2EE468747418}">
      <dgm:prSet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Discussion</a:t>
          </a:r>
          <a:endParaRPr lang="en-AU" sz="1200" dirty="0">
            <a:latin typeface="Comic Sans MS" pitchFamily="66" charset="0"/>
          </a:endParaRPr>
        </a:p>
      </dgm:t>
    </dgm:pt>
    <dgm:pt modelId="{0E2FAF9F-FD1D-489E-9B06-BAF6EF31E808}" type="parTrans" cxnId="{E6AAEC8C-47B0-40BF-93FF-E36C2868CB3D}">
      <dgm:prSet/>
      <dgm:spPr/>
      <dgm:t>
        <a:bodyPr/>
        <a:lstStyle/>
        <a:p>
          <a:endParaRPr lang="en-AU"/>
        </a:p>
      </dgm:t>
    </dgm:pt>
    <dgm:pt modelId="{1E61CA0F-BCD2-41FD-8812-8347D5465F86}" type="sibTrans" cxnId="{E6AAEC8C-47B0-40BF-93FF-E36C2868CB3D}">
      <dgm:prSet/>
      <dgm:spPr/>
      <dgm:t>
        <a:bodyPr/>
        <a:lstStyle/>
        <a:p>
          <a:endParaRPr lang="en-AU"/>
        </a:p>
      </dgm:t>
    </dgm:pt>
    <dgm:pt modelId="{5C219762-06D1-4C0D-BD48-C45DCBB61100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Formative feedback</a:t>
          </a:r>
          <a:endParaRPr lang="en-AU" sz="1200" i="0" dirty="0">
            <a:latin typeface="Comic Sans MS" pitchFamily="66" charset="0"/>
          </a:endParaRPr>
        </a:p>
      </dgm:t>
    </dgm:pt>
    <dgm:pt modelId="{D11E5161-8D26-4A96-B235-40E5DD9DF82B}" type="parTrans" cxnId="{7F839DFF-E777-4CDF-972F-B64DDA12EA3D}">
      <dgm:prSet/>
      <dgm:spPr/>
      <dgm:t>
        <a:bodyPr/>
        <a:lstStyle/>
        <a:p>
          <a:endParaRPr lang="en-AU"/>
        </a:p>
      </dgm:t>
    </dgm:pt>
    <dgm:pt modelId="{66A70199-36D4-43F0-8F80-CEDDBE9555A2}" type="sibTrans" cxnId="{7F839DFF-E777-4CDF-972F-B64DDA12EA3D}">
      <dgm:prSet/>
      <dgm:spPr/>
      <dgm:t>
        <a:bodyPr/>
        <a:lstStyle/>
        <a:p>
          <a:endParaRPr lang="en-AU"/>
        </a:p>
      </dgm:t>
    </dgm:pt>
    <dgm:pt modelId="{44DBC664-F4AC-4C3A-9377-8D071B1EE367}">
      <dgm:prSet custT="1"/>
      <dgm:spPr/>
      <dgm:t>
        <a:bodyPr/>
        <a:lstStyle/>
        <a:p>
          <a:r>
            <a:rPr lang="en-AU" sz="1200" i="0" dirty="0" smtClean="0">
              <a:latin typeface="Comic Sans MS" pitchFamily="66" charset="0"/>
            </a:rPr>
            <a:t>Assessment rubric identical</a:t>
          </a:r>
          <a:endParaRPr lang="en-AU" sz="1200" i="0" dirty="0">
            <a:latin typeface="Comic Sans MS" pitchFamily="66" charset="0"/>
          </a:endParaRPr>
        </a:p>
      </dgm:t>
    </dgm:pt>
    <dgm:pt modelId="{03F0C648-ACF2-4AE3-AC5E-3A9D609EAF8A}" type="parTrans" cxnId="{E8CD3F36-D02A-4A1C-B2BB-8D399316DDD0}">
      <dgm:prSet/>
      <dgm:spPr/>
      <dgm:t>
        <a:bodyPr/>
        <a:lstStyle/>
        <a:p>
          <a:endParaRPr lang="en-AU"/>
        </a:p>
      </dgm:t>
    </dgm:pt>
    <dgm:pt modelId="{486DE7FC-BE3C-4CB6-99F4-AB67772DD3CE}" type="sibTrans" cxnId="{E8CD3F36-D02A-4A1C-B2BB-8D399316DDD0}">
      <dgm:prSet/>
      <dgm:spPr/>
      <dgm:t>
        <a:bodyPr/>
        <a:lstStyle/>
        <a:p>
          <a:endParaRPr lang="en-AU"/>
        </a:p>
      </dgm:t>
    </dgm:pt>
    <dgm:pt modelId="{F04D676D-B257-4020-BD98-199AB5969F5B}">
      <dgm:prSet phldrT="[Text]" custT="1"/>
      <dgm:spPr/>
      <dgm:t>
        <a:bodyPr/>
        <a:lstStyle/>
        <a:p>
          <a:r>
            <a:rPr lang="en-AU" sz="1200" dirty="0" smtClean="0">
              <a:latin typeface="Comic Sans MS" pitchFamily="66" charset="0"/>
            </a:rPr>
            <a:t>Initial </a:t>
          </a:r>
          <a:r>
            <a:rPr lang="en-AU" sz="1200" dirty="0" smtClean="0">
              <a:latin typeface="Comic Sans MS" pitchFamily="66" charset="0"/>
            </a:rPr>
            <a:t>online </a:t>
          </a:r>
          <a:r>
            <a:rPr lang="en-AU" sz="1200" dirty="0" smtClean="0">
              <a:latin typeface="Comic Sans MS" pitchFamily="66" charset="0"/>
            </a:rPr>
            <a:t>100 word posting in response to each case  </a:t>
          </a:r>
          <a:endParaRPr lang="en-AU" sz="1200" dirty="0"/>
        </a:p>
      </dgm:t>
    </dgm:pt>
    <dgm:pt modelId="{4988E1A2-7DB9-4CEA-B687-2C4ECB99D211}" type="parTrans" cxnId="{E5C3995B-BB01-49DF-869B-4D6D20D29E7C}">
      <dgm:prSet/>
      <dgm:spPr/>
      <dgm:t>
        <a:bodyPr/>
        <a:lstStyle/>
        <a:p>
          <a:endParaRPr lang="en-AU"/>
        </a:p>
      </dgm:t>
    </dgm:pt>
    <dgm:pt modelId="{3412B4A5-7197-42FE-9DAA-1BB456C7022C}" type="sibTrans" cxnId="{E5C3995B-BB01-49DF-869B-4D6D20D29E7C}">
      <dgm:prSet/>
      <dgm:spPr/>
      <dgm:t>
        <a:bodyPr/>
        <a:lstStyle/>
        <a:p>
          <a:endParaRPr lang="en-AU"/>
        </a:p>
      </dgm:t>
    </dgm:pt>
    <dgm:pt modelId="{4C993FB8-F112-4B63-8F86-3EF198523625}" type="pres">
      <dgm:prSet presAssocID="{98D8663B-A6A4-463F-B554-826C08FF17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E75DA56-1003-451E-84A4-D4D4C666929E}" type="pres">
      <dgm:prSet presAssocID="{FAA7972C-6CF7-4E05-879A-BA74D6CB0938}" presName="composite" presStyleCnt="0"/>
      <dgm:spPr/>
    </dgm:pt>
    <dgm:pt modelId="{A20DD01E-04CD-4E0F-B15F-96360D2F3D29}" type="pres">
      <dgm:prSet presAssocID="{FAA7972C-6CF7-4E05-879A-BA74D6CB093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07E3375-1B5C-4C3A-83EE-50297A818357}" type="pres">
      <dgm:prSet presAssocID="{FAA7972C-6CF7-4E05-879A-BA74D6CB0938}" presName="descendantText" presStyleLbl="alignAcc1" presStyleIdx="0" presStyleCnt="3" custScaleY="11839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8BFFF71-8B4C-45D7-B558-1C99964ED289}" type="pres">
      <dgm:prSet presAssocID="{E06574E6-1437-4284-BAEA-16930FA51967}" presName="sp" presStyleCnt="0"/>
      <dgm:spPr/>
    </dgm:pt>
    <dgm:pt modelId="{A8291AF2-6E2D-4313-BB31-948BEC705D46}" type="pres">
      <dgm:prSet presAssocID="{E726DF87-6245-406C-9687-BC5DDF549D95}" presName="composite" presStyleCnt="0"/>
      <dgm:spPr/>
    </dgm:pt>
    <dgm:pt modelId="{3E530D8C-DC09-470A-9E1A-E455750E5D84}" type="pres">
      <dgm:prSet presAssocID="{E726DF87-6245-406C-9687-BC5DDF549D95}" presName="parentText" presStyleLbl="alignNode1" presStyleIdx="1" presStyleCnt="3" custLinFactNeighborX="-2972" custLinFactNeighborY="-1873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58DE511-7DB1-4629-BC03-58A2F3F0731D}" type="pres">
      <dgm:prSet presAssocID="{E726DF87-6245-406C-9687-BC5DDF549D95}" presName="descendantText" presStyleLbl="alignAcc1" presStyleIdx="1" presStyleCnt="3" custScaleY="215788" custLinFactNeighborX="81" custLinFactNeighborY="-1968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AD35BA8-45F3-4F08-A5CC-1E0F50DA64E6}" type="pres">
      <dgm:prSet presAssocID="{869089BF-E5E6-42F2-922D-002D33F8C7D3}" presName="sp" presStyleCnt="0"/>
      <dgm:spPr/>
    </dgm:pt>
    <dgm:pt modelId="{DC2B2EE4-3FAA-4E01-ADB0-FF1D66D45D08}" type="pres">
      <dgm:prSet presAssocID="{FF924496-063E-458C-B72F-FEBBA60B0D27}" presName="composite" presStyleCnt="0"/>
      <dgm:spPr/>
    </dgm:pt>
    <dgm:pt modelId="{B30230B3-717A-467D-8FFF-586FFB9A83DD}" type="pres">
      <dgm:prSet presAssocID="{FF924496-063E-458C-B72F-FEBBA60B0D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56289D-0BA2-4461-9586-6C1787841AA4}" type="pres">
      <dgm:prSet presAssocID="{FF924496-063E-458C-B72F-FEBBA60B0D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F839DFF-E777-4CDF-972F-B64DDA12EA3D}" srcId="{E726DF87-6245-406C-9687-BC5DDF549D95}" destId="{5C219762-06D1-4C0D-BD48-C45DCBB61100}" srcOrd="6" destOrd="0" parTransId="{D11E5161-8D26-4A96-B235-40E5DD9DF82B}" sibTransId="{66A70199-36D4-43F0-8F80-CEDDBE9555A2}"/>
    <dgm:cxn modelId="{146A4542-3920-4A02-8051-6A2636F63B82}" type="presOf" srcId="{F04D676D-B257-4020-BD98-199AB5969F5B}" destId="{E58DE511-7DB1-4629-BC03-58A2F3F0731D}" srcOrd="0" destOrd="0" presId="urn:microsoft.com/office/officeart/2005/8/layout/chevron2"/>
    <dgm:cxn modelId="{E9BADB20-045B-4AB8-85D5-1E51B5DB06AE}" type="presOf" srcId="{4D96519D-E1F3-4512-A323-8C0642878D46}" destId="{E58DE511-7DB1-4629-BC03-58A2F3F0731D}" srcOrd="0" destOrd="3" presId="urn:microsoft.com/office/officeart/2005/8/layout/chevron2"/>
    <dgm:cxn modelId="{72549768-309B-40EF-B236-24A6AE3A4964}" srcId="{E726DF87-6245-406C-9687-BC5DDF549D95}" destId="{C683368B-FCDB-44A3-98BF-DBF8801A74B4}" srcOrd="7" destOrd="0" parTransId="{B8BBC944-C46D-4EAA-A50C-5D02A00B0D95}" sibTransId="{3F4E888F-865C-47B7-A847-A596FABF58A1}"/>
    <dgm:cxn modelId="{63503065-1F12-4EB2-89D6-B15BA4F160C1}" srcId="{E726DF87-6245-406C-9687-BC5DDF549D95}" destId="{C37AFB28-4B29-44FD-B3CE-777CE7597CB3}" srcOrd="2" destOrd="0" parTransId="{FC2086E2-0EEF-48CE-B490-8C0BFC951518}" sibTransId="{2FFC2639-827D-4CE6-B407-8D5123BB216D}"/>
    <dgm:cxn modelId="{FD829632-ECEF-4E7A-B7B5-6BBD6785C607}" type="presOf" srcId="{8CED16F1-3CDB-43E4-8A1A-63E5FEBBEE80}" destId="{9556289D-0BA2-4461-9586-6C1787841AA4}" srcOrd="0" destOrd="0" presId="urn:microsoft.com/office/officeart/2005/8/layout/chevron2"/>
    <dgm:cxn modelId="{A7680A5F-095A-48A7-9311-57D692AC946A}" type="presOf" srcId="{AADD901C-EDB9-457B-9150-355F2BE89EA8}" destId="{007E3375-1B5C-4C3A-83EE-50297A818357}" srcOrd="0" destOrd="0" presId="urn:microsoft.com/office/officeart/2005/8/layout/chevron2"/>
    <dgm:cxn modelId="{7C81A455-AC55-4DE5-9F32-D0C0467667E4}" srcId="{E726DF87-6245-406C-9687-BC5DDF549D95}" destId="{04C9C56E-98A8-4633-89B4-A46DF49BEFC6}" srcOrd="1" destOrd="0" parTransId="{2031F403-B57F-47B2-A74D-3D9079556422}" sibTransId="{88F9380A-A345-4112-9B2C-BE068CD41C67}"/>
    <dgm:cxn modelId="{5C7D315A-239C-40C8-B869-721058759F1E}" srcId="{E726DF87-6245-406C-9687-BC5DDF549D95}" destId="{4D96519D-E1F3-4512-A323-8C0642878D46}" srcOrd="3" destOrd="0" parTransId="{D231AB72-D9FE-47FD-8B6C-1C0A531B09E4}" sibTransId="{102D1D04-282C-4C96-A689-152EECC6589C}"/>
    <dgm:cxn modelId="{9ECBB0D1-DBED-47FF-A67E-2367BC93E75B}" srcId="{98D8663B-A6A4-463F-B554-826C08FF17D7}" destId="{FAA7972C-6CF7-4E05-879A-BA74D6CB0938}" srcOrd="0" destOrd="0" parTransId="{F76862D0-EE10-401F-8CC3-27FA2AD7C36C}" sibTransId="{E06574E6-1437-4284-BAEA-16930FA51967}"/>
    <dgm:cxn modelId="{B8C62EF3-6163-49EA-85A5-1513E60AC398}" srcId="{FAA7972C-6CF7-4E05-879A-BA74D6CB0938}" destId="{AADD901C-EDB9-457B-9150-355F2BE89EA8}" srcOrd="0" destOrd="0" parTransId="{6B417923-4DBB-4103-A655-208CB1B0A5B2}" sibTransId="{8B122D5D-D04F-4659-987F-9E5A2C383EDC}"/>
    <dgm:cxn modelId="{E5C3995B-BB01-49DF-869B-4D6D20D29E7C}" srcId="{E726DF87-6245-406C-9687-BC5DDF549D95}" destId="{F04D676D-B257-4020-BD98-199AB5969F5B}" srcOrd="0" destOrd="0" parTransId="{4988E1A2-7DB9-4CEA-B687-2C4ECB99D211}" sibTransId="{3412B4A5-7197-42FE-9DAA-1BB456C7022C}"/>
    <dgm:cxn modelId="{1C61C672-C659-4918-A22F-BA6BA953D51E}" type="presOf" srcId="{E726DF87-6245-406C-9687-BC5DDF549D95}" destId="{3E530D8C-DC09-470A-9E1A-E455750E5D84}" srcOrd="0" destOrd="0" presId="urn:microsoft.com/office/officeart/2005/8/layout/chevron2"/>
    <dgm:cxn modelId="{2CB8AB2E-0BF9-413F-80CA-E556F135C231}" srcId="{98D8663B-A6A4-463F-B554-826C08FF17D7}" destId="{E726DF87-6245-406C-9687-BC5DDF549D95}" srcOrd="1" destOrd="0" parTransId="{0DD9E590-EA8B-41CC-8E98-76E322AF684D}" sibTransId="{869089BF-E5E6-42F2-922D-002D33F8C7D3}"/>
    <dgm:cxn modelId="{76E4538F-F8B7-4A61-9408-6E3FB3991BB8}" type="presOf" srcId="{C37AFB28-4B29-44FD-B3CE-777CE7597CB3}" destId="{E58DE511-7DB1-4629-BC03-58A2F3F0731D}" srcOrd="0" destOrd="2" presId="urn:microsoft.com/office/officeart/2005/8/layout/chevron2"/>
    <dgm:cxn modelId="{E6AAEC8C-47B0-40BF-93FF-E36C2868CB3D}" srcId="{FAA7972C-6CF7-4E05-879A-BA74D6CB0938}" destId="{2C1F3CD8-95F3-4B3D-8EA2-2EE468747418}" srcOrd="2" destOrd="0" parTransId="{0E2FAF9F-FD1D-489E-9B06-BAF6EF31E808}" sibTransId="{1E61CA0F-BCD2-41FD-8812-8347D5465F86}"/>
    <dgm:cxn modelId="{31AE68C7-7FB6-4C55-9D43-F28353846FEF}" type="presOf" srcId="{44DBC664-F4AC-4C3A-9377-8D071B1EE367}" destId="{E58DE511-7DB1-4629-BC03-58A2F3F0731D}" srcOrd="0" destOrd="5" presId="urn:microsoft.com/office/officeart/2005/8/layout/chevron2"/>
    <dgm:cxn modelId="{C54D944C-7B79-44B3-A754-359A188B526F}" type="presOf" srcId="{FAA7972C-6CF7-4E05-879A-BA74D6CB0938}" destId="{A20DD01E-04CD-4E0F-B15F-96360D2F3D29}" srcOrd="0" destOrd="0" presId="urn:microsoft.com/office/officeart/2005/8/layout/chevron2"/>
    <dgm:cxn modelId="{D4FBEA24-C3B8-43B4-901F-E56E22016B2F}" type="presOf" srcId="{5C219762-06D1-4C0D-BD48-C45DCBB61100}" destId="{E58DE511-7DB1-4629-BC03-58A2F3F0731D}" srcOrd="0" destOrd="6" presId="urn:microsoft.com/office/officeart/2005/8/layout/chevron2"/>
    <dgm:cxn modelId="{9649FC7B-12DE-41E6-B7DC-67F33CEF68F8}" type="presOf" srcId="{2C1F3CD8-95F3-4B3D-8EA2-2EE468747418}" destId="{007E3375-1B5C-4C3A-83EE-50297A818357}" srcOrd="0" destOrd="2" presId="urn:microsoft.com/office/officeart/2005/8/layout/chevron2"/>
    <dgm:cxn modelId="{4089D8C9-48B7-4FC9-ACFB-EAC7A6BA1A15}" srcId="{FF924496-063E-458C-B72F-FEBBA60B0D27}" destId="{8CED16F1-3CDB-43E4-8A1A-63E5FEBBEE80}" srcOrd="0" destOrd="0" parTransId="{E060D9CC-6011-4B83-8268-12BD59D395F1}" sibTransId="{6D1DFF89-9586-46B5-84EA-EC030A023112}"/>
    <dgm:cxn modelId="{2783C729-8CD8-4DC9-8A90-CEF3076EB7D4}" srcId="{FAA7972C-6CF7-4E05-879A-BA74D6CB0938}" destId="{1577238C-896E-4AC9-ABC0-DB4ED0D06618}" srcOrd="3" destOrd="0" parTransId="{DBEBB4E5-3A57-4314-ACF9-CAF55284B78C}" sibTransId="{D3C93C8C-0AF7-459D-8AD8-D2BBE8DAF93E}"/>
    <dgm:cxn modelId="{C5BDDB75-196B-40DC-A179-B637C0ACFB46}" type="presOf" srcId="{1577238C-896E-4AC9-ABC0-DB4ED0D06618}" destId="{007E3375-1B5C-4C3A-83EE-50297A818357}" srcOrd="0" destOrd="3" presId="urn:microsoft.com/office/officeart/2005/8/layout/chevron2"/>
    <dgm:cxn modelId="{50986D23-E71B-4C82-B7F5-B22E22DDE0D2}" type="presOf" srcId="{98D8663B-A6A4-463F-B554-826C08FF17D7}" destId="{4C993FB8-F112-4B63-8F86-3EF198523625}" srcOrd="0" destOrd="0" presId="urn:microsoft.com/office/officeart/2005/8/layout/chevron2"/>
    <dgm:cxn modelId="{153ECD84-6A66-4992-B7F9-4170AC33297C}" type="presOf" srcId="{C683368B-FCDB-44A3-98BF-DBF8801A74B4}" destId="{E58DE511-7DB1-4629-BC03-58A2F3F0731D}" srcOrd="0" destOrd="7" presId="urn:microsoft.com/office/officeart/2005/8/layout/chevron2"/>
    <dgm:cxn modelId="{13478A7F-546E-4413-AEFF-28090CE40415}" type="presOf" srcId="{A76BDED6-608C-46EC-8BCA-EC0980F0E090}" destId="{007E3375-1B5C-4C3A-83EE-50297A818357}" srcOrd="0" destOrd="1" presId="urn:microsoft.com/office/officeart/2005/8/layout/chevron2"/>
    <dgm:cxn modelId="{6CEA7EC5-E38C-4883-86D5-F821E03C0225}" type="presOf" srcId="{04C9C56E-98A8-4633-89B4-A46DF49BEFC6}" destId="{E58DE511-7DB1-4629-BC03-58A2F3F0731D}" srcOrd="0" destOrd="1" presId="urn:microsoft.com/office/officeart/2005/8/layout/chevron2"/>
    <dgm:cxn modelId="{2D3894F3-FEFD-4808-9A6E-F91F420DE020}" type="presOf" srcId="{FF924496-063E-458C-B72F-FEBBA60B0D27}" destId="{B30230B3-717A-467D-8FFF-586FFB9A83DD}" srcOrd="0" destOrd="0" presId="urn:microsoft.com/office/officeart/2005/8/layout/chevron2"/>
    <dgm:cxn modelId="{025918AD-C564-412E-AB67-30A741607C41}" srcId="{FAA7972C-6CF7-4E05-879A-BA74D6CB0938}" destId="{69272FF8-02F8-4C3C-B454-A74FA265306F}" srcOrd="4" destOrd="0" parTransId="{31ACF8C4-0A22-47F2-89D5-0FBA47839BB1}" sibTransId="{0FCAF14E-0F73-46B2-8EBC-D698AA709530}"/>
    <dgm:cxn modelId="{30567730-8C8F-47BA-A8F1-DE92DDE2B578}" srcId="{98D8663B-A6A4-463F-B554-826C08FF17D7}" destId="{FF924496-063E-458C-B72F-FEBBA60B0D27}" srcOrd="2" destOrd="0" parTransId="{3D9F5B30-C228-4410-940D-0405DA0666E0}" sibTransId="{14CF2718-B39F-43A4-B58F-3F5158B85503}"/>
    <dgm:cxn modelId="{9E2858AD-A024-4FA9-876E-9D96AF79FAFD}" srcId="{FAA7972C-6CF7-4E05-879A-BA74D6CB0938}" destId="{A76BDED6-608C-46EC-8BCA-EC0980F0E090}" srcOrd="1" destOrd="0" parTransId="{AA6BE7C3-9D10-4772-A5FA-CCFF449C9202}" sibTransId="{E8DF9B55-4E8F-4B5B-88B9-E6D3C424276B}"/>
    <dgm:cxn modelId="{E8CD3F36-D02A-4A1C-B2BB-8D399316DDD0}" srcId="{E726DF87-6245-406C-9687-BC5DDF549D95}" destId="{44DBC664-F4AC-4C3A-9377-8D071B1EE367}" srcOrd="5" destOrd="0" parTransId="{03F0C648-ACF2-4AE3-AC5E-3A9D609EAF8A}" sibTransId="{486DE7FC-BE3C-4CB6-99F4-AB67772DD3CE}"/>
    <dgm:cxn modelId="{312D8C08-436F-41BE-B546-376A545E7FFB}" type="presOf" srcId="{69272FF8-02F8-4C3C-B454-A74FA265306F}" destId="{007E3375-1B5C-4C3A-83EE-50297A818357}" srcOrd="0" destOrd="4" presId="urn:microsoft.com/office/officeart/2005/8/layout/chevron2"/>
    <dgm:cxn modelId="{12818C04-3019-4F21-8D5E-041D5BAC2D6A}" srcId="{E726DF87-6245-406C-9687-BC5DDF549D95}" destId="{43C2B270-5325-4C97-8060-02EFD7880303}" srcOrd="4" destOrd="0" parTransId="{ABEFD14A-7340-4E0F-8296-F103C2D830F4}" sibTransId="{8D4D7DEE-E044-4D85-924B-D119CEC33363}"/>
    <dgm:cxn modelId="{642C7ED1-90B9-4529-9599-177FB26DE25D}" type="presOf" srcId="{43C2B270-5325-4C97-8060-02EFD7880303}" destId="{E58DE511-7DB1-4629-BC03-58A2F3F0731D}" srcOrd="0" destOrd="4" presId="urn:microsoft.com/office/officeart/2005/8/layout/chevron2"/>
    <dgm:cxn modelId="{1077C31E-2FBD-4569-8945-5E55C52652E8}" type="presParOf" srcId="{4C993FB8-F112-4B63-8F86-3EF198523625}" destId="{7E75DA56-1003-451E-84A4-D4D4C666929E}" srcOrd="0" destOrd="0" presId="urn:microsoft.com/office/officeart/2005/8/layout/chevron2"/>
    <dgm:cxn modelId="{D80504FC-F762-4091-B298-CC1191DABEF3}" type="presParOf" srcId="{7E75DA56-1003-451E-84A4-D4D4C666929E}" destId="{A20DD01E-04CD-4E0F-B15F-96360D2F3D29}" srcOrd="0" destOrd="0" presId="urn:microsoft.com/office/officeart/2005/8/layout/chevron2"/>
    <dgm:cxn modelId="{BE1CC8D4-33A0-4C7A-869D-42756AB30DC5}" type="presParOf" srcId="{7E75DA56-1003-451E-84A4-D4D4C666929E}" destId="{007E3375-1B5C-4C3A-83EE-50297A818357}" srcOrd="1" destOrd="0" presId="urn:microsoft.com/office/officeart/2005/8/layout/chevron2"/>
    <dgm:cxn modelId="{DBD363AE-7A21-45E3-B4A4-638A6DE5F3C4}" type="presParOf" srcId="{4C993FB8-F112-4B63-8F86-3EF198523625}" destId="{A8BFFF71-8B4C-45D7-B558-1C99964ED289}" srcOrd="1" destOrd="0" presId="urn:microsoft.com/office/officeart/2005/8/layout/chevron2"/>
    <dgm:cxn modelId="{A3A8B2CC-5E0A-4184-A77D-8C6DF93AF745}" type="presParOf" srcId="{4C993FB8-F112-4B63-8F86-3EF198523625}" destId="{A8291AF2-6E2D-4313-BB31-948BEC705D46}" srcOrd="2" destOrd="0" presId="urn:microsoft.com/office/officeart/2005/8/layout/chevron2"/>
    <dgm:cxn modelId="{59102EEA-4985-4D1C-BFCD-5F1EBC246EE5}" type="presParOf" srcId="{A8291AF2-6E2D-4313-BB31-948BEC705D46}" destId="{3E530D8C-DC09-470A-9E1A-E455750E5D84}" srcOrd="0" destOrd="0" presId="urn:microsoft.com/office/officeart/2005/8/layout/chevron2"/>
    <dgm:cxn modelId="{F66F6FD8-BE2C-442A-A82D-DF1F6F28AB9C}" type="presParOf" srcId="{A8291AF2-6E2D-4313-BB31-948BEC705D46}" destId="{E58DE511-7DB1-4629-BC03-58A2F3F0731D}" srcOrd="1" destOrd="0" presId="urn:microsoft.com/office/officeart/2005/8/layout/chevron2"/>
    <dgm:cxn modelId="{07B48C63-9F7C-4660-9884-F5DEEEC43451}" type="presParOf" srcId="{4C993FB8-F112-4B63-8F86-3EF198523625}" destId="{0AD35BA8-45F3-4F08-A5CC-1E0F50DA64E6}" srcOrd="3" destOrd="0" presId="urn:microsoft.com/office/officeart/2005/8/layout/chevron2"/>
    <dgm:cxn modelId="{4CD70009-B283-4CF5-8017-6D16CAFC2D2A}" type="presParOf" srcId="{4C993FB8-F112-4B63-8F86-3EF198523625}" destId="{DC2B2EE4-3FAA-4E01-ADB0-FF1D66D45D08}" srcOrd="4" destOrd="0" presId="urn:microsoft.com/office/officeart/2005/8/layout/chevron2"/>
    <dgm:cxn modelId="{9C66726A-DD2D-47DF-B455-B32482FDD8FF}" type="presParOf" srcId="{DC2B2EE4-3FAA-4E01-ADB0-FF1D66D45D08}" destId="{B30230B3-717A-467D-8FFF-586FFB9A83DD}" srcOrd="0" destOrd="0" presId="urn:microsoft.com/office/officeart/2005/8/layout/chevron2"/>
    <dgm:cxn modelId="{FFA4F574-E6B6-4A13-9E21-CE3A536BD3AF}" type="presParOf" srcId="{DC2B2EE4-3FAA-4E01-ADB0-FF1D66D45D08}" destId="{9556289D-0BA2-4461-9586-6C1787841A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0DD01E-04CD-4E0F-B15F-96360D2F3D29}">
      <dsp:nvSpPr>
        <dsp:cNvPr id="0" name=""/>
        <dsp:cNvSpPr/>
      </dsp:nvSpPr>
      <dsp:spPr>
        <a:xfrm rot="5400000">
          <a:off x="-234292" y="391541"/>
          <a:ext cx="1561946" cy="10933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Case</a:t>
          </a:r>
          <a:endParaRPr lang="en-AU" sz="1400" kern="1200" dirty="0"/>
        </a:p>
      </dsp:txBody>
      <dsp:txXfrm rot="5400000">
        <a:off x="-234292" y="391541"/>
        <a:ext cx="1561946" cy="1093362"/>
      </dsp:txXfrm>
    </dsp:sp>
    <dsp:sp modelId="{007E3375-1B5C-4C3A-83EE-50297A818357}">
      <dsp:nvSpPr>
        <dsp:cNvPr id="0" name=""/>
        <dsp:cNvSpPr/>
      </dsp:nvSpPr>
      <dsp:spPr>
        <a:xfrm rot="5400000">
          <a:off x="4060495" y="-2903236"/>
          <a:ext cx="1201972" cy="7136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Orientation – catalyst for engagement</a:t>
          </a:r>
          <a:endParaRPr lang="en-A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Case incident</a:t>
          </a:r>
          <a:endParaRPr lang="en-A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Discussion</a:t>
          </a:r>
          <a:endParaRPr lang="en-A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Questions</a:t>
          </a:r>
          <a:endParaRPr lang="en-A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Readings – required and additional</a:t>
          </a:r>
          <a:endParaRPr lang="en-AU" sz="1200" kern="1200" dirty="0">
            <a:latin typeface="Comic Sans MS" pitchFamily="66" charset="0"/>
          </a:endParaRPr>
        </a:p>
      </dsp:txBody>
      <dsp:txXfrm rot="5400000">
        <a:off x="4060495" y="-2903236"/>
        <a:ext cx="1201972" cy="7136237"/>
      </dsp:txXfrm>
    </dsp:sp>
    <dsp:sp modelId="{3E530D8C-DC09-470A-9E1A-E455750E5D84}">
      <dsp:nvSpPr>
        <dsp:cNvPr id="0" name=""/>
        <dsp:cNvSpPr/>
      </dsp:nvSpPr>
      <dsp:spPr>
        <a:xfrm rot="5400000">
          <a:off x="-234292" y="2088254"/>
          <a:ext cx="1561946" cy="10933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Assessment</a:t>
          </a:r>
          <a:endParaRPr lang="en-AU" sz="1400" kern="1200" dirty="0"/>
        </a:p>
      </dsp:txBody>
      <dsp:txXfrm rot="5400000">
        <a:off x="-234292" y="2088254"/>
        <a:ext cx="1561946" cy="1093362"/>
      </dsp:txXfrm>
    </dsp:sp>
    <dsp:sp modelId="{E58DE511-7DB1-4629-BC03-58A2F3F0731D}">
      <dsp:nvSpPr>
        <dsp:cNvPr id="0" name=""/>
        <dsp:cNvSpPr/>
      </dsp:nvSpPr>
      <dsp:spPr>
        <a:xfrm rot="5400000">
          <a:off x="3566070" y="-1113799"/>
          <a:ext cx="2190820" cy="7136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Initial </a:t>
          </a:r>
          <a:r>
            <a:rPr lang="en-AU" sz="1200" kern="1200" dirty="0" smtClean="0">
              <a:latin typeface="Comic Sans MS" pitchFamily="66" charset="0"/>
            </a:rPr>
            <a:t>online </a:t>
          </a:r>
          <a:r>
            <a:rPr lang="en-AU" sz="1200" kern="1200" dirty="0" smtClean="0">
              <a:latin typeface="Comic Sans MS" pitchFamily="66" charset="0"/>
            </a:rPr>
            <a:t>100 word posting in response to each case  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1000 word extended response to self selected case (1-4)</a:t>
          </a:r>
          <a:endParaRPr lang="en-AU" sz="120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Critical reflection guided by assessment rubric</a:t>
          </a:r>
          <a:endParaRPr lang="en-AU" sz="1200" i="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Formative feedback</a:t>
          </a:r>
          <a:endParaRPr lang="en-AU" sz="1200" i="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1000 word extended response to self selected case (5-8)</a:t>
          </a:r>
          <a:endParaRPr lang="en-AU" sz="1200" i="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Assessment rubric identical</a:t>
          </a:r>
          <a:endParaRPr lang="en-AU" sz="1200" i="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Formative feedback</a:t>
          </a:r>
          <a:endParaRPr lang="en-AU" sz="1200" i="0" kern="1200" dirty="0">
            <a:latin typeface="Comic Sans MS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i="0" kern="1200" dirty="0" smtClean="0">
              <a:latin typeface="Comic Sans MS" pitchFamily="66" charset="0"/>
            </a:rPr>
            <a:t>Professional Experience (15 days)</a:t>
          </a:r>
          <a:endParaRPr lang="en-AU" sz="1200" i="0" kern="1200" dirty="0">
            <a:latin typeface="Comic Sans MS" pitchFamily="66" charset="0"/>
          </a:endParaRPr>
        </a:p>
      </dsp:txBody>
      <dsp:txXfrm rot="5400000">
        <a:off x="3566070" y="-1113799"/>
        <a:ext cx="2190820" cy="7136237"/>
      </dsp:txXfrm>
    </dsp:sp>
    <dsp:sp modelId="{B30230B3-717A-467D-8FFF-586FFB9A83DD}">
      <dsp:nvSpPr>
        <dsp:cNvPr id="0" name=""/>
        <dsp:cNvSpPr/>
      </dsp:nvSpPr>
      <dsp:spPr>
        <a:xfrm rot="5400000">
          <a:off x="-234292" y="3823423"/>
          <a:ext cx="1561946" cy="10933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Synthesis</a:t>
          </a:r>
          <a:endParaRPr lang="en-AU" sz="1400" kern="1200" dirty="0"/>
        </a:p>
      </dsp:txBody>
      <dsp:txXfrm rot="5400000">
        <a:off x="-234292" y="3823423"/>
        <a:ext cx="1561946" cy="1093362"/>
      </dsp:txXfrm>
    </dsp:sp>
    <dsp:sp modelId="{9556289D-0BA2-4461-9586-6C1787841AA4}">
      <dsp:nvSpPr>
        <dsp:cNvPr id="0" name=""/>
        <dsp:cNvSpPr/>
      </dsp:nvSpPr>
      <dsp:spPr>
        <a:xfrm rot="5400000">
          <a:off x="4153848" y="528645"/>
          <a:ext cx="1015265" cy="7136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omic Sans MS" pitchFamily="66" charset="0"/>
            </a:rPr>
            <a:t>Assignment 3 – a set of 4 sequenced lesson plans, contextual analysis and critical reflection linking professional experience, knowledge and understandings gained through cases applied to their specific learning &amp; recent teaching contexts .</a:t>
          </a:r>
          <a:endParaRPr lang="en-AU" sz="1200" kern="1200" dirty="0">
            <a:latin typeface="Comic Sans MS" pitchFamily="66" charset="0"/>
          </a:endParaRPr>
        </a:p>
      </dsp:txBody>
      <dsp:txXfrm rot="5400000">
        <a:off x="4153848" y="528645"/>
        <a:ext cx="1015265" cy="7136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DE1A-E752-48A1-B7E7-9E600FB10244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D7F51-FACC-499B-AFA3-04014F08339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8133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AU" smtClean="0"/>
              <a:t>Build a store of experiences, look for patterns of expectations &amp; possible actions, we build our own ’case books’.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AU" smtClean="0"/>
              <a:t>Tacit knowledge – knowing more than we can say, built through our learning histories, often unquestioned, sepia photographs or ‘luggage’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AU" smtClean="0"/>
              <a:t>A way to experience safe discomfort, need Dewey’s dispositions of openness, wholeheartedness and responsibility to explore assumptions &amp; pre-suppositions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AU" smtClean="0"/>
              <a:t>Narrative – teachers are story tellers for our learners and for ourselves. Way to make sense of our experiences as we relate them to others, a way to tap into the tacit &amp; make it explicit.’ a way to pick the meaning from the noise’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AU" smtClean="0"/>
              <a:t>Inquiry &amp; critical reflective practice – positive &amp; negative events, Dewey’s dispositions,  Model of Technical – what happened, Contextual – who, why and how, Confrontational – why did I respond that way?, Restructuring – what will I do?</a:t>
            </a:r>
          </a:p>
          <a:p>
            <a:pPr marL="228600" indent="-228600" eaLnBrk="1" hangingPunct="1">
              <a:spcBef>
                <a:spcPct val="0"/>
              </a:spcBef>
            </a:pPr>
            <a:endParaRPr lang="en-AU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AU" smtClean="0"/>
              <a:t>Shulman (1996) principles are powerful, but cases are memorable. Helps avoid theory without practice or vivid practice without the mirror of principle.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AC1463-43C8-430E-8C65-FB75261AB543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dirty="0" smtClean="0"/>
              <a:t>Cases add context to theory. Explore precepts, principles, theories and perennial issues as they occur in the real world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CE5E3-022D-4F3E-BAE0-F2E24BDB1D00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mtClean="0"/>
              <a:t>QCT standard - required in selected extended response</a:t>
            </a:r>
          </a:p>
          <a:p>
            <a:pPr eaLnBrk="1" hangingPunct="1">
              <a:spcBef>
                <a:spcPct val="0"/>
              </a:spcBef>
            </a:pPr>
            <a:r>
              <a:rPr lang="en-AU" smtClean="0"/>
              <a:t>readings - 3 required, three recommended and sometimes extras to explore. Use of ICT resources for case on 21st century learning</a:t>
            </a:r>
          </a:p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908778-1DB8-426D-8F95-949AF6B64BA8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mtClean="0"/>
              <a:t>Dialogue essential in social constructivist methodology – equally possible in online environment through directed group activity – questioning / 100 word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BF2BBE-3A33-417E-8567-35262F95321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mtClean="0"/>
              <a:t>Travelling from known (classroom environment) to less known (more abstract concepts) to putting the 2 together in reflection and re-membering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9DFD80-44B9-419E-83AC-B9FC0F01F5D9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mtClean="0"/>
              <a:t>An example of work integrated learning in action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1B92C-D7D7-4394-8D03-1B20810D3001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dirty="0" err="1" smtClean="0"/>
              <a:t>Shullman</a:t>
            </a:r>
            <a:r>
              <a:rPr lang="en-AU" dirty="0" smtClean="0"/>
              <a:t> 1992</a:t>
            </a:r>
          </a:p>
          <a:p>
            <a:pPr eaLnBrk="1" hangingPunct="1">
              <a:spcBef>
                <a:spcPct val="0"/>
              </a:spcBef>
            </a:pPr>
            <a:r>
              <a:rPr lang="en-AU" dirty="0" smtClean="0"/>
              <a:t>Case methods are a particular strategy of pedagogical transformation – a strategy of transforming more propositional forms of knowledge into narratives that motivate and educate.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37E9D-92AC-4E63-931E-9DD5B08ADCC1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C94731-46E9-4662-A659-E66DFC6A3C35}" type="datetimeFigureOut">
              <a:rPr lang="en-AU" smtClean="0"/>
              <a:pPr/>
              <a:t>23/11/2011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B0E18-BCB7-48D2-9E1E-E3D5C080A41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hyperlink" Target="mailto:Yvonne.Findlay@usq.edu.au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Michele.Mcgill@usq.edu.a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ne.Jasman@usq.edu.au" TargetMode="External"/><Relationship Id="rId5" Type="http://schemas.openxmlformats.org/officeDocument/2006/relationships/hyperlink" Target="mailto:Peter.McIlveen@usq.edu.au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Michelle.Turner@usq.edu" TargetMode="External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128792" cy="18573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latin typeface="Comic Sans MS" pitchFamily="66" charset="0"/>
              </a:rPr>
              <a:t>A Case for Case</a:t>
            </a:r>
            <a:br>
              <a:rPr lang="en-AU" dirty="0" smtClean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E</a:t>
            </a:r>
            <a:r>
              <a:rPr lang="en-US" sz="3600" dirty="0" smtClean="0">
                <a:latin typeface="Comic Sans MS" pitchFamily="66" charset="0"/>
              </a:rPr>
              <a:t>xploring the use of Case Studies in an on-line context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162" y="5517232"/>
            <a:ext cx="3814192" cy="120015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  <a:buFont typeface="Arial" charset="0"/>
              <a:buNone/>
            </a:pPr>
            <a:r>
              <a:rPr lang="en-AU" sz="1200" dirty="0" smtClean="0">
                <a:solidFill>
                  <a:schemeClr val="tx1"/>
                </a:solidFill>
              </a:rPr>
              <a:t>Michele McGill (</a:t>
            </a:r>
            <a:r>
              <a:rPr lang="en-AU" sz="1200" dirty="0" smtClean="0">
                <a:solidFill>
                  <a:schemeClr val="tx1"/>
                </a:solidFill>
                <a:hlinkClick r:id="rId2"/>
              </a:rPr>
              <a:t>Michele.McGill@usq.edu.au</a:t>
            </a:r>
            <a:r>
              <a:rPr lang="en-AU" sz="1200" dirty="0" smtClean="0">
                <a:solidFill>
                  <a:schemeClr val="tx1"/>
                </a:solidFill>
              </a:rPr>
              <a:t>)</a:t>
            </a:r>
          </a:p>
          <a:p>
            <a:pPr marR="0" algn="l">
              <a:lnSpc>
                <a:spcPct val="80000"/>
              </a:lnSpc>
              <a:buFont typeface="Arial" charset="0"/>
              <a:buNone/>
            </a:pPr>
            <a:r>
              <a:rPr lang="en-AU" sz="1200" dirty="0" smtClean="0">
                <a:solidFill>
                  <a:schemeClr val="tx1"/>
                </a:solidFill>
              </a:rPr>
              <a:t>Yvonne Findlay (</a:t>
            </a:r>
            <a:r>
              <a:rPr lang="en-AU" sz="1200" dirty="0" smtClean="0">
                <a:solidFill>
                  <a:schemeClr val="tx1"/>
                </a:solidFill>
                <a:hlinkClick r:id="rId3"/>
              </a:rPr>
              <a:t>Yvonne.Findlay@usq.edu.au</a:t>
            </a:r>
            <a:r>
              <a:rPr lang="en-AU" sz="1200" dirty="0" smtClean="0">
                <a:solidFill>
                  <a:schemeClr val="tx1"/>
                </a:solidFill>
              </a:rPr>
              <a:t>)</a:t>
            </a:r>
          </a:p>
          <a:p>
            <a:pPr marR="0" algn="l">
              <a:lnSpc>
                <a:spcPct val="80000"/>
              </a:lnSpc>
              <a:buFont typeface="Arial" charset="0"/>
              <a:buNone/>
            </a:pPr>
            <a:r>
              <a:rPr lang="en-AU" sz="1200" dirty="0" smtClean="0">
                <a:solidFill>
                  <a:schemeClr val="tx1"/>
                </a:solidFill>
              </a:rPr>
              <a:t>Michelle Turner (</a:t>
            </a:r>
            <a:r>
              <a:rPr lang="en-AU" sz="1200" dirty="0" smtClean="0">
                <a:solidFill>
                  <a:schemeClr val="tx1"/>
                </a:solidFill>
                <a:hlinkClick r:id="rId4"/>
              </a:rPr>
              <a:t>Michelle.Turner@usq.edu</a:t>
            </a:r>
            <a:r>
              <a:rPr lang="en-AU" sz="1200" dirty="0" smtClean="0">
                <a:solidFill>
                  <a:schemeClr val="tx1"/>
                </a:solidFill>
              </a:rPr>
              <a:t>)</a:t>
            </a:r>
          </a:p>
          <a:p>
            <a:pPr marR="0" algn="l">
              <a:lnSpc>
                <a:spcPct val="80000"/>
              </a:lnSpc>
              <a:buFont typeface="Arial" charset="0"/>
              <a:buNone/>
            </a:pPr>
            <a:r>
              <a:rPr lang="en-AU" sz="1200" dirty="0" smtClean="0">
                <a:solidFill>
                  <a:schemeClr val="tx1"/>
                </a:solidFill>
              </a:rPr>
              <a:t>Peter McIlveen (</a:t>
            </a:r>
            <a:r>
              <a:rPr lang="en-AU" sz="1200" dirty="0" smtClean="0">
                <a:solidFill>
                  <a:schemeClr val="tx1"/>
                </a:solidFill>
                <a:hlinkClick r:id="rId5"/>
              </a:rPr>
              <a:t>Peter.McIlveen@usq.edu.au</a:t>
            </a:r>
            <a:r>
              <a:rPr lang="en-AU" sz="1200" dirty="0" smtClean="0">
                <a:solidFill>
                  <a:schemeClr val="tx1"/>
                </a:solidFill>
              </a:rPr>
              <a:t>)</a:t>
            </a:r>
          </a:p>
          <a:p>
            <a:pPr marR="0" algn="l">
              <a:lnSpc>
                <a:spcPct val="80000"/>
              </a:lnSpc>
            </a:pPr>
            <a:r>
              <a:rPr lang="en-AU" sz="1200" dirty="0" smtClean="0">
                <a:solidFill>
                  <a:schemeClr val="tx1"/>
                </a:solidFill>
              </a:rPr>
              <a:t>Anne Jasman (</a:t>
            </a:r>
            <a:r>
              <a:rPr lang="en-AU" sz="1200" dirty="0" smtClean="0">
                <a:solidFill>
                  <a:schemeClr val="tx1"/>
                </a:solidFill>
                <a:hlinkClick r:id="rId6"/>
              </a:rPr>
              <a:t>Anne.Jasman@usq.edu.au</a:t>
            </a:r>
            <a:r>
              <a:rPr lang="en-AU" sz="1200" dirty="0" smtClean="0">
                <a:solidFill>
                  <a:schemeClr val="tx1"/>
                </a:solidFill>
              </a:rPr>
              <a:t>)</a:t>
            </a:r>
          </a:p>
          <a:p>
            <a:pPr marR="0" algn="l">
              <a:lnSpc>
                <a:spcPct val="80000"/>
              </a:lnSpc>
              <a:buFont typeface="Arial" charset="0"/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pPr marR="0">
              <a:lnSpc>
                <a:spcPct val="80000"/>
              </a:lnSpc>
              <a:buFont typeface="Arial" charset="0"/>
              <a:buNone/>
            </a:pPr>
            <a:endParaRPr lang="en-AU" sz="1300" dirty="0" smtClean="0">
              <a:solidFill>
                <a:schemeClr val="tx1"/>
              </a:solidFill>
            </a:endParaRPr>
          </a:p>
          <a:p>
            <a:pPr marR="0">
              <a:lnSpc>
                <a:spcPct val="80000"/>
              </a:lnSpc>
              <a:buFont typeface="Arial" charset="0"/>
              <a:buNone/>
            </a:pPr>
            <a:endParaRPr lang="en-AU" sz="1300" dirty="0" smtClean="0"/>
          </a:p>
        </p:txBody>
      </p:sp>
      <p:pic>
        <p:nvPicPr>
          <p:cNvPr id="2052" name="Picture 4" descr="C:\Users\Yvonne\AppData\Local\Microsoft\Windows\Temporary Internet Files\Content.IE5\G4Q8EWW0\MP90040886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3870" y="127575"/>
            <a:ext cx="1285201" cy="128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Yvonne\AppData\Local\Microsoft\Windows\Temporary Internet Files\Content.IE5\UMURT05M\MC9003263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1827886" cy="13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Yvonne\AppData\Local\Microsoft\Windows\Temporary Internet Files\Content.IE5\1JXGEFTU\MC90007114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84984"/>
            <a:ext cx="1557140" cy="157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4" y="152400"/>
            <a:ext cx="1566642" cy="118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364502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 smtClean="0">
                <a:latin typeface="QBeginners" pitchFamily="2" charset="0"/>
              </a:rPr>
              <a:t>A </a:t>
            </a:r>
            <a:r>
              <a:rPr lang="en-AU" sz="5400" b="1" dirty="0" err="1" smtClean="0">
                <a:latin typeface="QBeginners" pitchFamily="2" charset="0"/>
              </a:rPr>
              <a:t>a</a:t>
            </a:r>
            <a:endParaRPr lang="en-AU" sz="5400" b="1" dirty="0">
              <a:latin typeface="QBeginner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>
                <a:latin typeface="Comic Sans MS" pitchFamily="66" charset="0"/>
              </a:rPr>
              <a:t>Assessment Properties</a:t>
            </a:r>
            <a:endParaRPr lang="en-AU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2400" dirty="0" smtClean="0">
                <a:latin typeface="Comic Sans MS" pitchFamily="66" charset="0"/>
              </a:rPr>
              <a:t>Parity of Outcomes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>
                <a:latin typeface="Comic Sans MS" pitchFamily="66" charset="0"/>
              </a:rPr>
              <a:t>Mode of Offer (WEB v ONC): No differences between average for Assignments (A) 1, 2, and 3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>
                <a:latin typeface="Comic Sans MS" pitchFamily="66" charset="0"/>
              </a:rPr>
              <a:t>A1 and A2:  No difference between average results</a:t>
            </a:r>
          </a:p>
          <a:p>
            <a:pPr marL="393192" lvl="1" indent="0">
              <a:buNone/>
            </a:pPr>
            <a:endParaRPr lang="en-AU" sz="1800" dirty="0" smtClean="0">
              <a:latin typeface="Comic Sans MS" pitchFamily="66" charset="0"/>
            </a:endParaRPr>
          </a:p>
          <a:p>
            <a:pPr marL="109728" indent="0">
              <a:buNone/>
            </a:pPr>
            <a:r>
              <a:rPr lang="en-AU" sz="2400" dirty="0" smtClean="0">
                <a:latin typeface="Comic Sans MS" pitchFamily="66" charset="0"/>
              </a:rPr>
              <a:t>Correlations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>
                <a:latin typeface="Comic Sans MS" pitchFamily="66" charset="0"/>
              </a:rPr>
              <a:t>Moderate relationships between 1, 2, and 3</a:t>
            </a:r>
          </a:p>
          <a:p>
            <a:pPr marL="393192" lvl="1" indent="0">
              <a:buNone/>
            </a:pPr>
            <a:endParaRPr lang="en-AU" sz="1800" dirty="0" smtClean="0">
              <a:latin typeface="Comic Sans MS" pitchFamily="66" charset="0"/>
            </a:endParaRPr>
          </a:p>
          <a:p>
            <a:pPr marL="109728" indent="0">
              <a:buNone/>
            </a:pPr>
            <a:r>
              <a:rPr lang="en-AU" sz="2400" dirty="0" smtClean="0">
                <a:latin typeface="Comic Sans MS" pitchFamily="66" charset="0"/>
              </a:rPr>
              <a:t>Predictive relationship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>
                <a:latin typeface="Comic Sans MS" pitchFamily="66" charset="0"/>
              </a:rPr>
              <a:t>A1 and A2 predicted 24% of the variance of A3</a:t>
            </a:r>
          </a:p>
          <a:p>
            <a:pPr marL="393192" lvl="1" indent="0">
              <a:buNone/>
            </a:pPr>
            <a:endParaRPr lang="en-AU" sz="1600" dirty="0" smtClean="0">
              <a:latin typeface="Comic Sans MS" pitchFamily="66" charset="0"/>
            </a:endParaRPr>
          </a:p>
          <a:p>
            <a:pPr marL="109728" indent="0">
              <a:buNone/>
            </a:pPr>
            <a:r>
              <a:rPr lang="en-AU" sz="2400" dirty="0" smtClean="0">
                <a:latin typeface="Comic Sans MS" pitchFamily="66" charset="0"/>
              </a:rPr>
              <a:t>Hypothesis</a:t>
            </a:r>
          </a:p>
          <a:p>
            <a:pPr lvl="1">
              <a:buFont typeface="Wingdings" pitchFamily="2" charset="2"/>
              <a:buChar char="Ø"/>
            </a:pPr>
            <a:r>
              <a:rPr lang="en-AU" sz="1800" dirty="0" smtClean="0">
                <a:latin typeface="Comic Sans MS" pitchFamily="66" charset="0"/>
              </a:rPr>
              <a:t>The learning from cases studies (A1 and A2) transfers to unit lesson plans, contextual analysis and critically reflective coda (A3).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5160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68664"/>
          </a:xfrm>
        </p:spPr>
        <p:txBody>
          <a:bodyPr rtlCol="0">
            <a:normAutofit fontScale="85000" lnSpcReduction="20000"/>
          </a:bodyPr>
          <a:lstStyle/>
          <a:p>
            <a:pPr marL="109728" indent="0">
              <a:buNone/>
              <a:defRPr/>
            </a:pPr>
            <a:r>
              <a:rPr lang="en-AU" sz="2900" dirty="0" smtClean="0">
                <a:latin typeface="Comic Sans MS" pitchFamily="66" charset="0"/>
              </a:rPr>
              <a:t>Explicit Outcomes</a:t>
            </a:r>
          </a:p>
          <a:p>
            <a:pPr marL="109728" indent="0">
              <a:buNone/>
              <a:defRPr/>
            </a:pPr>
            <a:endParaRPr lang="en-AU" sz="2400" dirty="0" smtClean="0">
              <a:latin typeface="Comic Sans MS" pitchFamily="66" charset="0"/>
            </a:endParaRPr>
          </a:p>
          <a:p>
            <a:pPr marL="452628"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Comic Sans MS" pitchFamily="66" charset="0"/>
              </a:rPr>
              <a:t>Students </a:t>
            </a:r>
            <a:r>
              <a:rPr lang="en-AU" sz="2400" dirty="0">
                <a:latin typeface="Comic Sans MS" pitchFamily="66" charset="0"/>
              </a:rPr>
              <a:t>demonstrated critical analysis and reflection drawing together all elements – cases, readings, professional </a:t>
            </a:r>
            <a:r>
              <a:rPr lang="en-AU" sz="2400" dirty="0" smtClean="0">
                <a:latin typeface="Comic Sans MS" pitchFamily="66" charset="0"/>
              </a:rPr>
              <a:t>experience, workshops and content modules</a:t>
            </a:r>
          </a:p>
          <a:p>
            <a:pPr marL="452628">
              <a:defRPr/>
            </a:pPr>
            <a:endParaRPr lang="en-AU" sz="2400" dirty="0">
              <a:latin typeface="Comic Sans MS" pitchFamily="66" charset="0"/>
            </a:endParaRPr>
          </a:p>
          <a:p>
            <a:pPr marL="452628">
              <a:buFont typeface="Wingdings" pitchFamily="2" charset="2"/>
              <a:buChar char="Ø"/>
              <a:defRPr/>
            </a:pPr>
            <a:r>
              <a:rPr lang="en-AU" sz="2400" dirty="0">
                <a:latin typeface="Comic Sans MS" pitchFamily="66" charset="0"/>
              </a:rPr>
              <a:t>Progression in the </a:t>
            </a:r>
            <a:r>
              <a:rPr lang="en-AU" sz="2400" dirty="0" smtClean="0">
                <a:latin typeface="Comic Sans MS" pitchFamily="66" charset="0"/>
              </a:rPr>
              <a:t>sophistication </a:t>
            </a:r>
            <a:r>
              <a:rPr lang="en-AU" sz="2400" dirty="0">
                <a:latin typeface="Comic Sans MS" pitchFamily="66" charset="0"/>
              </a:rPr>
              <a:t>of case responses was seen as students moved from simpler cases to more complex cases </a:t>
            </a:r>
            <a:endParaRPr lang="en-AU" sz="2400" dirty="0" smtClean="0">
              <a:latin typeface="Comic Sans MS" pitchFamily="66" charset="0"/>
            </a:endParaRPr>
          </a:p>
          <a:p>
            <a:pPr marL="196596" indent="0">
              <a:buNone/>
              <a:defRPr/>
            </a:pPr>
            <a:endParaRPr lang="en-AU" sz="2400" dirty="0">
              <a:latin typeface="Comic Sans MS" pitchFamily="66" charset="0"/>
            </a:endParaRPr>
          </a:p>
          <a:p>
            <a:pPr marL="109728" indent="0">
              <a:buNone/>
              <a:defRPr/>
            </a:pPr>
            <a:r>
              <a:rPr lang="en-AU" sz="2900" dirty="0" smtClean="0">
                <a:latin typeface="Comic Sans MS" pitchFamily="66" charset="0"/>
              </a:rPr>
              <a:t>Implicit Outcomes </a:t>
            </a:r>
          </a:p>
          <a:p>
            <a:pPr marL="109728" indent="0">
              <a:buNone/>
              <a:defRPr/>
            </a:pPr>
            <a:endParaRPr lang="en-AU" sz="2400" dirty="0">
              <a:latin typeface="Comic Sans MS" pitchFamily="66" charset="0"/>
            </a:endParaRPr>
          </a:p>
          <a:p>
            <a:pPr marL="452628">
              <a:buFont typeface="Wingdings" pitchFamily="2" charset="2"/>
              <a:buChar char="Ø"/>
              <a:defRPr/>
            </a:pPr>
            <a:r>
              <a:rPr lang="en-AU" sz="2400" dirty="0">
                <a:latin typeface="Comic Sans MS" pitchFamily="66" charset="0"/>
              </a:rPr>
              <a:t>Experience of </a:t>
            </a:r>
            <a:r>
              <a:rPr lang="en-AU" sz="2400" dirty="0" smtClean="0">
                <a:latin typeface="Comic Sans MS" pitchFamily="66" charset="0"/>
              </a:rPr>
              <a:t>case-based pedagogy</a:t>
            </a:r>
          </a:p>
          <a:p>
            <a:pPr marL="452628">
              <a:defRPr/>
            </a:pPr>
            <a:endParaRPr lang="en-AU" sz="2400" dirty="0">
              <a:latin typeface="Comic Sans MS" pitchFamily="66" charset="0"/>
            </a:endParaRPr>
          </a:p>
          <a:p>
            <a:pPr marL="452628">
              <a:buFont typeface="Wingdings" pitchFamily="2" charset="2"/>
              <a:buChar char="Ø"/>
              <a:defRPr/>
            </a:pPr>
            <a:r>
              <a:rPr lang="en-AU" sz="2400" dirty="0">
                <a:latin typeface="Comic Sans MS" pitchFamily="66" charset="0"/>
              </a:rPr>
              <a:t>Experience </a:t>
            </a:r>
            <a:r>
              <a:rPr lang="en-AU" sz="2400" dirty="0" smtClean="0">
                <a:latin typeface="Comic Sans MS" pitchFamily="66" charset="0"/>
              </a:rPr>
              <a:t>of e-learning and e-pedagogy:</a:t>
            </a:r>
          </a:p>
          <a:p>
            <a:pPr marL="708660" lvl="1">
              <a:buFont typeface="Arial" pitchFamily="34" charset="0"/>
              <a:buChar char="•"/>
              <a:defRPr/>
            </a:pPr>
            <a:r>
              <a:rPr lang="en-AU" sz="2000" dirty="0" smtClean="0">
                <a:latin typeface="Comic Sans MS" pitchFamily="66" charset="0"/>
              </a:rPr>
              <a:t>Managing social, emotional, physical, technical and relational dimensions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sz="2400" dirty="0" smtClean="0">
              <a:latin typeface="Comic Sans MS" pitchFamily="66" charset="0"/>
            </a:endParaRPr>
          </a:p>
          <a:p>
            <a:pPr marL="196596" indent="0">
              <a:buNone/>
              <a:defRPr/>
            </a:pPr>
            <a:r>
              <a:rPr lang="en-AU" sz="2400" dirty="0" smtClean="0">
                <a:latin typeface="Comic Sans MS" pitchFamily="66" charset="0"/>
              </a:rPr>
              <a:t>The on-line context created an unfamiliar learning environment where past successes in a face to face mode challenged their paradigms of a successful learner who is now becoming a teacher</a:t>
            </a:r>
          </a:p>
          <a:p>
            <a:pPr marL="452628">
              <a:defRPr/>
            </a:pPr>
            <a:endParaRPr lang="en-AU" sz="2400" dirty="0"/>
          </a:p>
          <a:p>
            <a:pPr marL="0" indent="-290322">
              <a:defRPr/>
            </a:pPr>
            <a:endParaRPr lang="en-AU" sz="2400" dirty="0" smtClean="0"/>
          </a:p>
          <a:p>
            <a:pPr marL="0" indent="-290322">
              <a:defRPr/>
            </a:pPr>
            <a:endParaRPr lang="en-AU" sz="2400" dirty="0"/>
          </a:p>
          <a:p>
            <a:pPr marL="0" indent="-290322">
              <a:defRPr/>
            </a:pPr>
            <a:endParaRPr lang="en-AU" sz="2400" dirty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4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4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4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400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400" dirty="0" smtClean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8259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Outcomes for the Learner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78939"/>
          </a:xfrm>
        </p:spPr>
        <p:txBody>
          <a:bodyPr>
            <a:normAutofit fontScale="92500" lnSpcReduction="10000"/>
          </a:bodyPr>
          <a:lstStyle/>
          <a:p>
            <a:pPr lvl="0"/>
            <a:endParaRPr lang="en-AU" dirty="0" smtClean="0"/>
          </a:p>
          <a:p>
            <a:r>
              <a:rPr lang="en-AU" dirty="0" smtClean="0">
                <a:latin typeface="Comic Sans MS" pitchFamily="66" charset="0"/>
              </a:rPr>
              <a:t>Immersion </a:t>
            </a:r>
            <a:r>
              <a:rPr lang="en-AU" dirty="0">
                <a:latin typeface="Comic Sans MS" pitchFamily="66" charset="0"/>
              </a:rPr>
              <a:t>in </a:t>
            </a:r>
            <a:r>
              <a:rPr lang="en-AU" dirty="0" smtClean="0">
                <a:latin typeface="Comic Sans MS" pitchFamily="66" charset="0"/>
              </a:rPr>
              <a:t>case-based pedagogy challenged staff to up-skill own personal pedagogy</a:t>
            </a:r>
          </a:p>
          <a:p>
            <a:endParaRPr lang="en-AU" dirty="0" smtClean="0">
              <a:latin typeface="Comic Sans MS" pitchFamily="66" charset="0"/>
            </a:endParaRPr>
          </a:p>
          <a:p>
            <a:pPr lvl="0"/>
            <a:r>
              <a:rPr lang="en-AU" dirty="0" smtClean="0">
                <a:latin typeface="Comic Sans MS" pitchFamily="66" charset="0"/>
              </a:rPr>
              <a:t>Challenged staff to develop a social constructivist pedagogy online </a:t>
            </a:r>
          </a:p>
          <a:p>
            <a:pPr lvl="0"/>
            <a:endParaRPr lang="en-AU" dirty="0" smtClean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The team based approach enabled us to support each other’s growth to meet those challenges and share the work load</a:t>
            </a:r>
          </a:p>
          <a:p>
            <a:endParaRPr lang="en-AU" dirty="0" smtClean="0">
              <a:latin typeface="Comic Sans MS" pitchFamily="66" charset="0"/>
            </a:endParaRPr>
          </a:p>
          <a:p>
            <a:pPr lvl="0"/>
            <a:r>
              <a:rPr lang="en-AU" dirty="0" smtClean="0">
                <a:latin typeface="Comic Sans MS" pitchFamily="66" charset="0"/>
              </a:rPr>
              <a:t>Evidence from statistical analysis supported the case based approach</a:t>
            </a:r>
          </a:p>
          <a:p>
            <a:pPr marL="0" lvl="0" indent="0"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71438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AU" sz="3100" b="1" dirty="0" smtClean="0"/>
              <a:t/>
            </a:r>
            <a:br>
              <a:rPr lang="en-AU" sz="3100" b="1" dirty="0" smtClean="0"/>
            </a:br>
            <a:r>
              <a:rPr lang="en-AU" sz="3600" b="1" dirty="0" smtClean="0">
                <a:latin typeface="Comic Sans MS" pitchFamily="66" charset="0"/>
              </a:rPr>
              <a:t>Explicit outcomes for the Teaching Team </a:t>
            </a:r>
            <a:r>
              <a:rPr lang="en-AU" sz="3600" dirty="0" smtClean="0"/>
              <a:t/>
            </a:r>
            <a:br>
              <a:rPr lang="en-AU" sz="3600" dirty="0" smtClean="0"/>
            </a:b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xmlns="" val="9053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latin typeface="Comic Sans MS" pitchFamily="66" charset="0"/>
              </a:rPr>
              <a:t>Synergies </a:t>
            </a:r>
            <a:r>
              <a:rPr lang="en-AU" dirty="0">
                <a:latin typeface="Comic Sans MS" pitchFamily="66" charset="0"/>
              </a:rPr>
              <a:t>between teaching and </a:t>
            </a:r>
            <a:r>
              <a:rPr lang="en-AU" dirty="0" smtClean="0">
                <a:latin typeface="Comic Sans MS" pitchFamily="66" charset="0"/>
              </a:rPr>
              <a:t>research realised</a:t>
            </a:r>
            <a:endParaRPr lang="en-AU" dirty="0">
              <a:latin typeface="Comic Sans MS" pitchFamily="66" charset="0"/>
            </a:endParaRPr>
          </a:p>
          <a:p>
            <a:pPr marL="109728" indent="0">
              <a:buNone/>
            </a:pPr>
            <a:endParaRPr lang="en-AU" dirty="0" smtClean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Exposure to alternative </a:t>
            </a:r>
            <a:r>
              <a:rPr lang="en-AU" dirty="0">
                <a:latin typeface="Comic Sans MS" pitchFamily="66" charset="0"/>
              </a:rPr>
              <a:t>views and practices </a:t>
            </a:r>
            <a:r>
              <a:rPr lang="en-AU" dirty="0" smtClean="0">
                <a:latin typeface="Comic Sans MS" pitchFamily="66" charset="0"/>
              </a:rPr>
              <a:t>challenged our tacit professional </a:t>
            </a:r>
            <a:r>
              <a:rPr lang="en-AU" dirty="0">
                <a:latin typeface="Comic Sans MS" pitchFamily="66" charset="0"/>
              </a:rPr>
              <a:t>knowledge and </a:t>
            </a:r>
            <a:r>
              <a:rPr lang="en-AU" dirty="0" smtClean="0">
                <a:latin typeface="Comic Sans MS" pitchFamily="66" charset="0"/>
              </a:rPr>
              <a:t>practice in a safe context </a:t>
            </a:r>
          </a:p>
          <a:p>
            <a:endParaRPr lang="en-AU" dirty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Tacit </a:t>
            </a:r>
            <a:r>
              <a:rPr lang="en-AU" dirty="0">
                <a:latin typeface="Comic Sans MS" pitchFamily="66" charset="0"/>
              </a:rPr>
              <a:t>knowledge was made explicit through dialogues and </a:t>
            </a:r>
            <a:r>
              <a:rPr lang="en-AU" dirty="0" smtClean="0">
                <a:latin typeface="Comic Sans MS" pitchFamily="66" charset="0"/>
              </a:rPr>
              <a:t>discussions</a:t>
            </a:r>
          </a:p>
          <a:p>
            <a:endParaRPr lang="en-AU" dirty="0">
              <a:latin typeface="Comic Sans MS" pitchFamily="66" charset="0"/>
            </a:endParaRPr>
          </a:p>
          <a:p>
            <a:pPr lvl="0"/>
            <a:r>
              <a:rPr lang="en-AU" dirty="0" smtClean="0">
                <a:latin typeface="Comic Sans MS" pitchFamily="66" charset="0"/>
              </a:rPr>
              <a:t>Regular team discussions enabled us to evolve into a community of professional learners. </a:t>
            </a:r>
          </a:p>
          <a:p>
            <a:pPr lvl="0"/>
            <a:endParaRPr lang="en-AU" dirty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Realised potential for long </a:t>
            </a:r>
            <a:r>
              <a:rPr lang="en-AU" dirty="0">
                <a:latin typeface="Comic Sans MS" pitchFamily="66" charset="0"/>
              </a:rPr>
              <a:t>term </a:t>
            </a:r>
            <a:r>
              <a:rPr lang="en-AU" dirty="0" smtClean="0">
                <a:latin typeface="Comic Sans MS" pitchFamily="66" charset="0"/>
              </a:rPr>
              <a:t>research.</a:t>
            </a:r>
            <a:endParaRPr lang="en-AU" dirty="0">
              <a:latin typeface="Comic Sans MS" pitchFamily="66" charset="0"/>
            </a:endParaRPr>
          </a:p>
          <a:p>
            <a:pPr lvl="0"/>
            <a:endParaRPr lang="en-AU" dirty="0"/>
          </a:p>
          <a:p>
            <a:pPr lvl="0">
              <a:buNone/>
            </a:pPr>
            <a:endParaRPr lang="en-AU" dirty="0"/>
          </a:p>
          <a:p>
            <a:pPr lvl="0">
              <a:buNone/>
            </a:pPr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 smtClean="0">
                <a:latin typeface="Comic Sans MS" pitchFamily="66" charset="0"/>
              </a:rPr>
              <a:t>Implicit outcomes for the Teaching Team</a:t>
            </a:r>
            <a:endParaRPr lang="en-A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4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AU" dirty="0" smtClean="0">
                <a:latin typeface="Comic Sans MS" pitchFamily="66" charset="0"/>
              </a:rPr>
              <a:t>The case-based pedagogy disrupted prior successful experiences as learners and teachers</a:t>
            </a:r>
          </a:p>
          <a:p>
            <a:pPr>
              <a:buNone/>
            </a:pPr>
            <a:endParaRPr lang="en-A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AU" dirty="0" smtClean="0">
                <a:latin typeface="Comic Sans MS" pitchFamily="66" charset="0"/>
              </a:rPr>
              <a:t>The students experienced </a:t>
            </a:r>
            <a:r>
              <a:rPr lang="en-AU" dirty="0">
                <a:latin typeface="Comic Sans MS" pitchFamily="66" charset="0"/>
              </a:rPr>
              <a:t>a process they could apply to their own journey to becoming and being a professional educator  </a:t>
            </a:r>
            <a:endParaRPr lang="en-AU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AU" dirty="0" smtClean="0">
                <a:latin typeface="Comic Sans MS" pitchFamily="66" charset="0"/>
              </a:rPr>
              <a:t> </a:t>
            </a:r>
            <a:endParaRPr lang="en-AU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AU" dirty="0" smtClean="0">
                <a:latin typeface="Comic Sans MS" pitchFamily="66" charset="0"/>
              </a:rPr>
              <a:t>These </a:t>
            </a:r>
            <a:r>
              <a:rPr lang="en-AU" dirty="0">
                <a:latin typeface="Comic Sans MS" pitchFamily="66" charset="0"/>
              </a:rPr>
              <a:t>cases provided a scaffolded learning journey for </a:t>
            </a:r>
            <a:r>
              <a:rPr lang="en-AU" dirty="0" smtClean="0">
                <a:latin typeface="Comic Sans MS" pitchFamily="66" charset="0"/>
              </a:rPr>
              <a:t>all—students and teaching team</a:t>
            </a:r>
          </a:p>
          <a:p>
            <a:pPr marL="109728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109728" indent="0" algn="ctr">
              <a:buNone/>
            </a:pPr>
            <a:r>
              <a:rPr lang="en-AU" sz="3200" b="1" dirty="0" smtClean="0">
                <a:latin typeface="Comic Sans MS" pitchFamily="66" charset="0"/>
              </a:rPr>
              <a:t>Ultimately we all learned about being a learner before being a teacher—whether in a face-to-face or on-line learning and teaching environment</a:t>
            </a:r>
            <a:endParaRPr lang="en-AU" sz="3200" b="1" dirty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/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3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A Case for Case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AU" dirty="0" smtClean="0">
                <a:latin typeface="Comic Sans MS" pitchFamily="66" charset="0"/>
              </a:rPr>
              <a:t>How beginning teachers build their professional understandings</a:t>
            </a:r>
          </a:p>
          <a:p>
            <a:r>
              <a:rPr lang="en-AU" dirty="0" smtClean="0">
                <a:latin typeface="Comic Sans MS" pitchFamily="66" charset="0"/>
              </a:rPr>
              <a:t>Tacit knowledge</a:t>
            </a:r>
          </a:p>
          <a:p>
            <a:r>
              <a:rPr lang="en-AU" dirty="0" smtClean="0">
                <a:latin typeface="Comic Sans MS" pitchFamily="66" charset="0"/>
              </a:rPr>
              <a:t>Unpacking personal learning and perceived teaching baggage</a:t>
            </a:r>
          </a:p>
          <a:p>
            <a:r>
              <a:rPr lang="en-AU" dirty="0" smtClean="0">
                <a:latin typeface="Comic Sans MS" pitchFamily="66" charset="0"/>
              </a:rPr>
              <a:t>Role of narratives</a:t>
            </a:r>
          </a:p>
          <a:p>
            <a:r>
              <a:rPr lang="en-AU" dirty="0" smtClean="0">
                <a:latin typeface="Comic Sans MS" pitchFamily="66" charset="0"/>
              </a:rPr>
              <a:t>Role of inquiry</a:t>
            </a:r>
          </a:p>
          <a:p>
            <a:r>
              <a:rPr lang="en-AU" dirty="0" smtClean="0">
                <a:latin typeface="Comic Sans MS" pitchFamily="66" charset="0"/>
              </a:rPr>
              <a:t>Developing critical reflective practices</a:t>
            </a:r>
          </a:p>
          <a:p>
            <a:pPr>
              <a:buFont typeface="Arial" charset="0"/>
              <a:buNone/>
            </a:pPr>
            <a:endParaRPr lang="en-AU" dirty="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Rationale for </a:t>
            </a:r>
            <a:r>
              <a:rPr lang="en-AU" sz="3200" dirty="0" smtClean="0">
                <a:latin typeface="Comic Sans MS" pitchFamily="66" charset="0"/>
              </a:rPr>
              <a:t>using </a:t>
            </a:r>
            <a:r>
              <a:rPr lang="en-AU" sz="3200" dirty="0" smtClean="0">
                <a:latin typeface="Comic Sans MS" pitchFamily="66" charset="0"/>
              </a:rPr>
              <a:t>Case as a Teaching Strategy in Graduate Diploma Learning and Teaching </a:t>
            </a:r>
            <a:endParaRPr lang="en-AU" sz="3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Model of critically reflective inquiry through narrative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0063" y="1571625"/>
            <a:ext cx="4071937" cy="1857375"/>
            <a:chOff x="-1" y="0"/>
            <a:chExt cx="2743201" cy="1600200"/>
          </a:xfrm>
        </p:grpSpPr>
        <p:sp>
          <p:nvSpPr>
            <p:cNvPr id="17" name="Round Single Corner Rectangle 16"/>
            <p:cNvSpPr/>
            <p:nvPr/>
          </p:nvSpPr>
          <p:spPr>
            <a:xfrm rot="16200000">
              <a:off x="571500" y="-571501"/>
              <a:ext cx="1600200" cy="2743201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 Single Corner Rectangle 4"/>
            <p:cNvSpPr/>
            <p:nvPr/>
          </p:nvSpPr>
          <p:spPr>
            <a:xfrm rot="21600000">
              <a:off x="-1" y="0"/>
              <a:ext cx="2743201" cy="1200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AU" sz="2000" b="1" dirty="0">
                  <a:solidFill>
                    <a:schemeClr val="tx1"/>
                  </a:solidFill>
                </a:rPr>
                <a:t>Case narrative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572000" y="1571625"/>
            <a:ext cx="4143375" cy="1857375"/>
            <a:chOff x="2743200" y="0"/>
            <a:chExt cx="2743200" cy="1600200"/>
          </a:xfrm>
        </p:grpSpPr>
        <p:sp>
          <p:nvSpPr>
            <p:cNvPr id="15" name="Round Single Corner Rectangle 14"/>
            <p:cNvSpPr/>
            <p:nvPr/>
          </p:nvSpPr>
          <p:spPr>
            <a:xfrm>
              <a:off x="2743200" y="0"/>
              <a:ext cx="2743200" cy="1600200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 Single Corner Rectangle 6"/>
            <p:cNvSpPr/>
            <p:nvPr/>
          </p:nvSpPr>
          <p:spPr>
            <a:xfrm>
              <a:off x="2743200" y="0"/>
              <a:ext cx="2743200" cy="1200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AU" sz="2000" b="1" dirty="0">
                  <a:solidFill>
                    <a:schemeClr val="tx1"/>
                  </a:solidFill>
                </a:rPr>
                <a:t>Anecdotes &amp; vignettes narrative</a:t>
              </a:r>
            </a:p>
          </p:txBody>
        </p:sp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3" y="3429000"/>
            <a:ext cx="4071937" cy="2286000"/>
            <a:chOff x="0" y="1600200"/>
            <a:chExt cx="2743200" cy="1600200"/>
          </a:xfrm>
        </p:grpSpPr>
        <p:sp>
          <p:nvSpPr>
            <p:cNvPr id="13" name="Round Single Corner Rectangle 12"/>
            <p:cNvSpPr/>
            <p:nvPr/>
          </p:nvSpPr>
          <p:spPr>
            <a:xfrm rot="10800000">
              <a:off x="0" y="1600200"/>
              <a:ext cx="2743200" cy="1600200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 Single Corner Rectangle 8"/>
            <p:cNvSpPr/>
            <p:nvPr/>
          </p:nvSpPr>
          <p:spPr>
            <a:xfrm rot="21600000">
              <a:off x="0" y="2000250"/>
              <a:ext cx="2743200" cy="1200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AU" sz="2000" b="1" dirty="0">
                  <a:solidFill>
                    <a:schemeClr val="tx1"/>
                  </a:solidFill>
                </a:rPr>
                <a:t>Critical incident narrative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4572000" y="3429000"/>
            <a:ext cx="4143375" cy="2286000"/>
            <a:chOff x="2743199" y="1600200"/>
            <a:chExt cx="2743201" cy="1600200"/>
          </a:xfrm>
        </p:grpSpPr>
        <p:sp>
          <p:nvSpPr>
            <p:cNvPr id="11" name="Round Single Corner Rectangle 10"/>
            <p:cNvSpPr/>
            <p:nvPr/>
          </p:nvSpPr>
          <p:spPr>
            <a:xfrm rot="5400000">
              <a:off x="3314700" y="1028699"/>
              <a:ext cx="1600200" cy="2743201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 Single Corner Rectangle 10"/>
            <p:cNvSpPr/>
            <p:nvPr/>
          </p:nvSpPr>
          <p:spPr>
            <a:xfrm>
              <a:off x="2743199" y="2000250"/>
              <a:ext cx="2743201" cy="1200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AU" sz="2000" b="1" dirty="0">
                  <a:solidFill>
                    <a:schemeClr val="tx1"/>
                  </a:solidFill>
                </a:rPr>
                <a:t>Autobiography narrative</a:t>
              </a:r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286125" y="2857500"/>
            <a:ext cx="2428875" cy="1571625"/>
            <a:chOff x="1920240" y="1200150"/>
            <a:chExt cx="1645920" cy="800100"/>
          </a:xfrm>
        </p:grpSpPr>
        <p:sp>
          <p:nvSpPr>
            <p:cNvPr id="9" name="Rounded Rectangle 8"/>
            <p:cNvSpPr/>
            <p:nvPr/>
          </p:nvSpPr>
          <p:spPr>
            <a:xfrm>
              <a:off x="1920240" y="1200150"/>
              <a:ext cx="1645920" cy="8001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12"/>
            <p:cNvSpPr/>
            <p:nvPr/>
          </p:nvSpPr>
          <p:spPr>
            <a:xfrm>
              <a:off x="1960044" y="1238943"/>
              <a:ext cx="1566313" cy="722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AU" sz="2000" b="1" dirty="0"/>
                <a:t>Critical reflective practice through inquiry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EDG2000 Designing for Learning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14500" y="1285875"/>
            <a:ext cx="5315498" cy="5016500"/>
            <a:chOff x="3300" y="2325"/>
            <a:chExt cx="6006" cy="4186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3300" y="2325"/>
              <a:ext cx="6000" cy="4185"/>
            </a:xfrm>
            <a:prstGeom prst="can">
              <a:avLst>
                <a:gd name="adj" fmla="val 25000"/>
              </a:avLst>
            </a:prstGeom>
            <a:solidFill>
              <a:srgbClr val="9BBB59"/>
            </a:solidFill>
            <a:ln w="1905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7" name="Oval 4"/>
            <p:cNvSpPr>
              <a:spLocks noChangeArrowheads="1"/>
            </p:cNvSpPr>
            <p:nvPr/>
          </p:nvSpPr>
          <p:spPr bwMode="auto">
            <a:xfrm>
              <a:off x="5355" y="2925"/>
              <a:ext cx="1965" cy="930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>
                <a:spcAft>
                  <a:spcPts val="1000"/>
                </a:spcAft>
              </a:pPr>
              <a:r>
                <a:rPr lang="en-AU" sz="1600" dirty="0">
                  <a:latin typeface="Calibri" pitchFamily="34" charset="0"/>
                </a:rPr>
                <a:t>Content Modules</a:t>
              </a:r>
            </a:p>
            <a:p>
              <a:pPr algn="ctr">
                <a:spcAft>
                  <a:spcPts val="1000"/>
                </a:spcAft>
              </a:pPr>
              <a:r>
                <a:rPr lang="en-AU" sz="1600" dirty="0">
                  <a:latin typeface="Calibri" pitchFamily="34" charset="0"/>
                </a:rPr>
                <a:t>(on-line)</a:t>
              </a:r>
            </a:p>
            <a:p>
              <a:pPr>
                <a:spcAft>
                  <a:spcPts val="1000"/>
                </a:spcAft>
              </a:pPr>
              <a:endParaRPr lang="en-AU" sz="1100" dirty="0"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endParaRPr lang="en-AU" sz="1100" dirty="0">
                <a:latin typeface="Calibri" pitchFamily="34" charset="0"/>
              </a:endParaRPr>
            </a:p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68" name="Text Box 5"/>
            <p:cNvSpPr txBox="1">
              <a:spLocks noChangeArrowheads="1"/>
            </p:cNvSpPr>
            <p:nvPr/>
          </p:nvSpPr>
          <p:spPr bwMode="auto">
            <a:xfrm>
              <a:off x="4026" y="2806"/>
              <a:ext cx="915" cy="1174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>
                <a:spcAft>
                  <a:spcPts val="1000"/>
                </a:spcAft>
              </a:pPr>
              <a:r>
                <a:rPr lang="en-AU" sz="1600" dirty="0">
                  <a:latin typeface="Calibri" pitchFamily="34" charset="0"/>
                </a:rPr>
                <a:t>Cases</a:t>
              </a:r>
            </a:p>
            <a:p>
              <a:pPr algn="ctr">
                <a:spcAft>
                  <a:spcPts val="1000"/>
                </a:spcAft>
              </a:pPr>
              <a:r>
                <a:rPr lang="en-AU" sz="1600" dirty="0" smtClean="0">
                  <a:latin typeface="Calibri" pitchFamily="34" charset="0"/>
                </a:rPr>
                <a:t>(8 </a:t>
              </a:r>
              <a:r>
                <a:rPr lang="en-AU" sz="1600" dirty="0">
                  <a:latin typeface="Calibri" pitchFamily="34" charset="0"/>
                </a:rPr>
                <a:t>on-line)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5369" name="Text Box 6"/>
            <p:cNvSpPr txBox="1">
              <a:spLocks noChangeArrowheads="1"/>
            </p:cNvSpPr>
            <p:nvPr/>
          </p:nvSpPr>
          <p:spPr bwMode="auto">
            <a:xfrm>
              <a:off x="7497" y="2726"/>
              <a:ext cx="1372" cy="923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>
                <a:spcAft>
                  <a:spcPts val="1000"/>
                </a:spcAft>
              </a:pPr>
              <a:r>
                <a:rPr lang="en-AU" sz="1600" dirty="0">
                  <a:latin typeface="Calibri" pitchFamily="34" charset="0"/>
                </a:rPr>
                <a:t>Workshops</a:t>
              </a:r>
            </a:p>
            <a:p>
              <a:pPr algn="ctr">
                <a:spcAft>
                  <a:spcPts val="1000"/>
                </a:spcAft>
              </a:pPr>
              <a:r>
                <a:rPr lang="en-AU" sz="1600" dirty="0">
                  <a:latin typeface="Calibri" pitchFamily="34" charset="0"/>
                </a:rPr>
                <a:t>(ONC &amp; on-line)</a:t>
              </a: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22535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330" y="4512"/>
              <a:ext cx="2583" cy="141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371" name="Text Box 8"/>
            <p:cNvSpPr txBox="1">
              <a:spLocks noChangeArrowheads="1"/>
            </p:cNvSpPr>
            <p:nvPr/>
          </p:nvSpPr>
          <p:spPr bwMode="auto">
            <a:xfrm>
              <a:off x="3300" y="4173"/>
              <a:ext cx="6000" cy="8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AU" sz="2200" dirty="0" smtClean="0">
                  <a:latin typeface="Calibri" pitchFamily="34" charset="0"/>
                </a:rPr>
                <a:t>Professional Experience</a:t>
              </a:r>
              <a:endParaRPr lang="en-AU" sz="2200" dirty="0">
                <a:latin typeface="Calibri" pitchFamily="34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AU" sz="2200" dirty="0">
                  <a:latin typeface="Calibri" pitchFamily="34" charset="0"/>
                </a:rPr>
                <a:t>(15 </a:t>
              </a:r>
              <a:r>
                <a:rPr lang="en-AU" sz="2200" dirty="0" smtClean="0">
                  <a:latin typeface="Calibri" pitchFamily="34" charset="0"/>
                </a:rPr>
                <a:t>days)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72" name="AutoShape 9"/>
            <p:cNvSpPr>
              <a:spLocks noChangeArrowheads="1"/>
            </p:cNvSpPr>
            <p:nvPr/>
          </p:nvSpPr>
          <p:spPr bwMode="auto">
            <a:xfrm>
              <a:off x="3356" y="4474"/>
              <a:ext cx="1575" cy="241"/>
            </a:xfrm>
            <a:prstGeom prst="leftArrow">
              <a:avLst>
                <a:gd name="adj1" fmla="val 50000"/>
                <a:gd name="adj2" fmla="val 275359"/>
              </a:avLst>
            </a:prstGeom>
            <a:solidFill>
              <a:srgbClr val="20586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>
                <a:latin typeface="Calibri" pitchFamily="34" charset="0"/>
              </a:endParaRPr>
            </a:p>
          </p:txBody>
        </p:sp>
        <p:sp>
          <p:nvSpPr>
            <p:cNvPr id="15373" name="AutoShape 10"/>
            <p:cNvSpPr>
              <a:spLocks noChangeArrowheads="1"/>
            </p:cNvSpPr>
            <p:nvPr/>
          </p:nvSpPr>
          <p:spPr bwMode="auto">
            <a:xfrm>
              <a:off x="7261" y="4474"/>
              <a:ext cx="2045" cy="241"/>
            </a:xfrm>
            <a:prstGeom prst="rightArrow">
              <a:avLst>
                <a:gd name="adj1" fmla="val 50000"/>
                <a:gd name="adj2" fmla="val 309445"/>
              </a:avLst>
            </a:prstGeom>
            <a:solidFill>
              <a:srgbClr val="20586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>
                <a:latin typeface="Calibri" pitchFamily="34" charset="0"/>
              </a:endParaRPr>
            </a:p>
          </p:txBody>
        </p:sp>
        <p:cxnSp>
          <p:nvCxnSpPr>
            <p:cNvPr id="15374" name="AutoShape 11"/>
            <p:cNvCxnSpPr>
              <a:cxnSpLocks noChangeShapeType="1"/>
            </p:cNvCxnSpPr>
            <p:nvPr/>
          </p:nvCxnSpPr>
          <p:spPr bwMode="auto">
            <a:xfrm rot="10800000" flipV="1">
              <a:off x="6367" y="2646"/>
              <a:ext cx="1211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375" name="AutoShape 14"/>
            <p:cNvCxnSpPr>
              <a:cxnSpLocks noChangeShapeType="1"/>
              <a:endCxn id="15367" idx="0"/>
            </p:cNvCxnSpPr>
            <p:nvPr/>
          </p:nvCxnSpPr>
          <p:spPr bwMode="auto">
            <a:xfrm>
              <a:off x="5076" y="2646"/>
              <a:ext cx="1262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cxnSp>
        <p:nvCxnSpPr>
          <p:cNvPr id="32" name="Straight Connector 31"/>
          <p:cNvCxnSpPr/>
          <p:nvPr/>
        </p:nvCxnSpPr>
        <p:spPr>
          <a:xfrm rot="5400000">
            <a:off x="5429250" y="3071813"/>
            <a:ext cx="571500" cy="285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2531" idx="3"/>
          </p:cNvCxnSpPr>
          <p:nvPr/>
        </p:nvCxnSpPr>
        <p:spPr>
          <a:xfrm rot="5400000">
            <a:off x="3820318" y="4691857"/>
            <a:ext cx="2157413" cy="106045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</a:t>
            </a:r>
            <a:endParaRPr lang="en-AU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0" y="620688"/>
          <a:ext cx="9144000" cy="5589587"/>
        </p:xfrm>
        <a:graphic>
          <a:graphicData uri="http://schemas.openxmlformats.org/presentationml/2006/ole">
            <p:oleObj spid="_x0000_s8201" name="Document" r:id="rId3" imgW="9422598" imgH="575869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550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4620276"/>
              </p:ext>
            </p:extLst>
          </p:nvPr>
        </p:nvGraphicFramePr>
        <p:xfrm>
          <a:off x="611560" y="1196752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The case framework to bring theory &amp; practice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latin typeface="Comic Sans MS" pitchFamily="66" charset="0"/>
              </a:rPr>
              <a:t>Situated in authentic educational contexts</a:t>
            </a:r>
          </a:p>
          <a:p>
            <a:pPr>
              <a:buNone/>
            </a:pPr>
            <a:r>
              <a:rPr lang="en-AU" dirty="0" smtClean="0">
                <a:latin typeface="Comic Sans MS" pitchFamily="66" charset="0"/>
              </a:rPr>
              <a:t> </a:t>
            </a:r>
          </a:p>
          <a:p>
            <a:r>
              <a:rPr lang="en-AU" dirty="0" smtClean="0">
                <a:latin typeface="Comic Sans MS" pitchFamily="66" charset="0"/>
              </a:rPr>
              <a:t>Concrete / contextualised scenario</a:t>
            </a:r>
          </a:p>
          <a:p>
            <a:pPr>
              <a:buNone/>
            </a:pPr>
            <a:endParaRPr lang="en-AU" dirty="0" smtClean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Dialogue </a:t>
            </a:r>
            <a:r>
              <a:rPr lang="en-AU" dirty="0">
                <a:latin typeface="Comic Sans MS" pitchFamily="66" charset="0"/>
              </a:rPr>
              <a:t>included in each </a:t>
            </a:r>
            <a:r>
              <a:rPr lang="en-AU" dirty="0" smtClean="0">
                <a:latin typeface="Comic Sans MS" pitchFamily="66" charset="0"/>
              </a:rPr>
              <a:t>case</a:t>
            </a:r>
          </a:p>
          <a:p>
            <a:pPr>
              <a:buNone/>
            </a:pPr>
            <a:endParaRPr lang="en-AU" dirty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Relevant to initial pre-service educators</a:t>
            </a:r>
          </a:p>
          <a:p>
            <a:pPr>
              <a:buNone/>
            </a:pPr>
            <a:endParaRPr lang="en-AU" dirty="0" smtClean="0">
              <a:latin typeface="Comic Sans MS" pitchFamily="66" charset="0"/>
            </a:endParaRPr>
          </a:p>
          <a:p>
            <a:r>
              <a:rPr lang="en-AU" dirty="0" smtClean="0">
                <a:latin typeface="Comic Sans MS" pitchFamily="66" charset="0"/>
              </a:rPr>
              <a:t>Challenged students’ personal pedagogical framework for their future practice </a:t>
            </a:r>
          </a:p>
          <a:p>
            <a:pPr>
              <a:buFont typeface="Arial" charset="0"/>
              <a:buNone/>
            </a:pPr>
            <a:endParaRPr lang="en-AU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Criteria for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 rtlCol="0">
            <a:normAutofit fontScale="85000" lnSpcReduction="20000"/>
          </a:bodyPr>
          <a:lstStyle/>
          <a:p>
            <a:pPr marL="109728" indent="0">
              <a:buNone/>
              <a:defRPr/>
            </a:pPr>
            <a:endParaRPr lang="en-AU" sz="2400" dirty="0"/>
          </a:p>
          <a:p>
            <a:pPr marL="109728" indent="0">
              <a:buNone/>
              <a:defRPr/>
            </a:pPr>
            <a:r>
              <a:rPr lang="en-AU" sz="2300" dirty="0" smtClean="0">
                <a:latin typeface="Comic Sans MS" pitchFamily="66" charset="0"/>
              </a:rPr>
              <a:t>Cases </a:t>
            </a:r>
            <a:r>
              <a:rPr lang="en-AU" sz="2300" dirty="0">
                <a:latin typeface="Comic Sans MS" pitchFamily="66" charset="0"/>
              </a:rPr>
              <a:t>transit from :</a:t>
            </a:r>
            <a:endParaRPr lang="en-AU" sz="23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basic to applied concepts &amp; theories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diverse personal familiar life experience to </a:t>
            </a:r>
            <a:r>
              <a:rPr lang="en-AU" sz="1900" dirty="0">
                <a:latin typeface="Comic Sans MS" pitchFamily="66" charset="0"/>
              </a:rPr>
              <a:t>unfamiliar professional </a:t>
            </a:r>
            <a:r>
              <a:rPr lang="en-AU" sz="1900" dirty="0" smtClean="0">
                <a:latin typeface="Comic Sans MS" pitchFamily="66" charset="0"/>
              </a:rPr>
              <a:t>experiences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300" dirty="0" smtClean="0">
              <a:latin typeface="Comic Sans MS" pitchFamily="66" charset="0"/>
            </a:endParaRPr>
          </a:p>
          <a:p>
            <a:pPr marL="109728" indent="0">
              <a:buNone/>
              <a:defRPr/>
            </a:pPr>
            <a:r>
              <a:rPr lang="en-AU" sz="2300" dirty="0" smtClean="0">
                <a:latin typeface="Comic Sans MS" pitchFamily="66" charset="0"/>
              </a:rPr>
              <a:t>Questions </a:t>
            </a:r>
            <a:r>
              <a:rPr lang="en-AU" sz="2300" dirty="0">
                <a:latin typeface="Comic Sans MS" pitchFamily="66" charset="0"/>
              </a:rPr>
              <a:t>are </a:t>
            </a:r>
            <a:r>
              <a:rPr lang="en-AU" sz="2300" dirty="0" smtClean="0">
                <a:latin typeface="Comic Sans MS" pitchFamily="66" charset="0"/>
              </a:rPr>
              <a:t>scaffolded to: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lead from specific case issues to generalisations and possible application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facilitate analysis &amp; critical reflection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300" dirty="0" smtClean="0">
              <a:latin typeface="Comic Sans MS" pitchFamily="66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en-AU" sz="2300" dirty="0" smtClean="0">
                <a:latin typeface="Comic Sans MS" pitchFamily="66" charset="0"/>
              </a:rPr>
              <a:t>Readings: </a:t>
            </a:r>
          </a:p>
          <a:p>
            <a:pPr marL="708660" lvl="1" indent="-342900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challenge assumptions about classroom practice</a:t>
            </a:r>
          </a:p>
          <a:p>
            <a:pPr marL="708660" lvl="1" indent="-342900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stimulate new thinking </a:t>
            </a:r>
          </a:p>
          <a:p>
            <a:pPr marL="708660" lvl="1" indent="-342900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entice them to engage and explore professional literature.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en-AU" sz="2300" dirty="0" smtClean="0">
                <a:latin typeface="Comic Sans MS" pitchFamily="66" charset="0"/>
              </a:rPr>
              <a:t> 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en-AU" sz="2300" dirty="0" smtClean="0">
                <a:latin typeface="Comic Sans MS" pitchFamily="66" charset="0"/>
              </a:rPr>
              <a:t>Reflective responses: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initial 100 word online postings and responses stimulate critically reflective dialogue between all participants  </a:t>
            </a:r>
            <a:endParaRPr lang="en-AU" sz="19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AU" sz="1900" dirty="0" smtClean="0">
                <a:latin typeface="Comic Sans MS" pitchFamily="66" charset="0"/>
              </a:rPr>
              <a:t>extended 1000 word responses require an overt connection with National Professional Standards. </a:t>
            </a:r>
            <a:endParaRPr lang="en-AU" sz="1900" dirty="0">
              <a:latin typeface="Comic Sans MS" pitchFamily="66" charset="0"/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300" dirty="0" smtClean="0"/>
          </a:p>
          <a:p>
            <a:pPr marL="365760" indent="-256032" fontAlgn="auto">
              <a:spcAft>
                <a:spcPts val="0"/>
              </a:spcAft>
              <a:buFont typeface="Arial" charset="0"/>
              <a:buNone/>
              <a:defRPr/>
            </a:pPr>
            <a:endParaRPr lang="en-AU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3200" dirty="0" smtClean="0">
                <a:latin typeface="Comic Sans MS" pitchFamily="66" charset="0"/>
              </a:rPr>
              <a:t>Design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947863" y="571500"/>
          <a:ext cx="5807075" cy="5715000"/>
        </p:xfrm>
        <a:graphic>
          <a:graphicData uri="http://schemas.openxmlformats.org/presentationml/2006/ole">
            <p:oleObj spid="_x0000_s1047" name="Document" r:id="rId4" imgW="6760915" imgH="6654396" progId="Word.Document.12">
              <p:embed/>
            </p:oleObj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A Case for Case&amp;#x0D;&amp;#x0A;Exploring the use of Case Studies in an on-line context&amp;#x0D;&amp;#x0A;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Rationale for using Case as a Teaching Strategy in Graduate Diploma Learning and Teaching 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Model of critically reflective inquiry through narrative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EDG2000 Designing for Learning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The case framework to bring theory &amp;amp; practice together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Criteria for Cases&amp;quot;&quot;/&gt;&lt;property id=&quot;20307&quot; value=&quot;267&quot;/&gt;&lt;/object&gt;&lt;object type=&quot;3&quot; unique_id=&quot;10010&quot;&gt;&lt;property id=&quot;20148&quot; value=&quot;5&quot;/&gt;&lt;property id=&quot;20300&quot; value=&quot;Slide 8 - &amp;quot;Design Considerations&amp;quot;&quot;/&gt;&lt;property id=&quot;20307&quot; value=&quot;269&quot;/&gt;&lt;/object&gt;&lt;object type=&quot;3&quot; unique_id=&quot;10011&quot;&gt;&lt;property id=&quot;20148&quot; value=&quot;5&quot;/&gt;&lt;property id=&quot;20300&quot; value=&quot;Slide 9 - &amp;quot;    &amp;quot;&quot;/&gt;&lt;property id=&quot;20307&quot; value=&quot;270&quot;/&gt;&lt;/object&gt;&lt;object type=&quot;3&quot; unique_id=&quot;10019&quot;&gt;&lt;property id=&quot;20148&quot; value=&quot;5&quot;/&gt;&lt;property id=&quot;20300&quot; value=&quot;Slide 11 - &amp;quot;Outcomes for the Learner&amp;quot;&quot;/&gt;&lt;property id=&quot;20307&quot; value=&quot;285&quot;/&gt;&lt;/object&gt;&lt;object type=&quot;3&quot; unique_id=&quot;10020&quot;&gt;&lt;property id=&quot;20148&quot; value=&quot;5&quot;/&gt;&lt;property id=&quot;20300&quot; value=&quot;Slide 14 - &amp;quot;A Case for Case&amp;quot;&quot;/&gt;&lt;property id=&quot;20307&quot; value=&quot;286&quot;/&gt;&lt;/object&gt;&lt;object type=&quot;3&quot; unique_id=&quot;10021&quot;&gt;&lt;property id=&quot;20148&quot; value=&quot;5&quot;/&gt;&lt;property id=&quot;20300&quot; value=&quot;Slide 5 - &amp;quot;  &amp;quot;&quot;/&gt;&lt;property id=&quot;20307&quot; value=&quot;287&quot;/&gt;&lt;/object&gt;&lt;object type=&quot;3&quot; unique_id=&quot;10023&quot;&gt;&lt;property id=&quot;20148&quot; value=&quot;5&quot;/&gt;&lt;property id=&quot;20300&quot; value=&quot;Slide 12 - &amp;quot;&amp;#x0D;&amp;#x0A;Explicit outcomes for the Teaching Team &amp;#x0D;&amp;#x0A;&amp;quot;&quot;/&gt;&lt;property id=&quot;20307&quot; value=&quot;290&quot;/&gt;&lt;/object&gt;&lt;object type=&quot;3&quot; unique_id=&quot;10024&quot;&gt;&lt;property id=&quot;20148&quot; value=&quot;5&quot;/&gt;&lt;property id=&quot;20300&quot; value=&quot;Slide 13 - &amp;quot;Implicit outcomes for the Teaching Team&amp;quot;&quot;/&gt;&lt;property id=&quot;20307&quot; value=&quot;289&quot;/&gt;&lt;/object&gt;&lt;object type=&quot;3&quot; unique_id=&quot;10197&quot;&gt;&lt;property id=&quot;20148&quot; value=&quot;5&quot;/&gt;&lt;property id=&quot;20300&quot; value=&quot;Slide 10 - &amp;quot;Assessment Properties&amp;quot;&quot;/&gt;&lt;property id=&quot;20307&quot; value=&quot;29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</TotalTime>
  <Words>1048</Words>
  <Application>Microsoft Office PowerPoint</Application>
  <PresentationFormat>On-screen Show (4:3)</PresentationFormat>
  <Paragraphs>169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Concourse</vt:lpstr>
      <vt:lpstr>Document</vt:lpstr>
      <vt:lpstr>Microsoft Office Word Document</vt:lpstr>
      <vt:lpstr> A Case for Case Exploring the use of Case Studies in an on-line context </vt:lpstr>
      <vt:lpstr>Rationale for using Case as a Teaching Strategy in Graduate Diploma Learning and Teaching </vt:lpstr>
      <vt:lpstr>Model of critically reflective inquiry through narrative</vt:lpstr>
      <vt:lpstr>EDG2000 Designing for Learning</vt:lpstr>
      <vt:lpstr>  </vt:lpstr>
      <vt:lpstr>The case framework to bring theory &amp; practice together</vt:lpstr>
      <vt:lpstr>Criteria for Cases</vt:lpstr>
      <vt:lpstr>Design Considerations</vt:lpstr>
      <vt:lpstr>    </vt:lpstr>
      <vt:lpstr>Assessment Properties</vt:lpstr>
      <vt:lpstr>Outcomes for the Learner</vt:lpstr>
      <vt:lpstr> Explicit outcomes for the Teaching Team  </vt:lpstr>
      <vt:lpstr>Implicit outcomes for the Teaching Team</vt:lpstr>
      <vt:lpstr>A Case for Case</vt:lpstr>
    </vt:vector>
  </TitlesOfParts>
  <Company>University of Southern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Case Exploring the use of Case Studies in an on-line context</dc:title>
  <dc:creator>Windows User</dc:creator>
  <cp:lastModifiedBy>Michelle Turner</cp:lastModifiedBy>
  <cp:revision>54</cp:revision>
  <dcterms:created xsi:type="dcterms:W3CDTF">2011-09-01T04:53:29Z</dcterms:created>
  <dcterms:modified xsi:type="dcterms:W3CDTF">2011-11-23T02:16:04Z</dcterms:modified>
</cp:coreProperties>
</file>