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  <p:sldMasterId id="2147483663" r:id="rId2"/>
  </p:sldMasterIdLst>
  <p:sldIdLst>
    <p:sldId id="256" r:id="rId3"/>
    <p:sldId id="257" r:id="rId4"/>
    <p:sldId id="258" r:id="rId5"/>
    <p:sldId id="259" r:id="rId6"/>
    <p:sldId id="261" r:id="rId7"/>
    <p:sldId id="262" r:id="rId8"/>
    <p:sldId id="266" r:id="rId9"/>
    <p:sldId id="265" r:id="rId10"/>
    <p:sldId id="268" r:id="rId11"/>
    <p:sldId id="269" r:id="rId12"/>
    <p:sldId id="270" r:id="rId13"/>
    <p:sldId id="271" r:id="rId14"/>
    <p:sldId id="272" r:id="rId15"/>
    <p:sldId id="274" r:id="rId16"/>
  </p:sldIdLst>
  <p:sldSz cx="12192000" cy="6858000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666" y="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6068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849328" y="1993944"/>
            <a:ext cx="9589213" cy="42321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257300" indent="-342900">
              <a:buClr>
                <a:srgbClr val="FAA61A"/>
              </a:buClr>
              <a:buFont typeface="Wingdings" panose="05000000000000000000" pitchFamily="2" charset="2"/>
              <a:buChar char="§"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57350" indent="-285750">
              <a:buClr>
                <a:srgbClr val="FAA61A"/>
              </a:buClr>
              <a:buFont typeface="Wingdings" panose="05000000000000000000" pitchFamily="2" charset="2"/>
              <a:buChar char="§"/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114550" indent="-285750">
              <a:buClr>
                <a:srgbClr val="FAA61A"/>
              </a:buClr>
              <a:buFont typeface="Wingdings" panose="05000000000000000000" pitchFamily="2" charset="2"/>
              <a:buChar char="§"/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>
              <a:buClr>
                <a:srgbClr val="FAA61A"/>
              </a:buClr>
              <a:buFont typeface="Wingdings" panose="05000000000000000000" pitchFamily="2" charset="2"/>
              <a:buChar char="§"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</a:lstStyle>
          <a:p>
            <a:pPr lvl="0"/>
            <a:r>
              <a:rPr lang="en-US" dirty="0" smtClean="0"/>
              <a:t>Sub heading</a:t>
            </a:r>
          </a:p>
          <a:p>
            <a:pPr lvl="1"/>
            <a:r>
              <a:rPr lang="en-US" dirty="0" smtClean="0"/>
              <a:t>Body text</a:t>
            </a:r>
          </a:p>
          <a:p>
            <a:pPr lvl="2"/>
            <a:r>
              <a:rPr lang="en-US" dirty="0" smtClean="0"/>
              <a:t>Bullet 1</a:t>
            </a:r>
          </a:p>
          <a:p>
            <a:pPr lvl="3"/>
            <a:r>
              <a:rPr lang="en-US" dirty="0" smtClean="0"/>
              <a:t>Bullet 2</a:t>
            </a:r>
          </a:p>
          <a:p>
            <a:pPr lvl="4"/>
            <a:r>
              <a:rPr lang="en-US" dirty="0" smtClean="0"/>
              <a:t>Bullet 3</a:t>
            </a:r>
          </a:p>
          <a:p>
            <a:pPr lvl="5"/>
            <a:r>
              <a:rPr lang="en-US" dirty="0" smtClean="0"/>
              <a:t>Bullet 4</a:t>
            </a:r>
            <a:endParaRPr lang="en-AU" dirty="0"/>
          </a:p>
        </p:txBody>
      </p:sp>
      <p:sp>
        <p:nvSpPr>
          <p:cNvPr id="3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849329" y="534257"/>
            <a:ext cx="8191929" cy="11609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F5822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AU" dirty="0" smtClean="0"/>
              <a:t>Heading – click to add text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65147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849331" y="554803"/>
            <a:ext cx="8055592" cy="10685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rgbClr val="F5822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AU" dirty="0" smtClean="0"/>
              <a:t>Heading – click to add text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849332" y="1993187"/>
            <a:ext cx="4572825" cy="4576314"/>
          </a:xfrm>
          <a:prstGeom prst="rect">
            <a:avLst/>
          </a:prstGeom>
        </p:spPr>
        <p:txBody>
          <a:bodyPr/>
          <a:lstStyle>
            <a:lvl1pPr marL="0" marR="0" indent="-2571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2CE50"/>
              </a:buClr>
              <a:buSzPct val="80000"/>
              <a:buFontTx/>
              <a:buNone/>
              <a:tabLst/>
              <a:defRPr sz="24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57213" marR="0" indent="-2143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400"/>
              </a:buClr>
              <a:buSzPct val="70000"/>
              <a:buFont typeface="Wingdings" pitchFamily="2" charset="2"/>
              <a:buChar char="n"/>
              <a:tabLst/>
              <a:defRPr/>
            </a:lvl2pPr>
            <a:lvl3pPr marL="857250" marR="0" indent="-1714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65000"/>
              <a:buFont typeface="Wingdings" pitchFamily="2" charset="2"/>
              <a:buChar char="n"/>
              <a:tabLst/>
              <a:defRPr/>
            </a:lvl3pPr>
            <a:lvl4pPr marL="1200150" marR="0" indent="-1714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Pct val="50000"/>
              <a:buFont typeface="Wingdings" pitchFamily="2" charset="2"/>
              <a:buChar char="n"/>
              <a:tabLst/>
              <a:defRPr/>
            </a:lvl4pPr>
            <a:lvl5pPr marL="1543050" marR="0" indent="-1714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SzPct val="40000"/>
              <a:buFont typeface="Wingdings" pitchFamily="2" charset="2"/>
              <a:buChar char="n"/>
              <a:tabLst/>
              <a:defRPr/>
            </a:lvl5pPr>
          </a:lstStyle>
          <a:p>
            <a:pPr lvl="0"/>
            <a:r>
              <a:rPr lang="en-US" dirty="0" smtClean="0"/>
              <a:t>Sub heading</a:t>
            </a:r>
          </a:p>
          <a:p>
            <a:pPr marL="557213" marR="0" lvl="1" indent="-2143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400"/>
              </a:buClr>
              <a:buSzPct val="70000"/>
              <a:buFont typeface="Wingdings" pitchFamily="2" charset="2"/>
              <a:buChar char="n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Second level</a:t>
            </a:r>
          </a:p>
          <a:p>
            <a:pPr marL="857250" marR="0" lvl="2" indent="-1714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Third level</a:t>
            </a:r>
          </a:p>
          <a:p>
            <a:pPr marL="1200150" marR="0" lvl="3" indent="-1714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Pct val="50000"/>
              <a:buFont typeface="Wingdings" pitchFamily="2" charset="2"/>
              <a:buChar char="n"/>
              <a:tabLst/>
              <a:defRPr/>
            </a:pPr>
            <a:r>
              <a:rPr kumimoji="0" lang="en-US" sz="135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Fourth level</a:t>
            </a:r>
          </a:p>
          <a:p>
            <a:pPr marL="1543050" marR="0" lvl="4" indent="-1714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SzPct val="40000"/>
              <a:buFont typeface="Wingdings" pitchFamily="2" charset="2"/>
              <a:buChar char="n"/>
              <a:tabLst/>
              <a:defRPr/>
            </a:pPr>
            <a:r>
              <a:rPr kumimoji="0" lang="en-US" sz="135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Fifth level</a:t>
            </a:r>
            <a:endParaRPr kumimoji="0" lang="en-AU" sz="135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en-AU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913229" y="1993188"/>
            <a:ext cx="4540249" cy="4566041"/>
          </a:xfrm>
          <a:prstGeom prst="rect">
            <a:avLst/>
          </a:prstGeom>
        </p:spPr>
        <p:txBody>
          <a:bodyPr/>
          <a:lstStyle>
            <a:lvl1pPr marL="0" marR="0" indent="-2571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2CE50"/>
              </a:buClr>
              <a:buSzPct val="80000"/>
              <a:buFontTx/>
              <a:buNone/>
              <a:tabLst/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57213" marR="0" indent="-2143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400"/>
              </a:buClr>
              <a:buSzPct val="70000"/>
              <a:buFont typeface="Wingdings" pitchFamily="2" charset="2"/>
              <a:buChar char="n"/>
              <a:tabLst/>
              <a:defRPr/>
            </a:lvl2pPr>
            <a:lvl3pPr marL="857250" marR="0" indent="-1714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65000"/>
              <a:buFont typeface="Wingdings" pitchFamily="2" charset="2"/>
              <a:buChar char="n"/>
              <a:tabLst/>
              <a:defRPr/>
            </a:lvl3pPr>
            <a:lvl4pPr marL="1200150" marR="0" indent="-1714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Pct val="50000"/>
              <a:buFont typeface="Wingdings" pitchFamily="2" charset="2"/>
              <a:buChar char="n"/>
              <a:tabLst/>
              <a:defRPr/>
            </a:lvl4pPr>
            <a:lvl5pPr marL="1543050" marR="0" indent="-1714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SzPct val="40000"/>
              <a:buFont typeface="Wingdings" pitchFamily="2" charset="2"/>
              <a:buChar char="n"/>
              <a:tabLst/>
              <a:defRPr/>
            </a:lvl5pPr>
          </a:lstStyle>
          <a:p>
            <a:pPr lvl="0"/>
            <a:r>
              <a:rPr lang="en-US" dirty="0" smtClean="0"/>
              <a:t>Sub heading</a:t>
            </a:r>
          </a:p>
          <a:p>
            <a:pPr marL="557213" marR="0" lvl="1" indent="-2143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400"/>
              </a:buClr>
              <a:buSzPct val="70000"/>
              <a:buFont typeface="Wingdings" pitchFamily="2" charset="2"/>
              <a:buChar char="n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Second level</a:t>
            </a:r>
          </a:p>
          <a:p>
            <a:pPr marL="857250" marR="0" lvl="2" indent="-1714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Third level</a:t>
            </a:r>
          </a:p>
          <a:p>
            <a:pPr marL="1200150" marR="0" lvl="3" indent="-1714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Pct val="50000"/>
              <a:buFont typeface="Wingdings" pitchFamily="2" charset="2"/>
              <a:buChar char="n"/>
              <a:tabLst/>
              <a:defRPr/>
            </a:pPr>
            <a:r>
              <a:rPr kumimoji="0" lang="en-US" sz="135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Fourth level</a:t>
            </a:r>
          </a:p>
          <a:p>
            <a:pPr marL="1543050" marR="0" lvl="4" indent="-1714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SzPct val="40000"/>
              <a:buFont typeface="Wingdings" pitchFamily="2" charset="2"/>
              <a:buChar char="n"/>
              <a:tabLst/>
              <a:defRPr/>
            </a:pPr>
            <a:r>
              <a:rPr kumimoji="0" lang="en-US" sz="135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Fifth level</a:t>
            </a:r>
            <a:endParaRPr kumimoji="0" lang="en-AU" sz="135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068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 userDrawn="1"/>
        </p:nvSpPr>
        <p:spPr>
          <a:xfrm>
            <a:off x="906695" y="550057"/>
            <a:ext cx="8150832" cy="117600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F5822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z="3200" dirty="0" smtClean="0"/>
              <a:t>Heading – click to add text</a:t>
            </a:r>
            <a:endParaRPr lang="en-AU" sz="3200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906696" y="2033786"/>
            <a:ext cx="4808305" cy="30817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AU" dirty="0" smtClean="0"/>
              <a:t>Click to add picture</a:t>
            </a:r>
            <a:endParaRPr lang="en-AU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6109700" y="2034284"/>
            <a:ext cx="4767209" cy="30817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AU" dirty="0" smtClean="0"/>
              <a:t>Click to add picture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75789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550061"/>
            <a:ext cx="8082336" cy="1217095"/>
          </a:xfrm>
          <a:prstGeom prst="rect">
            <a:avLst/>
          </a:prstGeom>
        </p:spPr>
        <p:txBody>
          <a:bodyPr/>
          <a:lstStyle>
            <a:lvl1pPr algn="l">
              <a:defRPr sz="3200" b="1" baseline="0">
                <a:solidFill>
                  <a:srgbClr val="F5822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smtClean="0"/>
              <a:t>Heading - click to add text</a:t>
            </a:r>
            <a:endParaRPr lang="en-AU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0" hasCustomPrompt="1"/>
          </p:nvPr>
        </p:nvSpPr>
        <p:spPr>
          <a:xfrm>
            <a:off x="838200" y="2003461"/>
            <a:ext cx="9093485" cy="43151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AU" dirty="0" smtClean="0"/>
              <a:t>Click to add table content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48900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904127" y="570610"/>
            <a:ext cx="8041240" cy="1186273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rgbClr val="F5822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smtClean="0"/>
              <a:t>Heading - click to add text</a:t>
            </a:r>
            <a:endParaRPr lang="en-AU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 hasCustomPrompt="1"/>
          </p:nvPr>
        </p:nvSpPr>
        <p:spPr>
          <a:xfrm>
            <a:off x="904127" y="2003604"/>
            <a:ext cx="9575515" cy="42533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AU" dirty="0" smtClean="0"/>
              <a:t>Click to add chart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10991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644229" y="6518095"/>
            <a:ext cx="33315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900" b="0" i="0" u="none" strike="noStrike" kern="1200" baseline="300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CRICOS QLD00244B NSW 02225M TEQSA:PRF12081</a:t>
            </a:r>
            <a:endParaRPr lang="en-US" sz="1200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563638" y="-563638"/>
            <a:ext cx="2959100" cy="40863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8669262" y="3335262"/>
            <a:ext cx="2959100" cy="4086376"/>
          </a:xfrm>
          <a:prstGeom prst="rect">
            <a:avLst/>
          </a:prstGeom>
        </p:spPr>
      </p:pic>
      <p:sp>
        <p:nvSpPr>
          <p:cNvPr id="8" name="Text Box 10"/>
          <p:cNvSpPr txBox="1"/>
          <p:nvPr userDrawn="1"/>
        </p:nvSpPr>
        <p:spPr>
          <a:xfrm>
            <a:off x="5156200" y="2695575"/>
            <a:ext cx="2583665" cy="1907247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en-A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645" y="196857"/>
            <a:ext cx="2986355" cy="223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337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644229" y="6518095"/>
            <a:ext cx="33315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900" b="0" i="0" u="none" strike="noStrike" kern="1200" baseline="300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CRICOS QLD00244B NSW 02225M TEQSA:PRF12081</a:t>
            </a:r>
            <a:endParaRPr lang="en-US" sz="120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 rot="5400000">
            <a:off x="8669262" y="3335262"/>
            <a:ext cx="2959100" cy="408637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2499" y="0"/>
            <a:ext cx="2986355" cy="223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28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/>
          <p:cNvSpPr txBox="1">
            <a:spLocks/>
          </p:cNvSpPr>
          <p:nvPr/>
        </p:nvSpPr>
        <p:spPr>
          <a:xfrm>
            <a:off x="3004033" y="1717604"/>
            <a:ext cx="5957887" cy="1385888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600" b="1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/>
              <a:t>Communication Techniques for Blended Learning</a:t>
            </a: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3004033" y="4351928"/>
            <a:ext cx="5957887" cy="1150937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 smtClean="0"/>
              <a:t>Dr </a:t>
            </a:r>
            <a:r>
              <a:rPr lang="en-AU" dirty="0"/>
              <a:t>Caryn Coatney</a:t>
            </a:r>
            <a:r>
              <a:rPr lang="en-AU" dirty="0" smtClean="0"/>
              <a:t>, </a:t>
            </a:r>
          </a:p>
          <a:p>
            <a:r>
              <a:rPr lang="en-AU" dirty="0" smtClean="0"/>
              <a:t>University </a:t>
            </a:r>
            <a:r>
              <a:rPr lang="en-AU" dirty="0"/>
              <a:t>of Southern </a:t>
            </a:r>
            <a:r>
              <a:rPr lang="en-AU" dirty="0" smtClean="0"/>
              <a:t>Queensland</a:t>
            </a:r>
          </a:p>
          <a:p>
            <a:r>
              <a:rPr lang="en-AU" i="1" dirty="0" smtClean="0"/>
              <a:t>Presented for the 12th Annual Online Learning Consortium Blended Learning Conference and Workshop 2015 </a:t>
            </a:r>
            <a:endParaRPr lang="en-AU" i="1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3004033" y="3103492"/>
            <a:ext cx="5957887" cy="995362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dirty="0"/>
          </a:p>
          <a:p>
            <a:r>
              <a:rPr lang="en-AU" b="1" dirty="0"/>
              <a:t>Barack Obama and Julia Gillard, </a:t>
            </a:r>
            <a:r>
              <a:rPr lang="en-AU" b="1" dirty="0" smtClean="0"/>
              <a:t>2010-2013©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79726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AU" sz="2000" b="0" dirty="0"/>
              <a:t>Obama and Gillard won public support for their alliance by:</a:t>
            </a:r>
          </a:p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n-AU" sz="2000" b="0" dirty="0"/>
              <a:t>clearly communicating a time frame and practical objectives;</a:t>
            </a:r>
          </a:p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n-AU" sz="2000" b="0" dirty="0"/>
              <a:t>emphasizing keywords such as a shared future and prosperity; </a:t>
            </a:r>
          </a:p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n-AU" sz="2000" b="0" dirty="0"/>
              <a:t>targeting messages to local audiences; and,</a:t>
            </a:r>
          </a:p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n-AU" sz="2000" b="0" dirty="0"/>
              <a:t>appearing responsive to public opinion.</a:t>
            </a:r>
          </a:p>
          <a:p>
            <a:r>
              <a:rPr lang="en-AU" sz="2000" b="0" dirty="0"/>
              <a:t>The success of Obama’s Australian campaign indicates the benefits for blended learning instructors to deliver meaningful content, linked to a clear purpose and achievable goals.</a:t>
            </a:r>
          </a:p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en-AU" dirty="0" smtClean="0"/>
              <a:t>Inspiring hope </a:t>
            </a:r>
          </a:p>
          <a:p>
            <a:pPr algn="ctr"/>
            <a:r>
              <a:rPr lang="en-AU" dirty="0" smtClean="0"/>
              <a:t>for the future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8184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2160996" y="1695236"/>
            <a:ext cx="7191910" cy="4530905"/>
          </a:xfrm>
        </p:spPr>
        <p:txBody>
          <a:bodyPr/>
          <a:lstStyle/>
          <a:p>
            <a:r>
              <a:rPr lang="en-AU" sz="1800" b="0" dirty="0"/>
              <a:t>The two leaders’ communication tactics indicate the possibilities for blended learning educators to expand the language of inclusivity to involve more learners.</a:t>
            </a:r>
          </a:p>
          <a:p>
            <a:r>
              <a:rPr lang="en-AU" sz="1800" b="0" dirty="0"/>
              <a:t>These tactics include:</a:t>
            </a:r>
          </a:p>
          <a:p>
            <a:pPr marL="171450" indent="-171450"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n-AU" sz="1800" b="0" dirty="0"/>
              <a:t>telling stories to develop a web of connectedness and a unified sense of identity based on shared values;</a:t>
            </a:r>
          </a:p>
          <a:p>
            <a:pPr marL="171450" indent="-171450"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n-AU" sz="1800" b="0" dirty="0"/>
              <a:t>delivering clear messages linked to a meaningful purpose and achievable goals to enhance audiences’ understanding. </a:t>
            </a:r>
          </a:p>
          <a:p>
            <a:pPr marL="171450" indent="-171450"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n-AU" sz="1800" b="0" dirty="0"/>
              <a:t>representing interactions with audiences as spontaneous, informal and personalised.</a:t>
            </a:r>
          </a:p>
          <a:p>
            <a:pPr marL="171450" indent="-171450"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n-AU" sz="1800" b="0" dirty="0"/>
              <a:t>identifying with vulnerabilities as well as strengths to elicit a capacity for new ideas and hope for creative possibilities.</a:t>
            </a:r>
          </a:p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AU" dirty="0" smtClean="0"/>
              <a:t>Interacting with communities of learners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229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457200" indent="-457200"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n-AU" b="0" dirty="0" smtClean="0"/>
              <a:t>How can educators generate trust in their leaderships?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AU" b="0" dirty="0" smtClean="0"/>
          </a:p>
          <a:p>
            <a:pPr marL="457200" indent="-457200"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n-AU" b="0" dirty="0" smtClean="0"/>
              <a:t>What are some ways that instructors can create a sense of community for blended learners?</a:t>
            </a:r>
            <a:endParaRPr lang="en-AU" b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en-AU" dirty="0" smtClean="0"/>
              <a:t>Discussion questions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22623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AU" b="0" dirty="0" smtClean="0"/>
              <a:t>From the following list, what are priorities for </a:t>
            </a:r>
            <a:r>
              <a:rPr lang="en-AU" b="0" dirty="0" smtClean="0"/>
              <a:t>communicating in blended learning </a:t>
            </a:r>
            <a:r>
              <a:rPr lang="en-AU" b="0" dirty="0" smtClean="0"/>
              <a:t>environments?</a:t>
            </a:r>
            <a:endParaRPr lang="en-AU" sz="2400" b="0" dirty="0"/>
          </a:p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n-AU" sz="2400" b="0" dirty="0" smtClean="0"/>
              <a:t>Initiating inclusive </a:t>
            </a:r>
            <a:r>
              <a:rPr lang="en-AU" sz="2400" b="0" dirty="0" smtClean="0"/>
              <a:t>conversations;</a:t>
            </a:r>
            <a:r>
              <a:rPr lang="en-AU" sz="2400" b="0" dirty="0"/>
              <a:t> </a:t>
            </a:r>
          </a:p>
          <a:p>
            <a:pPr marL="342900" lvl="0" indent="-342900"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n-AU" sz="2400" b="0" dirty="0" smtClean="0"/>
              <a:t>Being </a:t>
            </a:r>
            <a:r>
              <a:rPr lang="en-AU" sz="2400" b="0" dirty="0"/>
              <a:t>responsive </a:t>
            </a:r>
            <a:r>
              <a:rPr lang="en-AU" sz="2400" b="0" dirty="0" smtClean="0"/>
              <a:t>to new </a:t>
            </a:r>
            <a:r>
              <a:rPr lang="en-AU" sz="2400" b="0" dirty="0" smtClean="0"/>
              <a:t>ideas; </a:t>
            </a:r>
            <a:endParaRPr lang="en-AU" sz="2400" b="0" dirty="0" smtClean="0"/>
          </a:p>
          <a:p>
            <a:pPr marL="342900" lvl="0" indent="-342900"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n-AU" sz="2400" b="0" dirty="0" smtClean="0"/>
              <a:t>Showing </a:t>
            </a:r>
            <a:r>
              <a:rPr lang="en-AU" sz="2400" b="0" dirty="0" smtClean="0"/>
              <a:t>compassion;</a:t>
            </a:r>
            <a:endParaRPr lang="en-AU" sz="2400" b="0" dirty="0"/>
          </a:p>
          <a:p>
            <a:pPr marL="342900" lvl="0" indent="-342900"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n-AU" sz="2400" b="0" dirty="0" smtClean="0"/>
              <a:t>Being </a:t>
            </a:r>
            <a:r>
              <a:rPr lang="en-AU" sz="2400" b="0" dirty="0" smtClean="0"/>
              <a:t>spontaneous; and/or</a:t>
            </a:r>
            <a:endParaRPr lang="en-AU" sz="2400" b="0" dirty="0" smtClean="0"/>
          </a:p>
          <a:p>
            <a:pPr marL="342900" lvl="0" indent="-342900"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n-AU" sz="2400" b="0" dirty="0" smtClean="0"/>
              <a:t>Clearly </a:t>
            </a:r>
            <a:r>
              <a:rPr lang="en-AU" sz="2400" b="0" dirty="0"/>
              <a:t>expressing complex </a:t>
            </a:r>
            <a:r>
              <a:rPr lang="en-AU" sz="2400" b="0" dirty="0" smtClean="0"/>
              <a:t>ideas.</a:t>
            </a:r>
            <a:endParaRPr lang="en-AU" sz="2400" b="0" dirty="0"/>
          </a:p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en-AU" dirty="0" smtClean="0"/>
              <a:t>Discussion questions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11597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AU" sz="1800" b="0" dirty="0" smtClean="0"/>
              <a:t>Ramage, G. (2011). </a:t>
            </a:r>
            <a:r>
              <a:rPr lang="en-AU" sz="1800" b="0" i="1" dirty="0" smtClean="0"/>
              <a:t>Pomp aside, President Obama in the zone </a:t>
            </a:r>
            <a:r>
              <a:rPr lang="en-AU" sz="1800" b="0" dirty="0"/>
              <a:t>[Digital photograph]. Retrieved </a:t>
            </a:r>
            <a:r>
              <a:rPr lang="en-AU" sz="1800" b="0" dirty="0" smtClean="0"/>
              <a:t>from </a:t>
            </a:r>
            <a:r>
              <a:rPr lang="en-AU" sz="1800" b="0" dirty="0"/>
              <a:t>www.theaustralian.com.au/.../story-fn59niix-1226197312340</a:t>
            </a:r>
          </a:p>
          <a:p>
            <a:endParaRPr lang="en-AU" sz="1800" b="0" dirty="0" smtClean="0"/>
          </a:p>
          <a:p>
            <a:r>
              <a:rPr lang="en-AU" sz="1800" b="0" dirty="0" smtClean="0"/>
              <a:t>Watson, J. (2011). </a:t>
            </a:r>
            <a:r>
              <a:rPr lang="en-AU" sz="1800" b="0" i="1" dirty="0"/>
              <a:t>Galleries: When Barack met Julia, Picture: Jim Watson</a:t>
            </a:r>
            <a:r>
              <a:rPr lang="en-AU" sz="1800" b="0" i="1" dirty="0" smtClean="0"/>
              <a:t> </a:t>
            </a:r>
            <a:r>
              <a:rPr lang="en-AU" sz="1800" b="0" dirty="0" smtClean="0"/>
              <a:t>[Digital photograph]. Retrieved from </a:t>
            </a:r>
            <a:r>
              <a:rPr lang="en-AU" sz="1800" b="0" dirty="0"/>
              <a:t>http://www.theaustralian.com.au/national-affairs/photos-fn59niix-1226017522987?page=6</a:t>
            </a:r>
            <a:r>
              <a:rPr lang="en-AU" sz="1800" b="0" dirty="0" smtClean="0"/>
              <a:t> </a:t>
            </a:r>
          </a:p>
          <a:p>
            <a:endParaRPr lang="en-AU" sz="1800" b="0" dirty="0"/>
          </a:p>
          <a:p>
            <a:r>
              <a:rPr lang="en-AU" sz="1800" b="0" i="1" dirty="0" smtClean="0"/>
              <a:t>The transcription of this presentation has been uploaded to the Online Learning Consortium website.</a:t>
            </a:r>
            <a:endParaRPr lang="en-AU" sz="1800" b="0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AU" dirty="0"/>
              <a:t>A</a:t>
            </a:r>
            <a:r>
              <a:rPr lang="en-AU" dirty="0" smtClean="0"/>
              <a:t>cknowledgements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94706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067300" y="15875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136000" y="764704"/>
            <a:ext cx="6120240" cy="97200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i="0" kern="1200" baseline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AU" dirty="0">
                <a:solidFill>
                  <a:srgbClr val="EC6C10"/>
                </a:solidFill>
                <a:latin typeface="Verdana"/>
              </a:rPr>
              <a:t>Generating trustworthy messages 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2135560" y="2132856"/>
            <a:ext cx="7920880" cy="36004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8000" indent="-25200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SzPct val="130000"/>
              <a:buFont typeface="Wingdings" pitchFamily="2" charset="2"/>
              <a:buChar char="§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25200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SzPct val="13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2000" indent="-25200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SzPct val="13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24000" indent="-25200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SzPct val="13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defRPr/>
            </a:pPr>
            <a:r>
              <a:rPr lang="en-AU" dirty="0">
                <a:solidFill>
                  <a:srgbClr val="000000"/>
                </a:solidFill>
                <a:latin typeface="Verdana"/>
              </a:rPr>
              <a:t>Blended learning teachers and political leaders share aims to:</a:t>
            </a:r>
          </a:p>
          <a:p>
            <a:pPr lvl="2">
              <a:buClr>
                <a:srgbClr val="FFC000"/>
              </a:buClr>
              <a:defRPr/>
            </a:pPr>
            <a:r>
              <a:rPr lang="en-AU" dirty="0">
                <a:solidFill>
                  <a:srgbClr val="000000"/>
                </a:solidFill>
                <a:latin typeface="Verdana"/>
              </a:rPr>
              <a:t>create a sense of community; and,</a:t>
            </a:r>
          </a:p>
          <a:p>
            <a:pPr lvl="2">
              <a:buClr>
                <a:srgbClr val="FFC000"/>
              </a:buClr>
              <a:defRPr/>
            </a:pPr>
            <a:r>
              <a:rPr lang="en-AU" dirty="0">
                <a:solidFill>
                  <a:srgbClr val="000000"/>
                </a:solidFill>
                <a:latin typeface="Verdana"/>
              </a:rPr>
              <a:t>develop relations with their audiences based on trust and belonging.</a:t>
            </a:r>
          </a:p>
        </p:txBody>
      </p:sp>
    </p:spTree>
    <p:extLst>
      <p:ext uri="{BB962C8B-B14F-4D97-AF65-F5344CB8AC3E}">
        <p14:creationId xmlns:p14="http://schemas.microsoft.com/office/powerpoint/2010/main" val="399923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lvl="1" defTabSz="914400">
              <a:spcBef>
                <a:spcPts val="600"/>
              </a:spcBef>
              <a:defRPr/>
            </a:pPr>
            <a:r>
              <a:rPr lang="en-AU" dirty="0" smtClean="0">
                <a:solidFill>
                  <a:srgbClr val="000000"/>
                </a:solidFill>
                <a:latin typeface="Verdana"/>
              </a:rPr>
              <a:t>During their alliance, President Obama and Australian Prime Minister Gillard:</a:t>
            </a:r>
            <a:endParaRPr lang="en-AU" dirty="0">
              <a:solidFill>
                <a:srgbClr val="000000"/>
              </a:solidFill>
              <a:latin typeface="Verdana"/>
            </a:endParaRPr>
          </a:p>
          <a:p>
            <a:pPr marL="468000" lvl="2" indent="-252000" defTabSz="914400">
              <a:spcBef>
                <a:spcPts val="600"/>
              </a:spcBef>
              <a:buClr>
                <a:srgbClr val="FFC000"/>
              </a:buClr>
              <a:buSzPct val="130000"/>
              <a:defRPr/>
            </a:pPr>
            <a:r>
              <a:rPr lang="en-AU" dirty="0" smtClean="0">
                <a:solidFill>
                  <a:srgbClr val="000000"/>
                </a:solidFill>
                <a:latin typeface="Verdana"/>
              </a:rPr>
              <a:t>persuaded journalists to convey a sense of citizen participation in their leaderships; </a:t>
            </a:r>
            <a:endParaRPr lang="en-AU" dirty="0">
              <a:solidFill>
                <a:srgbClr val="000000"/>
              </a:solidFill>
              <a:latin typeface="Verdana"/>
            </a:endParaRPr>
          </a:p>
          <a:p>
            <a:pPr marL="468000" lvl="2" indent="-252000" defTabSz="914400">
              <a:spcBef>
                <a:spcPts val="600"/>
              </a:spcBef>
              <a:buClr>
                <a:srgbClr val="FFC000"/>
              </a:buClr>
              <a:buSzPct val="130000"/>
              <a:defRPr/>
            </a:pPr>
            <a:r>
              <a:rPr lang="en-AU" dirty="0" smtClean="0">
                <a:solidFill>
                  <a:srgbClr val="000000"/>
                </a:solidFill>
                <a:latin typeface="Verdana"/>
              </a:rPr>
              <a:t>developed more inclusive rhetoric; and,</a:t>
            </a:r>
          </a:p>
          <a:p>
            <a:pPr marL="468000" lvl="2" indent="-252000" defTabSz="914400">
              <a:spcBef>
                <a:spcPts val="600"/>
              </a:spcBef>
              <a:buClr>
                <a:srgbClr val="FFC000"/>
              </a:buClr>
              <a:buSzPct val="130000"/>
              <a:defRPr/>
            </a:pPr>
            <a:r>
              <a:rPr lang="en-AU" dirty="0" smtClean="0">
                <a:solidFill>
                  <a:srgbClr val="000000"/>
                </a:solidFill>
                <a:latin typeface="Verdana"/>
              </a:rPr>
              <a:t>created media impressions of involving audiences as close allies.</a:t>
            </a:r>
          </a:p>
          <a:p>
            <a:pPr marL="216000" lvl="2" indent="0" defTabSz="914400">
              <a:spcBef>
                <a:spcPts val="600"/>
              </a:spcBef>
              <a:buClr>
                <a:srgbClr val="FFC000"/>
              </a:buClr>
              <a:buSzPct val="130000"/>
              <a:buNone/>
              <a:defRPr/>
            </a:pPr>
            <a:r>
              <a:rPr lang="en-AU" sz="2400" dirty="0">
                <a:solidFill>
                  <a:srgbClr val="000000"/>
                </a:solidFill>
                <a:latin typeface="Verdana"/>
              </a:rPr>
              <a:t>Educators in blended learning can adapt these techniques to encourage active learning and reflective thinking skills.</a:t>
            </a:r>
          </a:p>
          <a:p>
            <a:pPr marL="468000" lvl="2" indent="-252000" defTabSz="914400">
              <a:spcBef>
                <a:spcPts val="600"/>
              </a:spcBef>
              <a:buClr>
                <a:srgbClr val="FFC000"/>
              </a:buClr>
              <a:buSzPct val="130000"/>
              <a:defRPr/>
            </a:pPr>
            <a:endParaRPr lang="en-AU" dirty="0"/>
          </a:p>
          <a:p>
            <a:pPr marL="216000" lvl="2" indent="0" defTabSz="914400">
              <a:spcBef>
                <a:spcPts val="600"/>
              </a:spcBef>
              <a:buClr>
                <a:srgbClr val="FFC000"/>
              </a:buClr>
              <a:buSzPct val="130000"/>
              <a:buNone/>
              <a:defRPr/>
            </a:pPr>
            <a:endParaRPr lang="en-AU" dirty="0" smtClean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en-AU" dirty="0" smtClean="0"/>
              <a:t>Engaging audiences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1526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2160996" y="1839818"/>
            <a:ext cx="7191910" cy="4386323"/>
          </a:xfrm>
        </p:spPr>
        <p:txBody>
          <a:bodyPr/>
          <a:lstStyle/>
          <a:p>
            <a:pPr algn="ctr"/>
            <a:r>
              <a:rPr lang="en-AU" sz="1600" dirty="0"/>
              <a:t>Obama and Gillard outside Parliament House, Canberra.</a:t>
            </a:r>
          </a:p>
          <a:p>
            <a:pPr algn="ctr"/>
            <a:r>
              <a:rPr lang="en-AU" sz="1200" b="0" dirty="0" smtClean="0"/>
              <a:t>Picture</a:t>
            </a:r>
            <a:r>
              <a:rPr lang="en-AU" sz="1200" b="0" i="1" dirty="0" smtClean="0"/>
              <a:t>: </a:t>
            </a:r>
            <a:r>
              <a:rPr lang="en-AU" sz="1200" b="0" dirty="0" smtClean="0"/>
              <a:t>Gary Ramage, </a:t>
            </a:r>
            <a:r>
              <a:rPr lang="en-AU" sz="1200" b="0" i="1" dirty="0" smtClean="0"/>
              <a:t>The Australian, </a:t>
            </a:r>
            <a:r>
              <a:rPr lang="en-AU" sz="1200" b="0" dirty="0" smtClean="0"/>
              <a:t>2011</a:t>
            </a:r>
            <a:r>
              <a:rPr lang="en-AU" sz="1200" b="0" i="1" dirty="0" smtClean="0"/>
              <a:t>.</a:t>
            </a:r>
            <a:endParaRPr lang="en-AU" sz="1200" b="0" i="1" dirty="0"/>
          </a:p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en-AU" dirty="0" smtClean="0"/>
              <a:t>President Obama’s Australian visit, 2011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536" y="2445746"/>
            <a:ext cx="6473695" cy="38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76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468000" lvl="2" indent="-252000">
              <a:spcBef>
                <a:spcPts val="600"/>
              </a:spcBef>
              <a:buClr>
                <a:srgbClr val="FFC000"/>
              </a:buClr>
              <a:buSzPct val="130000"/>
              <a:defRPr/>
            </a:pPr>
            <a:r>
              <a:rPr lang="en-AU" dirty="0">
                <a:solidFill>
                  <a:srgbClr val="000000"/>
                </a:solidFill>
                <a:latin typeface="Verdana"/>
              </a:rPr>
              <a:t>This increased public enthusiasm for the alliance. </a:t>
            </a:r>
          </a:p>
          <a:p>
            <a:pPr marL="468000" lvl="2" indent="-252000">
              <a:spcBef>
                <a:spcPts val="600"/>
              </a:spcBef>
              <a:buClr>
                <a:srgbClr val="FFC000"/>
              </a:buClr>
              <a:buSzPct val="130000"/>
              <a:defRPr/>
            </a:pPr>
            <a:r>
              <a:rPr lang="en-AU" dirty="0">
                <a:solidFill>
                  <a:srgbClr val="000000"/>
                </a:solidFill>
                <a:latin typeface="Verdana"/>
              </a:rPr>
              <a:t>Both leaders worked closely with journalists to perform seemingly spontaneous public interactions. </a:t>
            </a:r>
          </a:p>
          <a:p>
            <a:pPr marL="468000" lvl="2" indent="-252000">
              <a:spcBef>
                <a:spcPts val="600"/>
              </a:spcBef>
              <a:buClr>
                <a:srgbClr val="FFC000"/>
              </a:buClr>
              <a:buSzPct val="130000"/>
              <a:defRPr/>
            </a:pPr>
            <a:r>
              <a:rPr lang="en-AU" dirty="0">
                <a:solidFill>
                  <a:srgbClr val="000000"/>
                </a:solidFill>
                <a:latin typeface="Verdana"/>
              </a:rPr>
              <a:t>Polls indicated more public understanding of the alliance.</a:t>
            </a:r>
          </a:p>
          <a:p>
            <a:pPr marL="216000" lvl="2" indent="0">
              <a:spcBef>
                <a:spcPts val="600"/>
              </a:spcBef>
              <a:buClr>
                <a:srgbClr val="FFC000"/>
              </a:buClr>
              <a:buSzPct val="130000"/>
              <a:buNone/>
              <a:defRPr/>
            </a:pPr>
            <a:r>
              <a:rPr lang="en-AU" dirty="0">
                <a:solidFill>
                  <a:srgbClr val="000000"/>
                </a:solidFill>
                <a:latin typeface="Verdana"/>
              </a:rPr>
              <a:t>Instructors can adapt these multimedia techniques to expand the language of inclusivity in blended learning. </a:t>
            </a:r>
            <a:endParaRPr lang="en-AU" dirty="0"/>
          </a:p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en-AU" dirty="0" smtClean="0"/>
              <a:t>The President’s Australian campaign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9767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AU" sz="2400" b="0" dirty="0"/>
              <a:t>Journalists cooperated with Obama and Gillard to represent their 2011 speech to US marines and Australian soldiers as:</a:t>
            </a:r>
          </a:p>
          <a:p>
            <a:pPr marL="468000" lvl="2" indent="-252000">
              <a:spcBef>
                <a:spcPts val="600"/>
              </a:spcBef>
              <a:buClr>
                <a:srgbClr val="FFC000"/>
              </a:buClr>
              <a:buSzPct val="130000"/>
              <a:defRPr/>
            </a:pPr>
            <a:r>
              <a:rPr lang="en-AU" dirty="0">
                <a:solidFill>
                  <a:srgbClr val="000000"/>
                </a:solidFill>
                <a:latin typeface="Verdana"/>
              </a:rPr>
              <a:t>g</a:t>
            </a:r>
            <a:r>
              <a:rPr lang="en-AU" dirty="0" smtClean="0">
                <a:solidFill>
                  <a:srgbClr val="000000"/>
                </a:solidFill>
                <a:latin typeface="Verdana"/>
              </a:rPr>
              <a:t>enerating easy-going public interactions; and,</a:t>
            </a:r>
            <a:endParaRPr lang="en-AU" dirty="0">
              <a:solidFill>
                <a:srgbClr val="000000"/>
              </a:solidFill>
              <a:latin typeface="Verdana"/>
            </a:endParaRPr>
          </a:p>
          <a:p>
            <a:pPr marL="468000" lvl="2" indent="-252000">
              <a:spcBef>
                <a:spcPts val="600"/>
              </a:spcBef>
              <a:buClr>
                <a:srgbClr val="FFC000"/>
              </a:buClr>
              <a:buSzPct val="130000"/>
              <a:defRPr/>
            </a:pPr>
            <a:r>
              <a:rPr lang="en-AU" dirty="0" smtClean="0">
                <a:solidFill>
                  <a:srgbClr val="000000"/>
                </a:solidFill>
                <a:latin typeface="Verdana"/>
              </a:rPr>
              <a:t>developing a sense of connectedness with media audiences through open gestures.</a:t>
            </a:r>
          </a:p>
          <a:p>
            <a:pPr marL="216000" lvl="2" indent="0">
              <a:spcBef>
                <a:spcPts val="600"/>
              </a:spcBef>
              <a:buClr>
                <a:srgbClr val="FFC000"/>
              </a:buClr>
              <a:buSzPct val="130000"/>
              <a:buNone/>
              <a:defRPr/>
            </a:pPr>
            <a:r>
              <a:rPr lang="en-AU" sz="2400" dirty="0"/>
              <a:t>The media representations provide insights for educators in using informal language, visual signs and inclusive gestures to create a sense of civic engagement in blended learning goals.</a:t>
            </a:r>
          </a:p>
          <a:p>
            <a:pPr marL="216000" lvl="2" indent="0">
              <a:spcBef>
                <a:spcPts val="600"/>
              </a:spcBef>
              <a:buClr>
                <a:srgbClr val="FFC000"/>
              </a:buClr>
              <a:buSzPct val="130000"/>
              <a:buNone/>
              <a:defRPr/>
            </a:pPr>
            <a:endParaRPr lang="en-AU" sz="240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en-AU" dirty="0" smtClean="0"/>
              <a:t>Performing visual rhetoric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7255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2160996" y="1586430"/>
            <a:ext cx="7191910" cy="4639711"/>
          </a:xfrm>
        </p:spPr>
        <p:txBody>
          <a:bodyPr/>
          <a:lstStyle/>
          <a:p>
            <a:r>
              <a:rPr lang="en-AU" sz="1400" b="0" dirty="0"/>
              <a:t>Journalists cooperated to portray this stage-managed performance as an impromptu exchange, when Obama and Gillard visited Wakefield High School in Arlington, Virginia on March 8, 2011.</a:t>
            </a:r>
          </a:p>
          <a:p>
            <a:r>
              <a:rPr lang="en-AU" sz="1200" b="0" dirty="0" smtClean="0"/>
              <a:t>Picture: Jim Watson, AFP Photo. Source</a:t>
            </a:r>
            <a:r>
              <a:rPr lang="en-AU" sz="1200" b="0" dirty="0"/>
              <a:t>: </a:t>
            </a:r>
            <a:r>
              <a:rPr lang="en-AU" sz="1200" b="0" i="1" dirty="0"/>
              <a:t>The </a:t>
            </a:r>
            <a:r>
              <a:rPr lang="en-AU" sz="1200" b="0" i="1" dirty="0" smtClean="0"/>
              <a:t>Australian</a:t>
            </a:r>
            <a:r>
              <a:rPr lang="en-AU" sz="1200" b="0" dirty="0" smtClean="0"/>
              <a:t>, 2011.</a:t>
            </a:r>
            <a:endParaRPr lang="en-AU" sz="1200" b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160997" y="534257"/>
            <a:ext cx="6143947" cy="853868"/>
          </a:xfrm>
        </p:spPr>
        <p:txBody>
          <a:bodyPr/>
          <a:lstStyle/>
          <a:p>
            <a:pPr algn="ctr"/>
            <a:r>
              <a:rPr lang="en-AU" sz="2800" dirty="0"/>
              <a:t>Gillard’s alliance campaign </a:t>
            </a:r>
          </a:p>
          <a:p>
            <a:pPr algn="ctr"/>
            <a:r>
              <a:rPr lang="en-AU" sz="2800" dirty="0"/>
              <a:t>in America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693" y="2570032"/>
            <a:ext cx="6160739" cy="41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52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2160996" y="1817784"/>
            <a:ext cx="7191910" cy="4408357"/>
          </a:xfrm>
        </p:spPr>
        <p:txBody>
          <a:bodyPr/>
          <a:lstStyle/>
          <a:p>
            <a:r>
              <a:rPr lang="en-AU" sz="2000" b="0" dirty="0"/>
              <a:t>Gillard’s alliance speech was nuanced by rhetorical performances to evoke shared cultural values.</a:t>
            </a:r>
          </a:p>
          <a:p>
            <a:r>
              <a:rPr lang="en-AU" sz="2000" b="0" dirty="0"/>
              <a:t>She won journalists’ support for her speech to the US Congress on March 9, 2011 by:</a:t>
            </a:r>
          </a:p>
          <a:p>
            <a:pPr marL="468000" lvl="2" indent="-252000">
              <a:spcBef>
                <a:spcPts val="600"/>
              </a:spcBef>
              <a:buClr>
                <a:srgbClr val="FFC000"/>
              </a:buClr>
              <a:buSzPct val="130000"/>
              <a:defRPr/>
            </a:pPr>
            <a:r>
              <a:rPr lang="en-AU" dirty="0" smtClean="0"/>
              <a:t>developing </a:t>
            </a:r>
            <a:r>
              <a:rPr lang="en-AU" dirty="0"/>
              <a:t>more inclusive, personal and informal rhetoric than her Australian prime ministerial predecessors’ oratory.</a:t>
            </a:r>
          </a:p>
          <a:p>
            <a:pPr marL="468000" lvl="2" indent="-252000">
              <a:spcBef>
                <a:spcPts val="600"/>
              </a:spcBef>
              <a:buClr>
                <a:srgbClr val="FFC000"/>
              </a:buClr>
              <a:buSzPct val="130000"/>
              <a:defRPr/>
            </a:pPr>
            <a:r>
              <a:rPr lang="en-AU" dirty="0" smtClean="0"/>
              <a:t>using </a:t>
            </a:r>
            <a:r>
              <a:rPr lang="en-AU" dirty="0"/>
              <a:t>anecdotes and visual symbolism to appeal to shared democratic values</a:t>
            </a:r>
            <a:r>
              <a:rPr lang="en-AU" sz="2400" dirty="0"/>
              <a:t>.</a:t>
            </a:r>
          </a:p>
          <a:p>
            <a:pPr lvl="0"/>
            <a:r>
              <a:rPr lang="en-AU" sz="2000" b="0" dirty="0"/>
              <a:t>These techniques provide some useful ideas for instructors to generate a sense of community in the blended learning group to motivate the participants to be successful.</a:t>
            </a:r>
          </a:p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en-AU" dirty="0" smtClean="0"/>
              <a:t>Anecdotes of shared ideals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6577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2160996" y="1377109"/>
            <a:ext cx="7191910" cy="4849032"/>
          </a:xfrm>
        </p:spPr>
        <p:txBody>
          <a:bodyPr/>
          <a:lstStyle/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n-AU" sz="2000" b="0" dirty="0"/>
              <a:t>Blended learning teachers and political leaders face similar challenges when communicating seemingly intimate messages in online environments.</a:t>
            </a:r>
          </a:p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n-AU" sz="2000" b="0" dirty="0"/>
              <a:t>Obama and Gillard expanded the use of online media to develop compassionate language indicating a lack of separation between them and public audiences.</a:t>
            </a:r>
          </a:p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n-AU" sz="2000" b="0" dirty="0"/>
              <a:t>They persuaded journalists to show them as reassuring, focusing on close-up images of their faces. </a:t>
            </a:r>
          </a:p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n-AU" sz="2000" b="0" dirty="0"/>
              <a:t>Also they retained journalists’ endorsement for delivering informative messages linked to a meaningful purpose. </a:t>
            </a:r>
          </a:p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n-AU" sz="2000" b="0" dirty="0"/>
              <a:t>These communication tactics can be effective for a supportive blended learning environment.</a:t>
            </a:r>
          </a:p>
          <a:p>
            <a:endParaRPr lang="en-AU" sz="2000" b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en-AU" dirty="0" smtClean="0"/>
              <a:t>Signifying compassion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6755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USQ_colour palette">
      <a:dk1>
        <a:srgbClr val="1E1E1E"/>
      </a:dk1>
      <a:lt1>
        <a:srgbClr val="FFFFFF"/>
      </a:lt1>
      <a:dk2>
        <a:srgbClr val="1E1E1E"/>
      </a:dk2>
      <a:lt2>
        <a:srgbClr val="EFE9E5"/>
      </a:lt2>
      <a:accent1>
        <a:srgbClr val="F58220"/>
      </a:accent1>
      <a:accent2>
        <a:srgbClr val="E63E30"/>
      </a:accent2>
      <a:accent3>
        <a:srgbClr val="B63393"/>
      </a:accent3>
      <a:accent4>
        <a:srgbClr val="63A945"/>
      </a:accent4>
      <a:accent5>
        <a:srgbClr val="0090BA"/>
      </a:accent5>
      <a:accent6>
        <a:srgbClr val="76848F"/>
      </a:accent6>
      <a:hlink>
        <a:srgbClr val="ACA095"/>
      </a:hlink>
      <a:folHlink>
        <a:srgbClr val="FFD100"/>
      </a:folHlink>
    </a:clrScheme>
    <a:fontScheme name="USQ _ 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316</TotalTime>
  <Words>797</Words>
  <Application>Microsoft Office PowerPoint</Application>
  <PresentationFormat>Widescreen</PresentationFormat>
  <Paragraphs>77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Times New Roman</vt:lpstr>
      <vt:lpstr>Verdana</vt:lpstr>
      <vt:lpstr>Wingdings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Southern Queensland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 Subtitle  Presenter’s name</dc:title>
  <dc:creator>Alan Tai</dc:creator>
  <cp:lastModifiedBy>Caryn Coatney</cp:lastModifiedBy>
  <cp:revision>53</cp:revision>
  <cp:lastPrinted>2015-04-14T05:57:56Z</cp:lastPrinted>
  <dcterms:created xsi:type="dcterms:W3CDTF">2014-12-04T03:27:29Z</dcterms:created>
  <dcterms:modified xsi:type="dcterms:W3CDTF">2015-06-16T00:28:31Z</dcterms:modified>
</cp:coreProperties>
</file>