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diagrams/colors1.xml" ContentType="application/vnd.openxmlformats-officedocument.drawingml.diagramColors+xml"/>
  <Override PartName="/docProps/app.xml" ContentType="application/vnd.openxmlformats-officedocument.extended-properties+xml"/>
  <Override PartName="/ppt/diagrams/layout1.xml" ContentType="application/vnd.openxmlformats-officedocument.drawingml.diagramLayout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diagrams/quickStyle1.xml" ContentType="application/vnd.openxmlformats-officedocument.drawingml.diagramStyl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diagrams/drawing1.xml" ContentType="application/vnd.ms-office.drawingml.diagramDrawing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7" r:id="rId9"/>
    <p:sldId id="264" r:id="rId10"/>
    <p:sldId id="265" r:id="rId11"/>
    <p:sldId id="288" r:id="rId12"/>
    <p:sldId id="266" r:id="rId13"/>
    <p:sldId id="273" r:id="rId14"/>
    <p:sldId id="274" r:id="rId15"/>
    <p:sldId id="277" r:id="rId16"/>
    <p:sldId id="278" r:id="rId17"/>
    <p:sldId id="279" r:id="rId18"/>
    <p:sldId id="289" r:id="rId19"/>
    <p:sldId id="290" r:id="rId20"/>
    <p:sldId id="291" r:id="rId21"/>
    <p:sldId id="293" r:id="rId22"/>
    <p:sldId id="294" r:id="rId23"/>
    <p:sldId id="295" r:id="rId24"/>
    <p:sldId id="282" r:id="rId25"/>
    <p:sldId id="296" r:id="rId26"/>
    <p:sldId id="297" r:id="rId27"/>
    <p:sldId id="298" r:id="rId28"/>
    <p:sldId id="299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4551" autoAdjust="0"/>
    <p:restoredTop sz="86452" autoAdjust="0"/>
  </p:normalViewPr>
  <p:slideViewPr>
    <p:cSldViewPr snapToGrid="0" snapToObjects="1">
      <p:cViewPr>
        <p:scale>
          <a:sx n="100" d="100"/>
          <a:sy n="100" d="100"/>
        </p:scale>
        <p:origin x="-2368" y="-1016"/>
      </p:cViewPr>
      <p:guideLst>
        <p:guide orient="horz" pos="2273"/>
        <p:guide pos="2880"/>
      </p:guideLst>
    </p:cSldViewPr>
  </p:slideViewPr>
  <p:outlineViewPr>
    <p:cViewPr>
      <p:scale>
        <a:sx n="33" d="100"/>
        <a:sy n="33" d="100"/>
      </p:scale>
      <p:origin x="0" y="131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viewProps" Target="viewProps.xml"/><Relationship Id="rId31" Type="http://schemas.openxmlformats.org/officeDocument/2006/relationships/notesMaster" Target="notesMasters/notesMaster1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3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FFE2D2-DD83-714B-A553-109985ACAA34}" type="doc">
      <dgm:prSet loTypeId="urn:microsoft.com/office/officeart/2005/8/layout/arrow2" loCatId="process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C5FBA06-472E-414A-B670-787B2FABD8AE}">
      <dgm:prSet/>
      <dgm:spPr/>
      <dgm:t>
        <a:bodyPr/>
        <a:lstStyle/>
        <a:p>
          <a:pPr rtl="0"/>
          <a:r>
            <a:rPr lang="en-US" dirty="0" smtClean="0"/>
            <a:t>Professional learning opportunities</a:t>
          </a:r>
          <a:r>
            <a:rPr lang="en-US" baseline="0" dirty="0" smtClean="0"/>
            <a:t> for teaching with ICT</a:t>
          </a:r>
          <a:endParaRPr lang="en-US" dirty="0"/>
        </a:p>
      </dgm:t>
    </dgm:pt>
    <dgm:pt modelId="{FD339A09-B6F8-0E4C-93A7-8AAC37962E47}" type="parTrans" cxnId="{2D63A849-D794-A945-8B5C-D41E9A34DBCF}">
      <dgm:prSet/>
      <dgm:spPr/>
      <dgm:t>
        <a:bodyPr/>
        <a:lstStyle/>
        <a:p>
          <a:endParaRPr lang="en-US"/>
        </a:p>
      </dgm:t>
    </dgm:pt>
    <dgm:pt modelId="{A9D6CEEB-168B-5440-8474-7B7DA4F5168F}" type="sibTrans" cxnId="{2D63A849-D794-A945-8B5C-D41E9A34DBCF}">
      <dgm:prSet/>
      <dgm:spPr/>
      <dgm:t>
        <a:bodyPr/>
        <a:lstStyle/>
        <a:p>
          <a:endParaRPr lang="en-US"/>
        </a:p>
      </dgm:t>
    </dgm:pt>
    <dgm:pt modelId="{66C7F0DF-5484-FA48-826A-017057CFB893}">
      <dgm:prSet/>
      <dgm:spPr/>
      <dgm:t>
        <a:bodyPr/>
        <a:lstStyle/>
        <a:p>
          <a:pPr rtl="0"/>
          <a:r>
            <a:rPr lang="en-US" dirty="0" smtClean="0"/>
            <a:t>Graduate teacher standards should include requirements</a:t>
          </a:r>
          <a:r>
            <a:rPr lang="en-US" baseline="0" dirty="0" smtClean="0"/>
            <a:t> about use of ICT in teaching</a:t>
          </a:r>
          <a:endParaRPr lang="en-US" dirty="0"/>
        </a:p>
      </dgm:t>
    </dgm:pt>
    <dgm:pt modelId="{73A3035D-448F-D14B-8478-90137A746BD4}" type="parTrans" cxnId="{D57C394C-6C97-4A48-8351-107BFEE3774F}">
      <dgm:prSet/>
      <dgm:spPr/>
      <dgm:t>
        <a:bodyPr/>
        <a:lstStyle/>
        <a:p>
          <a:endParaRPr lang="en-US"/>
        </a:p>
      </dgm:t>
    </dgm:pt>
    <dgm:pt modelId="{D67BC065-9BC5-8148-A29C-C8F0FB50B000}" type="sibTrans" cxnId="{D57C394C-6C97-4A48-8351-107BFEE3774F}">
      <dgm:prSet/>
      <dgm:spPr/>
      <dgm:t>
        <a:bodyPr/>
        <a:lstStyle/>
        <a:p>
          <a:endParaRPr lang="en-US"/>
        </a:p>
      </dgm:t>
    </dgm:pt>
    <dgm:pt modelId="{DD8C5A26-90A4-B341-B866-44EA1748A89A}" type="pres">
      <dgm:prSet presAssocID="{90FFE2D2-DD83-714B-A553-109985ACAA34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8806DF-8061-C845-944F-D37A42DB329F}" type="pres">
      <dgm:prSet presAssocID="{90FFE2D2-DD83-714B-A553-109985ACAA34}" presName="arrow" presStyleLbl="bgShp" presStyleIdx="0" presStyleCnt="1"/>
      <dgm:spPr/>
    </dgm:pt>
    <dgm:pt modelId="{D903D518-03AA-C54E-9C0E-A0B583609A46}" type="pres">
      <dgm:prSet presAssocID="{90FFE2D2-DD83-714B-A553-109985ACAA34}" presName="arrowDiagram2" presStyleCnt="0"/>
      <dgm:spPr/>
    </dgm:pt>
    <dgm:pt modelId="{DFEB0EA0-2D8C-6044-92AE-F1D0FD5B2159}" type="pres">
      <dgm:prSet presAssocID="{EC5FBA06-472E-414A-B670-787B2FABD8AE}" presName="bullet2a" presStyleLbl="node1" presStyleIdx="0" presStyleCnt="2"/>
      <dgm:spPr/>
    </dgm:pt>
    <dgm:pt modelId="{3C310B8F-9B63-3B4B-87AC-B41A735FDBF6}" type="pres">
      <dgm:prSet presAssocID="{EC5FBA06-472E-414A-B670-787B2FABD8AE}" presName="textBox2a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BEB003-26E5-2642-ABFD-4CD638DBC495}" type="pres">
      <dgm:prSet presAssocID="{66C7F0DF-5484-FA48-826A-017057CFB893}" presName="bullet2b" presStyleLbl="node1" presStyleIdx="1" presStyleCnt="2"/>
      <dgm:spPr/>
    </dgm:pt>
    <dgm:pt modelId="{931FA7F2-5B40-8040-A632-6F77E2CAF614}" type="pres">
      <dgm:prSet presAssocID="{66C7F0DF-5484-FA48-826A-017057CFB893}" presName="textBox2b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1ADEFF-8A6B-FD47-A257-A74161B5C4A0}" type="presOf" srcId="{66C7F0DF-5484-FA48-826A-017057CFB893}" destId="{931FA7F2-5B40-8040-A632-6F77E2CAF614}" srcOrd="0" destOrd="0" presId="urn:microsoft.com/office/officeart/2005/8/layout/arrow2"/>
    <dgm:cxn modelId="{D57C394C-6C97-4A48-8351-107BFEE3774F}" srcId="{90FFE2D2-DD83-714B-A553-109985ACAA34}" destId="{66C7F0DF-5484-FA48-826A-017057CFB893}" srcOrd="1" destOrd="0" parTransId="{73A3035D-448F-D14B-8478-90137A746BD4}" sibTransId="{D67BC065-9BC5-8148-A29C-C8F0FB50B000}"/>
    <dgm:cxn modelId="{2D63A849-D794-A945-8B5C-D41E9A34DBCF}" srcId="{90FFE2D2-DD83-714B-A553-109985ACAA34}" destId="{EC5FBA06-472E-414A-B670-787B2FABD8AE}" srcOrd="0" destOrd="0" parTransId="{FD339A09-B6F8-0E4C-93A7-8AAC37962E47}" sibTransId="{A9D6CEEB-168B-5440-8474-7B7DA4F5168F}"/>
    <dgm:cxn modelId="{735C1B5F-9AE4-3747-AA3F-073BE9170D7D}" type="presOf" srcId="{EC5FBA06-472E-414A-B670-787B2FABD8AE}" destId="{3C310B8F-9B63-3B4B-87AC-B41A735FDBF6}" srcOrd="0" destOrd="0" presId="urn:microsoft.com/office/officeart/2005/8/layout/arrow2"/>
    <dgm:cxn modelId="{DEDABF70-73DC-9540-BAB6-997930E39736}" type="presOf" srcId="{90FFE2D2-DD83-714B-A553-109985ACAA34}" destId="{DD8C5A26-90A4-B341-B866-44EA1748A89A}" srcOrd="0" destOrd="0" presId="urn:microsoft.com/office/officeart/2005/8/layout/arrow2"/>
    <dgm:cxn modelId="{BB189361-91E2-7240-93A1-AA7F3A59B3D1}" type="presParOf" srcId="{DD8C5A26-90A4-B341-B866-44EA1748A89A}" destId="{808806DF-8061-C845-944F-D37A42DB329F}" srcOrd="0" destOrd="0" presId="urn:microsoft.com/office/officeart/2005/8/layout/arrow2"/>
    <dgm:cxn modelId="{52A45F82-7562-0B4A-8586-1F94AF1E5664}" type="presParOf" srcId="{DD8C5A26-90A4-B341-B866-44EA1748A89A}" destId="{D903D518-03AA-C54E-9C0E-A0B583609A46}" srcOrd="1" destOrd="0" presId="urn:microsoft.com/office/officeart/2005/8/layout/arrow2"/>
    <dgm:cxn modelId="{AF4D73F2-CD43-C643-BBD0-E498D64374FC}" type="presParOf" srcId="{D903D518-03AA-C54E-9C0E-A0B583609A46}" destId="{DFEB0EA0-2D8C-6044-92AE-F1D0FD5B2159}" srcOrd="0" destOrd="0" presId="urn:microsoft.com/office/officeart/2005/8/layout/arrow2"/>
    <dgm:cxn modelId="{CE2E4D71-9620-684E-8E19-913C693A911E}" type="presParOf" srcId="{D903D518-03AA-C54E-9C0E-A0B583609A46}" destId="{3C310B8F-9B63-3B4B-87AC-B41A735FDBF6}" srcOrd="1" destOrd="0" presId="urn:microsoft.com/office/officeart/2005/8/layout/arrow2"/>
    <dgm:cxn modelId="{D539E375-8182-1248-9A4D-7BAA6479C0FB}" type="presParOf" srcId="{D903D518-03AA-C54E-9C0E-A0B583609A46}" destId="{71BEB003-26E5-2642-ABFD-4CD638DBC495}" srcOrd="2" destOrd="0" presId="urn:microsoft.com/office/officeart/2005/8/layout/arrow2"/>
    <dgm:cxn modelId="{802B2A84-EB18-7D40-88DB-ED0F65F56990}" type="presParOf" srcId="{D903D518-03AA-C54E-9C0E-A0B583609A46}" destId="{931FA7F2-5B40-8040-A632-6F77E2CAF614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8806DF-8061-C845-944F-D37A42DB329F}">
      <dsp:nvSpPr>
        <dsp:cNvPr id="0" name=""/>
        <dsp:cNvSpPr/>
      </dsp:nvSpPr>
      <dsp:spPr>
        <a:xfrm>
          <a:off x="494029" y="0"/>
          <a:ext cx="7241540" cy="452596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FEB0EA0-2D8C-6044-92AE-F1D0FD5B2159}">
      <dsp:nvSpPr>
        <dsp:cNvPr id="0" name=""/>
        <dsp:cNvSpPr/>
      </dsp:nvSpPr>
      <dsp:spPr>
        <a:xfrm>
          <a:off x="2177687" y="2466649"/>
          <a:ext cx="253453" cy="25345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310B8F-9B63-3B4B-87AC-B41A735FDBF6}">
      <dsp:nvSpPr>
        <dsp:cNvPr id="0" name=""/>
        <dsp:cNvSpPr/>
      </dsp:nvSpPr>
      <dsp:spPr>
        <a:xfrm>
          <a:off x="2304414" y="2593376"/>
          <a:ext cx="2353500" cy="19325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300" tIns="0" rIns="0" bIns="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Professional learning opportunities</a:t>
          </a:r>
          <a:r>
            <a:rPr lang="en-US" sz="2600" kern="1200" baseline="0" dirty="0" smtClean="0"/>
            <a:t> for teaching with ICT</a:t>
          </a:r>
          <a:endParaRPr lang="en-US" sz="2600" kern="1200" dirty="0"/>
        </a:p>
      </dsp:txBody>
      <dsp:txXfrm>
        <a:off x="2304414" y="2593376"/>
        <a:ext cx="2353500" cy="1932586"/>
      </dsp:txXfrm>
    </dsp:sp>
    <dsp:sp modelId="{71BEB003-26E5-2642-ABFD-4CD638DBC495}">
      <dsp:nvSpPr>
        <dsp:cNvPr id="0" name=""/>
        <dsp:cNvSpPr/>
      </dsp:nvSpPr>
      <dsp:spPr>
        <a:xfrm>
          <a:off x="4513084" y="1312529"/>
          <a:ext cx="434492" cy="43449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1FA7F2-5B40-8040-A632-6F77E2CAF614}">
      <dsp:nvSpPr>
        <dsp:cNvPr id="0" name=""/>
        <dsp:cNvSpPr/>
      </dsp:nvSpPr>
      <dsp:spPr>
        <a:xfrm>
          <a:off x="4730330" y="1529775"/>
          <a:ext cx="2353500" cy="2996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0229" tIns="0" rIns="0" bIns="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Graduate teacher standards should include requirements</a:t>
          </a:r>
          <a:r>
            <a:rPr lang="en-US" sz="2600" kern="1200" baseline="0" dirty="0" smtClean="0"/>
            <a:t> about use of ICT in teaching</a:t>
          </a:r>
          <a:endParaRPr lang="en-US" sz="2600" kern="1200" dirty="0"/>
        </a:p>
      </dsp:txBody>
      <dsp:txXfrm>
        <a:off x="4730330" y="1529775"/>
        <a:ext cx="2353500" cy="29961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7B377-F67E-C74D-8DC7-814E2B4F135D}" type="datetimeFigureOut">
              <a:rPr lang="en-US" smtClean="0"/>
              <a:t>4/4/10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AB815-9E35-A745-91EF-CADFC02DC9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59D07-68EB-424F-855E-FADECACBE1F3}" type="datetimeFigureOut">
              <a:rPr lang="en-US" smtClean="0"/>
              <a:t>4/4/10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A1233-B052-5646-8A50-D2F5AEE309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E561-CB86-F84D-9A9C-7B73D53E5ACC}" type="datetime1">
              <a:rPr lang="en-US" smtClean="0"/>
              <a:t>4/4/10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6469-2ECD-C340-9953-EE8C55FCF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7920-27B9-4E48-8E3C-19EDA834B3C6}" type="datetime1">
              <a:rPr lang="en-US" smtClean="0"/>
              <a:t>4/4/10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6469-2ECD-C340-9953-EE8C55FCF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DD57-6FD5-2042-86B6-ED1AB8C14DEE}" type="datetime1">
              <a:rPr lang="en-US" smtClean="0"/>
              <a:t>4/4/10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6469-2ECD-C340-9953-EE8C55FCF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5BC5-F0B4-814F-A367-56DF0D62BD42}" type="datetime1">
              <a:rPr lang="en-US" smtClean="0"/>
              <a:t>4/4/10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6469-2ECD-C340-9953-EE8C55FCF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529E-6215-B14F-845D-024262032D67}" type="datetime1">
              <a:rPr lang="en-US" smtClean="0"/>
              <a:t>4/4/10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6469-2ECD-C340-9953-EE8C55FCF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E589-ED16-C944-A563-CBED360FB2BD}" type="datetime1">
              <a:rPr lang="en-US" smtClean="0"/>
              <a:t>4/4/10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6469-2ECD-C340-9953-EE8C55FCF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BF75-39B8-3E40-9F30-DCF8BA9067C8}" type="datetime1">
              <a:rPr lang="en-US" smtClean="0"/>
              <a:t>4/4/10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6469-2ECD-C340-9953-EE8C55FCF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5870F-B987-A541-890C-AE8747756887}" type="datetime1">
              <a:rPr lang="en-US" smtClean="0"/>
              <a:t>4/4/10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6469-2ECD-C340-9953-EE8C55FCF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4FA99-7235-F047-B4E3-A5BD85838E29}" type="datetime1">
              <a:rPr lang="en-US" smtClean="0"/>
              <a:t>4/4/10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6469-2ECD-C340-9953-EE8C55FCF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92DD-3192-9C4A-B56D-18B322D4D5C6}" type="datetime1">
              <a:rPr lang="en-US" smtClean="0"/>
              <a:t>4/4/10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6469-2ECD-C340-9953-EE8C55FCF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A63C-4AD2-E041-AEC1-BC470C1C475D}" type="datetime1">
              <a:rPr lang="en-US" smtClean="0"/>
              <a:t>4/4/10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6469-2ECD-C340-9953-EE8C55FCF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223C0-436B-D64E-8861-047ACC5A2356}" type="datetime1">
              <a:rPr lang="en-US" smtClean="0"/>
              <a:t>4/4/10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E6469-2ECD-C340-9953-EE8C55FCF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Romina.Jamieson-Proctor@usq.edu.a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6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5" Type="http://schemas.openxmlformats.org/officeDocument/2006/relationships/diagramColors" Target="../diagrams/colors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69058"/>
            <a:ext cx="7772400" cy="242814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AU" sz="3600" dirty="0" smtClean="0"/>
              <a:t>Auditing the TPACK Capabilities of Final Year Teacher Education Students: Are they ready for the 21</a:t>
            </a:r>
            <a:r>
              <a:rPr lang="en-AU" sz="3600" baseline="30000" dirty="0" smtClean="0"/>
              <a:t>st</a:t>
            </a:r>
            <a:r>
              <a:rPr lang="en-AU" sz="3600" dirty="0" smtClean="0"/>
              <a:t> century?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69501"/>
            <a:ext cx="6932246" cy="1752600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/>
              <a:t>Romina</a:t>
            </a:r>
            <a:r>
              <a:rPr lang="en-US" sz="2800" dirty="0" smtClean="0"/>
              <a:t> Jamieson-Proctor - USQ</a:t>
            </a:r>
          </a:p>
          <a:p>
            <a:pPr algn="l"/>
            <a:r>
              <a:rPr lang="en-US" sz="2800" dirty="0" smtClean="0"/>
              <a:t>Glenn Finger - GU</a:t>
            </a:r>
          </a:p>
          <a:p>
            <a:r>
              <a:rPr lang="en-US" sz="2800" dirty="0" smtClean="0"/>
              <a:t>Peter Albion - USQ</a:t>
            </a:r>
          </a:p>
          <a:p>
            <a:pPr algn="l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26500" cy="16811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600" dirty="0" smtClean="0"/>
              <a:t>Technological Pedagogical Content Knowledge (TPCK or TPACK) – the total package for 21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century teachers</a:t>
            </a:r>
            <a:endParaRPr lang="en-US" sz="3600" dirty="0"/>
          </a:p>
        </p:txBody>
      </p:sp>
      <p:pic>
        <p:nvPicPr>
          <p:cNvPr id="4" name="Content Placeholder 3" descr="tpack.jpg"/>
          <p:cNvPicPr>
            <a:picLocks noGrp="1" noChangeAspect="1"/>
          </p:cNvPicPr>
          <p:nvPr>
            <p:ph idx="1"/>
          </p:nvPr>
        </p:nvPicPr>
        <p:blipFill>
          <a:blip r:embed="rId2"/>
          <a:srcRect l="-35158" r="-35158"/>
          <a:stretch>
            <a:fillRect/>
          </a:stretch>
        </p:blipFill>
        <p:spPr>
          <a:xfrm>
            <a:off x="331984" y="1926768"/>
            <a:ext cx="8646916" cy="4755471"/>
          </a:xfrm>
        </p:spPr>
      </p:pic>
      <p:sp>
        <p:nvSpPr>
          <p:cNvPr id="6" name="TextBox 5"/>
          <p:cNvSpPr txBox="1"/>
          <p:nvPr/>
        </p:nvSpPr>
        <p:spPr>
          <a:xfrm>
            <a:off x="6152445" y="5765775"/>
            <a:ext cx="253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(Koehler &amp; </a:t>
            </a:r>
            <a:r>
              <a:rPr lang="en-US" dirty="0" err="1" smtClean="0"/>
              <a:t>Mishra</a:t>
            </a:r>
            <a:r>
              <a:rPr lang="en-US" dirty="0" smtClean="0"/>
              <a:t>, 2008)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6469-2ECD-C340-9953-EE8C55FCFFC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TPACK in Australia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1900"/>
            <a:ext cx="8229600" cy="3624263"/>
          </a:xfrm>
        </p:spPr>
        <p:txBody>
          <a:bodyPr/>
          <a:lstStyle/>
          <a:p>
            <a:r>
              <a:rPr lang="en-AU" dirty="0" smtClean="0"/>
              <a:t>To date, no studies in Australia have explicitly used the TPACK </a:t>
            </a:r>
            <a:r>
              <a:rPr lang="en-AU" dirty="0" smtClean="0"/>
              <a:t>conceptualisation to guide evaluative studies, </a:t>
            </a:r>
            <a:r>
              <a:rPr lang="en-AU" dirty="0" smtClean="0"/>
              <a:t>and this study represents an early exploration of TPACK capabilities of pre-service teachers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6469-2ECD-C340-9953-EE8C55FCFFC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Measuring</a:t>
            </a:r>
            <a:r>
              <a:rPr lang="en-US" baseline="0" dirty="0" smtClean="0"/>
              <a:t> TPACK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TPACK is the “</a:t>
            </a:r>
            <a:r>
              <a:rPr lang="en-US" sz="2800" baseline="0" dirty="0" smtClean="0"/>
              <a:t>knowledge” </a:t>
            </a:r>
            <a:r>
              <a:rPr lang="en-US" sz="2800" dirty="0" smtClean="0"/>
              <a:t>required</a:t>
            </a:r>
            <a:r>
              <a:rPr lang="en-US" sz="2800" baseline="0" dirty="0" smtClean="0"/>
              <a:t> of teachers –</a:t>
            </a:r>
            <a:r>
              <a:rPr lang="en-US" sz="2800" baseline="0" dirty="0" smtClean="0"/>
              <a:t> the intersection </a:t>
            </a:r>
            <a:r>
              <a:rPr lang="en-US" sz="2800" baseline="0" dirty="0" smtClean="0"/>
              <a:t>of content, pedagogical and technological</a:t>
            </a:r>
            <a:r>
              <a:rPr lang="en-US" sz="2800" dirty="0" smtClean="0"/>
              <a:t> knowledge sets</a:t>
            </a:r>
            <a:endParaRPr lang="en-US" sz="2800" baseline="0" dirty="0" smtClean="0"/>
          </a:p>
          <a:p>
            <a:r>
              <a:rPr lang="en-US" sz="2800" baseline="0" dirty="0" smtClean="0"/>
              <a:t>How do </a:t>
            </a:r>
            <a:r>
              <a:rPr lang="en-US" sz="2800" baseline="0" dirty="0" smtClean="0"/>
              <a:t>we / can we </a:t>
            </a:r>
            <a:r>
              <a:rPr lang="en-US" sz="2800" baseline="0" dirty="0" smtClean="0"/>
              <a:t>measure TPACK?</a:t>
            </a:r>
            <a:endParaRPr lang="en-US" sz="2800" baseline="0" dirty="0" smtClean="0"/>
          </a:p>
          <a:p>
            <a:r>
              <a:rPr lang="en-US" sz="2800" baseline="0" dirty="0" smtClean="0"/>
              <a:t>The ideal </a:t>
            </a:r>
            <a:r>
              <a:rPr lang="en-US" sz="2800" baseline="0" dirty="0" smtClean="0"/>
              <a:t>instrument would be:</a:t>
            </a:r>
          </a:p>
          <a:p>
            <a:pPr lvl="1"/>
            <a:r>
              <a:rPr lang="en-US" sz="2400" baseline="0" dirty="0" smtClean="0"/>
              <a:t>Valid &amp; reliable for use in small and large scale studies</a:t>
            </a:r>
          </a:p>
          <a:p>
            <a:pPr lvl="1"/>
            <a:r>
              <a:rPr lang="en-US" sz="2400" baseline="0" dirty="0" smtClean="0"/>
              <a:t>Conveniently administered &amp; scored</a:t>
            </a:r>
          </a:p>
          <a:p>
            <a:pPr lvl="1"/>
            <a:r>
              <a:rPr lang="en-US" sz="2400" dirty="0" smtClean="0"/>
              <a:t>Be based on student outcomes from TPACK rather than input measures e.g. $</a:t>
            </a:r>
            <a:r>
              <a:rPr lang="en-US" sz="2400" dirty="0" err="1" smtClean="0"/>
              <a:t>s</a:t>
            </a:r>
            <a:r>
              <a:rPr lang="en-US" sz="2400" dirty="0" smtClean="0"/>
              <a:t> spent on PD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6469-2ECD-C340-9953-EE8C55FCFFC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Current approaches to </a:t>
            </a:r>
            <a:r>
              <a:rPr lang="en-US" u="sng" dirty="0" smtClean="0"/>
              <a:t>measuring</a:t>
            </a:r>
            <a:r>
              <a:rPr lang="en-US" u="sng" baseline="0" dirty="0" smtClean="0"/>
              <a:t> </a:t>
            </a:r>
            <a:r>
              <a:rPr lang="en-US" baseline="0" dirty="0" smtClean="0"/>
              <a:t>TPACK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0400"/>
            <a:ext cx="8229600" cy="4195763"/>
          </a:xfrm>
        </p:spPr>
        <p:txBody>
          <a:bodyPr/>
          <a:lstStyle/>
          <a:p>
            <a:r>
              <a:rPr lang="en-US" dirty="0" smtClean="0"/>
              <a:t>Various approaches now appearing in the</a:t>
            </a:r>
            <a:r>
              <a:rPr lang="en-US" dirty="0" smtClean="0"/>
              <a:t> international literature </a:t>
            </a:r>
            <a:r>
              <a:rPr lang="en-US" sz="2800" dirty="0" smtClean="0"/>
              <a:t>(</a:t>
            </a:r>
            <a:r>
              <a:rPr lang="en-US" sz="2800" dirty="0" err="1" smtClean="0"/>
              <a:t>Angeli</a:t>
            </a:r>
            <a:r>
              <a:rPr lang="en-US" sz="2800" dirty="0" smtClean="0"/>
              <a:t> &amp; </a:t>
            </a:r>
            <a:r>
              <a:rPr lang="en-US" sz="2800" dirty="0" err="1" smtClean="0"/>
              <a:t>Valanides</a:t>
            </a:r>
            <a:r>
              <a:rPr lang="en-US" sz="2800" dirty="0" smtClean="0"/>
              <a:t>, 2009; </a:t>
            </a:r>
            <a:r>
              <a:rPr lang="en-US" sz="2800" dirty="0" err="1" smtClean="0"/>
              <a:t>Archambault</a:t>
            </a:r>
            <a:r>
              <a:rPr lang="en-US" sz="2800" dirty="0" smtClean="0"/>
              <a:t> &amp; </a:t>
            </a:r>
            <a:r>
              <a:rPr lang="en-US" sz="2800" dirty="0" err="1" smtClean="0"/>
              <a:t>Crippen</a:t>
            </a:r>
            <a:r>
              <a:rPr lang="en-US" sz="2800" dirty="0" smtClean="0"/>
              <a:t>, 2009; Graham et al., 2009; Koehler &amp; </a:t>
            </a:r>
            <a:r>
              <a:rPr lang="en-US" sz="2800" dirty="0" err="1" smtClean="0"/>
              <a:t>Mishra</a:t>
            </a:r>
            <a:r>
              <a:rPr lang="en-US" sz="2800" dirty="0" smtClean="0"/>
              <a:t>, 2005; Lee &amp; Tsai, 2010; Schmidt et al., 2009)</a:t>
            </a:r>
          </a:p>
          <a:p>
            <a:endParaRPr lang="en-US" dirty="0" smtClean="0"/>
          </a:p>
          <a:p>
            <a:r>
              <a:rPr lang="en-US" dirty="0" smtClean="0"/>
              <a:t>No widely accepted &amp; generally applicable instrument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6469-2ECD-C340-9953-EE8C55FCFFC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This Study: TCS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33900"/>
          </a:xfrm>
        </p:spPr>
        <p:txBody>
          <a:bodyPr>
            <a:normAutofit fontScale="92500" lnSpcReduction="20000"/>
          </a:bodyPr>
          <a:lstStyle/>
          <a:p>
            <a:r>
              <a:rPr lang="en-US" i="1" u="sng" dirty="0" smtClean="0"/>
              <a:t>TPACK Confidence Survey </a:t>
            </a:r>
            <a:r>
              <a:rPr lang="en-US" dirty="0" smtClean="0"/>
              <a:t>– named after this paper was written – formally </a:t>
            </a:r>
            <a:r>
              <a:rPr lang="en-US" i="1" dirty="0" smtClean="0"/>
              <a:t>Teacher </a:t>
            </a:r>
            <a:r>
              <a:rPr lang="en-US" i="1" dirty="0" smtClean="0"/>
              <a:t>ICT Audit Survey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</a:t>
            </a:r>
            <a:endParaRPr lang="en-US" dirty="0" smtClean="0"/>
          </a:p>
          <a:p>
            <a:r>
              <a:rPr lang="en-US" dirty="0" smtClean="0"/>
              <a:t>Based on</a:t>
            </a:r>
            <a:r>
              <a:rPr lang="en-US" dirty="0" smtClean="0"/>
              <a:t> 7 years prior </a:t>
            </a:r>
            <a:r>
              <a:rPr lang="en-US" dirty="0" smtClean="0"/>
              <a:t>work </a:t>
            </a:r>
          </a:p>
          <a:p>
            <a:pPr lvl="1"/>
            <a:r>
              <a:rPr lang="en-US" i="1" dirty="0" smtClean="0"/>
              <a:t>Learning with ICT: Measuring ICT Use in the Curriculum </a:t>
            </a:r>
            <a:r>
              <a:rPr lang="en-US" dirty="0" smtClean="0"/>
              <a:t>(Jamieson-Proctor et al., 2005, 2007)</a:t>
            </a:r>
          </a:p>
          <a:p>
            <a:pPr lvl="1"/>
            <a:r>
              <a:rPr lang="en-US" dirty="0" smtClean="0"/>
              <a:t>“In my class </a:t>
            </a:r>
            <a:r>
              <a:rPr lang="en-US" b="1" dirty="0" smtClean="0"/>
              <a:t>students use </a:t>
            </a:r>
            <a:r>
              <a:rPr lang="en-US" dirty="0" err="1" smtClean="0"/>
              <a:t>ICTs</a:t>
            </a:r>
            <a:r>
              <a:rPr lang="en-US" dirty="0" smtClean="0"/>
              <a:t> to …”</a:t>
            </a:r>
          </a:p>
          <a:p>
            <a:pPr lvl="2"/>
            <a:r>
              <a:rPr lang="en-US" dirty="0" smtClean="0"/>
              <a:t>4 point scale, never … very often</a:t>
            </a:r>
          </a:p>
          <a:p>
            <a:pPr lvl="1"/>
            <a:r>
              <a:rPr lang="en-US" dirty="0" smtClean="0"/>
              <a:t>20 items, 2 factor solution</a:t>
            </a:r>
          </a:p>
          <a:p>
            <a:pPr lvl="2"/>
            <a:r>
              <a:rPr lang="en-US" dirty="0" smtClean="0"/>
              <a:t>Enhancement of learning with ICT, Alpha = 0.94</a:t>
            </a:r>
          </a:p>
          <a:p>
            <a:pPr lvl="2"/>
            <a:r>
              <a:rPr lang="en-US" dirty="0" smtClean="0"/>
              <a:t>Transformation of learning</a:t>
            </a:r>
            <a:r>
              <a:rPr lang="en-US" baseline="0" dirty="0" smtClean="0"/>
              <a:t> with ICT, Alpha = 0.86</a:t>
            </a:r>
          </a:p>
        </p:txBody>
      </p:sp>
      <p:sp>
        <p:nvSpPr>
          <p:cNvPr id="6" name="Lightning Bolt 5"/>
          <p:cNvSpPr/>
          <p:nvPr/>
        </p:nvSpPr>
        <p:spPr>
          <a:xfrm rot="6868356">
            <a:off x="3146092" y="1251413"/>
            <a:ext cx="1094254" cy="672175"/>
          </a:xfrm>
          <a:prstGeom prst="lightningBol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6469-2ECD-C340-9953-EE8C55FCFFC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The TCS link to TPACK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Measures frequency of ICT use by students for learning</a:t>
            </a:r>
          </a:p>
          <a:p>
            <a:pPr lvl="1"/>
            <a:r>
              <a:rPr lang="en-US" sz="2400" dirty="0" smtClean="0"/>
              <a:t>Indirect measure of teachers’ TK</a:t>
            </a:r>
          </a:p>
          <a:p>
            <a:pPr lvl="2"/>
            <a:r>
              <a:rPr lang="en-US" sz="2000" dirty="0" smtClean="0"/>
              <a:t>Essential to facilitate</a:t>
            </a:r>
            <a:r>
              <a:rPr lang="en-US" sz="2000" baseline="0" dirty="0" smtClean="0"/>
              <a:t> ICT use</a:t>
            </a:r>
          </a:p>
          <a:p>
            <a:pPr lvl="1"/>
            <a:r>
              <a:rPr lang="en-US" sz="2400" dirty="0" smtClean="0"/>
              <a:t>Indirect measure of teachers’ PK</a:t>
            </a:r>
          </a:p>
          <a:p>
            <a:pPr lvl="2"/>
            <a:r>
              <a:rPr lang="en-US" sz="2000" dirty="0" smtClean="0"/>
              <a:t>Needed to plan</a:t>
            </a:r>
            <a:r>
              <a:rPr lang="en-US" sz="2000" baseline="0" dirty="0" smtClean="0"/>
              <a:t> and facilitate ICT use in subject context</a:t>
            </a:r>
          </a:p>
          <a:p>
            <a:pPr lvl="1"/>
            <a:r>
              <a:rPr lang="en-US" sz="2400" dirty="0" smtClean="0"/>
              <a:t>Indirect measure of teachers’ CK</a:t>
            </a:r>
          </a:p>
          <a:p>
            <a:pPr lvl="2"/>
            <a:r>
              <a:rPr lang="en-US" sz="2000" dirty="0" smtClean="0"/>
              <a:t>Needed to enhance or transform curriculum</a:t>
            </a:r>
          </a:p>
          <a:p>
            <a:pPr lvl="0"/>
            <a:r>
              <a:rPr lang="en-US" sz="2800" dirty="0" smtClean="0"/>
              <a:t>Instrument therefore implies measure of TPACK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6469-2ECD-C340-9953-EE8C55FCFFC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TPACK</a:t>
            </a:r>
            <a:r>
              <a:rPr lang="en-US" baseline="0" dirty="0" smtClean="0"/>
              <a:t> 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/>
              <a:t>Preservice</a:t>
            </a:r>
            <a:r>
              <a:rPr lang="en-US" sz="2800" dirty="0" smtClean="0"/>
              <a:t> teachers have</a:t>
            </a:r>
            <a:r>
              <a:rPr lang="en-US" sz="2800" baseline="0" dirty="0" smtClean="0"/>
              <a:t> limited experience</a:t>
            </a:r>
          </a:p>
          <a:p>
            <a:pPr lvl="1"/>
            <a:r>
              <a:rPr lang="en-US" sz="2400" dirty="0" smtClean="0"/>
              <a:t>4-point </a:t>
            </a:r>
            <a:r>
              <a:rPr lang="en-US" sz="2400" dirty="0" err="1" smtClean="0"/>
              <a:t>Likert</a:t>
            </a:r>
            <a:r>
              <a:rPr lang="en-US" sz="2400" dirty="0" smtClean="0"/>
              <a:t> scale – No confidence … Very confident</a:t>
            </a:r>
          </a:p>
          <a:p>
            <a:pPr lvl="1"/>
            <a:r>
              <a:rPr lang="en-US" sz="2400" dirty="0" smtClean="0"/>
              <a:t>Added TK scale based on competence with applications and digital </a:t>
            </a:r>
            <a:r>
              <a:rPr lang="en-US" sz="2400" dirty="0" smtClean="0"/>
              <a:t>technologies</a:t>
            </a:r>
          </a:p>
          <a:p>
            <a:pPr lvl="1"/>
            <a:r>
              <a:rPr lang="en-US" sz="2400" dirty="0" smtClean="0"/>
              <a:t>Added self-efficacy scale based on </a:t>
            </a:r>
            <a:r>
              <a:rPr lang="en-US" sz="2400" dirty="0" err="1" smtClean="0"/>
              <a:t>Qld</a:t>
            </a:r>
            <a:r>
              <a:rPr lang="en-US" sz="2400" dirty="0" smtClean="0"/>
              <a:t> DET ICT Certificate indicators</a:t>
            </a:r>
            <a:endParaRPr lang="en-US" sz="2400" dirty="0" smtClean="0"/>
          </a:p>
          <a:p>
            <a:pPr lvl="1"/>
            <a:r>
              <a:rPr lang="en-US" sz="2400" dirty="0" smtClean="0"/>
              <a:t>Confidence based on</a:t>
            </a:r>
          </a:p>
          <a:p>
            <a:pPr lvl="2"/>
            <a:r>
              <a:rPr lang="en-US" sz="2000" dirty="0" smtClean="0"/>
              <a:t>Self-assessed</a:t>
            </a:r>
            <a:r>
              <a:rPr lang="en-US" sz="2000" baseline="0" dirty="0" smtClean="0"/>
              <a:t> knowledge</a:t>
            </a:r>
          </a:p>
          <a:p>
            <a:pPr lvl="2"/>
            <a:r>
              <a:rPr lang="en-US" sz="2000" baseline="0" dirty="0" smtClean="0"/>
              <a:t>Practicum experience</a:t>
            </a:r>
            <a:endParaRPr lang="en-US" sz="2000" dirty="0" smtClean="0"/>
          </a:p>
          <a:p>
            <a:pPr lvl="0"/>
            <a:r>
              <a:rPr lang="en-US" sz="2800" dirty="0" smtClean="0"/>
              <a:t>Used since 2005 with </a:t>
            </a:r>
            <a:r>
              <a:rPr lang="en-US" sz="2800" dirty="0" err="1" smtClean="0"/>
              <a:t>inservice</a:t>
            </a:r>
            <a:r>
              <a:rPr lang="en-US" sz="2800" baseline="0" dirty="0" smtClean="0"/>
              <a:t> teachers</a:t>
            </a:r>
          </a:p>
          <a:p>
            <a:pPr lvl="1"/>
            <a:r>
              <a:rPr lang="en-US" sz="2400" dirty="0" smtClean="0"/>
              <a:t>Confidence based</a:t>
            </a:r>
            <a:r>
              <a:rPr lang="en-US" sz="2400" baseline="0" dirty="0" smtClean="0"/>
              <a:t> on experience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6469-2ECD-C340-9953-EE8C55FCFFC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Subjects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417639"/>
            <a:ext cx="8597900" cy="4719568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345 final year pre-service teacher education students</a:t>
            </a:r>
          </a:p>
          <a:p>
            <a:pPr lvl="1"/>
            <a:r>
              <a:rPr lang="en-US" sz="2400" dirty="0" smtClean="0"/>
              <a:t>from 2 </a:t>
            </a:r>
            <a:r>
              <a:rPr lang="en-US" sz="2400" dirty="0" err="1" smtClean="0"/>
              <a:t>Qld</a:t>
            </a:r>
            <a:r>
              <a:rPr lang="en-US" sz="2400" dirty="0" smtClean="0"/>
              <a:t> universities with multiple campuses</a:t>
            </a:r>
          </a:p>
          <a:p>
            <a:pPr lvl="1"/>
            <a:r>
              <a:rPr lang="en-AU" sz="2400" dirty="0" smtClean="0"/>
              <a:t>58% from metropolitan university and 42% from regional university</a:t>
            </a:r>
            <a:endParaRPr lang="en-US" sz="2400" dirty="0" smtClean="0"/>
          </a:p>
          <a:p>
            <a:pPr lvl="1"/>
            <a:r>
              <a:rPr lang="en-US" sz="2400" dirty="0" smtClean="0"/>
              <a:t>represents 27% of 1270 final year students at the 2 </a:t>
            </a:r>
            <a:r>
              <a:rPr lang="en-US" sz="2400" dirty="0" err="1" smtClean="0"/>
              <a:t>unis</a:t>
            </a:r>
            <a:endParaRPr lang="en-US" sz="2400" dirty="0" smtClean="0"/>
          </a:p>
          <a:p>
            <a:pPr lvl="1"/>
            <a:r>
              <a:rPr lang="en-US" sz="2400" dirty="0" smtClean="0"/>
              <a:t>79% female</a:t>
            </a:r>
          </a:p>
          <a:p>
            <a:pPr lvl="1"/>
            <a:r>
              <a:rPr lang="en-US" sz="2400" dirty="0" smtClean="0"/>
              <a:t>48% with ages in excess of 30 years</a:t>
            </a:r>
          </a:p>
          <a:p>
            <a:pPr lvl="1"/>
            <a:r>
              <a:rPr lang="en-US" sz="2400" dirty="0" smtClean="0"/>
              <a:t>5% secondary &amp; 20% primary from each </a:t>
            </a:r>
            <a:r>
              <a:rPr lang="en-US" sz="2400" dirty="0" err="1" smtClean="0"/>
              <a:t>uni</a:t>
            </a:r>
            <a:r>
              <a:rPr lang="en-US" sz="2400" dirty="0" smtClean="0"/>
              <a:t> approx</a:t>
            </a:r>
          </a:p>
          <a:p>
            <a:pPr lvl="1"/>
            <a:r>
              <a:rPr lang="en-US" sz="2400" dirty="0" smtClean="0"/>
              <a:t>63% “confident” or “very confident” to use ICT with students for teaching and learning</a:t>
            </a:r>
          </a:p>
          <a:p>
            <a:pPr lvl="0"/>
            <a:r>
              <a:rPr lang="en-US" sz="2800" dirty="0" smtClean="0"/>
              <a:t>Demographics</a:t>
            </a:r>
            <a:r>
              <a:rPr lang="en-US" sz="2800" baseline="0" dirty="0" smtClean="0"/>
              <a:t> confirmed representative sample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6469-2ECD-C340-9953-EE8C55FCFFC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Data Analysis and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4165600"/>
          </a:xfrm>
        </p:spPr>
        <p:txBody>
          <a:bodyPr wrap="square">
            <a:noAutofit/>
          </a:bodyPr>
          <a:lstStyle/>
          <a:p>
            <a:pPr>
              <a:lnSpc>
                <a:spcPct val="80000"/>
              </a:lnSpc>
            </a:pPr>
            <a:r>
              <a:rPr lang="en-US" sz="2200" dirty="0" smtClean="0"/>
              <a:t>TK and TPACK related to demographic characteristics, confidence and beliefs about using ICT with students</a:t>
            </a:r>
          </a:p>
          <a:p>
            <a:pPr>
              <a:lnSpc>
                <a:spcPct val="80000"/>
              </a:lnSpc>
            </a:pPr>
            <a:endParaRPr lang="en-AU" sz="2200" dirty="0" smtClean="0"/>
          </a:p>
          <a:p>
            <a:pPr>
              <a:lnSpc>
                <a:spcPct val="80000"/>
              </a:lnSpc>
            </a:pPr>
            <a:r>
              <a:rPr lang="en-AU" sz="2200" dirty="0" smtClean="0"/>
              <a:t>Data were analysed using SPSS 17</a:t>
            </a:r>
          </a:p>
          <a:p>
            <a:pPr>
              <a:lnSpc>
                <a:spcPct val="80000"/>
              </a:lnSpc>
              <a:buFont typeface="Wingdings" pitchFamily="-109" charset="2"/>
              <a:buNone/>
            </a:pPr>
            <a:r>
              <a:rPr lang="en-AU" sz="22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AU" sz="2200" dirty="0" smtClean="0"/>
              <a:t>Chi-square (</a:t>
            </a:r>
            <a:r>
              <a:rPr lang="en-AU" sz="2200" dirty="0" smtClean="0">
                <a:sym typeface="Symbol" pitchFamily="-109" charset="2"/>
              </a:rPr>
              <a:t></a:t>
            </a:r>
            <a:r>
              <a:rPr lang="en-AU" sz="2200" baseline="30000" dirty="0" smtClean="0"/>
              <a:t>2</a:t>
            </a:r>
            <a:r>
              <a:rPr lang="en-AU" sz="2200" dirty="0" smtClean="0"/>
              <a:t>) tests were used to investigate relationships between university attended, gender, age, program of study and confidence to use ICT for both personal and professional (teaching and learning) purposes</a:t>
            </a:r>
          </a:p>
          <a:p>
            <a:pPr>
              <a:lnSpc>
                <a:spcPct val="80000"/>
              </a:lnSpc>
            </a:pPr>
            <a:endParaRPr lang="en-AU" sz="2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6469-2ECD-C340-9953-EE8C55FCFFC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Availability of and interest in using ICT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0400"/>
            <a:ext cx="8229600" cy="41957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u="sng" dirty="0" smtClean="0"/>
              <a:t>Availability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smtClean="0"/>
              <a:t>99.4% owned a </a:t>
            </a:r>
            <a:r>
              <a:rPr lang="en-US" dirty="0" smtClean="0"/>
              <a:t>computer</a:t>
            </a:r>
          </a:p>
          <a:p>
            <a:endParaRPr lang="en-US" dirty="0" smtClean="0"/>
          </a:p>
          <a:p>
            <a:r>
              <a:rPr lang="en-US" dirty="0" smtClean="0"/>
              <a:t>96.5% had regular access to broadband Internet (93% regional &amp; 99% metro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41.2% had access to mobile computing devices – affordances of mobile technologies still to be </a:t>
            </a:r>
            <a:r>
              <a:rPr lang="en-US" dirty="0" err="1" smtClean="0"/>
              <a:t>realised</a:t>
            </a:r>
            <a:r>
              <a:rPr lang="en-US" dirty="0" smtClean="0"/>
              <a:t>?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6469-2ECD-C340-9953-EE8C55FCFFC4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Australian Government commitment to ICT in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7900"/>
            <a:ext cx="8229600" cy="38782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Students should  graduate with relevant knowledge and skills for</a:t>
            </a:r>
            <a:r>
              <a:rPr lang="en-US" baseline="0" dirty="0" smtClean="0"/>
              <a:t> the information economy</a:t>
            </a:r>
          </a:p>
          <a:p>
            <a:pPr marL="514350" indent="-514350">
              <a:buFont typeface="+mj-lt"/>
              <a:buAutoNum type="arabicPeriod"/>
            </a:pPr>
            <a:r>
              <a:rPr lang="en-US" baseline="0" dirty="0" smtClean="0"/>
              <a:t>ICT should be integrated to improve learning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53200" y="5180568"/>
            <a:ext cx="1623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(Toomey, 2001)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6469-2ECD-C340-9953-EE8C55FCFFC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8000"/>
            <a:ext cx="8229600" cy="5969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u="sng" dirty="0" smtClean="0"/>
              <a:t>Interest, Use, Beliefs</a:t>
            </a:r>
            <a:r>
              <a:rPr lang="en-US" dirty="0" smtClean="0"/>
              <a:t>:</a:t>
            </a:r>
          </a:p>
          <a:p>
            <a:r>
              <a:rPr lang="en-US" sz="3027" dirty="0" smtClean="0"/>
              <a:t>4-point </a:t>
            </a:r>
            <a:r>
              <a:rPr lang="en-US" sz="3027" dirty="0" err="1" smtClean="0"/>
              <a:t>Likert</a:t>
            </a:r>
            <a:r>
              <a:rPr lang="en-US" sz="3027" dirty="0" smtClean="0"/>
              <a:t> scale (1=Not at all; 2=Some extent; 3=Great extent; and 4=Very great extent) </a:t>
            </a:r>
            <a:r>
              <a:rPr lang="en-US" sz="3027" dirty="0" smtClean="0"/>
              <a:t>used</a:t>
            </a:r>
          </a:p>
          <a:p>
            <a:endParaRPr lang="en-US" sz="3027" dirty="0" smtClean="0"/>
          </a:p>
          <a:p>
            <a:r>
              <a:rPr lang="en-US" sz="3027" dirty="0" smtClean="0"/>
              <a:t>Overall subjects expressed a strong </a:t>
            </a:r>
            <a:r>
              <a:rPr lang="en-US" sz="3027" u="sng" dirty="0" smtClean="0"/>
              <a:t>interest </a:t>
            </a:r>
            <a:r>
              <a:rPr lang="en-US" sz="3027" dirty="0" smtClean="0"/>
              <a:t>in using ICT for personal purposes (M=3.06) and T&amp;L purposes (M=3.25); extensive </a:t>
            </a:r>
            <a:r>
              <a:rPr lang="en-US" sz="3027" u="sng" dirty="0" smtClean="0"/>
              <a:t>use </a:t>
            </a:r>
            <a:r>
              <a:rPr lang="en-US" sz="3027" dirty="0" smtClean="0"/>
              <a:t>of ICT for personal purposes (M=3.01) and moderate use for T&amp;L purposes (M=2.68); and a strong </a:t>
            </a:r>
            <a:r>
              <a:rPr lang="en-US" sz="3027" u="sng" dirty="0" smtClean="0"/>
              <a:t>belief </a:t>
            </a:r>
            <a:r>
              <a:rPr lang="en-US" sz="3027" dirty="0" smtClean="0"/>
              <a:t>that ICT can improve student learning outcomes (M=3.19</a:t>
            </a:r>
            <a:r>
              <a:rPr lang="en-US" sz="3027" dirty="0" smtClean="0"/>
              <a:t>)</a:t>
            </a:r>
          </a:p>
          <a:p>
            <a:endParaRPr lang="en-US" sz="3027" dirty="0" smtClean="0"/>
          </a:p>
          <a:p>
            <a:r>
              <a:rPr lang="en-US" sz="3027" dirty="0" smtClean="0"/>
              <a:t>Thus subjects have strong belief that ICT can improve learning outcomes but expressed only a moderate level of use of ICT for T&amp;L – Possible reasons????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6469-2ECD-C340-9953-EE8C55FCFFC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Competence with digital technologies - TK</a:t>
            </a:r>
            <a:endParaRPr lang="en-US" dirty="0"/>
          </a:p>
        </p:txBody>
      </p:sp>
      <p:pic>
        <p:nvPicPr>
          <p:cNvPr id="5" name="Content Placeholder 4" descr="Picture 2.png"/>
          <p:cNvPicPr>
            <a:picLocks noGrp="1" noChangeAspect="1"/>
          </p:cNvPicPr>
          <p:nvPr>
            <p:ph idx="1"/>
          </p:nvPr>
        </p:nvPicPr>
        <p:blipFill>
          <a:blip r:embed="rId2"/>
          <a:srcRect t="-20479" b="-20479"/>
          <a:stretch>
            <a:fillRect/>
          </a:stretch>
        </p:blipFill>
        <p:spPr>
          <a:xfrm>
            <a:off x="457200" y="927100"/>
            <a:ext cx="8229600" cy="4525963"/>
          </a:xfrm>
        </p:spPr>
      </p:pic>
      <p:sp>
        <p:nvSpPr>
          <p:cNvPr id="6" name="TextBox 5"/>
          <p:cNvSpPr txBox="1"/>
          <p:nvPr/>
        </p:nvSpPr>
        <p:spPr>
          <a:xfrm>
            <a:off x="457200" y="5129897"/>
            <a:ext cx="8394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dirty="0" smtClean="0"/>
              <a:t>    4-point </a:t>
            </a:r>
            <a:r>
              <a:rPr lang="en-US" dirty="0" err="1" smtClean="0"/>
              <a:t>Likert</a:t>
            </a:r>
            <a:r>
              <a:rPr lang="en-US" dirty="0" smtClean="0"/>
              <a:t> scale (1=No competence; 2=Some competence; 3=Competent; and 4=Very competent</a:t>
            </a:r>
            <a:r>
              <a:rPr lang="en-US" dirty="0" smtClean="0"/>
              <a:t>)</a:t>
            </a: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dirty="0" smtClean="0"/>
          </a:p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dirty="0" smtClean="0"/>
              <a:t>     No means &gt;3 (“competent” perception); &gt;10% No competence for #3 &amp; #4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6469-2ECD-C340-9953-EE8C55FCFFC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Competence with ICT software applications - TK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20100" cy="49911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19 applications tested – 5 additional to 2003 </a:t>
            </a:r>
            <a:r>
              <a:rPr lang="en-US" dirty="0" smtClean="0"/>
              <a:t>audit</a:t>
            </a:r>
          </a:p>
          <a:p>
            <a:endParaRPr lang="en-US" dirty="0" smtClean="0"/>
          </a:p>
          <a:p>
            <a:r>
              <a:rPr lang="en-US" dirty="0" smtClean="0"/>
              <a:t>Little change between 2003 and 2009 </a:t>
            </a:r>
            <a:r>
              <a:rPr lang="en-US" dirty="0" smtClean="0"/>
              <a:t>audits</a:t>
            </a:r>
          </a:p>
          <a:p>
            <a:endParaRPr lang="en-US" dirty="0" smtClean="0"/>
          </a:p>
          <a:p>
            <a:r>
              <a:rPr lang="en-US" dirty="0" smtClean="0"/>
              <a:t>High levels of competence expressed (M&gt;3) for WP, presentation SW, email, web browsers &amp; searching in 2003 &amp; </a:t>
            </a:r>
            <a:r>
              <a:rPr lang="en-US" dirty="0" smtClean="0"/>
              <a:t>2009</a:t>
            </a:r>
          </a:p>
          <a:p>
            <a:endParaRPr lang="en-US" dirty="0" smtClean="0"/>
          </a:p>
          <a:p>
            <a:r>
              <a:rPr lang="en-US" dirty="0" smtClean="0"/>
              <a:t>Very low levels (M&lt;2) for multimedia development &amp; authoring, visual thinking SW, digital video editing, and web page development in 2003 &amp; </a:t>
            </a:r>
            <a:r>
              <a:rPr lang="en-US" dirty="0" smtClean="0"/>
              <a:t>2009</a:t>
            </a:r>
          </a:p>
          <a:p>
            <a:endParaRPr lang="en-US" dirty="0" smtClean="0"/>
          </a:p>
          <a:p>
            <a:r>
              <a:rPr lang="en-US" dirty="0" smtClean="0"/>
              <a:t>Low to very low levels of competence expressed for web 2.0, online learning, online publishing, accessing &amp; creating reusable learning objects (M&lt;3) – of particular concern due to $</a:t>
            </a:r>
            <a:r>
              <a:rPr lang="en-US" dirty="0" err="1" smtClean="0"/>
              <a:t>s</a:t>
            </a:r>
            <a:r>
              <a:rPr lang="en-US" dirty="0" smtClean="0"/>
              <a:t> poured into creating </a:t>
            </a:r>
            <a:r>
              <a:rPr lang="en-US" dirty="0" err="1" smtClean="0"/>
              <a:t>LOs</a:t>
            </a:r>
            <a:r>
              <a:rPr lang="en-US" dirty="0" smtClean="0"/>
              <a:t> by state and national </a:t>
            </a:r>
            <a:r>
              <a:rPr lang="en-US" dirty="0" err="1" smtClean="0"/>
              <a:t>govs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6469-2ECD-C340-9953-EE8C55FCFFC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 smtClean="0"/>
              <a:t>Relationship between </a:t>
            </a:r>
            <a:r>
              <a:rPr lang="en-US" sz="2800" dirty="0" err="1" smtClean="0"/>
              <a:t>uni</a:t>
            </a:r>
            <a:r>
              <a:rPr lang="en-US" sz="2800" dirty="0" smtClean="0"/>
              <a:t> attended, gender, age, program and confidence to use ICT with students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1143000"/>
            <a:ext cx="8966200" cy="5435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No difference between </a:t>
            </a:r>
            <a:r>
              <a:rPr lang="en-US" sz="2000" dirty="0" err="1" smtClean="0"/>
              <a:t>unis</a:t>
            </a:r>
            <a:r>
              <a:rPr lang="en-US" sz="2000" dirty="0" smtClean="0"/>
              <a:t> for confidence or confidence by </a:t>
            </a:r>
            <a:r>
              <a:rPr lang="en-US" sz="2000" dirty="0" smtClean="0"/>
              <a:t>age</a:t>
            </a:r>
          </a:p>
          <a:p>
            <a:endParaRPr lang="en-US" sz="2000" dirty="0" smtClean="0"/>
          </a:p>
          <a:p>
            <a:r>
              <a:rPr lang="en-US" sz="2000" dirty="0" smtClean="0"/>
              <a:t>Significant difference between male &amp; female pre-service teachers’ confidence – males more </a:t>
            </a:r>
            <a:r>
              <a:rPr lang="en-US" sz="2000" dirty="0" smtClean="0"/>
              <a:t>confident</a:t>
            </a:r>
          </a:p>
          <a:p>
            <a:endParaRPr lang="en-US" sz="2000" dirty="0" smtClean="0"/>
          </a:p>
          <a:p>
            <a:r>
              <a:rPr lang="en-US" sz="2000" dirty="0" smtClean="0"/>
              <a:t>This result mirrors that of previous studies involving 2652 in-service state and Catholic teachers</a:t>
            </a:r>
            <a:r>
              <a:rPr lang="en-US" sz="2000" dirty="0" smtClean="0"/>
              <a:t> since 2004 (</a:t>
            </a:r>
            <a:r>
              <a:rPr lang="en-US" sz="2000" dirty="0" smtClean="0"/>
              <a:t>Jamieson-Proctor &amp; Finger, 2008</a:t>
            </a:r>
            <a:r>
              <a:rPr lang="en-US" sz="2000" dirty="0" smtClean="0"/>
              <a:t>)</a:t>
            </a:r>
          </a:p>
          <a:p>
            <a:endParaRPr lang="en-US" sz="2000" dirty="0" smtClean="0"/>
          </a:p>
          <a:p>
            <a:r>
              <a:rPr lang="en-US" sz="2000" u="sng" dirty="0" smtClean="0"/>
              <a:t>Males &amp; females differ in their confidence to use ICT with students </a:t>
            </a:r>
            <a:r>
              <a:rPr lang="en-US" sz="2000" dirty="0" smtClean="0"/>
              <a:t>&amp; this difference is maintained during their teaching career, irrespective of years of experience, age &amp; PD initiatives – 6 years of research to support this statement in </a:t>
            </a:r>
            <a:r>
              <a:rPr lang="en-US" sz="2000" dirty="0" err="1" smtClean="0"/>
              <a:t>Qld</a:t>
            </a:r>
            <a:r>
              <a:rPr lang="en-US" sz="2000" dirty="0" smtClean="0"/>
              <a:t>!</a:t>
            </a:r>
          </a:p>
          <a:p>
            <a:endParaRPr lang="en-US" sz="2000" dirty="0" smtClean="0"/>
          </a:p>
          <a:p>
            <a:r>
              <a:rPr lang="en-US" sz="2000" dirty="0" smtClean="0"/>
              <a:t>Major challenge for education systems as 1/3 of future female teachers perceive themselves to be unconfident &amp; females make up 72% of the teaching workforce across Australia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 smtClean="0"/>
          </a:p>
          <a:p>
            <a:fld id="{B20E6469-2ECD-C340-9953-EE8C55FCFFC4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Confidence with ICT integration by university -TPACK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Mean (SD)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Metropolitan</a:t>
                      </a:r>
                      <a:r>
                        <a:rPr lang="en-US" baseline="0" dirty="0" smtClean="0"/>
                        <a:t> (N = 199)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Regional (N = 146)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 Enhancing learning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2.59 (0.06)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2.62</a:t>
                      </a:r>
                      <a:r>
                        <a:rPr lang="en-US" baseline="0" dirty="0" smtClean="0"/>
                        <a:t> (0.08)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 Transforming learning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2.55 (0.06)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2.58 (0.07)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84" name="Group 83"/>
          <p:cNvGrpSpPr/>
          <p:nvPr/>
        </p:nvGrpSpPr>
        <p:grpSpPr>
          <a:xfrm>
            <a:off x="338668" y="2980276"/>
            <a:ext cx="8629645" cy="3329895"/>
            <a:chOff x="338668" y="2980276"/>
            <a:chExt cx="8629645" cy="3329895"/>
          </a:xfrm>
        </p:grpSpPr>
        <p:grpSp>
          <p:nvGrpSpPr>
            <p:cNvPr id="75" name="Group 74"/>
            <p:cNvGrpSpPr/>
            <p:nvPr/>
          </p:nvGrpSpPr>
          <p:grpSpPr>
            <a:xfrm>
              <a:off x="338668" y="5302231"/>
              <a:ext cx="8312144" cy="1007940"/>
              <a:chOff x="338668" y="5302231"/>
              <a:chExt cx="8312144" cy="1007940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338668" y="5971617"/>
                <a:ext cx="1703916" cy="338554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sz="1600" dirty="0" smtClean="0"/>
                  <a:t>No confidence</a:t>
                </a:r>
                <a:endParaRPr lang="en-US" sz="1600" dirty="0"/>
              </a:p>
            </p:txBody>
          </p:sp>
          <p:grpSp>
            <p:nvGrpSpPr>
              <p:cNvPr id="28" name="Group 27"/>
              <p:cNvGrpSpPr/>
              <p:nvPr/>
            </p:nvGrpSpPr>
            <p:grpSpPr>
              <a:xfrm>
                <a:off x="457200" y="5302231"/>
                <a:ext cx="8102849" cy="285750"/>
                <a:chOff x="404285" y="5101154"/>
                <a:chExt cx="8102849" cy="285750"/>
              </a:xfrm>
            </p:grpSpPr>
            <p:sp>
              <p:nvSpPr>
                <p:cNvPr id="6" name="Rectangle 5"/>
                <p:cNvSpPr/>
                <p:nvPr/>
              </p:nvSpPr>
              <p:spPr>
                <a:xfrm>
                  <a:off x="404285" y="5101154"/>
                  <a:ext cx="2696883" cy="285750"/>
                </a:xfrm>
                <a:prstGeom prst="rect">
                  <a:avLst/>
                </a:prstGeom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3107268" y="5101154"/>
                  <a:ext cx="2696883" cy="285750"/>
                </a:xfrm>
                <a:prstGeom prst="rect">
                  <a:avLst/>
                </a:prstGeom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5810251" y="5101154"/>
                  <a:ext cx="2696883" cy="285750"/>
                </a:xfrm>
                <a:prstGeom prst="rect">
                  <a:avLst/>
                </a:prstGeom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</p:grpSp>
          <p:sp>
            <p:nvSpPr>
              <p:cNvPr id="25" name="TextBox 24"/>
              <p:cNvSpPr txBox="1"/>
              <p:nvPr/>
            </p:nvSpPr>
            <p:spPr>
              <a:xfrm>
                <a:off x="7084479" y="5971617"/>
                <a:ext cx="156633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600" dirty="0" smtClean="0"/>
                  <a:t>Very confident</a:t>
                </a:r>
                <a:endParaRPr lang="en-US" sz="1600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279659" y="5971617"/>
                <a:ext cx="178011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Some confidence</a:t>
                </a:r>
                <a:endParaRPr lang="en-US" sz="1600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291654" y="5971617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Confident</a:t>
                </a:r>
                <a:endParaRPr lang="en-US" sz="1600" dirty="0"/>
              </a:p>
            </p:txBody>
          </p:sp>
          <p:cxnSp>
            <p:nvCxnSpPr>
              <p:cNvPr id="31" name="Straight Arrow Connector 30"/>
              <p:cNvCxnSpPr/>
              <p:nvPr/>
            </p:nvCxnSpPr>
            <p:spPr>
              <a:xfrm rot="5400000" flipH="1" flipV="1">
                <a:off x="256512" y="5788675"/>
                <a:ext cx="401383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 rot="5400000" flipH="1" flipV="1">
                <a:off x="2960286" y="5788675"/>
                <a:ext cx="401383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 rot="5400000" flipH="1" flipV="1">
                <a:off x="5664060" y="5788675"/>
                <a:ext cx="401383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 rot="5400000" flipH="1" flipV="1">
                <a:off x="8346668" y="5788675"/>
                <a:ext cx="401383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Curved Connector 45"/>
            <p:cNvCxnSpPr/>
            <p:nvPr/>
          </p:nvCxnSpPr>
          <p:spPr>
            <a:xfrm>
              <a:off x="3190898" y="3847467"/>
              <a:ext cx="1569014" cy="1451802"/>
            </a:xfrm>
            <a:prstGeom prst="curvedConnector3">
              <a:avLst>
                <a:gd name="adj1" fmla="val 99269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493675" y="3618629"/>
              <a:ext cx="267122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/>
                <a:t>Preservice</a:t>
              </a:r>
              <a:r>
                <a:rPr lang="en-US" sz="1600" dirty="0" smtClean="0"/>
                <a:t> enhancing, 2.60</a:t>
              </a:r>
              <a:endParaRPr lang="en-US" sz="1600" dirty="0"/>
            </a:p>
          </p:txBody>
        </p:sp>
        <p:cxnSp>
          <p:nvCxnSpPr>
            <p:cNvPr id="54" name="Curved Connector 53"/>
            <p:cNvCxnSpPr/>
            <p:nvPr/>
          </p:nvCxnSpPr>
          <p:spPr>
            <a:xfrm>
              <a:off x="3429282" y="4234544"/>
              <a:ext cx="1222629" cy="1064725"/>
            </a:xfrm>
            <a:prstGeom prst="curvedConnector3">
              <a:avLst>
                <a:gd name="adj1" fmla="val 98776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493675" y="4005706"/>
              <a:ext cx="28645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/>
                <a:t>Preservice</a:t>
              </a:r>
              <a:r>
                <a:rPr lang="en-US" sz="1600" dirty="0" smtClean="0"/>
                <a:t> transforming, 2.56</a:t>
              </a:r>
              <a:endParaRPr lang="en-US" sz="1600" dirty="0"/>
            </a:p>
          </p:txBody>
        </p:sp>
        <p:cxnSp>
          <p:nvCxnSpPr>
            <p:cNvPr id="57" name="Curved Connector 56"/>
            <p:cNvCxnSpPr>
              <a:stCxn id="64" idx="3"/>
            </p:cNvCxnSpPr>
            <p:nvPr/>
          </p:nvCxnSpPr>
          <p:spPr>
            <a:xfrm>
              <a:off x="3951873" y="3239684"/>
              <a:ext cx="1330313" cy="2060344"/>
            </a:xfrm>
            <a:prstGeom prst="curvedConnector2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493675" y="3070407"/>
              <a:ext cx="34581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/>
                <a:t>Preservice</a:t>
              </a:r>
              <a:r>
                <a:rPr lang="en-US" sz="1600" dirty="0" smtClean="0"/>
                <a:t> general confidence, 2.79</a:t>
              </a:r>
              <a:endParaRPr lang="en-US" sz="1600" dirty="0"/>
            </a:p>
          </p:txBody>
        </p:sp>
        <p:cxnSp>
          <p:nvCxnSpPr>
            <p:cNvPr id="65" name="Curved Connector 64"/>
            <p:cNvCxnSpPr>
              <a:stCxn id="73" idx="1"/>
            </p:cNvCxnSpPr>
            <p:nvPr/>
          </p:nvCxnSpPr>
          <p:spPr>
            <a:xfrm rot="10800000" flipV="1">
              <a:off x="4831914" y="3272664"/>
              <a:ext cx="826378" cy="2014120"/>
            </a:xfrm>
            <a:prstGeom prst="curvedConnector2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5658292" y="2980276"/>
              <a:ext cx="3310021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/>
                <a:t>Inservice</a:t>
              </a:r>
              <a:r>
                <a:rPr lang="en-US" sz="1600" dirty="0" smtClean="0"/>
                <a:t> general confidence, 2.62</a:t>
              </a:r>
              <a:br>
                <a:rPr lang="en-US" sz="1600" dirty="0" smtClean="0"/>
              </a:br>
              <a:r>
                <a:rPr lang="en-US" sz="1600" dirty="0" smtClean="0"/>
                <a:t>(Jamieson-Proctor et al., 2007)</a:t>
              </a:r>
              <a:endParaRPr lang="en-US" sz="1600" dirty="0"/>
            </a:p>
          </p:txBody>
        </p:sp>
      </p:grp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6469-2ECD-C340-9953-EE8C55FCFFC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TPACK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 smtClean="0"/>
              <a:t>In my class, I could support </a:t>
            </a:r>
            <a:r>
              <a:rPr lang="en-US" i="1" u="sng" dirty="0" smtClean="0"/>
              <a:t>students</a:t>
            </a:r>
            <a:r>
              <a:rPr lang="en-US" i="1" dirty="0" smtClean="0"/>
              <a:t>’ use of ICT to…</a:t>
            </a:r>
          </a:p>
          <a:p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smtClean="0"/>
              <a:t>significant difference between </a:t>
            </a:r>
            <a:r>
              <a:rPr lang="en-US" dirty="0" err="1" smtClean="0"/>
              <a:t>unis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&gt;30% of pre-service teachers expressed No or Limited confidence with 10/20 (half) of the items (Table 6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No significant difference between male and female subjects in their confidence to support student use of ICT for either dimension – a significant result when compared with previous studies that found a gender based difference – is the gender difference decreasing? Watch this space…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6469-2ECD-C340-9953-EE8C55FCFFC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Conclusion (or So What?)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Male pre-service teachers still report higher levels of general confidence to use ICT with students than females</a:t>
            </a:r>
          </a:p>
          <a:p>
            <a:endParaRPr lang="en-US" dirty="0" smtClean="0"/>
          </a:p>
          <a:p>
            <a:r>
              <a:rPr lang="en-US" dirty="0" smtClean="0"/>
              <a:t>At metropolitan </a:t>
            </a:r>
            <a:r>
              <a:rPr lang="en-US" dirty="0" err="1" smtClean="0"/>
              <a:t>uni</a:t>
            </a:r>
            <a:r>
              <a:rPr lang="en-US" dirty="0" smtClean="0"/>
              <a:t> only, primary graduates were more confident than other students – same result as in 2003 – this result may be due to limited opportunities for students to engage with ICT during their degree that would build their TK and TPACK – need to closely examine the differences in program structures within and between each university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6469-2ECD-C340-9953-EE8C55FCFFC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Conclusion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Subjects asked to indicate how confident they were to support students to use ICT to enhance and transform the curriculum – means indicated no difference between male and female subjects – contrary to all previous </a:t>
            </a:r>
            <a:r>
              <a:rPr lang="en-US" dirty="0" smtClean="0"/>
              <a:t>studies. Possible reasons?</a:t>
            </a:r>
          </a:p>
          <a:p>
            <a:endParaRPr lang="en-US" dirty="0" smtClean="0"/>
          </a:p>
          <a:p>
            <a:r>
              <a:rPr lang="en-US" u="sng" dirty="0" smtClean="0"/>
              <a:t>Finding 1</a:t>
            </a:r>
            <a:r>
              <a:rPr lang="en-US" dirty="0" smtClean="0"/>
              <a:t>: It’s imperative that the ICT knowledge bases (TK and TPACK) of pre-service (and in-service) teachers are regularly audited in light of the rapidity with which these knowledge bases change in relation to digital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6469-2ECD-C340-9953-EE8C55FCFFC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Conclusion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Finding 2</a:t>
            </a:r>
            <a:r>
              <a:rPr lang="en-US" dirty="0" smtClean="0"/>
              <a:t>: Comparison of 2003 and 2009 audit results indicate less than optimal acceptance of ICT curriculum integration by graduating pre-service teachers in past decade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Teacher education programs still use PCK (</a:t>
            </a:r>
            <a:r>
              <a:rPr lang="en-US" dirty="0" err="1" smtClean="0"/>
              <a:t>Shulman</a:t>
            </a:r>
            <a:r>
              <a:rPr lang="en-US" dirty="0" smtClean="0"/>
              <a:t>, 1987) as</a:t>
            </a:r>
            <a:r>
              <a:rPr lang="en-US" dirty="0" smtClean="0"/>
              <a:t> a core </a:t>
            </a:r>
            <a:r>
              <a:rPr lang="en-US" dirty="0" smtClean="0"/>
              <a:t>philosophy – TPACK capabilities (Koehler &amp; </a:t>
            </a:r>
            <a:r>
              <a:rPr lang="en-US" dirty="0" err="1" smtClean="0"/>
              <a:t>Mishra</a:t>
            </a:r>
            <a:r>
              <a:rPr lang="en-US" dirty="0" smtClean="0"/>
              <a:t>, 2008) are</a:t>
            </a:r>
            <a:r>
              <a:rPr lang="en-US" dirty="0" smtClean="0"/>
              <a:t> essential for </a:t>
            </a:r>
            <a:r>
              <a:rPr lang="en-US" dirty="0" smtClean="0"/>
              <a:t>teachers in the 21</a:t>
            </a:r>
            <a:r>
              <a:rPr lang="en-US" baseline="30000" dirty="0" smtClean="0"/>
              <a:t>st</a:t>
            </a:r>
            <a:r>
              <a:rPr lang="en-US" dirty="0" smtClean="0"/>
              <a:t> century.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6469-2ECD-C340-9953-EE8C55FCFFC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Romina.Jamieson-Proctor@usq.edu.</a:t>
            </a:r>
            <a:r>
              <a:rPr lang="en-US" dirty="0" smtClean="0">
                <a:hlinkClick r:id="rId2"/>
              </a:rPr>
              <a:t>au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Where to from here?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6469-2ECD-C340-9953-EE8C55FCFFC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Digital Education</a:t>
            </a:r>
            <a:r>
              <a:rPr lang="en-US" baseline="0" dirty="0" smtClean="0"/>
              <a:t> </a:t>
            </a:r>
            <a:r>
              <a:rPr lang="en-US" baseline="0" dirty="0" smtClean="0"/>
              <a:t>Revolution (DER)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00300"/>
            <a:ext cx="8229600" cy="372586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Australia will have technology enriched learning environments that enable students to achieve high quality</a:t>
            </a:r>
            <a:r>
              <a:rPr lang="en-US" sz="4400" baseline="0" dirty="0" smtClean="0"/>
              <a:t> learning outcomes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56057" y="5307568"/>
            <a:ext cx="1600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(DEEWR, 2008)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93" y="2182400"/>
            <a:ext cx="4921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“</a:t>
            </a:r>
            <a:endParaRPr lang="en-US" sz="7200" dirty="0"/>
          </a:p>
        </p:txBody>
      </p:sp>
      <p:sp>
        <p:nvSpPr>
          <p:cNvPr id="6" name="TextBox 5"/>
          <p:cNvSpPr txBox="1"/>
          <p:nvPr/>
        </p:nvSpPr>
        <p:spPr>
          <a:xfrm>
            <a:off x="8081429" y="4290958"/>
            <a:ext cx="4921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”</a:t>
            </a:r>
            <a:endParaRPr lang="en-US" sz="7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6469-2ECD-C340-9953-EE8C55FCFFC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Teacher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 most important factor in quality</a:t>
            </a:r>
            <a:r>
              <a:rPr lang="en-US" sz="2400" baseline="0" dirty="0" smtClean="0"/>
              <a:t> learning </a:t>
            </a:r>
            <a:r>
              <a:rPr lang="en-US" sz="2400" baseline="0" dirty="0" smtClean="0"/>
              <a:t>outcomes</a:t>
            </a:r>
            <a:r>
              <a:rPr lang="en-US" sz="2400" dirty="0" smtClean="0"/>
              <a:t> is…</a:t>
            </a:r>
            <a:endParaRPr lang="en-US" sz="2400" baseline="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5189" baseline="0" dirty="0" smtClean="0"/>
              <a:t>the quality of an education system cannot exceed the quality of its teachers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55941" y="5348635"/>
            <a:ext cx="3430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(Barber &amp; </a:t>
            </a:r>
            <a:r>
              <a:rPr lang="en-US" dirty="0" err="1" smtClean="0"/>
              <a:t>Mourshed</a:t>
            </a:r>
            <a:r>
              <a:rPr lang="en-US" dirty="0" smtClean="0"/>
              <a:t>, 2007, p.7)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93" y="2615863"/>
            <a:ext cx="4921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“</a:t>
            </a:r>
            <a:endParaRPr lang="en-US" sz="7200" dirty="0"/>
          </a:p>
        </p:txBody>
      </p:sp>
      <p:sp>
        <p:nvSpPr>
          <p:cNvPr id="6" name="TextBox 5"/>
          <p:cNvSpPr txBox="1"/>
          <p:nvPr/>
        </p:nvSpPr>
        <p:spPr>
          <a:xfrm>
            <a:off x="6776166" y="4148306"/>
            <a:ext cx="4921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”</a:t>
            </a:r>
            <a:endParaRPr lang="en-US" sz="7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6469-2ECD-C340-9953-EE8C55FCFFC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#2 of 6 DER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9324"/>
            <a:ext cx="8229600" cy="3656839"/>
          </a:xfrm>
        </p:spPr>
        <p:txBody>
          <a:bodyPr/>
          <a:lstStyle/>
          <a:p>
            <a:pPr marL="0" indent="0">
              <a:buNone/>
            </a:pPr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teachers and educators require the pedagogical knowledge, confidence, skills, resources and support to creatively and effectively use online tools and systems to engage students</a:t>
            </a:r>
            <a:endParaRPr lang="en-A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0593" y="2032000"/>
            <a:ext cx="4921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“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3584558" y="4163290"/>
            <a:ext cx="4921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”</a:t>
            </a:r>
            <a:endParaRPr lang="en-US" sz="7200" dirty="0"/>
          </a:p>
        </p:txBody>
      </p:sp>
      <p:sp>
        <p:nvSpPr>
          <p:cNvPr id="6" name="TextBox 5"/>
          <p:cNvSpPr txBox="1"/>
          <p:nvPr/>
        </p:nvSpPr>
        <p:spPr>
          <a:xfrm>
            <a:off x="6199758" y="5363619"/>
            <a:ext cx="1826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(AICTEC, 2009)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6469-2ECD-C340-9953-EE8C55FCFFC4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DER roadmap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6469-2ECD-C340-9953-EE8C55FCFFC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But, major questions </a:t>
            </a:r>
            <a:r>
              <a:rPr lang="en-US" dirty="0" smtClean="0"/>
              <a:t>remain: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professional development?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standards?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will</a:t>
            </a:r>
            <a:r>
              <a:rPr lang="en-US" baseline="0" dirty="0" smtClean="0"/>
              <a:t> progress towards the teacher “standards utopia” be measured?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Are positive attitudes + IT skills enough?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How well are teacher education programs preparing graduates to meet the demands of teaching in the 21</a:t>
            </a:r>
            <a:r>
              <a:rPr lang="en-AU" baseline="30000" dirty="0" smtClean="0"/>
              <a:t>st</a:t>
            </a:r>
            <a:r>
              <a:rPr lang="en-AU" dirty="0" smtClean="0"/>
              <a:t> century? 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6469-2ECD-C340-9953-EE8C55FCFFC4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Aims of </a:t>
            </a:r>
            <a:r>
              <a:rPr lang="en-US" dirty="0" smtClean="0"/>
              <a:t>this </a:t>
            </a:r>
            <a:r>
              <a:rPr lang="en-US" dirty="0" smtClean="0"/>
              <a:t>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3900"/>
            <a:ext cx="8229600" cy="4132263"/>
          </a:xfrm>
        </p:spPr>
        <p:txBody>
          <a:bodyPr>
            <a:normAutofit/>
          </a:bodyPr>
          <a:lstStyle/>
          <a:p>
            <a:r>
              <a:rPr lang="en-AU" dirty="0" smtClean="0"/>
              <a:t>This paper presents a summary of an audit of the Technology Knowledge (TK) and TPACK capabilities of final year </a:t>
            </a:r>
            <a:r>
              <a:rPr lang="en-AU" dirty="0" err="1" smtClean="0"/>
              <a:t>preservice</a:t>
            </a:r>
            <a:r>
              <a:rPr lang="en-AU" dirty="0" smtClean="0"/>
              <a:t> teacher education students in two Queensland Universities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6469-2ECD-C340-9953-EE8C55FCFFC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Pedagogical</a:t>
            </a:r>
            <a:r>
              <a:rPr lang="en-US" baseline="0" dirty="0" smtClean="0"/>
              <a:t> Content Knowledge</a:t>
            </a:r>
            <a:endParaRPr lang="en-US" dirty="0"/>
          </a:p>
        </p:txBody>
      </p:sp>
      <p:pic>
        <p:nvPicPr>
          <p:cNvPr id="4" name="Content Placeholder 3" descr="pck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2520" r="-22520"/>
          <a:stretch>
            <a:fillRect/>
          </a:stretch>
        </p:blipFill>
        <p:spPr>
          <a:xfrm>
            <a:off x="699673" y="1963738"/>
            <a:ext cx="7987127" cy="4392612"/>
          </a:xfrm>
        </p:spPr>
      </p:pic>
      <p:sp>
        <p:nvSpPr>
          <p:cNvPr id="6" name="TextBox 5"/>
          <p:cNvSpPr txBox="1"/>
          <p:nvPr/>
        </p:nvSpPr>
        <p:spPr>
          <a:xfrm>
            <a:off x="6553200" y="5586968"/>
            <a:ext cx="1891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Shulman</a:t>
            </a:r>
            <a:r>
              <a:rPr lang="en-US" dirty="0" smtClean="0"/>
              <a:t>, 1987)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6469-2ECD-C340-9953-EE8C55FCFFC4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1815</Words>
  <Application>Microsoft Macintosh PowerPoint</Application>
  <PresentationFormat>On-screen Show (4:3)</PresentationFormat>
  <Paragraphs>206</Paragraphs>
  <Slides>29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Auditing the TPACK Capabilities of Final Year Teacher Education Students: Are they ready for the 21st century?</vt:lpstr>
      <vt:lpstr>Australian Government commitment to ICT in education</vt:lpstr>
      <vt:lpstr>Digital Education Revolution (DER)</vt:lpstr>
      <vt:lpstr>Teacher quality</vt:lpstr>
      <vt:lpstr>#2 of 6 DER principles</vt:lpstr>
      <vt:lpstr>DER roadmap</vt:lpstr>
      <vt:lpstr>But, major questions remain:</vt:lpstr>
      <vt:lpstr>Aims of this study</vt:lpstr>
      <vt:lpstr>Pedagogical Content Knowledge</vt:lpstr>
      <vt:lpstr>Technological Pedagogical Content Knowledge (TPCK or TPACK) – the total package for 21st century teachers</vt:lpstr>
      <vt:lpstr>TPACK in Australia</vt:lpstr>
      <vt:lpstr>Measuring TPACK</vt:lpstr>
      <vt:lpstr>Current approaches to measuring TPACK</vt:lpstr>
      <vt:lpstr>This Study: TCS</vt:lpstr>
      <vt:lpstr>The TCS link to TPACK</vt:lpstr>
      <vt:lpstr>TPACK confidence</vt:lpstr>
      <vt:lpstr>Subjects</vt:lpstr>
      <vt:lpstr>Data Analysis and Results</vt:lpstr>
      <vt:lpstr>Availability of and interest in using ICT resources</vt:lpstr>
      <vt:lpstr> </vt:lpstr>
      <vt:lpstr>Competence with digital technologies - TK</vt:lpstr>
      <vt:lpstr>Competence with ICT software applications - TK</vt:lpstr>
      <vt:lpstr>Relationship between uni attended, gender, age, program and confidence to use ICT with students</vt:lpstr>
      <vt:lpstr>Confidence with ICT integration by university -TPACK</vt:lpstr>
      <vt:lpstr>TPACK cont.</vt:lpstr>
      <vt:lpstr>Conclusion (or So What?)</vt:lpstr>
      <vt:lpstr>Conclusion cont.</vt:lpstr>
      <vt:lpstr>Conclusion cont.</vt:lpstr>
      <vt:lpstr>Questions</vt:lpstr>
    </vt:vector>
  </TitlesOfParts>
  <Company>University of Southern Queensland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Auditing the TPACK Competence and Confidence of Australian Teachers: The Teaching with ICT Audit Survey</dc:title>
  <dc:creator>Peter Albion</dc:creator>
  <cp:lastModifiedBy>Romina Jamieson-Proctor</cp:lastModifiedBy>
  <cp:revision>62</cp:revision>
  <dcterms:created xsi:type="dcterms:W3CDTF">2010-04-04T08:10:08Z</dcterms:created>
  <dcterms:modified xsi:type="dcterms:W3CDTF">2010-04-04T08:39:09Z</dcterms:modified>
</cp:coreProperties>
</file>