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9" r:id="rId1"/>
  </p:sldMasterIdLst>
  <p:notesMasterIdLst>
    <p:notesMasterId r:id="rId20"/>
  </p:notesMasterIdLst>
  <p:handoutMasterIdLst>
    <p:handoutMasterId r:id="rId21"/>
  </p:handoutMasterIdLst>
  <p:sldIdLst>
    <p:sldId id="270" r:id="rId2"/>
    <p:sldId id="280" r:id="rId3"/>
    <p:sldId id="278" r:id="rId4"/>
    <p:sldId id="271" r:id="rId5"/>
    <p:sldId id="281" r:id="rId6"/>
    <p:sldId id="272" r:id="rId7"/>
    <p:sldId id="273" r:id="rId8"/>
    <p:sldId id="282" r:id="rId9"/>
    <p:sldId id="275" r:id="rId10"/>
    <p:sldId id="265" r:id="rId11"/>
    <p:sldId id="286" r:id="rId12"/>
    <p:sldId id="285" r:id="rId13"/>
    <p:sldId id="284" r:id="rId14"/>
    <p:sldId id="283" r:id="rId15"/>
    <p:sldId id="288" r:id="rId16"/>
    <p:sldId id="289" r:id="rId17"/>
    <p:sldId id="287" r:id="rId18"/>
    <p:sldId id="274"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17"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BA12"/>
    <a:srgbClr val="EFE9E5"/>
    <a:srgbClr val="ACA095"/>
    <a:srgbClr val="0090BA"/>
    <a:srgbClr val="F58220"/>
    <a:srgbClr val="63A945"/>
    <a:srgbClr val="76848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392" autoAdjust="0"/>
    <p:restoredTop sz="91504" autoAdjust="0"/>
  </p:normalViewPr>
  <p:slideViewPr>
    <p:cSldViewPr snapToGrid="0" showGuides="1">
      <p:cViewPr varScale="1">
        <p:scale>
          <a:sx n="88" d="100"/>
          <a:sy n="88" d="100"/>
        </p:scale>
        <p:origin x="904" y="176"/>
      </p:cViewPr>
      <p:guideLst>
        <p:guide orient="horz" pos="2160"/>
        <p:guide pos="3817"/>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125" d="100"/>
          <a:sy n="125" d="100"/>
        </p:scale>
        <p:origin x="4074" y="96"/>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notesMaster" Target="notesMasters/notesMaster1.xml"/><Relationship Id="rId21" Type="http://schemas.openxmlformats.org/officeDocument/2006/relationships/handoutMaster" Target="handoutMasters/handoutMaster1.xml"/><Relationship Id="rId22" Type="http://schemas.openxmlformats.org/officeDocument/2006/relationships/presProps" Target="presProps.xml"/><Relationship Id="rId23" Type="http://schemas.openxmlformats.org/officeDocument/2006/relationships/viewProps" Target="viewProps.xml"/><Relationship Id="rId24" Type="http://schemas.openxmlformats.org/officeDocument/2006/relationships/theme" Target="theme/theme1.xml"/><Relationship Id="rId2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9536955-9B83-4BEB-8ED3-CF1F6763782F}" type="datetimeFigureOut">
              <a:rPr lang="en-AU" smtClean="0"/>
              <a:pPr/>
              <a:t>25/9/18</a:t>
            </a:fld>
            <a:endParaRPr lang="en-AU"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A0D1060-9E8A-4BCD-9A83-EEFA84EF2D49}" type="slidenum">
              <a:rPr lang="en-AU" smtClean="0"/>
              <a:pPr/>
              <a:t>‹#›</a:t>
            </a:fld>
            <a:endParaRPr lang="en-AU" dirty="0"/>
          </a:p>
        </p:txBody>
      </p:sp>
    </p:spTree>
    <p:extLst>
      <p:ext uri="{BB962C8B-B14F-4D97-AF65-F5344CB8AC3E}">
        <p14:creationId xmlns:p14="http://schemas.microsoft.com/office/powerpoint/2010/main" val="10291887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ACAB00-78F1-4109-890C-E2C0C26622B6}" type="datetimeFigureOut">
              <a:rPr lang="en-AU" smtClean="0"/>
              <a:pPr/>
              <a:t>25/9/18</a:t>
            </a:fld>
            <a:endParaRPr lang="en-AU"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FEB527-BFC5-4743-9F8C-D09B2F6A70DA}" type="slidenum">
              <a:rPr lang="en-AU" smtClean="0"/>
              <a:pPr/>
              <a:t>‹#›</a:t>
            </a:fld>
            <a:endParaRPr lang="en-AU" dirty="0"/>
          </a:p>
        </p:txBody>
      </p:sp>
    </p:spTree>
    <p:extLst>
      <p:ext uri="{BB962C8B-B14F-4D97-AF65-F5344CB8AC3E}">
        <p14:creationId xmlns:p14="http://schemas.microsoft.com/office/powerpoint/2010/main" val="13507121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1.png"/><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Presentation Title Slide">
    <p:bg>
      <p:bgPr>
        <a:solidFill>
          <a:schemeClr val="bg1"/>
        </a:solidFill>
        <a:effectLst/>
      </p:bgPr>
    </p:bg>
    <p:spTree>
      <p:nvGrpSpPr>
        <p:cNvPr id="1" name=""/>
        <p:cNvGrpSpPr/>
        <p:nvPr/>
      </p:nvGrpSpPr>
      <p:grpSpPr>
        <a:xfrm>
          <a:off x="0" y="0"/>
          <a:ext cx="0" cy="0"/>
          <a:chOff x="0" y="0"/>
          <a:chExt cx="0" cy="0"/>
        </a:xfrm>
      </p:grpSpPr>
      <p:sp>
        <p:nvSpPr>
          <p:cNvPr id="20" name="Title Placeholder 4"/>
          <p:cNvSpPr>
            <a:spLocks noGrp="1"/>
          </p:cNvSpPr>
          <p:nvPr>
            <p:ph type="title" hasCustomPrompt="1"/>
          </p:nvPr>
        </p:nvSpPr>
        <p:spPr>
          <a:xfrm>
            <a:off x="888815" y="3675951"/>
            <a:ext cx="10411032" cy="707216"/>
          </a:xfrm>
          <a:prstGeom prst="rect">
            <a:avLst/>
          </a:prstGeom>
          <a:ln w="57150">
            <a:noFill/>
          </a:ln>
        </p:spPr>
        <p:txBody>
          <a:bodyPr vert="horz" lIns="91440" tIns="45720" rIns="91440" bIns="45720" rtlCol="0" anchor="ctr" anchorCtr="0">
            <a:noAutofit/>
          </a:bodyPr>
          <a:lstStyle>
            <a:lvl1pPr algn="ctr">
              <a:defRPr sz="3600" b="1">
                <a:solidFill>
                  <a:srgbClr val="FDBA12"/>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Presentation Title</a:t>
            </a:r>
            <a:endParaRPr lang="en-AU" dirty="0"/>
          </a:p>
        </p:txBody>
      </p:sp>
      <p:sp>
        <p:nvSpPr>
          <p:cNvPr id="21" name="Text Placeholder 2"/>
          <p:cNvSpPr>
            <a:spLocks noGrp="1"/>
          </p:cNvSpPr>
          <p:nvPr>
            <p:ph type="body" sz="quarter" idx="10" hasCustomPrompt="1"/>
          </p:nvPr>
        </p:nvSpPr>
        <p:spPr>
          <a:xfrm>
            <a:off x="888815" y="4599078"/>
            <a:ext cx="10411032" cy="999265"/>
          </a:xfrm>
          <a:prstGeom prst="rect">
            <a:avLst/>
          </a:prstGeom>
        </p:spPr>
        <p:txBody>
          <a:bodyPr/>
          <a:lstStyle>
            <a:lvl1pPr marL="0" indent="0" algn="ctr">
              <a:buFontTx/>
              <a:buNone/>
              <a:defRPr sz="2800" b="1">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Subtitle</a:t>
            </a:r>
          </a:p>
        </p:txBody>
      </p:sp>
      <p:sp>
        <p:nvSpPr>
          <p:cNvPr id="11" name="TextBox 10"/>
          <p:cNvSpPr txBox="1"/>
          <p:nvPr userDrawn="1"/>
        </p:nvSpPr>
        <p:spPr>
          <a:xfrm>
            <a:off x="9191625" y="6381750"/>
            <a:ext cx="2727029" cy="200055"/>
          </a:xfrm>
          <a:prstGeom prst="rect">
            <a:avLst/>
          </a:prstGeom>
          <a:noFill/>
        </p:spPr>
        <p:txBody>
          <a:bodyPr wrap="none" rtlCol="0">
            <a:spAutoFit/>
          </a:bodyPr>
          <a:lstStyle/>
          <a:p>
            <a:r>
              <a:rPr lang="en-AU" sz="700" dirty="0">
                <a:solidFill>
                  <a:schemeClr val="tx1"/>
                </a:solidFill>
                <a:latin typeface="Verdana" panose="020B0604030504040204" pitchFamily="34" charset="0"/>
                <a:ea typeface="Verdana" panose="020B0604030504040204" pitchFamily="34" charset="0"/>
                <a:cs typeface="Verdana" panose="020B0604030504040204" pitchFamily="34" charset="0"/>
              </a:rPr>
              <a:t>CRICOS QLD 00244B | NSW 02225M TEQSA: PRV12081</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48700" y="955984"/>
            <a:ext cx="6291262" cy="2432805"/>
          </a:xfrm>
          <a:prstGeom prst="rect">
            <a:avLst/>
          </a:prstGeom>
        </p:spPr>
      </p:pic>
    </p:spTree>
    <p:extLst>
      <p:ext uri="{BB962C8B-B14F-4D97-AF65-F5344CB8AC3E}">
        <p14:creationId xmlns:p14="http://schemas.microsoft.com/office/powerpoint/2010/main" val="17300749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Hero Image/Testimonial Slide">
    <p:bg>
      <p:bgPr>
        <a:blipFill dpi="0" rotWithShape="1">
          <a:blip r:embed="rId2" cstate="print">
            <a:lum/>
          </a:blip>
          <a:srcRect/>
          <a:stretch>
            <a:fillRect t="-9000" b="-9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99298" y="495576"/>
            <a:ext cx="1642769" cy="608313"/>
          </a:xfrm>
          <a:prstGeom prst="rect">
            <a:avLst/>
          </a:prstGeom>
        </p:spPr>
      </p:pic>
      <p:sp>
        <p:nvSpPr>
          <p:cNvPr id="6" name="Title Placeholder 4"/>
          <p:cNvSpPr>
            <a:spLocks noGrp="1"/>
          </p:cNvSpPr>
          <p:nvPr>
            <p:ph type="title" hasCustomPrompt="1"/>
          </p:nvPr>
        </p:nvSpPr>
        <p:spPr>
          <a:xfrm>
            <a:off x="499298" y="2088326"/>
            <a:ext cx="4171762" cy="2011234"/>
          </a:xfrm>
          <a:prstGeom prst="rect">
            <a:avLst/>
          </a:prstGeom>
          <a:solidFill>
            <a:schemeClr val="tx1">
              <a:alpha val="70000"/>
            </a:schemeClr>
          </a:solidFill>
          <a:ln w="57150">
            <a:noFill/>
          </a:ln>
        </p:spPr>
        <p:txBody>
          <a:bodyPr vert="horz" lIns="91440" tIns="45720" rIns="91440" bIns="45720" rtlCol="0" anchor="ctr" anchorCtr="0">
            <a:normAutofit/>
          </a:bodyPr>
          <a:lstStyle>
            <a:lvl1pPr algn="ctr">
              <a:defRPr sz="2800" b="1"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“Pull-out quote</a:t>
            </a:r>
            <a:br>
              <a:rPr lang="en-US" dirty="0"/>
            </a:br>
            <a:r>
              <a:rPr lang="en-US" dirty="0"/>
              <a:t>or testimonial”</a:t>
            </a:r>
            <a:endParaRPr lang="en-AU" dirty="0"/>
          </a:p>
        </p:txBody>
      </p:sp>
    </p:spTree>
    <p:extLst>
      <p:ext uri="{BB962C8B-B14F-4D97-AF65-F5344CB8AC3E}">
        <p14:creationId xmlns:p14="http://schemas.microsoft.com/office/powerpoint/2010/main" val="9372089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Blank Pag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9299" y="498373"/>
            <a:ext cx="1642768" cy="608312"/>
          </a:xfrm>
          <a:prstGeom prst="rect">
            <a:avLst/>
          </a:prstGeom>
        </p:spPr>
      </p:pic>
    </p:spTree>
    <p:extLst>
      <p:ext uri="{BB962C8B-B14F-4D97-AF65-F5344CB8AC3E}">
        <p14:creationId xmlns:p14="http://schemas.microsoft.com/office/powerpoint/2010/main" val="13561495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ntent + Hero Image">
    <p:spTree>
      <p:nvGrpSpPr>
        <p:cNvPr id="1" name=""/>
        <p:cNvGrpSpPr/>
        <p:nvPr/>
      </p:nvGrpSpPr>
      <p:grpSpPr>
        <a:xfrm>
          <a:off x="0" y="0"/>
          <a:ext cx="0" cy="0"/>
          <a:chOff x="0" y="0"/>
          <a:chExt cx="0" cy="0"/>
        </a:xfrm>
      </p:grpSpPr>
      <p:sp>
        <p:nvSpPr>
          <p:cNvPr id="3" name="Text Placeholder 2"/>
          <p:cNvSpPr>
            <a:spLocks noGrp="1"/>
          </p:cNvSpPr>
          <p:nvPr>
            <p:ph type="body" sz="quarter" idx="10" hasCustomPrompt="1"/>
          </p:nvPr>
        </p:nvSpPr>
        <p:spPr>
          <a:xfrm>
            <a:off x="355599" y="2522539"/>
            <a:ext cx="6739467" cy="804861"/>
          </a:xfrm>
          <a:prstGeom prst="rect">
            <a:avLst/>
          </a:prstGeom>
        </p:spPr>
        <p:txBody>
          <a:bodyPr/>
          <a:lstStyle>
            <a:lvl1pPr>
              <a:defRPr sz="2800"/>
            </a:lvl1pPr>
          </a:lstStyle>
          <a:p>
            <a:pPr lvl="0"/>
            <a:r>
              <a:rPr lang="en-US" dirty="0"/>
              <a:t>Sub-heading</a:t>
            </a:r>
          </a:p>
        </p:txBody>
      </p:sp>
      <p:sp>
        <p:nvSpPr>
          <p:cNvPr id="5" name="Text Placeholder 4"/>
          <p:cNvSpPr>
            <a:spLocks noGrp="1"/>
          </p:cNvSpPr>
          <p:nvPr>
            <p:ph type="body" sz="quarter" idx="11" hasCustomPrompt="1"/>
          </p:nvPr>
        </p:nvSpPr>
        <p:spPr>
          <a:xfrm>
            <a:off x="355600" y="3327400"/>
            <a:ext cx="6739466" cy="3187700"/>
          </a:xfrm>
          <a:prstGeom prst="rect">
            <a:avLst/>
          </a:prstGeom>
        </p:spPr>
        <p:txBody>
          <a:bodyPr/>
          <a:lstStyle>
            <a:lvl1pPr marL="0" indent="0">
              <a:buClr>
                <a:srgbClr val="FDBA12"/>
              </a:buClr>
              <a:buFontTx/>
              <a:buNone/>
              <a:defRPr sz="2000" b="0" baseline="0"/>
            </a:lvl1pPr>
            <a:lvl2pPr marL="800100" indent="-342900">
              <a:buClr>
                <a:schemeClr val="tx1"/>
              </a:buClr>
              <a:buFont typeface="Wingdings" panose="05000000000000000000" pitchFamily="2" charset="2"/>
              <a:buChar char="§"/>
              <a:defRPr sz="1800"/>
            </a:lvl2pPr>
            <a:lvl3pPr marL="1257300" indent="-342900">
              <a:buClr>
                <a:srgbClr val="FDBA12"/>
              </a:buClr>
              <a:buFont typeface="Wingdings" panose="05000000000000000000" pitchFamily="2" charset="2"/>
              <a:buChar char="§"/>
              <a:defRPr sz="1600">
                <a:latin typeface="verdana (Body)"/>
              </a:defRPr>
            </a:lvl3pPr>
            <a:lvl4pPr marL="1657350" indent="-285750">
              <a:buClr>
                <a:schemeClr val="tx1"/>
              </a:buClr>
              <a:buFont typeface="Wingdings" panose="05000000000000000000" pitchFamily="2" charset="2"/>
              <a:buChar char="§"/>
              <a:defRPr sz="1600" baseline="0">
                <a:latin typeface="verdana (Body)"/>
              </a:defRPr>
            </a:lvl4pPr>
            <a:lvl5pPr>
              <a:defRPr>
                <a:latin typeface="verdana (Body)"/>
              </a:defRPr>
            </a:lvl5pPr>
          </a:lstStyle>
          <a:p>
            <a:pPr lvl="0"/>
            <a:r>
              <a:rPr lang="en-US" dirty="0"/>
              <a:t>Body Text</a:t>
            </a:r>
          </a:p>
          <a:p>
            <a:pPr lvl="1"/>
            <a:r>
              <a:rPr lang="en-US" dirty="0"/>
              <a:t>Second level bullet</a:t>
            </a:r>
          </a:p>
          <a:p>
            <a:pPr lvl="2"/>
            <a:r>
              <a:rPr lang="en-US" dirty="0"/>
              <a:t>Third level bullet</a:t>
            </a:r>
          </a:p>
        </p:txBody>
      </p:sp>
      <p:sp>
        <p:nvSpPr>
          <p:cNvPr id="6" name="Title Placeholder 4"/>
          <p:cNvSpPr>
            <a:spLocks noGrp="1"/>
          </p:cNvSpPr>
          <p:nvPr>
            <p:ph type="title" hasCustomPrompt="1"/>
          </p:nvPr>
        </p:nvSpPr>
        <p:spPr>
          <a:xfrm>
            <a:off x="355600" y="1748707"/>
            <a:ext cx="6739467" cy="773831"/>
          </a:xfrm>
          <a:prstGeom prst="rect">
            <a:avLst/>
          </a:prstGeom>
        </p:spPr>
        <p:txBody>
          <a:bodyPr vert="horz" lIns="91440" tIns="45720" rIns="91440" bIns="45720" rtlCol="0" anchor="t" anchorCtr="0">
            <a:normAutofit/>
          </a:bodyPr>
          <a:lstStyle>
            <a:lvl1pPr>
              <a:defRPr sz="3600">
                <a:solidFill>
                  <a:srgbClr val="FDBA12"/>
                </a:solidFill>
              </a:defRPr>
            </a:lvl1pPr>
          </a:lstStyle>
          <a:p>
            <a:r>
              <a:rPr lang="en-US" dirty="0"/>
              <a:t>Heading</a:t>
            </a:r>
            <a:endParaRPr lang="en-AU" dirty="0"/>
          </a:p>
        </p:txBody>
      </p:sp>
      <p:sp>
        <p:nvSpPr>
          <p:cNvPr id="8" name="Picture Placeholder 7"/>
          <p:cNvSpPr>
            <a:spLocks noGrp="1"/>
          </p:cNvSpPr>
          <p:nvPr>
            <p:ph type="pic" sz="quarter" idx="12"/>
          </p:nvPr>
        </p:nvSpPr>
        <p:spPr>
          <a:xfrm>
            <a:off x="7553325" y="0"/>
            <a:ext cx="4638675" cy="6858000"/>
          </a:xfrm>
          <a:prstGeom prst="rect">
            <a:avLst/>
          </a:prstGeom>
        </p:spPr>
        <p:txBody>
          <a:bodyPr/>
          <a:lstStyle>
            <a:lvl1pPr algn="ctr">
              <a:defRPr/>
            </a:lvl1pPr>
          </a:lstStyle>
          <a:p>
            <a:endParaRPr lang="en-AU"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9299" y="498373"/>
            <a:ext cx="1642768" cy="608312"/>
          </a:xfrm>
          <a:prstGeom prst="rect">
            <a:avLst/>
          </a:prstGeom>
        </p:spPr>
      </p:pic>
    </p:spTree>
    <p:extLst>
      <p:ext uri="{BB962C8B-B14F-4D97-AF65-F5344CB8AC3E}">
        <p14:creationId xmlns:p14="http://schemas.microsoft.com/office/powerpoint/2010/main" val="28042498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ontent + Bullet List">
    <p:spTree>
      <p:nvGrpSpPr>
        <p:cNvPr id="1" name=""/>
        <p:cNvGrpSpPr/>
        <p:nvPr/>
      </p:nvGrpSpPr>
      <p:grpSpPr>
        <a:xfrm>
          <a:off x="0" y="0"/>
          <a:ext cx="0" cy="0"/>
          <a:chOff x="0" y="0"/>
          <a:chExt cx="0" cy="0"/>
        </a:xfrm>
      </p:grpSpPr>
      <p:sp>
        <p:nvSpPr>
          <p:cNvPr id="9" name="Content Placeholder 8"/>
          <p:cNvSpPr>
            <a:spLocks noGrp="1"/>
          </p:cNvSpPr>
          <p:nvPr>
            <p:ph sz="quarter" idx="12" hasCustomPrompt="1"/>
          </p:nvPr>
        </p:nvSpPr>
        <p:spPr>
          <a:xfrm>
            <a:off x="7553325" y="1748707"/>
            <a:ext cx="4291012" cy="4794967"/>
          </a:xfrm>
          <a:prstGeom prst="rect">
            <a:avLst/>
          </a:prstGeom>
        </p:spPr>
        <p:txBody>
          <a:bodyPr/>
          <a:lstStyle>
            <a:lvl1pPr marL="571500" indent="-571500">
              <a:buClr>
                <a:srgbClr val="FDBA12"/>
              </a:buClr>
              <a:buFont typeface="Wingdings" panose="05000000000000000000" pitchFamily="2" charset="2"/>
              <a:buChar char="§"/>
              <a:defRPr sz="2000" baseline="0"/>
            </a:lvl1pPr>
            <a:lvl2pPr marL="800100" indent="-342900">
              <a:buFont typeface="Wingdings" panose="05000000000000000000" pitchFamily="2" charset="2"/>
              <a:buChar char="§"/>
              <a:defRPr sz="2000" baseline="0"/>
            </a:lvl2pPr>
            <a:lvl3pPr marL="1257300" indent="-342900">
              <a:buClr>
                <a:srgbClr val="FDBA12"/>
              </a:buClr>
              <a:buFont typeface="Wingdings" panose="05000000000000000000" pitchFamily="2" charset="2"/>
              <a:buChar char="§"/>
              <a:defRPr sz="1800"/>
            </a:lvl3pPr>
            <a:lvl4pPr marL="1657350" indent="-285750">
              <a:buFont typeface="Wingdings" panose="05000000000000000000" pitchFamily="2" charset="2"/>
              <a:buChar char="§"/>
              <a:defRPr sz="1600" baseline="0"/>
            </a:lvl4pPr>
            <a:lvl5pPr marL="2114550" indent="-285750">
              <a:buFont typeface="Wingdings" panose="05000000000000000000" pitchFamily="2" charset="2"/>
              <a:buChar char="§"/>
              <a:defRPr/>
            </a:lvl5pPr>
          </a:lstStyle>
          <a:p>
            <a:pPr lvl="0"/>
            <a:r>
              <a:rPr lang="en-US" dirty="0"/>
              <a:t>First Level bullet point</a:t>
            </a:r>
          </a:p>
          <a:p>
            <a:pPr lvl="1"/>
            <a:r>
              <a:rPr lang="en-US" dirty="0"/>
              <a:t>Second level bullet point</a:t>
            </a:r>
          </a:p>
          <a:p>
            <a:pPr lvl="2"/>
            <a:r>
              <a:rPr lang="en-US" dirty="0"/>
              <a:t>Third level bullet point</a:t>
            </a:r>
          </a:p>
          <a:p>
            <a:pPr lvl="3"/>
            <a:r>
              <a:rPr lang="en-US" dirty="0"/>
              <a:t>Fourth level bullet point</a:t>
            </a:r>
          </a:p>
        </p:txBody>
      </p:sp>
      <p:sp>
        <p:nvSpPr>
          <p:cNvPr id="7" name="Text Placeholder 2"/>
          <p:cNvSpPr>
            <a:spLocks noGrp="1"/>
          </p:cNvSpPr>
          <p:nvPr>
            <p:ph type="body" sz="quarter" idx="10" hasCustomPrompt="1"/>
          </p:nvPr>
        </p:nvSpPr>
        <p:spPr>
          <a:xfrm>
            <a:off x="355599" y="2522539"/>
            <a:ext cx="6739467" cy="804861"/>
          </a:xfrm>
          <a:prstGeom prst="rect">
            <a:avLst/>
          </a:prstGeom>
        </p:spPr>
        <p:txBody>
          <a:bodyPr/>
          <a:lstStyle>
            <a:lvl1pPr>
              <a:defRPr sz="2800"/>
            </a:lvl1pPr>
          </a:lstStyle>
          <a:p>
            <a:pPr lvl="0"/>
            <a:r>
              <a:rPr lang="en-US" dirty="0"/>
              <a:t>Sub-heading</a:t>
            </a:r>
          </a:p>
        </p:txBody>
      </p:sp>
      <p:sp>
        <p:nvSpPr>
          <p:cNvPr id="10" name="Title Placeholder 4"/>
          <p:cNvSpPr>
            <a:spLocks noGrp="1"/>
          </p:cNvSpPr>
          <p:nvPr>
            <p:ph type="title" hasCustomPrompt="1"/>
          </p:nvPr>
        </p:nvSpPr>
        <p:spPr>
          <a:xfrm>
            <a:off x="355600" y="1748707"/>
            <a:ext cx="6739467" cy="773831"/>
          </a:xfrm>
          <a:prstGeom prst="rect">
            <a:avLst/>
          </a:prstGeom>
        </p:spPr>
        <p:txBody>
          <a:bodyPr vert="horz" lIns="91440" tIns="45720" rIns="91440" bIns="45720" rtlCol="0" anchor="t" anchorCtr="0">
            <a:normAutofit/>
          </a:bodyPr>
          <a:lstStyle>
            <a:lvl1pPr>
              <a:defRPr sz="3600">
                <a:solidFill>
                  <a:srgbClr val="FDBA12"/>
                </a:solidFill>
              </a:defRPr>
            </a:lvl1pPr>
          </a:lstStyle>
          <a:p>
            <a:r>
              <a:rPr lang="en-US" dirty="0"/>
              <a:t>Heading</a:t>
            </a:r>
            <a:endParaRPr lang="en-AU"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9299" y="498373"/>
            <a:ext cx="1642768" cy="608312"/>
          </a:xfrm>
          <a:prstGeom prst="rect">
            <a:avLst/>
          </a:prstGeom>
        </p:spPr>
      </p:pic>
      <p:sp>
        <p:nvSpPr>
          <p:cNvPr id="11" name="Text Placeholder 4"/>
          <p:cNvSpPr>
            <a:spLocks noGrp="1"/>
          </p:cNvSpPr>
          <p:nvPr>
            <p:ph type="body" sz="quarter" idx="11" hasCustomPrompt="1"/>
          </p:nvPr>
        </p:nvSpPr>
        <p:spPr>
          <a:xfrm>
            <a:off x="355600" y="3327400"/>
            <a:ext cx="6739466" cy="3187700"/>
          </a:xfrm>
          <a:prstGeom prst="rect">
            <a:avLst/>
          </a:prstGeom>
        </p:spPr>
        <p:txBody>
          <a:bodyPr/>
          <a:lstStyle>
            <a:lvl1pPr marL="0" indent="0">
              <a:buClr>
                <a:srgbClr val="FDBA12"/>
              </a:buClr>
              <a:buFontTx/>
              <a:buNone/>
              <a:defRPr sz="2000" b="0" baseline="0"/>
            </a:lvl1pPr>
            <a:lvl2pPr marL="800100" indent="-342900">
              <a:buClr>
                <a:schemeClr val="tx1"/>
              </a:buClr>
              <a:buFont typeface="Wingdings" panose="05000000000000000000" pitchFamily="2" charset="2"/>
              <a:buChar char="§"/>
              <a:defRPr sz="1800"/>
            </a:lvl2pPr>
            <a:lvl3pPr marL="1257300" indent="-342900">
              <a:buClr>
                <a:srgbClr val="FDBA12"/>
              </a:buClr>
              <a:buFont typeface="Wingdings" panose="05000000000000000000" pitchFamily="2" charset="2"/>
              <a:buChar char="§"/>
              <a:defRPr sz="1600">
                <a:latin typeface="verdana (Body)"/>
              </a:defRPr>
            </a:lvl3pPr>
            <a:lvl4pPr marL="1657350" indent="-285750">
              <a:buClr>
                <a:schemeClr val="tx1"/>
              </a:buClr>
              <a:buFont typeface="Wingdings" panose="05000000000000000000" pitchFamily="2" charset="2"/>
              <a:buChar char="§"/>
              <a:defRPr sz="1600" baseline="0">
                <a:latin typeface="verdana (Body)"/>
              </a:defRPr>
            </a:lvl4pPr>
            <a:lvl5pPr>
              <a:defRPr>
                <a:latin typeface="verdana (Body)"/>
              </a:defRPr>
            </a:lvl5pPr>
          </a:lstStyle>
          <a:p>
            <a:pPr lvl="0"/>
            <a:r>
              <a:rPr lang="en-US" dirty="0"/>
              <a:t>Body Text</a:t>
            </a:r>
          </a:p>
          <a:p>
            <a:pPr lvl="1"/>
            <a:r>
              <a:rPr lang="en-US" dirty="0"/>
              <a:t>Second level bullet</a:t>
            </a:r>
          </a:p>
          <a:p>
            <a:pPr lvl="2"/>
            <a:r>
              <a:rPr lang="en-US" dirty="0"/>
              <a:t>Third level bullet</a:t>
            </a:r>
          </a:p>
        </p:txBody>
      </p:sp>
    </p:spTree>
    <p:extLst>
      <p:ext uri="{BB962C8B-B14F-4D97-AF65-F5344CB8AC3E}">
        <p14:creationId xmlns:p14="http://schemas.microsoft.com/office/powerpoint/2010/main" val="37325116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ontent + Table/Chart">
    <p:spTree>
      <p:nvGrpSpPr>
        <p:cNvPr id="1" name=""/>
        <p:cNvGrpSpPr/>
        <p:nvPr/>
      </p:nvGrpSpPr>
      <p:grpSpPr>
        <a:xfrm>
          <a:off x="0" y="0"/>
          <a:ext cx="0" cy="0"/>
          <a:chOff x="0" y="0"/>
          <a:chExt cx="0" cy="0"/>
        </a:xfrm>
      </p:grpSpPr>
      <p:sp>
        <p:nvSpPr>
          <p:cNvPr id="4" name="Table Placeholder 3"/>
          <p:cNvSpPr>
            <a:spLocks noGrp="1"/>
          </p:cNvSpPr>
          <p:nvPr>
            <p:ph type="tbl" sz="quarter" idx="11"/>
          </p:nvPr>
        </p:nvSpPr>
        <p:spPr>
          <a:xfrm>
            <a:off x="355599" y="3791089"/>
            <a:ext cx="6739467" cy="2752586"/>
          </a:xfrm>
          <a:prstGeom prst="rect">
            <a:avLst/>
          </a:prstGeom>
          <a:noFill/>
        </p:spPr>
        <p:txBody>
          <a:bodyPr anchor="t" anchorCtr="0"/>
          <a:lstStyle/>
          <a:p>
            <a:endParaRPr lang="en-AU" dirty="0"/>
          </a:p>
        </p:txBody>
      </p:sp>
      <p:sp>
        <p:nvSpPr>
          <p:cNvPr id="9" name="Chart Placeholder 8"/>
          <p:cNvSpPr>
            <a:spLocks noGrp="1"/>
          </p:cNvSpPr>
          <p:nvPr>
            <p:ph type="chart" sz="quarter" idx="12"/>
          </p:nvPr>
        </p:nvSpPr>
        <p:spPr>
          <a:xfrm>
            <a:off x="7543800" y="1748707"/>
            <a:ext cx="4295775" cy="4794967"/>
          </a:xfrm>
          <a:prstGeom prst="rect">
            <a:avLst/>
          </a:prstGeom>
          <a:noFill/>
        </p:spPr>
        <p:txBody>
          <a:bodyPr/>
          <a:lstStyle/>
          <a:p>
            <a:endParaRPr lang="en-AU" dirty="0"/>
          </a:p>
        </p:txBody>
      </p:sp>
      <p:sp>
        <p:nvSpPr>
          <p:cNvPr id="7" name="Text Placeholder 2"/>
          <p:cNvSpPr>
            <a:spLocks noGrp="1"/>
          </p:cNvSpPr>
          <p:nvPr>
            <p:ph type="body" sz="quarter" idx="10" hasCustomPrompt="1"/>
          </p:nvPr>
        </p:nvSpPr>
        <p:spPr>
          <a:xfrm>
            <a:off x="355599" y="2522539"/>
            <a:ext cx="6739467" cy="804861"/>
          </a:xfrm>
          <a:prstGeom prst="rect">
            <a:avLst/>
          </a:prstGeom>
        </p:spPr>
        <p:txBody>
          <a:bodyPr/>
          <a:lstStyle>
            <a:lvl1pPr>
              <a:defRPr sz="2800"/>
            </a:lvl1pPr>
          </a:lstStyle>
          <a:p>
            <a:pPr lvl="0"/>
            <a:r>
              <a:rPr lang="en-US" dirty="0"/>
              <a:t>Sub-heading</a:t>
            </a:r>
          </a:p>
        </p:txBody>
      </p:sp>
      <p:sp>
        <p:nvSpPr>
          <p:cNvPr id="10" name="Title Placeholder 4"/>
          <p:cNvSpPr>
            <a:spLocks noGrp="1"/>
          </p:cNvSpPr>
          <p:nvPr>
            <p:ph type="title" hasCustomPrompt="1"/>
          </p:nvPr>
        </p:nvSpPr>
        <p:spPr>
          <a:xfrm>
            <a:off x="355600" y="1748707"/>
            <a:ext cx="6739467" cy="773831"/>
          </a:xfrm>
          <a:prstGeom prst="rect">
            <a:avLst/>
          </a:prstGeom>
        </p:spPr>
        <p:txBody>
          <a:bodyPr vert="horz" lIns="91440" tIns="45720" rIns="91440" bIns="45720" rtlCol="0" anchor="t" anchorCtr="0">
            <a:normAutofit/>
          </a:bodyPr>
          <a:lstStyle>
            <a:lvl1pPr>
              <a:defRPr sz="3600">
                <a:solidFill>
                  <a:srgbClr val="FDBA12"/>
                </a:solidFill>
              </a:defRPr>
            </a:lvl1pPr>
          </a:lstStyle>
          <a:p>
            <a:r>
              <a:rPr lang="en-US" dirty="0"/>
              <a:t>Heading</a:t>
            </a:r>
            <a:endParaRPr lang="en-AU"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9299" y="498373"/>
            <a:ext cx="1642768" cy="608312"/>
          </a:xfrm>
          <a:prstGeom prst="rect">
            <a:avLst/>
          </a:prstGeom>
        </p:spPr>
      </p:pic>
    </p:spTree>
    <p:extLst>
      <p:ext uri="{BB962C8B-B14F-4D97-AF65-F5344CB8AC3E}">
        <p14:creationId xmlns:p14="http://schemas.microsoft.com/office/powerpoint/2010/main" val="24315981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Closing Slide - Internal">
    <p:bg>
      <p:bgPr>
        <a:solidFill>
          <a:schemeClr val="bg1"/>
        </a:solidFill>
        <a:effectLst/>
      </p:bgPr>
    </p:bg>
    <p:spTree>
      <p:nvGrpSpPr>
        <p:cNvPr id="1" name=""/>
        <p:cNvGrpSpPr/>
        <p:nvPr/>
      </p:nvGrpSpPr>
      <p:grpSpPr>
        <a:xfrm>
          <a:off x="0" y="0"/>
          <a:ext cx="0" cy="0"/>
          <a:chOff x="0" y="0"/>
          <a:chExt cx="0" cy="0"/>
        </a:xfrm>
      </p:grpSpPr>
      <p:sp>
        <p:nvSpPr>
          <p:cNvPr id="18" name="Rectangle 17"/>
          <p:cNvSpPr/>
          <p:nvPr userDrawn="1"/>
        </p:nvSpPr>
        <p:spPr>
          <a:xfrm>
            <a:off x="0" y="4580467"/>
            <a:ext cx="12192000" cy="227753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33" name="Picture 3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737238" y="1220602"/>
            <a:ext cx="4745753" cy="1757336"/>
          </a:xfrm>
          <a:prstGeom prst="rect">
            <a:avLst/>
          </a:prstGeom>
        </p:spPr>
      </p:pic>
      <p:sp>
        <p:nvSpPr>
          <p:cNvPr id="13" name="Text Placeholder 13"/>
          <p:cNvSpPr>
            <a:spLocks noGrp="1"/>
          </p:cNvSpPr>
          <p:nvPr>
            <p:ph type="body" sz="quarter" idx="14" hasCustomPrompt="1"/>
          </p:nvPr>
        </p:nvSpPr>
        <p:spPr>
          <a:xfrm>
            <a:off x="273653" y="4818955"/>
            <a:ext cx="11672924" cy="1715195"/>
          </a:xfrm>
          <a:prstGeom prst="rect">
            <a:avLst/>
          </a:prstGeom>
        </p:spPr>
        <p:txBody>
          <a:bodyPr anchor="ctr" anchorCtr="0"/>
          <a:lstStyle>
            <a:lvl1pPr marL="0" indent="0" algn="ctr">
              <a:buNone/>
              <a:defRPr sz="280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0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20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20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20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AU" dirty="0"/>
              <a:t>Closing Statement</a:t>
            </a:r>
          </a:p>
        </p:txBody>
      </p:sp>
      <p:sp>
        <p:nvSpPr>
          <p:cNvPr id="6" name="TextBox 5"/>
          <p:cNvSpPr txBox="1"/>
          <p:nvPr userDrawn="1"/>
        </p:nvSpPr>
        <p:spPr>
          <a:xfrm>
            <a:off x="9344025" y="6534150"/>
            <a:ext cx="2727029" cy="200055"/>
          </a:xfrm>
          <a:prstGeom prst="rect">
            <a:avLst/>
          </a:prstGeom>
          <a:noFill/>
        </p:spPr>
        <p:txBody>
          <a:bodyPr wrap="none" rtlCol="0">
            <a:spAutoFit/>
          </a:bodyPr>
          <a:lstStyle/>
          <a:p>
            <a:r>
              <a:rPr lang="en-AU" sz="700" dirty="0">
                <a:solidFill>
                  <a:schemeClr val="bg1"/>
                </a:solidFill>
                <a:latin typeface="Verdana" panose="020B0604030504040204" pitchFamily="34" charset="0"/>
                <a:ea typeface="Verdana" panose="020B0604030504040204" pitchFamily="34" charset="0"/>
                <a:cs typeface="Verdana" panose="020B0604030504040204" pitchFamily="34" charset="0"/>
              </a:rPr>
              <a:t>CRICOS QLD 00244B | NSW 02225M TEQSA: PRV12081</a:t>
            </a:r>
          </a:p>
        </p:txBody>
      </p:sp>
    </p:spTree>
    <p:extLst>
      <p:ext uri="{BB962C8B-B14F-4D97-AF65-F5344CB8AC3E}">
        <p14:creationId xmlns:p14="http://schemas.microsoft.com/office/powerpoint/2010/main" val="29399836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Closing Slide - External">
    <p:bg>
      <p:bgPr>
        <a:solidFill>
          <a:schemeClr val="bg1"/>
        </a:solidFill>
        <a:effectLst/>
      </p:bgPr>
    </p:bg>
    <p:spTree>
      <p:nvGrpSpPr>
        <p:cNvPr id="1" name=""/>
        <p:cNvGrpSpPr/>
        <p:nvPr/>
      </p:nvGrpSpPr>
      <p:grpSpPr>
        <a:xfrm>
          <a:off x="0" y="0"/>
          <a:ext cx="0" cy="0"/>
          <a:chOff x="0" y="0"/>
          <a:chExt cx="0" cy="0"/>
        </a:xfrm>
      </p:grpSpPr>
      <p:sp>
        <p:nvSpPr>
          <p:cNvPr id="18" name="Rectangle 17"/>
          <p:cNvSpPr/>
          <p:nvPr userDrawn="1"/>
        </p:nvSpPr>
        <p:spPr>
          <a:xfrm>
            <a:off x="0" y="4580467"/>
            <a:ext cx="12192000" cy="227753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9" name="TextBox 18"/>
          <p:cNvSpPr txBox="1"/>
          <p:nvPr userDrawn="1"/>
        </p:nvSpPr>
        <p:spPr>
          <a:xfrm>
            <a:off x="71375" y="4821614"/>
            <a:ext cx="3061516" cy="461665"/>
          </a:xfrm>
          <a:prstGeom prst="rect">
            <a:avLst/>
          </a:prstGeom>
          <a:noFill/>
        </p:spPr>
        <p:txBody>
          <a:bodyPr wrap="square" rtlCol="0">
            <a:spAutoFit/>
          </a:bodyPr>
          <a:lstStyle/>
          <a:p>
            <a:pPr algn="ctr"/>
            <a:r>
              <a:rPr lang="en-AU" sz="2400" b="1" dirty="0">
                <a:solidFill>
                  <a:schemeClr val="bg1"/>
                </a:solidFill>
                <a:latin typeface="Verdana" panose="020B0604030504040204" pitchFamily="34" charset="0"/>
                <a:ea typeface="Verdana" panose="020B0604030504040204" pitchFamily="34" charset="0"/>
                <a:cs typeface="Verdana" panose="020B0604030504040204" pitchFamily="34" charset="0"/>
              </a:rPr>
              <a:t>Find out more:</a:t>
            </a:r>
          </a:p>
        </p:txBody>
      </p:sp>
      <p:pic>
        <p:nvPicPr>
          <p:cNvPr id="26" name="Picture 2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23842" y="5963999"/>
            <a:ext cx="268082" cy="350681"/>
          </a:xfrm>
          <a:prstGeom prst="rect">
            <a:avLst/>
          </a:prstGeom>
        </p:spPr>
      </p:pic>
      <p:pic>
        <p:nvPicPr>
          <p:cNvPr id="27" name="Picture 2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90741" y="5963999"/>
            <a:ext cx="303833" cy="373742"/>
          </a:xfrm>
          <a:prstGeom prst="rect">
            <a:avLst/>
          </a:prstGeom>
        </p:spPr>
      </p:pic>
      <p:pic>
        <p:nvPicPr>
          <p:cNvPr id="28" name="Picture 2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90741" y="5419185"/>
            <a:ext cx="360964" cy="373742"/>
          </a:xfrm>
          <a:prstGeom prst="rect">
            <a:avLst/>
          </a:prstGeom>
        </p:spPr>
      </p:pic>
      <p:sp>
        <p:nvSpPr>
          <p:cNvPr id="29" name="Text Placeholder 13"/>
          <p:cNvSpPr>
            <a:spLocks noGrp="1"/>
          </p:cNvSpPr>
          <p:nvPr>
            <p:ph type="body" sz="quarter" idx="10"/>
          </p:nvPr>
        </p:nvSpPr>
        <p:spPr>
          <a:xfrm>
            <a:off x="792782" y="5963511"/>
            <a:ext cx="2383425" cy="570639"/>
          </a:xfrm>
          <a:prstGeom prst="rect">
            <a:avLst/>
          </a:prstGeom>
        </p:spPr>
        <p:txBody>
          <a:bodyPr/>
          <a:lstStyle>
            <a:lvl1pPr marL="0" indent="0">
              <a:buNone/>
              <a:defRPr sz="20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0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20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20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20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endParaRPr lang="en-AU" dirty="0"/>
          </a:p>
        </p:txBody>
      </p:sp>
      <p:sp>
        <p:nvSpPr>
          <p:cNvPr id="30" name="Text Placeholder 17"/>
          <p:cNvSpPr>
            <a:spLocks noGrp="1"/>
          </p:cNvSpPr>
          <p:nvPr>
            <p:ph type="body" sz="quarter" idx="12"/>
          </p:nvPr>
        </p:nvSpPr>
        <p:spPr>
          <a:xfrm>
            <a:off x="3968989" y="5973445"/>
            <a:ext cx="7949665" cy="560705"/>
          </a:xfrm>
          <a:prstGeom prst="rect">
            <a:avLst/>
          </a:prstGeom>
        </p:spPr>
        <p:txBody>
          <a:bodyPr/>
          <a:lstStyle>
            <a:lvl1pPr marL="0" indent="0">
              <a:buNone/>
              <a:defRPr sz="20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0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20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20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20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endParaRPr lang="en-AU" dirty="0"/>
          </a:p>
        </p:txBody>
      </p:sp>
      <p:sp>
        <p:nvSpPr>
          <p:cNvPr id="31" name="Text Placeholder 13"/>
          <p:cNvSpPr>
            <a:spLocks noGrp="1"/>
          </p:cNvSpPr>
          <p:nvPr>
            <p:ph type="body" sz="quarter" idx="13"/>
          </p:nvPr>
        </p:nvSpPr>
        <p:spPr>
          <a:xfrm>
            <a:off x="792782" y="5428904"/>
            <a:ext cx="11125872" cy="358990"/>
          </a:xfrm>
          <a:prstGeom prst="rect">
            <a:avLst/>
          </a:prstGeom>
        </p:spPr>
        <p:txBody>
          <a:bodyPr/>
          <a:lstStyle>
            <a:lvl1pPr marL="0" indent="0">
              <a:buNone/>
              <a:defRPr sz="20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0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20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20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20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endParaRPr lang="en-AU" dirty="0"/>
          </a:p>
        </p:txBody>
      </p:sp>
      <p:sp>
        <p:nvSpPr>
          <p:cNvPr id="14" name="Text Placeholder 13"/>
          <p:cNvSpPr>
            <a:spLocks noGrp="1"/>
          </p:cNvSpPr>
          <p:nvPr>
            <p:ph type="body" sz="quarter" idx="14" hasCustomPrompt="1"/>
          </p:nvPr>
        </p:nvSpPr>
        <p:spPr>
          <a:xfrm>
            <a:off x="0" y="3122149"/>
            <a:ext cx="12192000" cy="1083630"/>
          </a:xfrm>
          <a:prstGeom prst="rect">
            <a:avLst/>
          </a:prstGeom>
        </p:spPr>
        <p:txBody>
          <a:bodyPr anchor="ctr" anchorCtr="0"/>
          <a:lstStyle>
            <a:lvl1pPr marL="0" indent="0" algn="ctr">
              <a:buNone/>
              <a:defRPr sz="28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0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20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20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20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AU" dirty="0"/>
              <a:t>Closing Text</a:t>
            </a:r>
          </a:p>
        </p:txBody>
      </p:sp>
      <p:sp>
        <p:nvSpPr>
          <p:cNvPr id="16" name="TextBox 15"/>
          <p:cNvSpPr txBox="1"/>
          <p:nvPr userDrawn="1"/>
        </p:nvSpPr>
        <p:spPr>
          <a:xfrm>
            <a:off x="9344025" y="6534150"/>
            <a:ext cx="2727029" cy="200055"/>
          </a:xfrm>
          <a:prstGeom prst="rect">
            <a:avLst/>
          </a:prstGeom>
          <a:noFill/>
        </p:spPr>
        <p:txBody>
          <a:bodyPr wrap="square" rtlCol="0">
            <a:spAutoFit/>
          </a:bodyPr>
          <a:lstStyle/>
          <a:p>
            <a:r>
              <a:rPr lang="en-AU" sz="700" dirty="0">
                <a:solidFill>
                  <a:schemeClr val="bg1"/>
                </a:solidFill>
                <a:latin typeface="Verdana" panose="020B0604030504040204" pitchFamily="34" charset="0"/>
                <a:ea typeface="Verdana" panose="020B0604030504040204" pitchFamily="34" charset="0"/>
                <a:cs typeface="Verdana" panose="020B0604030504040204" pitchFamily="34" charset="0"/>
              </a:rPr>
              <a:t>CRICOS QLD 00244B | NSW 02225M TEQSA: PRV12081</a:t>
            </a:r>
          </a:p>
        </p:txBody>
      </p:sp>
      <p:pic>
        <p:nvPicPr>
          <p:cNvPr id="15" name="Picture 1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723123" y="786215"/>
            <a:ext cx="4745753" cy="1835163"/>
          </a:xfrm>
          <a:prstGeom prst="rect">
            <a:avLst/>
          </a:prstGeom>
        </p:spPr>
      </p:pic>
    </p:spTree>
    <p:extLst>
      <p:ext uri="{BB962C8B-B14F-4D97-AF65-F5344CB8AC3E}">
        <p14:creationId xmlns:p14="http://schemas.microsoft.com/office/powerpoint/2010/main" val="400953919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2314969"/>
      </p:ext>
    </p:extLst>
  </p:cSld>
  <p:clrMap bg1="lt1" tx1="dk1" bg2="lt2" tx2="dk2" accent1="accent1" accent2="accent2" accent3="accent3" accent4="accent4" accent5="accent5" accent6="accent6" hlink="hlink" folHlink="folHlink"/>
  <p:sldLayoutIdLst>
    <p:sldLayoutId id="2147483681" r:id="rId1"/>
    <p:sldLayoutId id="2147483680" r:id="rId2"/>
    <p:sldLayoutId id="2147483660" r:id="rId3"/>
    <p:sldLayoutId id="2147483683" r:id="rId4"/>
    <p:sldLayoutId id="2147483662" r:id="rId5"/>
    <p:sldLayoutId id="2147483661" r:id="rId6"/>
    <p:sldLayoutId id="2147483682" r:id="rId7"/>
    <p:sldLayoutId id="2147483668" r:id="rId8"/>
  </p:sldLayoutIdLst>
  <p:txStyles>
    <p:titleStyle>
      <a:lvl1pPr algn="l" defTabSz="914400" rtl="0" eaLnBrk="1" latinLnBrk="0" hangingPunct="1">
        <a:lnSpc>
          <a:spcPct val="90000"/>
        </a:lnSpc>
        <a:spcBef>
          <a:spcPct val="0"/>
        </a:spcBef>
        <a:buNone/>
        <a:defRPr sz="4000" b="1" kern="1200">
          <a:solidFill>
            <a:srgbClr val="FDBA12"/>
          </a:solidFill>
          <a:latin typeface="Verdana" panose="020B0604030504040204" pitchFamily="34" charset="0"/>
          <a:ea typeface="Verdana" panose="020B0604030504040204" pitchFamily="34" charset="0"/>
          <a:cs typeface="Verdana" panose="020B060403050404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3600" b="1"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3.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4.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5.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6.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8.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9.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thecountessreport.com.au/" TargetMode="External"/><Relationship Id="rId3" Type="http://schemas.openxmlformats.org/officeDocument/2006/relationships/image" Target="../media/image2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tif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202872" y="347385"/>
            <a:ext cx="9518073" cy="800219"/>
          </a:xfrm>
          <a:prstGeom prst="rect">
            <a:avLst/>
          </a:prstGeom>
        </p:spPr>
        <p:txBody>
          <a:bodyPr wrap="square">
            <a:spAutoFit/>
          </a:bodyPr>
          <a:lstStyle/>
          <a:p>
            <a:r>
              <a:rPr lang="en-AU" sz="2800" dirty="0"/>
              <a:t> </a:t>
            </a:r>
            <a:r>
              <a:rPr lang="en-AU" sz="2800" b="1" dirty="0">
                <a:solidFill>
                  <a:schemeClr val="accent6"/>
                </a:solidFill>
              </a:rPr>
              <a:t>Queensland University Educators Showcasing</a:t>
            </a:r>
            <a:endParaRPr lang="en-AU" dirty="0">
              <a:solidFill>
                <a:schemeClr val="accent6"/>
              </a:solidFill>
            </a:endParaRPr>
          </a:p>
          <a:p>
            <a:pPr algn="ctr"/>
            <a:r>
              <a:rPr lang="en-AU" i="1" dirty="0">
                <a:solidFill>
                  <a:schemeClr val="accent6"/>
                </a:solidFill>
              </a:rPr>
              <a:t>[Progressing teaching practice, showcasing higher education research projects]</a:t>
            </a:r>
          </a:p>
        </p:txBody>
      </p:sp>
      <p:sp>
        <p:nvSpPr>
          <p:cNvPr id="7" name="Rectangle 6"/>
          <p:cNvSpPr/>
          <p:nvPr/>
        </p:nvSpPr>
        <p:spPr>
          <a:xfrm>
            <a:off x="124692" y="1265367"/>
            <a:ext cx="11845636" cy="830997"/>
          </a:xfrm>
          <a:prstGeom prst="rect">
            <a:avLst/>
          </a:prstGeom>
        </p:spPr>
        <p:txBody>
          <a:bodyPr wrap="square">
            <a:spAutoFit/>
          </a:bodyPr>
          <a:lstStyle/>
          <a:p>
            <a:pPr algn="ctr"/>
            <a:r>
              <a:rPr lang="en-AU" sz="2400" b="1" dirty="0">
                <a:solidFill>
                  <a:srgbClr val="FF0000"/>
                </a:solidFill>
                <a:latin typeface="Lucida Calligraphy" panose="03010101010101010101" pitchFamily="66" charset="0"/>
              </a:rPr>
              <a:t>Teachers as Tricksters: </a:t>
            </a:r>
          </a:p>
          <a:p>
            <a:pPr algn="ctr"/>
            <a:r>
              <a:rPr lang="en-AU" sz="2400" b="1" dirty="0">
                <a:solidFill>
                  <a:srgbClr val="FF0000"/>
                </a:solidFill>
                <a:latin typeface="Lucida Calligraphy" panose="03010101010101010101" pitchFamily="66" charset="0"/>
              </a:rPr>
              <a:t>The Magical Rituals of Women Artists in Academia</a:t>
            </a:r>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l="6609" r="8603" b="11487"/>
          <a:stretch/>
        </p:blipFill>
        <p:spPr bwMode="auto">
          <a:xfrm>
            <a:off x="3173246" y="2096364"/>
            <a:ext cx="5316785" cy="3410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346364" y="5809611"/>
            <a:ext cx="11623964" cy="1015663"/>
          </a:xfrm>
          <a:prstGeom prst="rect">
            <a:avLst/>
          </a:prstGeom>
          <a:noFill/>
        </p:spPr>
        <p:txBody>
          <a:bodyPr wrap="square" rtlCol="0">
            <a:spAutoFit/>
          </a:bodyPr>
          <a:lstStyle/>
          <a:p>
            <a:r>
              <a:rPr lang="en-AU" sz="2000" b="1" dirty="0">
                <a:solidFill>
                  <a:schemeClr val="accent6"/>
                </a:solidFill>
              </a:rPr>
              <a:t>Dr Beata Batorowicz</a:t>
            </a:r>
            <a:r>
              <a:rPr lang="en-AU" sz="2000" dirty="0">
                <a:solidFill>
                  <a:schemeClr val="accent6"/>
                </a:solidFill>
              </a:rPr>
              <a:t>, </a:t>
            </a:r>
            <a:r>
              <a:rPr lang="en-AU" sz="2000" b="1" dirty="0">
                <a:solidFill>
                  <a:schemeClr val="accent6"/>
                </a:solidFill>
              </a:rPr>
              <a:t>Senior Lecturer in Sculpture, Creative Arts Coordinator</a:t>
            </a:r>
          </a:p>
          <a:p>
            <a:r>
              <a:rPr lang="en-AU" sz="2000" dirty="0">
                <a:solidFill>
                  <a:schemeClr val="accent6"/>
                </a:solidFill>
              </a:rPr>
              <a:t>School of Arts and Communication, Faculty of Business, Education, Law and Arts, USQ</a:t>
            </a:r>
          </a:p>
          <a:p>
            <a:r>
              <a:rPr lang="en-AU" sz="2000" dirty="0">
                <a:solidFill>
                  <a:schemeClr val="accent6"/>
                </a:solidFill>
              </a:rPr>
              <a:t>E: Beata.batorowicz@usq.edu.au</a:t>
            </a:r>
          </a:p>
        </p:txBody>
      </p:sp>
    </p:spTree>
    <p:extLst>
      <p:ext uri="{BB962C8B-B14F-4D97-AF65-F5344CB8AC3E}">
        <p14:creationId xmlns:p14="http://schemas.microsoft.com/office/powerpoint/2010/main" val="22451962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 name="TextBox 19"/>
          <p:cNvSpPr txBox="1"/>
          <p:nvPr/>
        </p:nvSpPr>
        <p:spPr>
          <a:xfrm>
            <a:off x="444778" y="89941"/>
            <a:ext cx="10992717" cy="1015663"/>
          </a:xfrm>
          <a:prstGeom prst="rect">
            <a:avLst/>
          </a:prstGeom>
          <a:noFill/>
        </p:spPr>
        <p:txBody>
          <a:bodyPr wrap="square" rtlCol="0">
            <a:spAutoFit/>
          </a:bodyPr>
          <a:lstStyle/>
          <a:p>
            <a:endParaRPr lang="en-AU" dirty="0">
              <a:solidFill>
                <a:schemeClr val="accent6"/>
              </a:solidFill>
            </a:endParaRPr>
          </a:p>
          <a:p>
            <a:pPr algn="ctr"/>
            <a:r>
              <a:rPr lang="en-AU" sz="2400" b="1" dirty="0">
                <a:solidFill>
                  <a:srgbClr val="FF0000"/>
                </a:solidFill>
                <a:latin typeface="Lucida Calligraphy" panose="03010101010101010101" pitchFamily="66" charset="0"/>
              </a:rPr>
              <a:t>Case Study: Dark Rituals, Magical Relics: </a:t>
            </a:r>
            <a:r>
              <a:rPr lang="en-AU" i="1" dirty="0">
                <a:solidFill>
                  <a:schemeClr val="accent6"/>
                </a:solidFill>
              </a:rPr>
              <a:t>From the little Art Spell Book</a:t>
            </a:r>
          </a:p>
          <a:p>
            <a:pPr algn="ctr"/>
            <a:endParaRPr lang="en-AU" i="1" dirty="0">
              <a:solidFill>
                <a:schemeClr val="accent6"/>
              </a:solidFill>
            </a:endParaRPr>
          </a:p>
        </p:txBody>
      </p:sp>
      <p:sp>
        <p:nvSpPr>
          <p:cNvPr id="2" name="TextBox 1"/>
          <p:cNvSpPr txBox="1"/>
          <p:nvPr/>
        </p:nvSpPr>
        <p:spPr>
          <a:xfrm>
            <a:off x="5606321" y="1105604"/>
            <a:ext cx="5981075" cy="5539978"/>
          </a:xfrm>
          <a:prstGeom prst="rect">
            <a:avLst/>
          </a:prstGeom>
          <a:noFill/>
        </p:spPr>
        <p:txBody>
          <a:bodyPr wrap="square" rtlCol="0">
            <a:spAutoFit/>
          </a:bodyPr>
          <a:lstStyle/>
          <a:p>
            <a:r>
              <a:rPr lang="en-US" sz="1600" dirty="0">
                <a:solidFill>
                  <a:schemeClr val="accent6"/>
                </a:solidFill>
              </a:rPr>
              <a:t>In collaboration with Megan Williams, University of Sunshine Coast Art Gallery, University of Saskatchewan, Canada, University of Tasmania, Launceston and USQ. </a:t>
            </a:r>
          </a:p>
          <a:p>
            <a:endParaRPr lang="en-US" sz="1600" dirty="0">
              <a:solidFill>
                <a:schemeClr val="accent6"/>
              </a:solidFill>
            </a:endParaRPr>
          </a:p>
          <a:p>
            <a:r>
              <a:rPr lang="en-US" sz="1600" dirty="0">
                <a:solidFill>
                  <a:schemeClr val="accent6"/>
                </a:solidFill>
              </a:rPr>
              <a:t>Artists: Lisa Reihana (New Zealand), Amalie Atkins (Canada), Susan Shantz (Canada), Margaret Baguley (USQ), Linda Clark, Ellie Coleman (USQ DCA students). </a:t>
            </a:r>
          </a:p>
          <a:p>
            <a:endParaRPr lang="en-US" sz="1600" dirty="0">
              <a:solidFill>
                <a:schemeClr val="accent6"/>
              </a:solidFill>
            </a:endParaRPr>
          </a:p>
          <a:p>
            <a:r>
              <a:rPr lang="en-US" sz="1600" dirty="0">
                <a:solidFill>
                  <a:schemeClr val="accent6"/>
                </a:solidFill>
              </a:rPr>
              <a:t>The project is supported by Australia Council for the Arts (2018) and offers a model in connecting regional artists internationally.</a:t>
            </a:r>
          </a:p>
          <a:p>
            <a:endParaRPr lang="en-US" sz="1600" dirty="0">
              <a:solidFill>
                <a:schemeClr val="accent6"/>
              </a:solidFill>
            </a:endParaRPr>
          </a:p>
          <a:p>
            <a:r>
              <a:rPr lang="en-US" sz="1600" dirty="0">
                <a:solidFill>
                  <a:schemeClr val="accent6"/>
                </a:solidFill>
              </a:rPr>
              <a:t>Internationally touring exhibition with 100 page artist book publication. (Includes Arts Writer Louise-Martin Chew)</a:t>
            </a:r>
          </a:p>
          <a:p>
            <a:endParaRPr lang="en-US" sz="1600" dirty="0">
              <a:solidFill>
                <a:schemeClr val="accent6"/>
              </a:solidFill>
            </a:endParaRPr>
          </a:p>
          <a:p>
            <a:r>
              <a:rPr lang="en-US" sz="1600" dirty="0">
                <a:solidFill>
                  <a:schemeClr val="accent6"/>
                </a:solidFill>
              </a:rPr>
              <a:t>Extends industry and teaching conventions:</a:t>
            </a:r>
          </a:p>
          <a:p>
            <a:endParaRPr lang="en-US" sz="1600" dirty="0">
              <a:solidFill>
                <a:schemeClr val="accent6"/>
              </a:solidFill>
            </a:endParaRPr>
          </a:p>
          <a:p>
            <a:r>
              <a:rPr lang="en-US" sz="1600" dirty="0">
                <a:solidFill>
                  <a:schemeClr val="accent6"/>
                </a:solidFill>
              </a:rPr>
              <a:t>Students collaboration with their teachers</a:t>
            </a:r>
          </a:p>
          <a:p>
            <a:r>
              <a:rPr lang="en-US" sz="1600" dirty="0">
                <a:solidFill>
                  <a:schemeClr val="accent6"/>
                </a:solidFill>
              </a:rPr>
              <a:t>Proposal consisted with artists and educational connections in mind.</a:t>
            </a:r>
          </a:p>
          <a:p>
            <a:endParaRPr lang="en-US" dirty="0"/>
          </a:p>
        </p:txBody>
      </p:sp>
      <p:pic>
        <p:nvPicPr>
          <p:cNvPr id="1026" name="Picture 2" descr="C:\Users\Castro\Documents\beata\uscppoint\resized\DRMR_7_resized.jpg"/>
          <p:cNvPicPr>
            <a:picLocks noChangeAspect="1" noChangeArrowheads="1"/>
          </p:cNvPicPr>
          <p:nvPr/>
        </p:nvPicPr>
        <p:blipFill>
          <a:blip r:embed="rId2" cstate="print"/>
          <a:srcRect/>
          <a:stretch>
            <a:fillRect/>
          </a:stretch>
        </p:blipFill>
        <p:spPr bwMode="auto">
          <a:xfrm>
            <a:off x="783274" y="914400"/>
            <a:ext cx="4301932" cy="5746044"/>
          </a:xfrm>
          <a:prstGeom prst="rect">
            <a:avLst/>
          </a:prstGeom>
          <a:noFill/>
        </p:spPr>
      </p:pic>
    </p:spTree>
    <p:extLst>
      <p:ext uri="{BB962C8B-B14F-4D97-AF65-F5344CB8AC3E}">
        <p14:creationId xmlns:p14="http://schemas.microsoft.com/office/powerpoint/2010/main" val="12799944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338466" y="6267367"/>
            <a:ext cx="6111097" cy="646331"/>
          </a:xfrm>
          <a:prstGeom prst="rect">
            <a:avLst/>
          </a:prstGeom>
          <a:noFill/>
        </p:spPr>
        <p:txBody>
          <a:bodyPr wrap="none" rtlCol="0">
            <a:spAutoFit/>
          </a:bodyPr>
          <a:lstStyle/>
          <a:p>
            <a:r>
              <a:rPr lang="en-US" i="1"/>
              <a:t>Dark Rituals </a:t>
            </a:r>
            <a:r>
              <a:rPr lang="en-US"/>
              <a:t>Install View Photo Credit: Carl Warner</a:t>
            </a:r>
          </a:p>
          <a:p>
            <a:endParaRPr lang="en-US" dirty="0"/>
          </a:p>
        </p:txBody>
      </p:sp>
      <p:pic>
        <p:nvPicPr>
          <p:cNvPr id="2050" name="Picture 2" descr="C:\Users\Castro\Documents\beata\uscppoint\resized\DRMR_4_resized.jpg"/>
          <p:cNvPicPr>
            <a:picLocks noChangeAspect="1" noChangeArrowheads="1"/>
          </p:cNvPicPr>
          <p:nvPr/>
        </p:nvPicPr>
        <p:blipFill>
          <a:blip r:embed="rId2" cstate="print"/>
          <a:srcRect/>
          <a:stretch>
            <a:fillRect/>
          </a:stretch>
        </p:blipFill>
        <p:spPr bwMode="auto">
          <a:xfrm>
            <a:off x="1426104" y="1305984"/>
            <a:ext cx="9001126" cy="4860925"/>
          </a:xfrm>
          <a:prstGeom prst="rect">
            <a:avLst/>
          </a:prstGeom>
          <a:noFill/>
        </p:spPr>
      </p:pic>
    </p:spTree>
    <p:extLst>
      <p:ext uri="{BB962C8B-B14F-4D97-AF65-F5344CB8AC3E}">
        <p14:creationId xmlns:p14="http://schemas.microsoft.com/office/powerpoint/2010/main" val="7219886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314793" y="3324405"/>
            <a:ext cx="2383436" cy="2585323"/>
          </a:xfrm>
          <a:prstGeom prst="rect">
            <a:avLst/>
          </a:prstGeom>
          <a:noFill/>
        </p:spPr>
        <p:txBody>
          <a:bodyPr wrap="square" rtlCol="0">
            <a:spAutoFit/>
          </a:bodyPr>
          <a:lstStyle/>
          <a:p>
            <a:r>
              <a:rPr lang="en-US" dirty="0"/>
              <a:t>Linda Clark </a:t>
            </a:r>
          </a:p>
          <a:p>
            <a:r>
              <a:rPr lang="en-US" dirty="0"/>
              <a:t>USQ student</a:t>
            </a:r>
          </a:p>
          <a:p>
            <a:endParaRPr lang="en-US" dirty="0"/>
          </a:p>
          <a:p>
            <a:r>
              <a:rPr lang="en-US" dirty="0"/>
              <a:t>New work created </a:t>
            </a:r>
          </a:p>
          <a:p>
            <a:r>
              <a:rPr lang="en-US" dirty="0"/>
              <a:t>as part of her DCA</a:t>
            </a:r>
          </a:p>
          <a:p>
            <a:r>
              <a:rPr lang="en-US" dirty="0"/>
              <a:t>Exploring mother-artist model in creative regional communities</a:t>
            </a:r>
          </a:p>
        </p:txBody>
      </p:sp>
      <p:sp>
        <p:nvSpPr>
          <p:cNvPr id="10" name="TextBox 9"/>
          <p:cNvSpPr txBox="1"/>
          <p:nvPr/>
        </p:nvSpPr>
        <p:spPr>
          <a:xfrm>
            <a:off x="3507698" y="6382085"/>
            <a:ext cx="6111097" cy="646331"/>
          </a:xfrm>
          <a:prstGeom prst="rect">
            <a:avLst/>
          </a:prstGeom>
          <a:noFill/>
        </p:spPr>
        <p:txBody>
          <a:bodyPr wrap="none" rtlCol="0">
            <a:spAutoFit/>
          </a:bodyPr>
          <a:lstStyle/>
          <a:p>
            <a:r>
              <a:rPr lang="en-US" i="1"/>
              <a:t>Dark Rituals </a:t>
            </a:r>
            <a:r>
              <a:rPr lang="en-US"/>
              <a:t>Install View Photo Credit: Carl Warner</a:t>
            </a:r>
          </a:p>
          <a:p>
            <a:endParaRPr lang="en-US" dirty="0"/>
          </a:p>
        </p:txBody>
      </p:sp>
      <p:pic>
        <p:nvPicPr>
          <p:cNvPr id="3074" name="Picture 2" descr="C:\Users\Castro\Documents\beata\uscppoint\resized\DRMR_2_resized.jpg"/>
          <p:cNvPicPr>
            <a:picLocks noChangeAspect="1" noChangeArrowheads="1"/>
          </p:cNvPicPr>
          <p:nvPr/>
        </p:nvPicPr>
        <p:blipFill>
          <a:blip r:embed="rId2" cstate="print"/>
          <a:srcRect/>
          <a:stretch>
            <a:fillRect/>
          </a:stretch>
        </p:blipFill>
        <p:spPr bwMode="auto">
          <a:xfrm>
            <a:off x="3465689" y="348857"/>
            <a:ext cx="7503230" cy="5617498"/>
          </a:xfrm>
          <a:prstGeom prst="rect">
            <a:avLst/>
          </a:prstGeom>
          <a:noFill/>
        </p:spPr>
      </p:pic>
    </p:spTree>
    <p:extLst>
      <p:ext uri="{BB962C8B-B14F-4D97-AF65-F5344CB8AC3E}">
        <p14:creationId xmlns:p14="http://schemas.microsoft.com/office/powerpoint/2010/main" val="7382731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104932" y="1218395"/>
            <a:ext cx="3237876" cy="804861"/>
          </a:xfrm>
        </p:spPr>
        <p:txBody>
          <a:bodyPr/>
          <a:lstStyle/>
          <a:p>
            <a:r>
              <a:rPr lang="en-US" sz="1800" b="0" dirty="0"/>
              <a:t>For the Australian artists, the involvement of international artists in the project means their work is positioned within global art conversations. </a:t>
            </a:r>
          </a:p>
          <a:p>
            <a:r>
              <a:rPr lang="en-US" sz="1800" b="0" dirty="0"/>
              <a:t>Thematically, the project examines personal and cultural mythologies as rites of passage inherit in the practices of contemporary women artists in academia. Blurring art and life, fact and fiction, women artists often </a:t>
            </a:r>
            <a:r>
              <a:rPr lang="en-US" sz="1800" b="0" dirty="0" err="1"/>
              <a:t>ritualise</a:t>
            </a:r>
            <a:r>
              <a:rPr lang="en-US" sz="1800" b="0" dirty="0"/>
              <a:t> their practice as a means of reclaiming the culturally gendered spaces in art and education (</a:t>
            </a:r>
            <a:r>
              <a:rPr lang="en-US" sz="1800" b="0" dirty="0" err="1"/>
              <a:t>Battersby</a:t>
            </a:r>
            <a:r>
              <a:rPr lang="en-US" sz="1800" b="0" dirty="0"/>
              <a:t> 1989; Horne &amp; Perry 2017). </a:t>
            </a:r>
          </a:p>
        </p:txBody>
      </p:sp>
      <p:sp>
        <p:nvSpPr>
          <p:cNvPr id="7" name="Rectangle 6"/>
          <p:cNvSpPr/>
          <p:nvPr/>
        </p:nvSpPr>
        <p:spPr>
          <a:xfrm>
            <a:off x="3789960" y="6362288"/>
            <a:ext cx="6111097" cy="369332"/>
          </a:xfrm>
          <a:prstGeom prst="rect">
            <a:avLst/>
          </a:prstGeom>
        </p:spPr>
        <p:txBody>
          <a:bodyPr wrap="none">
            <a:spAutoFit/>
          </a:bodyPr>
          <a:lstStyle/>
          <a:p>
            <a:r>
              <a:rPr lang="en-US" i="1"/>
              <a:t>Dark Rituals </a:t>
            </a:r>
            <a:r>
              <a:rPr lang="en-US"/>
              <a:t>Install View Photo Credit: Carl Warner</a:t>
            </a:r>
            <a:endParaRPr lang="en-US" dirty="0"/>
          </a:p>
        </p:txBody>
      </p:sp>
      <p:pic>
        <p:nvPicPr>
          <p:cNvPr id="4098" name="Picture 2" descr="C:\Users\Castro\Documents\beata\uscppoint\resized\DRMR_6_resized.jpg"/>
          <p:cNvPicPr>
            <a:picLocks noChangeAspect="1" noChangeArrowheads="1"/>
          </p:cNvPicPr>
          <p:nvPr/>
        </p:nvPicPr>
        <p:blipFill>
          <a:blip r:embed="rId2" cstate="print"/>
          <a:srcRect/>
          <a:stretch>
            <a:fillRect/>
          </a:stretch>
        </p:blipFill>
        <p:spPr bwMode="auto">
          <a:xfrm>
            <a:off x="3331040" y="530577"/>
            <a:ext cx="8691627" cy="5736167"/>
          </a:xfrm>
          <a:prstGeom prst="rect">
            <a:avLst/>
          </a:prstGeom>
          <a:noFill/>
        </p:spPr>
      </p:pic>
    </p:spTree>
    <p:extLst>
      <p:ext uri="{BB962C8B-B14F-4D97-AF65-F5344CB8AC3E}">
        <p14:creationId xmlns:p14="http://schemas.microsoft.com/office/powerpoint/2010/main" val="19173261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64695" y="1648917"/>
            <a:ext cx="2368446" cy="2031325"/>
          </a:xfrm>
          <a:prstGeom prst="rect">
            <a:avLst/>
          </a:prstGeom>
          <a:noFill/>
        </p:spPr>
        <p:txBody>
          <a:bodyPr wrap="square" rtlCol="0">
            <a:spAutoFit/>
          </a:bodyPr>
          <a:lstStyle/>
          <a:p>
            <a:r>
              <a:rPr lang="en-US" dirty="0"/>
              <a:t>Showcasing with Peak industry artists:</a:t>
            </a:r>
          </a:p>
          <a:p>
            <a:endParaRPr lang="en-US" dirty="0"/>
          </a:p>
          <a:p>
            <a:r>
              <a:rPr lang="en-US" dirty="0"/>
              <a:t>Lisa </a:t>
            </a:r>
            <a:r>
              <a:rPr lang="en-US" dirty="0" err="1"/>
              <a:t>Reihana</a:t>
            </a:r>
            <a:endParaRPr lang="en-US" dirty="0"/>
          </a:p>
          <a:p>
            <a:endParaRPr lang="en-US" dirty="0"/>
          </a:p>
          <a:p>
            <a:endParaRPr lang="en-US" dirty="0"/>
          </a:p>
        </p:txBody>
      </p:sp>
      <p:sp>
        <p:nvSpPr>
          <p:cNvPr id="11" name="TextBox 10"/>
          <p:cNvSpPr txBox="1"/>
          <p:nvPr/>
        </p:nvSpPr>
        <p:spPr>
          <a:xfrm>
            <a:off x="3417757" y="6505731"/>
            <a:ext cx="6112699" cy="369332"/>
          </a:xfrm>
          <a:prstGeom prst="rect">
            <a:avLst/>
          </a:prstGeom>
          <a:noFill/>
        </p:spPr>
        <p:txBody>
          <a:bodyPr wrap="none" rtlCol="0">
            <a:spAutoFit/>
          </a:bodyPr>
          <a:lstStyle/>
          <a:p>
            <a:r>
              <a:rPr lang="en-US" i="1" dirty="0"/>
              <a:t>Dark Rituals </a:t>
            </a:r>
            <a:r>
              <a:rPr lang="en-US" dirty="0"/>
              <a:t>Install View Photo Credit: Carl Warner</a:t>
            </a:r>
          </a:p>
        </p:txBody>
      </p:sp>
      <p:pic>
        <p:nvPicPr>
          <p:cNvPr id="5122" name="Picture 2" descr="C:\Users\Castro\Documents\beata\uscppoint\resized\DRMR_8_resized.jpg"/>
          <p:cNvPicPr>
            <a:picLocks noChangeAspect="1" noChangeArrowheads="1"/>
          </p:cNvPicPr>
          <p:nvPr/>
        </p:nvPicPr>
        <p:blipFill>
          <a:blip r:embed="rId2" cstate="print"/>
          <a:srcRect/>
          <a:stretch>
            <a:fillRect/>
          </a:stretch>
        </p:blipFill>
        <p:spPr bwMode="auto">
          <a:xfrm>
            <a:off x="3218714" y="270932"/>
            <a:ext cx="8530017" cy="6131983"/>
          </a:xfrm>
          <a:prstGeom prst="rect">
            <a:avLst/>
          </a:prstGeom>
          <a:noFill/>
        </p:spPr>
      </p:pic>
    </p:spTree>
    <p:extLst>
      <p:ext uri="{BB962C8B-B14F-4D97-AF65-F5344CB8AC3E}">
        <p14:creationId xmlns:p14="http://schemas.microsoft.com/office/powerpoint/2010/main" val="982583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Castro\Documents\beata\dark_rituals\showdoc\done\1_full.jpg"/>
          <p:cNvPicPr>
            <a:picLocks noChangeAspect="1" noChangeArrowheads="1"/>
          </p:cNvPicPr>
          <p:nvPr/>
        </p:nvPicPr>
        <p:blipFill>
          <a:blip r:embed="rId2" cstate="print"/>
          <a:srcRect/>
          <a:stretch>
            <a:fillRect/>
          </a:stretch>
        </p:blipFill>
        <p:spPr bwMode="auto">
          <a:xfrm>
            <a:off x="4669194" y="219602"/>
            <a:ext cx="5434364" cy="6348387"/>
          </a:xfrm>
          <a:prstGeom prst="rect">
            <a:avLst/>
          </a:prstGeom>
          <a:noFill/>
        </p:spPr>
      </p:pic>
      <p:sp>
        <p:nvSpPr>
          <p:cNvPr id="2" name="TextBox 1"/>
          <p:cNvSpPr txBox="1"/>
          <p:nvPr/>
        </p:nvSpPr>
        <p:spPr>
          <a:xfrm>
            <a:off x="339634" y="5866676"/>
            <a:ext cx="3722915" cy="1200329"/>
          </a:xfrm>
          <a:prstGeom prst="rect">
            <a:avLst/>
          </a:prstGeom>
          <a:noFill/>
        </p:spPr>
        <p:txBody>
          <a:bodyPr wrap="square" rtlCol="0">
            <a:spAutoFit/>
          </a:bodyPr>
          <a:lstStyle/>
          <a:p>
            <a:r>
              <a:rPr lang="en-AU" i="1" dirty="0"/>
              <a:t>Dark Rituals </a:t>
            </a:r>
            <a:r>
              <a:rPr lang="en-AU" dirty="0"/>
              <a:t>Install View</a:t>
            </a:r>
          </a:p>
          <a:p>
            <a:r>
              <a:rPr lang="en-AU" dirty="0"/>
              <a:t>Photo Credit: Carl Warner</a:t>
            </a:r>
          </a:p>
          <a:p>
            <a:endParaRPr lang="en-AU" dirty="0"/>
          </a:p>
          <a:p>
            <a:endParaRPr lang="en-AU"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descr="C:\Users\Castro\Documents\beata\dark_rituals\showdoc\done\5full.jpg"/>
          <p:cNvPicPr>
            <a:picLocks noChangeAspect="1" noChangeArrowheads="1"/>
          </p:cNvPicPr>
          <p:nvPr/>
        </p:nvPicPr>
        <p:blipFill>
          <a:blip r:embed="rId2" cstate="print"/>
          <a:srcRect/>
          <a:stretch>
            <a:fillRect/>
          </a:stretch>
        </p:blipFill>
        <p:spPr bwMode="auto">
          <a:xfrm>
            <a:off x="4391145" y="0"/>
            <a:ext cx="5389386" cy="6713169"/>
          </a:xfrm>
          <a:prstGeom prst="rect">
            <a:avLst/>
          </a:prstGeom>
          <a:noFill/>
        </p:spPr>
      </p:pic>
      <p:sp>
        <p:nvSpPr>
          <p:cNvPr id="2" name="TextBox 1"/>
          <p:cNvSpPr txBox="1"/>
          <p:nvPr/>
        </p:nvSpPr>
        <p:spPr>
          <a:xfrm>
            <a:off x="209007" y="4950821"/>
            <a:ext cx="3631473" cy="2031325"/>
          </a:xfrm>
          <a:prstGeom prst="rect">
            <a:avLst/>
          </a:prstGeom>
          <a:noFill/>
        </p:spPr>
        <p:txBody>
          <a:bodyPr wrap="square" rtlCol="0">
            <a:spAutoFit/>
          </a:bodyPr>
          <a:lstStyle/>
          <a:p>
            <a:r>
              <a:rPr lang="en-AU" dirty="0"/>
              <a:t>Ellie Coleman</a:t>
            </a:r>
          </a:p>
          <a:p>
            <a:r>
              <a:rPr lang="en-AU" dirty="0"/>
              <a:t>USQ, DCA student</a:t>
            </a:r>
          </a:p>
          <a:p>
            <a:endParaRPr lang="en-AU" dirty="0"/>
          </a:p>
          <a:p>
            <a:r>
              <a:rPr lang="en-AU" dirty="0"/>
              <a:t>Dark Rituals Install Detail</a:t>
            </a:r>
          </a:p>
          <a:p>
            <a:r>
              <a:rPr lang="en-AU" dirty="0"/>
              <a:t>Photo credit: Carl Warner</a:t>
            </a:r>
          </a:p>
          <a:p>
            <a:endParaRPr lang="en-AU" dirty="0"/>
          </a:p>
          <a:p>
            <a:endParaRPr lang="en-AU"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559152" y="708729"/>
            <a:ext cx="7529227" cy="580425"/>
          </a:xfrm>
        </p:spPr>
        <p:txBody>
          <a:bodyPr/>
          <a:lstStyle/>
          <a:p>
            <a:r>
              <a:rPr lang="en-US" dirty="0">
                <a:solidFill>
                  <a:schemeClr val="accent4"/>
                </a:solidFill>
                <a:latin typeface="Lucida Calligraphy" charset="0"/>
                <a:ea typeface="Lucida Calligraphy" charset="0"/>
                <a:cs typeface="Lucida Calligraphy" charset="0"/>
              </a:rPr>
              <a:t>Closing The Loop</a:t>
            </a:r>
          </a:p>
        </p:txBody>
      </p:sp>
      <p:sp>
        <p:nvSpPr>
          <p:cNvPr id="6" name="TextBox 5"/>
          <p:cNvSpPr txBox="1"/>
          <p:nvPr/>
        </p:nvSpPr>
        <p:spPr>
          <a:xfrm>
            <a:off x="374755" y="1520035"/>
            <a:ext cx="6788046" cy="4924425"/>
          </a:xfrm>
          <a:prstGeom prst="rect">
            <a:avLst/>
          </a:prstGeom>
          <a:noFill/>
        </p:spPr>
        <p:txBody>
          <a:bodyPr wrap="square" rtlCol="0">
            <a:spAutoFit/>
          </a:bodyPr>
          <a:lstStyle/>
          <a:p>
            <a:pPr marL="285750" indent="-285750">
              <a:buFont typeface="Arial" charset="0"/>
              <a:buChar char="•"/>
            </a:pPr>
            <a:r>
              <a:rPr lang="en-US" sz="2000" dirty="0"/>
              <a:t>Students with grants, peak body opportunities, industry expertise and long term networks</a:t>
            </a:r>
          </a:p>
          <a:p>
            <a:pPr marL="285750" indent="-285750">
              <a:buFont typeface="Arial" charset="0"/>
              <a:buChar char="•"/>
            </a:pPr>
            <a:endParaRPr lang="en-US" sz="2000" dirty="0"/>
          </a:p>
          <a:p>
            <a:pPr marL="285750" indent="-285750">
              <a:buFont typeface="Arial" charset="0"/>
              <a:buChar char="•"/>
            </a:pPr>
            <a:r>
              <a:rPr lang="en-US" sz="2000" dirty="0"/>
              <a:t>Program growth with student mentorship</a:t>
            </a:r>
          </a:p>
          <a:p>
            <a:pPr marL="285750" indent="-285750">
              <a:buFont typeface="Arial" charset="0"/>
              <a:buChar char="•"/>
            </a:pPr>
            <a:endParaRPr lang="en-US" sz="2000" dirty="0"/>
          </a:p>
          <a:p>
            <a:pPr marL="285750" indent="-285750">
              <a:buFont typeface="Arial" charset="0"/>
              <a:buChar char="•"/>
            </a:pPr>
            <a:r>
              <a:rPr lang="en-US" sz="2000" dirty="0"/>
              <a:t>Publications on program development and high profile projects</a:t>
            </a:r>
          </a:p>
          <a:p>
            <a:pPr marL="285750" indent="-285750">
              <a:buFont typeface="Arial" charset="0"/>
              <a:buChar char="•"/>
            </a:pPr>
            <a:endParaRPr lang="en-US" sz="2000" dirty="0"/>
          </a:p>
          <a:p>
            <a:pPr marL="285750" indent="-285750">
              <a:buFont typeface="Arial" charset="0"/>
              <a:buChar char="•"/>
            </a:pPr>
            <a:r>
              <a:rPr lang="en-US" sz="2000" dirty="0"/>
              <a:t>Students as ambassadorial leaders for the university and its programs.</a:t>
            </a:r>
          </a:p>
          <a:p>
            <a:pPr marL="285750" indent="-285750">
              <a:buFont typeface="Arial" charset="0"/>
              <a:buChar char="•"/>
            </a:pPr>
            <a:endParaRPr lang="en-US" sz="2000" dirty="0"/>
          </a:p>
          <a:p>
            <a:pPr marL="285750" indent="-285750">
              <a:buFont typeface="Arial" charset="0"/>
              <a:buChar char="•"/>
            </a:pPr>
            <a:r>
              <a:rPr lang="en-US" sz="2000" dirty="0"/>
              <a:t>Industry and cross-university acknowledgment and esteem factors (reviews, interviews </a:t>
            </a:r>
            <a:r>
              <a:rPr lang="en-US" sz="2000" dirty="0" err="1"/>
              <a:t>etc</a:t>
            </a:r>
            <a:r>
              <a:rPr lang="en-US" sz="2000" dirty="0"/>
              <a:t>).</a:t>
            </a:r>
          </a:p>
          <a:p>
            <a:pPr marL="285750" indent="-285750">
              <a:buFont typeface="Arial" charset="0"/>
              <a:buChar char="•"/>
            </a:pPr>
            <a:endParaRPr lang="en-US" dirty="0"/>
          </a:p>
          <a:p>
            <a:pPr marL="285750" indent="-285750">
              <a:buFont typeface="Arial" charset="0"/>
              <a:buChar char="•"/>
            </a:pPr>
            <a:endParaRPr lang="en-US" dirty="0"/>
          </a:p>
          <a:p>
            <a:pPr marL="285750" indent="-285750">
              <a:buFont typeface="Arial" charset="0"/>
              <a:buChar char="•"/>
            </a:pPr>
            <a:endParaRPr lang="en-US" dirty="0"/>
          </a:p>
        </p:txBody>
      </p:sp>
      <p:pic>
        <p:nvPicPr>
          <p:cNvPr id="7"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06640" y="1520035"/>
            <a:ext cx="4221480" cy="4085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91940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137160" y="2016916"/>
            <a:ext cx="11836401" cy="2006600"/>
          </a:xfrm>
        </p:spPr>
        <p:txBody>
          <a:bodyPr/>
          <a:lstStyle/>
          <a:p>
            <a:r>
              <a:rPr lang="en-US" sz="1800" b="0" dirty="0"/>
              <a:t>References </a:t>
            </a:r>
          </a:p>
          <a:p>
            <a:r>
              <a:rPr lang="en-US" sz="1600" b="0" dirty="0"/>
              <a:t>Australia Council for the Arts (2017) </a:t>
            </a:r>
            <a:r>
              <a:rPr lang="en-US" sz="1600" b="0" i="1" dirty="0"/>
              <a:t>The Arts in Regional Australia: A Research Summary, Sydney</a:t>
            </a:r>
            <a:r>
              <a:rPr lang="en-US" sz="1600" b="0" dirty="0"/>
              <a:t>. Retrieved From: http://www.australiacouncil.gov.au/research/regional-arts-summary/ </a:t>
            </a:r>
          </a:p>
          <a:p>
            <a:r>
              <a:rPr lang="en-AU" sz="1600" b="0" dirty="0"/>
              <a:t>Barrett, E &amp; B. Bolt (2017) </a:t>
            </a:r>
            <a:r>
              <a:rPr lang="en-AU" sz="1600" b="0" i="1" dirty="0"/>
              <a:t>Practice as Research, Approaches to Creative Arts Enquiry, </a:t>
            </a:r>
            <a:r>
              <a:rPr lang="en-AU" sz="1600" b="0" dirty="0"/>
              <a:t>I.B. Tauris, London.</a:t>
            </a:r>
          </a:p>
          <a:p>
            <a:r>
              <a:rPr lang="en-US" sz="1600" b="0" dirty="0" err="1"/>
              <a:t>Battersby</a:t>
            </a:r>
            <a:r>
              <a:rPr lang="en-US" sz="1600" b="0" dirty="0"/>
              <a:t>, C. (1989) </a:t>
            </a:r>
            <a:r>
              <a:rPr lang="en-US" sz="1600" b="0" i="1" dirty="0"/>
              <a:t>Gender and Genius: Towards a Feminist Aesthetics, Bloomington and Indianapolis. </a:t>
            </a:r>
          </a:p>
          <a:p>
            <a:r>
              <a:rPr lang="en-US" sz="1600" b="0" dirty="0"/>
              <a:t>Graham, M. A &amp; </a:t>
            </a:r>
            <a:r>
              <a:rPr lang="en-US" sz="1600" b="0" dirty="0" err="1"/>
              <a:t>Zwirn</a:t>
            </a:r>
            <a:r>
              <a:rPr lang="en-US" sz="1600" b="0" dirty="0"/>
              <a:t> S.G (2015) </a:t>
            </a:r>
            <a:r>
              <a:rPr lang="en-US" sz="1600" b="0" i="1" dirty="0"/>
              <a:t>‘</a:t>
            </a:r>
            <a:r>
              <a:rPr lang="en-US" sz="1600" b="0" dirty="0"/>
              <a:t>How Being a Teaching Artist Can Influence K-12 Art Education</a:t>
            </a:r>
            <a:r>
              <a:rPr lang="en-US" sz="1600" b="0" i="1" dirty="0"/>
              <a:t>’ Studies in Art Education </a:t>
            </a:r>
            <a:r>
              <a:rPr lang="en-US" sz="1600" b="0" dirty="0"/>
              <a:t>Vol.51, Issue 3 p.219</a:t>
            </a:r>
          </a:p>
          <a:p>
            <a:r>
              <a:rPr lang="en-US" sz="1600" b="0" dirty="0"/>
              <a:t>Horne, V. &amp; Perry, L. (eds) (2017) </a:t>
            </a:r>
            <a:r>
              <a:rPr lang="en-US" sz="1600" b="0" i="1" dirty="0"/>
              <a:t>Feminism and Art History Now, Radical Critiques of Theory and Practice</a:t>
            </a:r>
            <a:r>
              <a:rPr lang="en-US" sz="1600" b="0" dirty="0"/>
              <a:t>, I.B. Tauris, London.</a:t>
            </a:r>
          </a:p>
          <a:p>
            <a:r>
              <a:rPr lang="en-US" sz="1600" b="0" dirty="0"/>
              <a:t>Matthews, K. (2017) Student as Partners. Australian Learning &amp; Teaching Fellowship. Retrieved from: http://itali.uq.edu.au/Matthews-studentsaspartners. </a:t>
            </a:r>
          </a:p>
          <a:p>
            <a:r>
              <a:rPr lang="en-US" sz="1600" b="0" dirty="0"/>
              <a:t>Palmer, J. &amp; Batorowicz, B. (2018) ‘Peripheral Power: Little Stories to Unsettle the Present,’ </a:t>
            </a:r>
            <a:r>
              <a:rPr lang="en-US" sz="1600" b="0" i="1" dirty="0"/>
              <a:t>Text &amp; Performance Quarterly </a:t>
            </a:r>
            <a:r>
              <a:rPr lang="en-US" sz="1600" b="0" dirty="0"/>
              <a:t>(Under Review).</a:t>
            </a:r>
          </a:p>
          <a:p>
            <a:r>
              <a:rPr lang="en-US" sz="1600" b="0" i="1" dirty="0"/>
              <a:t>Richardson, E. (2016) The Countess Report. </a:t>
            </a:r>
            <a:r>
              <a:rPr lang="en-US" sz="1600" b="0" dirty="0"/>
              <a:t>Retrieved from: </a:t>
            </a:r>
            <a:r>
              <a:rPr lang="en-US" sz="1600" b="0" dirty="0">
                <a:hlinkClick r:id="rId2"/>
              </a:rPr>
              <a:t>http://thecountessreport.com.au</a:t>
            </a:r>
            <a:endParaRPr lang="en-US" sz="1600" b="0" dirty="0"/>
          </a:p>
          <a:p>
            <a:r>
              <a:rPr lang="en-US" sz="1600" b="0" dirty="0"/>
              <a:t>Vygotsky, L.S. (1978) </a:t>
            </a:r>
            <a:r>
              <a:rPr lang="en-US" sz="1600" b="0" i="1" dirty="0"/>
              <a:t>Mind in Society, </a:t>
            </a:r>
            <a:r>
              <a:rPr lang="en-US" sz="1600" b="0" dirty="0"/>
              <a:t>Harvard Press, Massachusetts.</a:t>
            </a:r>
          </a:p>
          <a:p>
            <a:endParaRPr lang="en-AU" dirty="0"/>
          </a:p>
        </p:txBody>
      </p:sp>
      <p:pic>
        <p:nvPicPr>
          <p:cNvPr id="6" name="Picture 2" descr="004.jpg"/>
          <p:cNvPicPr>
            <a:picLocks noChangeAspect="1"/>
          </p:cNvPicPr>
          <p:nvPr/>
        </p:nvPicPr>
        <p:blipFill>
          <a:blip r:embed="rId3" cstate="print">
            <a:extLst>
              <a:ext uri="{28A0092B-C50C-407E-A947-70E740481C1C}">
                <a14:useLocalDpi xmlns:a14="http://schemas.microsoft.com/office/drawing/2010/main" val="0"/>
              </a:ext>
            </a:extLst>
          </a:blip>
          <a:srcRect l="2951" t="19235" r="4761"/>
          <a:stretch>
            <a:fillRect/>
          </a:stretch>
        </p:blipFill>
        <p:spPr bwMode="auto">
          <a:xfrm>
            <a:off x="5460274" y="171099"/>
            <a:ext cx="3113606" cy="2036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56661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376409" y="1408152"/>
            <a:ext cx="8390475" cy="4852119"/>
          </a:xfrm>
        </p:spPr>
        <p:txBody>
          <a:bodyPr/>
          <a:lstStyle/>
          <a:p>
            <a:r>
              <a:rPr lang="en-US" sz="2400" b="0" dirty="0">
                <a:latin typeface="Verdana" charset="0"/>
                <a:ea typeface="Verdana" charset="0"/>
                <a:cs typeface="Verdana" charset="0"/>
              </a:rPr>
              <a:t>As a Polish born Australian artist and educator, I draw on symbolically charged narratives, such as fairy tales and folklore, to highlight the power of sub textual stories in subverting grand narratives of art history and its role in education. </a:t>
            </a:r>
          </a:p>
          <a:p>
            <a:r>
              <a:rPr lang="en-US" sz="2400" b="0" dirty="0">
                <a:latin typeface="Verdana" charset="0"/>
                <a:ea typeface="Verdana" charset="0"/>
                <a:cs typeface="Verdana" charset="0"/>
              </a:rPr>
              <a:t>My artworks apply personal stories to create slippages and other spaces, which offer a rich complexity of cultural tales that can be retold and experienced. </a:t>
            </a:r>
          </a:p>
          <a:p>
            <a:r>
              <a:rPr lang="en-US" sz="2400" b="0" dirty="0">
                <a:latin typeface="Verdana" charset="0"/>
                <a:ea typeface="Verdana" charset="0"/>
                <a:cs typeface="Verdana" charset="0"/>
              </a:rPr>
              <a:t>My use of personal mythologies in critiquing established art narrative tropes have been further honed and ritualised through exploring the </a:t>
            </a:r>
            <a:r>
              <a:rPr lang="en-US" sz="2400" i="1" dirty="0">
                <a:solidFill>
                  <a:srgbClr val="FF0000"/>
                </a:solidFill>
                <a:latin typeface="Verdana" charset="0"/>
                <a:ea typeface="Verdana" charset="0"/>
                <a:cs typeface="Verdana" charset="0"/>
              </a:rPr>
              <a:t>Trickster archetype</a:t>
            </a:r>
            <a:r>
              <a:rPr lang="en-US" sz="2400" dirty="0">
                <a:latin typeface="Verdana" charset="0"/>
                <a:ea typeface="Verdana" charset="0"/>
                <a:cs typeface="Verdana" charset="0"/>
              </a:rPr>
              <a:t> </a:t>
            </a:r>
            <a:r>
              <a:rPr lang="en-US" sz="2400" b="0" dirty="0">
                <a:latin typeface="Verdana" charset="0"/>
                <a:ea typeface="Verdana" charset="0"/>
                <a:cs typeface="Verdana" charset="0"/>
              </a:rPr>
              <a:t>through my role as an educator.</a:t>
            </a:r>
          </a:p>
          <a:p>
            <a:endParaRPr lang="en-US" dirty="0"/>
          </a:p>
        </p:txBody>
      </p:sp>
      <p:sp>
        <p:nvSpPr>
          <p:cNvPr id="6" name="TextBox 5"/>
          <p:cNvSpPr txBox="1"/>
          <p:nvPr/>
        </p:nvSpPr>
        <p:spPr>
          <a:xfrm>
            <a:off x="3376408" y="640450"/>
            <a:ext cx="3079255" cy="584775"/>
          </a:xfrm>
          <a:prstGeom prst="rect">
            <a:avLst/>
          </a:prstGeom>
          <a:noFill/>
        </p:spPr>
        <p:txBody>
          <a:bodyPr wrap="square" rtlCol="0">
            <a:spAutoFit/>
          </a:bodyPr>
          <a:lstStyle/>
          <a:p>
            <a:r>
              <a:rPr lang="en-AU" sz="3200" b="1" dirty="0">
                <a:solidFill>
                  <a:srgbClr val="FF0000"/>
                </a:solidFill>
                <a:latin typeface="Lucida Calligraphy" panose="03010101010101010101" pitchFamily="66" charset="0"/>
              </a:rPr>
              <a:t>Preface</a:t>
            </a:r>
            <a:endParaRPr lang="en-US" sz="3200" b="1" dirty="0"/>
          </a:p>
        </p:txBody>
      </p:sp>
      <p:pic>
        <p:nvPicPr>
          <p:cNvPr id="8" name="Picture 2" descr="e.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8442" y="1572743"/>
            <a:ext cx="3114584" cy="4852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647430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609600" y="1280755"/>
            <a:ext cx="11350752" cy="4917439"/>
          </a:xfrm>
        </p:spPr>
        <p:txBody>
          <a:bodyPr/>
          <a:lstStyle/>
          <a:p>
            <a:r>
              <a:rPr lang="en-US" altLang="en-US" sz="2200" b="0" dirty="0">
                <a:ea typeface="Calibri" charset="0"/>
                <a:cs typeface="Calibri" charset="0"/>
              </a:rPr>
              <a:t>Tricksters are creators of culture that shape the world by alerting us to the human condition and the knowledge amidst it (Hyde 2017, p.8).</a:t>
            </a:r>
          </a:p>
          <a:p>
            <a:r>
              <a:rPr lang="en-US" altLang="en-US" sz="2200" b="0" dirty="0"/>
              <a:t>The trickster is a </a:t>
            </a:r>
            <a:r>
              <a:rPr lang="en-US" altLang="en-US" sz="2200" i="1" dirty="0">
                <a:solidFill>
                  <a:srgbClr val="FF0000"/>
                </a:solidFill>
              </a:rPr>
              <a:t>boundary crosser </a:t>
            </a:r>
            <a:r>
              <a:rPr lang="en-US" altLang="en-US" sz="2200" b="0" dirty="0"/>
              <a:t>but also one that </a:t>
            </a:r>
            <a:r>
              <a:rPr lang="en-US" altLang="en-US" sz="2200" i="1" dirty="0">
                <a:solidFill>
                  <a:srgbClr val="FF0000"/>
                </a:solidFill>
              </a:rPr>
              <a:t>extends boundaries </a:t>
            </a:r>
            <a:r>
              <a:rPr lang="en-GB" sz="2200" b="0" dirty="0"/>
              <a:t>(Hyde 2017, p.6).</a:t>
            </a:r>
            <a:endParaRPr lang="en-US" altLang="en-US" sz="2200" b="0" i="1" dirty="0">
              <a:solidFill>
                <a:srgbClr val="FF0000"/>
              </a:solidFill>
            </a:endParaRPr>
          </a:p>
          <a:p>
            <a:pPr>
              <a:spcBef>
                <a:spcPts val="80"/>
              </a:spcBef>
              <a:spcAft>
                <a:spcPts val="50"/>
              </a:spcAft>
            </a:pPr>
            <a:endParaRPr lang="en-US" altLang="en-US" sz="2200" b="0" i="1" dirty="0"/>
          </a:p>
          <a:p>
            <a:pPr>
              <a:spcBef>
                <a:spcPts val="80"/>
              </a:spcBef>
              <a:spcAft>
                <a:spcPts val="50"/>
              </a:spcAft>
            </a:pPr>
            <a:r>
              <a:rPr lang="en-US" altLang="en-US" sz="2200" b="0" dirty="0"/>
              <a:t>The trickster archetype as a metaphor in learning and teaching in the arts that is content and model-based.</a:t>
            </a:r>
          </a:p>
          <a:p>
            <a:pPr>
              <a:spcBef>
                <a:spcPts val="80"/>
              </a:spcBef>
              <a:spcAft>
                <a:spcPts val="50"/>
              </a:spcAft>
            </a:pPr>
            <a:endParaRPr lang="en-US" altLang="en-US" sz="2200" b="0" dirty="0"/>
          </a:p>
          <a:p>
            <a:pPr marL="457200" indent="-457200">
              <a:spcBef>
                <a:spcPts val="80"/>
              </a:spcBef>
              <a:spcAft>
                <a:spcPts val="50"/>
              </a:spcAft>
              <a:buAutoNum type="arabicPeriod"/>
            </a:pPr>
            <a:r>
              <a:rPr lang="en-US" altLang="en-US" sz="2200" dirty="0">
                <a:solidFill>
                  <a:srgbClr val="FF0000"/>
                </a:solidFill>
              </a:rPr>
              <a:t>Content: </a:t>
            </a:r>
            <a:r>
              <a:rPr lang="en-US" altLang="en-US" sz="2200" b="0" dirty="0"/>
              <a:t>It is a critical and creative thinking device in extending the boundaries of knowledge through practice-led learning in Visual Arts and broader university graduate attributes.</a:t>
            </a:r>
          </a:p>
          <a:p>
            <a:pPr>
              <a:spcBef>
                <a:spcPts val="80"/>
              </a:spcBef>
              <a:spcAft>
                <a:spcPts val="50"/>
              </a:spcAft>
            </a:pPr>
            <a:endParaRPr lang="en-GB" sz="2200" b="0" dirty="0">
              <a:solidFill>
                <a:srgbClr val="FF0000"/>
              </a:solidFill>
            </a:endParaRPr>
          </a:p>
          <a:p>
            <a:pPr>
              <a:spcBef>
                <a:spcPts val="80"/>
              </a:spcBef>
              <a:spcAft>
                <a:spcPts val="50"/>
              </a:spcAft>
            </a:pPr>
            <a:r>
              <a:rPr lang="en-GB" sz="2200" dirty="0">
                <a:solidFill>
                  <a:srgbClr val="FF0000"/>
                </a:solidFill>
              </a:rPr>
              <a:t>2. Art Teaching Model: </a:t>
            </a:r>
            <a:r>
              <a:rPr lang="en-GB" sz="2200" b="0" dirty="0"/>
              <a:t>The trickster also alerts us to the possibilities of extending boundaries towards innovative artistic and educational outcomes through blurring art and life, fact and fiction as magical learning and teaching rituals that encompass lived experiences.</a:t>
            </a:r>
            <a:endParaRPr lang="en-AU" sz="2200" b="0" dirty="0"/>
          </a:p>
          <a:p>
            <a:endParaRPr lang="en-US" dirty="0"/>
          </a:p>
        </p:txBody>
      </p:sp>
      <p:sp>
        <p:nvSpPr>
          <p:cNvPr id="6" name="TextBox 5"/>
          <p:cNvSpPr txBox="1"/>
          <p:nvPr/>
        </p:nvSpPr>
        <p:spPr>
          <a:xfrm>
            <a:off x="3854364" y="695980"/>
            <a:ext cx="3387683" cy="584775"/>
          </a:xfrm>
          <a:prstGeom prst="rect">
            <a:avLst/>
          </a:prstGeom>
          <a:noFill/>
        </p:spPr>
        <p:txBody>
          <a:bodyPr wrap="square" rtlCol="0">
            <a:spAutoFit/>
          </a:bodyPr>
          <a:lstStyle/>
          <a:p>
            <a:pPr algn="ctr"/>
            <a:r>
              <a:rPr lang="en-AU" sz="3200" b="1" dirty="0">
                <a:solidFill>
                  <a:srgbClr val="FF0000"/>
                </a:solidFill>
                <a:latin typeface="Lucida Calligraphy" panose="03010101010101010101" pitchFamily="66" charset="0"/>
              </a:rPr>
              <a:t>The Trickster </a:t>
            </a:r>
          </a:p>
        </p:txBody>
      </p:sp>
    </p:spTree>
    <p:extLst>
      <p:ext uri="{BB962C8B-B14F-4D97-AF65-F5344CB8AC3E}">
        <p14:creationId xmlns:p14="http://schemas.microsoft.com/office/powerpoint/2010/main" val="9653490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267528" y="720008"/>
            <a:ext cx="6739467" cy="773831"/>
          </a:xfrm>
        </p:spPr>
        <p:txBody>
          <a:bodyPr>
            <a:normAutofit fontScale="90000"/>
          </a:bodyPr>
          <a:lstStyle/>
          <a:p>
            <a:r>
              <a:rPr lang="en-AU" dirty="0">
                <a:solidFill>
                  <a:srgbClr val="FF0000"/>
                </a:solidFill>
                <a:latin typeface="Lucida Calligraphy" panose="03010101010101010101" pitchFamily="66" charset="0"/>
              </a:rPr>
              <a:t>Trickster as Metaphor </a:t>
            </a:r>
            <a:br>
              <a:rPr lang="en-AU" dirty="0">
                <a:solidFill>
                  <a:srgbClr val="FF0000"/>
                </a:solidFill>
                <a:latin typeface="Lucida Calligraphy" panose="03010101010101010101" pitchFamily="66" charset="0"/>
              </a:rPr>
            </a:br>
            <a:endParaRPr lang="en-AU" dirty="0"/>
          </a:p>
        </p:txBody>
      </p:sp>
      <p:pic>
        <p:nvPicPr>
          <p:cNvPr id="6" name="Picture 1"/>
          <p:cNvPicPr>
            <a:picLocks noGrp="1" noChangeAspect="1"/>
          </p:cNvPicPr>
          <p:nvPr>
            <p:ph type="chart" sz="quarter" idx="12"/>
          </p:nvPr>
        </p:nvPicPr>
        <p:blipFill>
          <a:blip r:embed="rId2" cstate="print">
            <a:extLst>
              <a:ext uri="{28A0092B-C50C-407E-A947-70E740481C1C}">
                <a14:useLocalDpi xmlns:a14="http://schemas.microsoft.com/office/drawing/2010/main" val="0"/>
              </a:ext>
            </a:extLst>
          </a:blip>
          <a:srcRect/>
          <a:stretch>
            <a:fillRect/>
          </a:stretch>
        </p:blipFill>
        <p:spPr bwMode="auto">
          <a:xfrm>
            <a:off x="7606387" y="0"/>
            <a:ext cx="45856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133350" y="1106923"/>
            <a:ext cx="7296879" cy="6140142"/>
          </a:xfrm>
          <a:prstGeom prst="rect">
            <a:avLst/>
          </a:prstGeom>
          <a:noFill/>
        </p:spPr>
        <p:txBody>
          <a:bodyPr wrap="square" rtlCol="0">
            <a:spAutoFit/>
          </a:bodyPr>
          <a:lstStyle/>
          <a:p>
            <a:r>
              <a:rPr lang="en-GB" sz="1700" dirty="0">
                <a:latin typeface="Calibri" charset="0"/>
                <a:ea typeface="Calibri" charset="0"/>
                <a:cs typeface="Calibri" charset="0"/>
              </a:rPr>
              <a:t> </a:t>
            </a:r>
            <a:endParaRPr lang="en-GB" sz="1700" dirty="0"/>
          </a:p>
          <a:p>
            <a:pPr marL="285750" indent="-285750">
              <a:buFont typeface="Arial" panose="020B0604020202020204" pitchFamily="34" charset="0"/>
              <a:buChar char="•"/>
            </a:pPr>
            <a:r>
              <a:rPr lang="en-GB" dirty="0"/>
              <a:t>As </a:t>
            </a:r>
            <a:r>
              <a:rPr lang="en-GB" b="1" dirty="0">
                <a:solidFill>
                  <a:srgbClr val="FF0000"/>
                </a:solidFill>
              </a:rPr>
              <a:t>tricksters are boundary crossers</a:t>
            </a:r>
            <a:r>
              <a:rPr lang="en-GB" dirty="0"/>
              <a:t>, they operate as artist-teachers do. Creative fluidity and play underpin their practice-centred enquiry as a method of overturning rigid ideas (Graham &amp; Zwirn 2015). </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There is a criticality in the way the artist-tricksters alerts us through their subversive, social constructivist teachings </a:t>
            </a:r>
            <a:r>
              <a:rPr lang="en-US" dirty="0"/>
              <a:t>involving collaboration, active learning and self-reflection </a:t>
            </a:r>
            <a:r>
              <a:rPr lang="en-GB" dirty="0"/>
              <a:t>(Vygotsky 1978; Matthews 2017). </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The trickster is a wise fool. The teaching artist, therefore, creates engaged, critical art and learning art experiences. Students learn to create </a:t>
            </a:r>
            <a:r>
              <a:rPr lang="en-GB" b="1" i="1" dirty="0">
                <a:solidFill>
                  <a:srgbClr val="FF0000"/>
                </a:solidFill>
              </a:rPr>
              <a:t>the kind of art that looks back at you!</a:t>
            </a:r>
          </a:p>
          <a:p>
            <a:pPr marL="285750" indent="-285750">
              <a:buFont typeface="Arial" panose="020B0604020202020204" pitchFamily="34" charset="0"/>
              <a:buChar char="•"/>
            </a:pPr>
            <a:endParaRPr lang="en-GB" b="1" i="1" dirty="0">
              <a:solidFill>
                <a:srgbClr val="FF0000"/>
              </a:solidFill>
            </a:endParaRPr>
          </a:p>
          <a:p>
            <a:pPr marL="285750" indent="-285750">
              <a:buFont typeface="Arial" panose="020B0604020202020204" pitchFamily="34" charset="0"/>
              <a:buChar char="•"/>
            </a:pPr>
            <a:r>
              <a:rPr lang="en-GB" dirty="0"/>
              <a:t>This strategy engages students in artmaking that re-establishes a focus on their artworks as ‘an identity-defining response to social and cultural conditions’ (Castro &amp; Batorowicz 2017)</a:t>
            </a:r>
          </a:p>
          <a:p>
            <a:pPr marL="285750" indent="-285750">
              <a:buFont typeface="Arial" panose="020B0604020202020204" pitchFamily="34" charset="0"/>
              <a:buChar char="•"/>
            </a:pPr>
            <a:endParaRPr lang="en-GB" sz="1700" dirty="0"/>
          </a:p>
          <a:p>
            <a:endParaRPr lang="en-GB" sz="1700" dirty="0"/>
          </a:p>
        </p:txBody>
      </p:sp>
    </p:spTree>
    <p:extLst>
      <p:ext uri="{BB962C8B-B14F-4D97-AF65-F5344CB8AC3E}">
        <p14:creationId xmlns:p14="http://schemas.microsoft.com/office/powerpoint/2010/main" val="7841461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35283" y="1302148"/>
            <a:ext cx="11651917" cy="5281532"/>
          </a:xfrm>
        </p:spPr>
        <p:txBody>
          <a:bodyPr/>
          <a:lstStyle/>
          <a:p>
            <a:r>
              <a:rPr lang="en-US" sz="2000" b="0" dirty="0">
                <a:latin typeface="+mj-lt"/>
                <a:ea typeface="Verdana" charset="0"/>
                <a:cs typeface="Verdana" charset="0"/>
              </a:rPr>
              <a:t>As an artist-academic, I came to identify synergies between my use of personal art tales and working in a regional university, in that they both operate from the periphery. </a:t>
            </a:r>
            <a:r>
              <a:rPr lang="en-US" sz="2000" b="0" dirty="0">
                <a:latin typeface="+mj-lt"/>
                <a:ea typeface="Calibri" charset="0"/>
                <a:cs typeface="Calibri" charset="0"/>
              </a:rPr>
              <a:t>They are both side-lined from global art debates. </a:t>
            </a:r>
          </a:p>
          <a:p>
            <a:r>
              <a:rPr lang="en-GB" sz="2000" dirty="0">
                <a:solidFill>
                  <a:srgbClr val="FF0000"/>
                </a:solidFill>
                <a:latin typeface="+mj-lt"/>
              </a:rPr>
              <a:t>Industry Context: </a:t>
            </a:r>
            <a:r>
              <a:rPr lang="en-US" sz="2000" b="0" dirty="0">
                <a:latin typeface="+mj-lt"/>
                <a:ea typeface="Calibri" charset="0"/>
                <a:cs typeface="Calibri" charset="0"/>
              </a:rPr>
              <a:t>As regional Australian artists have less access and to professional opportunities than colleagues based in metropolitan areas, regional artists have increasingly negative perceptions about the impact of their location on their practice. </a:t>
            </a:r>
          </a:p>
          <a:p>
            <a:pPr marL="342900" indent="-342900">
              <a:buFont typeface="Arial" charset="0"/>
              <a:buChar char="•"/>
            </a:pPr>
            <a:r>
              <a:rPr lang="en-GB" sz="2000" b="0" dirty="0">
                <a:latin typeface="+mj-lt"/>
              </a:rPr>
              <a:t>Within the Visual Arts in Australia, women artists continue to be underrepresented in comparison with their counterparts (Countess Report, 2016). </a:t>
            </a:r>
          </a:p>
          <a:p>
            <a:pPr marL="285750" indent="-285750">
              <a:buFont typeface="Arial" panose="020B0604020202020204" pitchFamily="34" charset="0"/>
              <a:buChar char="•"/>
            </a:pPr>
            <a:r>
              <a:rPr lang="en-GB" sz="2000" b="0" dirty="0">
                <a:latin typeface="+mj-lt"/>
              </a:rPr>
              <a:t>Highly competitive industry, with regional artists earning almost a third less than their city counterparts for creative work </a:t>
            </a:r>
            <a:r>
              <a:rPr lang="en-GB" sz="2000" b="0" dirty="0"/>
              <a:t>(Australia Council, </a:t>
            </a:r>
            <a:r>
              <a:rPr lang="en-US" sz="2000" b="0" dirty="0">
                <a:ea typeface="Calibri" charset="0"/>
                <a:cs typeface="Calibri" charset="0"/>
              </a:rPr>
              <a:t>The Arts in Regional Australia: A Research Summary,</a:t>
            </a:r>
            <a:r>
              <a:rPr lang="en-GB" sz="2000" b="0" dirty="0"/>
              <a:t> 2017).</a:t>
            </a:r>
            <a:endParaRPr lang="en-GB" sz="2000" b="0" dirty="0">
              <a:latin typeface="+mj-lt"/>
            </a:endParaRPr>
          </a:p>
          <a:p>
            <a:pPr marL="285750" indent="-285750">
              <a:buFont typeface="Arial" panose="020B0604020202020204" pitchFamily="34" charset="0"/>
              <a:buChar char="•"/>
            </a:pPr>
            <a:r>
              <a:rPr lang="en-GB" sz="2000" b="0" dirty="0"/>
              <a:t>Only 17% of Australian professional artists are working full-time on their practice.; Artists living in capital cities earn 22% more than those in regional cities; 65% of Australian professional artists hold a tertiary qualification, compared to 25% in the workforce at large; 42% of Visual Artists hold a postgraduate degree. </a:t>
            </a:r>
            <a:r>
              <a:rPr lang="en-GB" sz="2000" b="0" dirty="0">
                <a:latin typeface="+mj-lt"/>
              </a:rPr>
              <a:t>(Australia Council, </a:t>
            </a:r>
            <a:r>
              <a:rPr lang="en-US" sz="2000" b="0" dirty="0">
                <a:latin typeface="+mj-lt"/>
                <a:ea typeface="Calibri" charset="0"/>
                <a:cs typeface="Calibri" charset="0"/>
              </a:rPr>
              <a:t>The Arts in Regional Australia: A Research Summary,</a:t>
            </a:r>
            <a:r>
              <a:rPr lang="en-GB" sz="2000" b="0" dirty="0">
                <a:latin typeface="+mj-lt"/>
              </a:rPr>
              <a:t> 2017). </a:t>
            </a:r>
          </a:p>
          <a:p>
            <a:endParaRPr lang="en-US" sz="2400" b="0" dirty="0"/>
          </a:p>
          <a:p>
            <a:endParaRPr lang="en-US" sz="2400" b="0" dirty="0"/>
          </a:p>
          <a:p>
            <a:endParaRPr lang="en-US" sz="2400" dirty="0"/>
          </a:p>
        </p:txBody>
      </p:sp>
      <p:sp>
        <p:nvSpPr>
          <p:cNvPr id="6" name="Rectangle 5"/>
          <p:cNvSpPr/>
          <p:nvPr/>
        </p:nvSpPr>
        <p:spPr>
          <a:xfrm>
            <a:off x="2345891" y="534493"/>
            <a:ext cx="9286240" cy="584775"/>
          </a:xfrm>
          <a:prstGeom prst="rect">
            <a:avLst/>
          </a:prstGeom>
        </p:spPr>
        <p:txBody>
          <a:bodyPr wrap="square">
            <a:spAutoFit/>
          </a:bodyPr>
          <a:lstStyle/>
          <a:p>
            <a:r>
              <a:rPr lang="en-AU" sz="3200" b="1" dirty="0">
                <a:solidFill>
                  <a:srgbClr val="FF0000"/>
                </a:solidFill>
                <a:latin typeface="Lucida Calligraphy" panose="03010101010101010101" pitchFamily="66" charset="0"/>
              </a:rPr>
              <a:t>Contextual Challenges in Visual Arts</a:t>
            </a:r>
            <a:endParaRPr lang="en-US" sz="3200" b="1" dirty="0"/>
          </a:p>
        </p:txBody>
      </p:sp>
    </p:spTree>
    <p:extLst>
      <p:ext uri="{BB962C8B-B14F-4D97-AF65-F5344CB8AC3E}">
        <p14:creationId xmlns:p14="http://schemas.microsoft.com/office/powerpoint/2010/main" val="4417561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267528" y="546189"/>
            <a:ext cx="9744156" cy="773831"/>
          </a:xfrm>
        </p:spPr>
        <p:txBody>
          <a:bodyPr>
            <a:normAutofit/>
          </a:bodyPr>
          <a:lstStyle/>
          <a:p>
            <a:r>
              <a:rPr lang="en-AU" sz="3200" dirty="0">
                <a:solidFill>
                  <a:srgbClr val="FF0000"/>
                </a:solidFill>
                <a:latin typeface="Lucida Calligraphy" panose="03010101010101010101" pitchFamily="66" charset="0"/>
              </a:rPr>
              <a:t>Contextual Challenges in Visual Arts</a:t>
            </a:r>
            <a:endParaRPr lang="en-AU" sz="3200" dirty="0"/>
          </a:p>
        </p:txBody>
      </p:sp>
      <p:sp>
        <p:nvSpPr>
          <p:cNvPr id="3" name="TextBox 2"/>
          <p:cNvSpPr txBox="1"/>
          <p:nvPr/>
        </p:nvSpPr>
        <p:spPr>
          <a:xfrm>
            <a:off x="91441" y="696123"/>
            <a:ext cx="11920244" cy="6432530"/>
          </a:xfrm>
          <a:prstGeom prst="rect">
            <a:avLst/>
          </a:prstGeom>
          <a:noFill/>
        </p:spPr>
        <p:txBody>
          <a:bodyPr wrap="square" rtlCol="0">
            <a:spAutoFit/>
          </a:bodyPr>
          <a:lstStyle/>
          <a:p>
            <a:endParaRPr lang="en-GB" sz="2000" b="1" dirty="0">
              <a:solidFill>
                <a:srgbClr val="FF0000"/>
              </a:solidFill>
            </a:endParaRPr>
          </a:p>
          <a:p>
            <a:r>
              <a:rPr lang="en-GB" sz="2000" b="1" dirty="0">
                <a:solidFill>
                  <a:srgbClr val="FF0000"/>
                </a:solidFill>
              </a:rPr>
              <a:t>Academia: </a:t>
            </a:r>
            <a:r>
              <a:rPr lang="en-GB" sz="2000" dirty="0"/>
              <a:t>An imbalance is experienced through the hierarchal traditions of art academies, whereby public (art institution) and private (domestic) spaces continue to be a gendered domain (Battersby 1989, Horne and Perry, 2017). </a:t>
            </a:r>
          </a:p>
          <a:p>
            <a:pPr marL="285750" indent="-285750">
              <a:buFont typeface="Arial" panose="020B0604020202020204" pitchFamily="34" charset="0"/>
              <a:buChar char="•"/>
            </a:pPr>
            <a:r>
              <a:rPr lang="en-GB" sz="2000" dirty="0"/>
              <a:t>Devaluing of Creativity e.g. </a:t>
            </a:r>
            <a:r>
              <a:rPr lang="en-GB" sz="2000" i="1" dirty="0"/>
              <a:t>STEM vs STEAM within the Educational Sector</a:t>
            </a:r>
          </a:p>
          <a:p>
            <a:pPr marL="285750" indent="-285750">
              <a:buFont typeface="Arial" panose="020B0604020202020204" pitchFamily="34" charset="0"/>
              <a:buChar char="•"/>
            </a:pPr>
            <a:r>
              <a:rPr lang="en-GB" sz="2000" dirty="0"/>
              <a:t>Students don’t see themselves as artists.</a:t>
            </a:r>
          </a:p>
          <a:p>
            <a:pPr marL="285750" indent="-285750">
              <a:buFont typeface="Arial" panose="020B0604020202020204" pitchFamily="34" charset="0"/>
              <a:buChar char="•"/>
            </a:pPr>
            <a:endParaRPr lang="en-GB" sz="2000" dirty="0"/>
          </a:p>
          <a:p>
            <a:r>
              <a:rPr lang="en-GB" sz="2000" b="1" dirty="0">
                <a:solidFill>
                  <a:srgbClr val="FF0000"/>
                </a:solidFill>
              </a:rPr>
              <a:t>Career vs Employability: </a:t>
            </a:r>
            <a:r>
              <a:rPr lang="en-GB" sz="2000" dirty="0"/>
              <a:t>While Creative Arts being integral to national cultural growth, ‘creative graduates often find it difficult to become established professionally’ (Bridgstock 2011:2). This is further reflected by Creative Arts graduates having the lowest rates of employment among 21 disciplines (</a:t>
            </a:r>
            <a:r>
              <a:rPr lang="en-GB" sz="2000" i="1" dirty="0"/>
              <a:t>The Higher Education Reform Package</a:t>
            </a:r>
            <a:r>
              <a:rPr lang="en-GB" sz="2000" dirty="0"/>
              <a:t>, 2017). </a:t>
            </a:r>
          </a:p>
          <a:p>
            <a:endParaRPr lang="en-GB" sz="2000" dirty="0"/>
          </a:p>
          <a:p>
            <a:r>
              <a:rPr lang="en-GB" sz="2000" dirty="0"/>
              <a:t>Challenges specific to USQ Creative Arts students include:</a:t>
            </a:r>
          </a:p>
          <a:p>
            <a:r>
              <a:rPr lang="en-GB" sz="2000" dirty="0"/>
              <a:t>1) Low socio-economic status, with 82% of USQ students being classified as low to middle SES. Attrition is inversely proportional to SES. Thus, the rates of attrition at USQ are high.</a:t>
            </a:r>
          </a:p>
          <a:p>
            <a:r>
              <a:rPr lang="en-GB" sz="2000" dirty="0"/>
              <a:t>2) Majority of USQ students are online (70%) with few students exposed to Creative Arts hubs in their communities (</a:t>
            </a:r>
            <a:r>
              <a:rPr lang="en-GB" sz="2000" i="1" dirty="0"/>
              <a:t>The Higher Education Reform Package</a:t>
            </a:r>
            <a:r>
              <a:rPr lang="en-GB" sz="2000" dirty="0"/>
              <a:t>, 2017).</a:t>
            </a:r>
          </a:p>
          <a:p>
            <a:pPr marL="285750" indent="-285750">
              <a:buFont typeface="Arial" panose="020B0604020202020204" pitchFamily="34" charset="0"/>
              <a:buChar char="•"/>
            </a:pPr>
            <a:endParaRPr lang="en-GB" i="1" dirty="0"/>
          </a:p>
          <a:p>
            <a:pPr marL="285750" indent="-285750">
              <a:buFont typeface="Arial" panose="020B0604020202020204" pitchFamily="34" charset="0"/>
              <a:buChar char="•"/>
            </a:pPr>
            <a:endParaRPr lang="en-GB" i="1" dirty="0"/>
          </a:p>
          <a:p>
            <a:pPr marL="285750" indent="-285750">
              <a:buFont typeface="Arial" panose="020B0604020202020204" pitchFamily="34" charset="0"/>
              <a:buChar char="•"/>
            </a:pPr>
            <a:endParaRPr lang="en-GB" dirty="0"/>
          </a:p>
          <a:p>
            <a:endParaRPr lang="en-GB" dirty="0"/>
          </a:p>
        </p:txBody>
      </p:sp>
    </p:spTree>
    <p:extLst>
      <p:ext uri="{BB962C8B-B14F-4D97-AF65-F5344CB8AC3E}">
        <p14:creationId xmlns:p14="http://schemas.microsoft.com/office/powerpoint/2010/main" val="29386424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96968" y="-523220"/>
            <a:ext cx="9518073" cy="523220"/>
          </a:xfrm>
          <a:prstGeom prst="rect">
            <a:avLst/>
          </a:prstGeom>
        </p:spPr>
        <p:txBody>
          <a:bodyPr wrap="square">
            <a:spAutoFit/>
          </a:bodyPr>
          <a:lstStyle/>
          <a:p>
            <a:r>
              <a:rPr lang="en-AU" sz="2800" dirty="0"/>
              <a:t>  </a:t>
            </a:r>
            <a:endParaRPr lang="en-AU" i="1" dirty="0">
              <a:solidFill>
                <a:schemeClr val="accent6"/>
              </a:solidFill>
            </a:endParaRPr>
          </a:p>
        </p:txBody>
      </p:sp>
      <p:sp>
        <p:nvSpPr>
          <p:cNvPr id="7" name="Rectangle 6"/>
          <p:cNvSpPr/>
          <p:nvPr/>
        </p:nvSpPr>
        <p:spPr>
          <a:xfrm>
            <a:off x="1445080" y="506024"/>
            <a:ext cx="10746920" cy="523220"/>
          </a:xfrm>
          <a:prstGeom prst="rect">
            <a:avLst/>
          </a:prstGeom>
        </p:spPr>
        <p:txBody>
          <a:bodyPr wrap="square">
            <a:spAutoFit/>
          </a:bodyPr>
          <a:lstStyle/>
          <a:p>
            <a:pPr algn="ctr"/>
            <a:r>
              <a:rPr lang="en-AU" sz="2800" b="1" dirty="0">
                <a:solidFill>
                  <a:srgbClr val="FF0000"/>
                </a:solidFill>
                <a:latin typeface="Lucida Calligraphy" panose="03010101010101010101" pitchFamily="66" charset="0"/>
              </a:rPr>
              <a:t>The Trickster as Extending Teaching Practices</a:t>
            </a:r>
          </a:p>
        </p:txBody>
      </p:sp>
      <p:sp>
        <p:nvSpPr>
          <p:cNvPr id="2" name="Rectangle 1"/>
          <p:cNvSpPr/>
          <p:nvPr/>
        </p:nvSpPr>
        <p:spPr>
          <a:xfrm>
            <a:off x="429642" y="1029244"/>
            <a:ext cx="11477878" cy="6247864"/>
          </a:xfrm>
          <a:prstGeom prst="rect">
            <a:avLst/>
          </a:prstGeom>
        </p:spPr>
        <p:txBody>
          <a:bodyPr wrap="square">
            <a:spAutoFit/>
          </a:bodyPr>
          <a:lstStyle/>
          <a:p>
            <a:endParaRPr lang="en-US" altLang="en-US" sz="2200" dirty="0">
              <a:latin typeface="Verdana" charset="0"/>
              <a:ea typeface="Verdana" charset="0"/>
              <a:cs typeface="Verdana" charset="0"/>
            </a:endParaRPr>
          </a:p>
          <a:p>
            <a:r>
              <a:rPr lang="en-US" altLang="en-US" sz="2400" dirty="0">
                <a:latin typeface="Verdana" charset="0"/>
                <a:ea typeface="Verdana" charset="0"/>
                <a:cs typeface="Verdana" charset="0"/>
              </a:rPr>
              <a:t>The trickster assist us in understanding and enabling art students’ process of charting the often challenging terrain between university and industry practice-led (studio) learning.</a:t>
            </a:r>
          </a:p>
          <a:p>
            <a:endParaRPr lang="en-US" altLang="en-US" sz="2400" dirty="0">
              <a:latin typeface="Verdana" charset="0"/>
              <a:ea typeface="Verdana" charset="0"/>
              <a:cs typeface="Verdana" charset="0"/>
            </a:endParaRPr>
          </a:p>
          <a:p>
            <a:r>
              <a:rPr lang="en-US" altLang="en-US" sz="2400" dirty="0">
                <a:latin typeface="Verdana" charset="0"/>
                <a:ea typeface="Verdana" charset="0"/>
                <a:cs typeface="Verdana" charset="0"/>
              </a:rPr>
              <a:t>The trickster, is a non-authoritative, empowering device as a way of allowing students in </a:t>
            </a:r>
            <a:r>
              <a:rPr lang="en-US" altLang="en-US" sz="2400" b="1" i="1" dirty="0">
                <a:solidFill>
                  <a:srgbClr val="FF0000"/>
                </a:solidFill>
                <a:latin typeface="Verdana" charset="0"/>
                <a:ea typeface="Verdana" charset="0"/>
                <a:cs typeface="Verdana" charset="0"/>
              </a:rPr>
              <a:t>seeing</a:t>
            </a:r>
            <a:r>
              <a:rPr lang="en-US" altLang="en-US" sz="2400" b="1" dirty="0">
                <a:solidFill>
                  <a:srgbClr val="FF0000"/>
                </a:solidFill>
                <a:latin typeface="Verdana" charset="0"/>
                <a:ea typeface="Verdana" charset="0"/>
                <a:cs typeface="Verdana" charset="0"/>
              </a:rPr>
              <a:t> themselves as professional artists </a:t>
            </a:r>
            <a:r>
              <a:rPr lang="en-US" altLang="en-US" sz="2400" dirty="0">
                <a:latin typeface="Verdana" charset="0"/>
                <a:ea typeface="Verdana" charset="0"/>
                <a:cs typeface="Verdana" charset="0"/>
              </a:rPr>
              <a:t>as they study through authentic art industry </a:t>
            </a:r>
            <a:r>
              <a:rPr lang="en-US" altLang="en-US" sz="2400" b="1" dirty="0">
                <a:solidFill>
                  <a:srgbClr val="FF0000"/>
                </a:solidFill>
                <a:latin typeface="Verdana" charset="0"/>
                <a:ea typeface="Verdana" charset="0"/>
                <a:cs typeface="Verdana" charset="0"/>
              </a:rPr>
              <a:t>experiences. </a:t>
            </a:r>
          </a:p>
          <a:p>
            <a:endParaRPr lang="en-US" altLang="en-US" sz="2400" dirty="0">
              <a:latin typeface="Calibri" panose="020F0502020204030204" pitchFamily="34" charset="0"/>
            </a:endParaRPr>
          </a:p>
          <a:p>
            <a:r>
              <a:rPr lang="en-US" altLang="en-US" sz="2400" dirty="0">
                <a:latin typeface="Verdana" charset="0"/>
                <a:ea typeface="Verdana" charset="0"/>
                <a:cs typeface="Verdana" charset="0"/>
              </a:rPr>
              <a:t>The trickster works from the periphery and is useful in offering strategies in addressing regionalism, gender and other forms of marginalisation. </a:t>
            </a:r>
          </a:p>
          <a:p>
            <a:endParaRPr lang="en-US" altLang="en-US" sz="2400" dirty="0">
              <a:latin typeface="Verdana" charset="0"/>
              <a:ea typeface="Verdana" charset="0"/>
              <a:cs typeface="Verdana" charset="0"/>
            </a:endParaRPr>
          </a:p>
          <a:p>
            <a:r>
              <a:rPr lang="en-US" altLang="en-US" sz="2400" dirty="0">
                <a:latin typeface="Verdana" charset="0"/>
                <a:ea typeface="Verdana" charset="0"/>
                <a:cs typeface="Verdana" charset="0"/>
              </a:rPr>
              <a:t>The trickster blurs personal, imaginative and intuitive-based processes with broader socio-cultural reasoning. </a:t>
            </a:r>
          </a:p>
          <a:p>
            <a:endParaRPr lang="en-US" altLang="en-US" sz="2200" dirty="0">
              <a:latin typeface="Verdana" charset="0"/>
              <a:ea typeface="Verdana" charset="0"/>
              <a:cs typeface="Verdana" charset="0"/>
            </a:endParaRPr>
          </a:p>
          <a:p>
            <a:endParaRPr lang="en-US" altLang="en-US" sz="2200" dirty="0">
              <a:latin typeface="Calibri" panose="020F0502020204030204" pitchFamily="34" charset="0"/>
            </a:endParaRPr>
          </a:p>
          <a:p>
            <a:endParaRPr lang="en-US" altLang="en-US" sz="2200" dirty="0">
              <a:latin typeface="Calibri" panose="020F0502020204030204" pitchFamily="34" charset="0"/>
            </a:endParaRPr>
          </a:p>
        </p:txBody>
      </p:sp>
    </p:spTree>
    <p:extLst>
      <p:ext uri="{BB962C8B-B14F-4D97-AF65-F5344CB8AC3E}">
        <p14:creationId xmlns:p14="http://schemas.microsoft.com/office/powerpoint/2010/main" val="31475390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03185" y="1287225"/>
            <a:ext cx="6650758" cy="6445986"/>
          </a:xfrm>
        </p:spPr>
        <p:txBody>
          <a:bodyPr/>
          <a:lstStyle/>
          <a:p>
            <a:endParaRPr lang="en-US" sz="2400" b="0" dirty="0">
              <a:latin typeface="Verdana" charset="0"/>
              <a:ea typeface="Verdana" charset="0"/>
              <a:cs typeface="Verdana" charset="0"/>
            </a:endParaRPr>
          </a:p>
          <a:p>
            <a:r>
              <a:rPr lang="en-US" sz="2000" b="0" dirty="0">
                <a:latin typeface="Verdana" charset="0"/>
                <a:ea typeface="Verdana" charset="0"/>
                <a:cs typeface="Verdana" charset="0"/>
              </a:rPr>
              <a:t>On the other hand, personal tales and regional spaces can work the periphery well. They hold their own agency that asserts a ‘peripheral power’ in which dominant narratives are unable to exercise (Palmer &amp; Batorowicz </a:t>
            </a:r>
            <a:r>
              <a:rPr lang="en-US" sz="2000" b="0" i="1" dirty="0">
                <a:latin typeface="Verdana" charset="0"/>
                <a:ea typeface="Verdana" charset="0"/>
                <a:cs typeface="Verdana" charset="0"/>
              </a:rPr>
              <a:t>Under Review</a:t>
            </a:r>
            <a:r>
              <a:rPr lang="en-US" sz="2000" b="0" dirty="0">
                <a:latin typeface="Verdana" charset="0"/>
                <a:ea typeface="Verdana" charset="0"/>
                <a:cs typeface="Verdana" charset="0"/>
              </a:rPr>
              <a:t>; Weaver and Mora 2015, p.479).</a:t>
            </a:r>
            <a:endParaRPr lang="en-US" sz="2000" b="0" dirty="0"/>
          </a:p>
          <a:p>
            <a:r>
              <a:rPr lang="en-US" sz="2000" b="0" dirty="0"/>
              <a:t>The ability to work well from the periphery as a regional artist-teacher lies in what I describe as a Trickster ritual of ‘seeing around corners.’ </a:t>
            </a:r>
          </a:p>
          <a:p>
            <a:r>
              <a:rPr lang="en-US" sz="2000" b="0" dirty="0"/>
              <a:t>This ritual involves perceiving limitations, whether it be artistic or institutional constraints, not as dead-end routes, but as reminders to look slantwise; to be attuned to uncovering potential pathways that lie in our peripheral vision.  </a:t>
            </a:r>
            <a:endParaRPr lang="en-US" sz="2000" b="0" i="1" dirty="0"/>
          </a:p>
        </p:txBody>
      </p:sp>
      <p:sp>
        <p:nvSpPr>
          <p:cNvPr id="6" name="Rectangle 5"/>
          <p:cNvSpPr/>
          <p:nvPr/>
        </p:nvSpPr>
        <p:spPr>
          <a:xfrm>
            <a:off x="2298617" y="379945"/>
            <a:ext cx="8151590" cy="523220"/>
          </a:xfrm>
          <a:prstGeom prst="rect">
            <a:avLst/>
          </a:prstGeom>
        </p:spPr>
        <p:txBody>
          <a:bodyPr wrap="none">
            <a:spAutoFit/>
          </a:bodyPr>
          <a:lstStyle/>
          <a:p>
            <a:r>
              <a:rPr lang="en-US" sz="2800" b="1" dirty="0">
                <a:solidFill>
                  <a:srgbClr val="FF0000"/>
                </a:solidFill>
                <a:latin typeface="Lucida Calligraphy" charset="0"/>
                <a:ea typeface="Lucida Calligraphy" charset="0"/>
                <a:cs typeface="Lucida Calligraphy" charset="0"/>
              </a:rPr>
              <a:t>Trickster’s Ritual: Seeing Around Corners</a:t>
            </a:r>
          </a:p>
        </p:txBody>
      </p:sp>
      <p:pic>
        <p:nvPicPr>
          <p:cNvPr id="9" name="Picture 8"/>
          <p:cNvPicPr>
            <a:picLocks noChangeAspect="1"/>
          </p:cNvPicPr>
          <p:nvPr/>
        </p:nvPicPr>
        <p:blipFill>
          <a:blip r:embed="rId2" cstate="print"/>
          <a:stretch>
            <a:fillRect/>
          </a:stretch>
        </p:blipFill>
        <p:spPr>
          <a:xfrm>
            <a:off x="7552110" y="903165"/>
            <a:ext cx="4677922" cy="5954835"/>
          </a:xfrm>
          <a:prstGeom prst="rect">
            <a:avLst/>
          </a:prstGeom>
        </p:spPr>
      </p:pic>
    </p:spTree>
    <p:extLst>
      <p:ext uri="{BB962C8B-B14F-4D97-AF65-F5344CB8AC3E}">
        <p14:creationId xmlns:p14="http://schemas.microsoft.com/office/powerpoint/2010/main" val="3580466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09862" y="1168400"/>
            <a:ext cx="11717978" cy="5632311"/>
          </a:xfrm>
          <a:prstGeom prst="rect">
            <a:avLst/>
          </a:prstGeom>
          <a:noFill/>
        </p:spPr>
        <p:txBody>
          <a:bodyPr wrap="square" rtlCol="0">
            <a:spAutoFit/>
          </a:bodyPr>
          <a:lstStyle/>
          <a:p>
            <a:r>
              <a:rPr lang="en-US" dirty="0"/>
              <a:t>Turning corners in academia has become my ritual in forging practice-led projects that develop cross-university and industry collaborations in curricula, to </a:t>
            </a:r>
            <a:r>
              <a:rPr lang="en-US" dirty="0">
                <a:solidFill>
                  <a:srgbClr val="FF0000"/>
                </a:solidFill>
              </a:rPr>
              <a:t>enhance 3D art culture and professional access to industry opportunities and outcomes in regional Australia and internationally for student-artists. </a:t>
            </a:r>
          </a:p>
          <a:p>
            <a:endParaRPr lang="en-US" dirty="0"/>
          </a:p>
          <a:p>
            <a:r>
              <a:rPr lang="en-US" dirty="0"/>
              <a:t>I innovate practice-led learning through authentic student engagement in art projects across university and industry sectors. As a central method, I expand upon Barrett and Bolt’s (2007) idea of practice-led learning as a transformative and authentic artist experience by initiating professional industry opportunities (exhibitions, cultural events) in curricula. </a:t>
            </a:r>
          </a:p>
          <a:p>
            <a:endParaRPr lang="en-US" dirty="0"/>
          </a:p>
          <a:p>
            <a:r>
              <a:rPr lang="en-US" dirty="0"/>
              <a:t>By engaging students in external projects, they employ their own process of discovery beyond the classroom. Students develop regional resiliency through developing industry skills that advance their art careers. This learning and teaching practice prepares students for their life-long learning as professional artists and entrepreneurs. </a:t>
            </a:r>
          </a:p>
          <a:p>
            <a:endParaRPr lang="en-US" dirty="0"/>
          </a:p>
          <a:p>
            <a:r>
              <a:rPr lang="en-US" dirty="0"/>
              <a:t>As Creative Arts Coordinator at USQ, I have developed a practice-led curriculum pathway across Creative Arts undergraduate and postgraduate programs and lead the implementation of the New Doctor of Creative Arts Program at USQ in 2016. In expanding regional university programs and research partnerships, exemplifies creative resiliency in its local and international reach.</a:t>
            </a:r>
          </a:p>
          <a:p>
            <a:endParaRPr lang="en-US" dirty="0"/>
          </a:p>
        </p:txBody>
      </p:sp>
      <p:sp>
        <p:nvSpPr>
          <p:cNvPr id="8" name="Rectangle 7"/>
          <p:cNvSpPr/>
          <p:nvPr/>
        </p:nvSpPr>
        <p:spPr>
          <a:xfrm>
            <a:off x="2627869" y="562709"/>
            <a:ext cx="7356389" cy="523220"/>
          </a:xfrm>
          <a:prstGeom prst="rect">
            <a:avLst/>
          </a:prstGeom>
        </p:spPr>
        <p:txBody>
          <a:bodyPr wrap="square">
            <a:spAutoFit/>
          </a:bodyPr>
          <a:lstStyle/>
          <a:p>
            <a:pPr algn="ctr"/>
            <a:r>
              <a:rPr lang="en-AU" sz="2800" b="1" dirty="0">
                <a:solidFill>
                  <a:srgbClr val="FF0000"/>
                </a:solidFill>
                <a:latin typeface="Lucida Calligraphy" panose="03010101010101010101" pitchFamily="66" charset="0"/>
              </a:rPr>
              <a:t>Realising the Vision</a:t>
            </a:r>
          </a:p>
        </p:txBody>
      </p:sp>
    </p:spTree>
    <p:extLst>
      <p:ext uri="{BB962C8B-B14F-4D97-AF65-F5344CB8AC3E}">
        <p14:creationId xmlns:p14="http://schemas.microsoft.com/office/powerpoint/2010/main" val="1798932571"/>
      </p:ext>
    </p:extLst>
  </p:cSld>
  <p:clrMapOvr>
    <a:masterClrMapping/>
  </p:clrMapOvr>
</p:sld>
</file>

<file path=ppt/theme/theme1.xml><?xml version="1.0" encoding="utf-8"?>
<a:theme xmlns:a="http://schemas.openxmlformats.org/drawingml/2006/main" name="USQ Corporate Theme">
  <a:themeElements>
    <a:clrScheme name="USQ Colour Palette">
      <a:dk1>
        <a:srgbClr val="000000"/>
      </a:dk1>
      <a:lt1>
        <a:srgbClr val="FFFFFF"/>
      </a:lt1>
      <a:dk2>
        <a:srgbClr val="44546A"/>
      </a:dk2>
      <a:lt2>
        <a:srgbClr val="E7E6E6"/>
      </a:lt2>
      <a:accent1>
        <a:srgbClr val="FDBA12"/>
      </a:accent1>
      <a:accent2>
        <a:srgbClr val="B63393"/>
      </a:accent2>
      <a:accent3>
        <a:srgbClr val="0090BA"/>
      </a:accent3>
      <a:accent4>
        <a:srgbClr val="E63E30"/>
      </a:accent4>
      <a:accent5>
        <a:srgbClr val="63A945"/>
      </a:accent5>
      <a:accent6>
        <a:srgbClr val="003D6E"/>
      </a:accent6>
      <a:hlink>
        <a:srgbClr val="0563C1"/>
      </a:hlink>
      <a:folHlink>
        <a:srgbClr val="0070C0"/>
      </a:folHlink>
    </a:clrScheme>
    <a:fontScheme name="USQ Font">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SQ_Powerpoint_Campaign_Template_1608" id="{F78DB81F-C816-4918-9279-736C8E4837AE}" vid="{1A60C3A3-A81E-4DDE-AF34-B4FC40809EA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10438</TotalTime>
  <Words>1514</Words>
  <Application>Microsoft Macintosh PowerPoint</Application>
  <PresentationFormat>Widescreen</PresentationFormat>
  <Paragraphs>130</Paragraphs>
  <Slides>18</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Arial</vt:lpstr>
      <vt:lpstr>Calibri</vt:lpstr>
      <vt:lpstr>Lucida Calligraphy</vt:lpstr>
      <vt:lpstr>Verdana</vt:lpstr>
      <vt:lpstr>verdana (Body)</vt:lpstr>
      <vt:lpstr>Wingdings</vt:lpstr>
      <vt:lpstr>USQ Corporate Theme</vt:lpstr>
      <vt:lpstr>PowerPoint Presentation</vt:lpstr>
      <vt:lpstr>PowerPoint Presentation</vt:lpstr>
      <vt:lpstr>PowerPoint Presentation</vt:lpstr>
      <vt:lpstr>Trickster as Metaphor  </vt:lpstr>
      <vt:lpstr>PowerPoint Presentation</vt:lpstr>
      <vt:lpstr>Contextual Challenges in Visual Arts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15.0026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owner</dc:creator>
  <cp:lastModifiedBy>Beata Batorowicz</cp:lastModifiedBy>
  <cp:revision>247</cp:revision>
  <dcterms:created xsi:type="dcterms:W3CDTF">2017-08-16T10:01:19Z</dcterms:created>
  <dcterms:modified xsi:type="dcterms:W3CDTF">2018-09-25T12:43:12Z</dcterms:modified>
</cp:coreProperties>
</file>