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12341225" cy="8361363"/>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5" d="100"/>
          <a:sy n="15" d="100"/>
        </p:scale>
        <p:origin x="25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3" y="7005156"/>
            <a:ext cx="25733931" cy="14902051"/>
          </a:xfrm>
        </p:spPr>
        <p:txBody>
          <a:bodyPr anchor="b"/>
          <a:lstStyle>
            <a:lvl1pPr algn="ctr">
              <a:defRPr sz="19863"/>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9"/>
            <a:ext cx="22706410" cy="10334331"/>
          </a:xfrm>
        </p:spPr>
        <p:txBody>
          <a:bodyPr/>
          <a:lstStyle>
            <a:lvl1pPr marL="0" indent="0" algn="ctr">
              <a:buNone/>
              <a:defRPr sz="7944"/>
            </a:lvl1pPr>
            <a:lvl2pPr marL="1513529" indent="0" algn="ctr">
              <a:buNone/>
              <a:defRPr sz="6620"/>
            </a:lvl2pPr>
            <a:lvl3pPr marL="3027059" indent="0" algn="ctr">
              <a:buNone/>
              <a:defRPr sz="5958"/>
            </a:lvl3pPr>
            <a:lvl4pPr marL="4540589" indent="0" algn="ctr">
              <a:buNone/>
              <a:defRPr sz="5296"/>
            </a:lvl4pPr>
            <a:lvl5pPr marL="6054120" indent="0" algn="ctr">
              <a:buNone/>
              <a:defRPr sz="5296"/>
            </a:lvl5pPr>
            <a:lvl6pPr marL="7567649" indent="0" algn="ctr">
              <a:buNone/>
              <a:defRPr sz="5296"/>
            </a:lvl6pPr>
            <a:lvl7pPr marL="9081179" indent="0" algn="ctr">
              <a:buNone/>
              <a:defRPr sz="5296"/>
            </a:lvl7pPr>
            <a:lvl8pPr marL="10594708" indent="0" algn="ctr">
              <a:buNone/>
              <a:defRPr sz="5296"/>
            </a:lvl8pPr>
            <a:lvl9pPr marL="12108238" indent="0" algn="ctr">
              <a:buNone/>
              <a:defRPr sz="529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BCAE5B-1B40-4849-BB44-9D9CD050A397}" type="datetimeFigureOut">
              <a:rPr lang="en-AU" smtClean="0"/>
              <a:t>2/06/2016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591600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BCAE5B-1B40-4849-BB44-9D9CD050A397}" type="datetimeFigureOut">
              <a:rPr lang="en-AU" smtClean="0"/>
              <a:t>2/06/2016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195136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3" y="2278906"/>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6"/>
            <a:ext cx="19205838" cy="36274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BCAE5B-1B40-4849-BB44-9D9CD050A397}" type="datetimeFigureOut">
              <a:rPr lang="en-AU" smtClean="0"/>
              <a:t>2/06/2016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2994231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BCAE5B-1B40-4849-BB44-9D9CD050A397}" type="datetimeFigureOut">
              <a:rPr lang="en-AU" smtClean="0"/>
              <a:t>2/06/2016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213198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31"/>
            <a:ext cx="26112371" cy="17805173"/>
          </a:xfrm>
        </p:spPr>
        <p:txBody>
          <a:bodyPr anchor="b"/>
          <a:lstStyle>
            <a:lvl1pPr>
              <a:defRPr sz="19863"/>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8"/>
            <a:ext cx="26112371" cy="9363320"/>
          </a:xfrm>
        </p:spPr>
        <p:txBody>
          <a:bodyPr/>
          <a:lstStyle>
            <a:lvl1pPr marL="0" indent="0">
              <a:buNone/>
              <a:defRPr sz="7944">
                <a:solidFill>
                  <a:schemeClr val="tx1"/>
                </a:solidFill>
              </a:defRPr>
            </a:lvl1pPr>
            <a:lvl2pPr marL="1513529" indent="0">
              <a:buNone/>
              <a:defRPr sz="6620">
                <a:solidFill>
                  <a:schemeClr val="tx1">
                    <a:tint val="75000"/>
                  </a:schemeClr>
                </a:solidFill>
              </a:defRPr>
            </a:lvl2pPr>
            <a:lvl3pPr marL="3027059" indent="0">
              <a:buNone/>
              <a:defRPr sz="5958">
                <a:solidFill>
                  <a:schemeClr val="tx1">
                    <a:tint val="75000"/>
                  </a:schemeClr>
                </a:solidFill>
              </a:defRPr>
            </a:lvl3pPr>
            <a:lvl4pPr marL="4540589" indent="0">
              <a:buNone/>
              <a:defRPr sz="5296">
                <a:solidFill>
                  <a:schemeClr val="tx1">
                    <a:tint val="75000"/>
                  </a:schemeClr>
                </a:solidFill>
              </a:defRPr>
            </a:lvl4pPr>
            <a:lvl5pPr marL="6054120" indent="0">
              <a:buNone/>
              <a:defRPr sz="5296">
                <a:solidFill>
                  <a:schemeClr val="tx1">
                    <a:tint val="75000"/>
                  </a:schemeClr>
                </a:solidFill>
              </a:defRPr>
            </a:lvl5pPr>
            <a:lvl6pPr marL="7567649" indent="0">
              <a:buNone/>
              <a:defRPr sz="5296">
                <a:solidFill>
                  <a:schemeClr val="tx1">
                    <a:tint val="75000"/>
                  </a:schemeClr>
                </a:solidFill>
              </a:defRPr>
            </a:lvl6pPr>
            <a:lvl7pPr marL="9081179" indent="0">
              <a:buNone/>
              <a:defRPr sz="5296">
                <a:solidFill>
                  <a:schemeClr val="tx1">
                    <a:tint val="75000"/>
                  </a:schemeClr>
                </a:solidFill>
              </a:defRPr>
            </a:lvl7pPr>
            <a:lvl8pPr marL="10594708" indent="0">
              <a:buNone/>
              <a:defRPr sz="5296">
                <a:solidFill>
                  <a:schemeClr val="tx1">
                    <a:tint val="75000"/>
                  </a:schemeClr>
                </a:solidFill>
              </a:defRPr>
            </a:lvl8pPr>
            <a:lvl9pPr marL="12108238" indent="0">
              <a:buNone/>
              <a:defRPr sz="529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AE5B-1B40-4849-BB44-9D9CD050A397}" type="datetimeFigureOut">
              <a:rPr lang="en-AU" smtClean="0"/>
              <a:t>2/06/2016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311549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BCAE5B-1B40-4849-BB44-9D9CD050A397}" type="datetimeFigureOut">
              <a:rPr lang="en-AU" smtClean="0"/>
              <a:t>2/06/2016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881267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6"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2"/>
            <a:ext cx="12807832" cy="5142393"/>
          </a:xfrm>
        </p:spPr>
        <p:txBody>
          <a:bodyPr anchor="b"/>
          <a:lstStyle>
            <a:lvl1pPr marL="0" indent="0">
              <a:buNone/>
              <a:defRPr sz="7944" b="1"/>
            </a:lvl1pPr>
            <a:lvl2pPr marL="1513529" indent="0">
              <a:buNone/>
              <a:defRPr sz="6620" b="1"/>
            </a:lvl2pPr>
            <a:lvl3pPr marL="3027059" indent="0">
              <a:buNone/>
              <a:defRPr sz="5958" b="1"/>
            </a:lvl3pPr>
            <a:lvl4pPr marL="4540589" indent="0">
              <a:buNone/>
              <a:defRPr sz="5296" b="1"/>
            </a:lvl4pPr>
            <a:lvl5pPr marL="6054120" indent="0">
              <a:buNone/>
              <a:defRPr sz="5296" b="1"/>
            </a:lvl5pPr>
            <a:lvl6pPr marL="7567649" indent="0">
              <a:buNone/>
              <a:defRPr sz="5296" b="1"/>
            </a:lvl6pPr>
            <a:lvl7pPr marL="9081179" indent="0">
              <a:buNone/>
              <a:defRPr sz="5296" b="1"/>
            </a:lvl7pPr>
            <a:lvl8pPr marL="10594708" indent="0">
              <a:buNone/>
              <a:defRPr sz="5296" b="1"/>
            </a:lvl8pPr>
            <a:lvl9pPr marL="12108238" indent="0">
              <a:buNone/>
              <a:defRPr sz="5296" b="1"/>
            </a:lvl9pPr>
          </a:lstStyle>
          <a:p>
            <a:pPr lvl="0"/>
            <a:r>
              <a:rPr lang="en-US" smtClean="0"/>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2"/>
            <a:ext cx="12870909" cy="5142393"/>
          </a:xfrm>
        </p:spPr>
        <p:txBody>
          <a:bodyPr anchor="b"/>
          <a:lstStyle>
            <a:lvl1pPr marL="0" indent="0">
              <a:buNone/>
              <a:defRPr sz="7944" b="1"/>
            </a:lvl1pPr>
            <a:lvl2pPr marL="1513529" indent="0">
              <a:buNone/>
              <a:defRPr sz="6620" b="1"/>
            </a:lvl2pPr>
            <a:lvl3pPr marL="3027059" indent="0">
              <a:buNone/>
              <a:defRPr sz="5958" b="1"/>
            </a:lvl3pPr>
            <a:lvl4pPr marL="4540589" indent="0">
              <a:buNone/>
              <a:defRPr sz="5296" b="1"/>
            </a:lvl4pPr>
            <a:lvl5pPr marL="6054120" indent="0">
              <a:buNone/>
              <a:defRPr sz="5296" b="1"/>
            </a:lvl5pPr>
            <a:lvl6pPr marL="7567649" indent="0">
              <a:buNone/>
              <a:defRPr sz="5296" b="1"/>
            </a:lvl6pPr>
            <a:lvl7pPr marL="9081179" indent="0">
              <a:buNone/>
              <a:defRPr sz="5296" b="1"/>
            </a:lvl7pPr>
            <a:lvl8pPr marL="10594708" indent="0">
              <a:buNone/>
              <a:defRPr sz="5296" b="1"/>
            </a:lvl8pPr>
            <a:lvl9pPr marL="12108238" indent="0">
              <a:buNone/>
              <a:defRPr sz="5296" b="1"/>
            </a:lvl9pPr>
          </a:lstStyle>
          <a:p>
            <a:pPr lvl="0"/>
            <a:r>
              <a:rPr lang="en-US" smtClean="0"/>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BCAE5B-1B40-4849-BB44-9D9CD050A397}" type="datetimeFigureOut">
              <a:rPr lang="en-AU" smtClean="0"/>
              <a:t>2/06/2016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354872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BCAE5B-1B40-4849-BB44-9D9CD050A397}" type="datetimeFigureOut">
              <a:rPr lang="en-AU" smtClean="0"/>
              <a:t>2/06/2016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161888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CAE5B-1B40-4849-BB44-9D9CD050A397}" type="datetimeFigureOut">
              <a:rPr lang="en-AU" smtClean="0"/>
              <a:t>2/06/2016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171758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3"/>
            </a:lvl1pPr>
          </a:lstStyle>
          <a:p>
            <a:r>
              <a:rPr lang="en-US" smtClean="0"/>
              <a:t>Click to edit Master title style</a:t>
            </a:r>
            <a:endParaRPr lang="en-US" dirty="0"/>
          </a:p>
        </p:txBody>
      </p:sp>
      <p:sp>
        <p:nvSpPr>
          <p:cNvPr id="3" name="Content Placeholder 2"/>
          <p:cNvSpPr>
            <a:spLocks noGrp="1"/>
          </p:cNvSpPr>
          <p:nvPr>
            <p:ph idx="1"/>
          </p:nvPr>
        </p:nvSpPr>
        <p:spPr>
          <a:xfrm>
            <a:off x="12870911" y="6162959"/>
            <a:ext cx="15326827" cy="30418415"/>
          </a:xfrm>
        </p:spPr>
        <p:txBody>
          <a:bodyPr/>
          <a:lstStyle>
            <a:lvl1pPr>
              <a:defRPr sz="10593"/>
            </a:lvl1pPr>
            <a:lvl2pPr>
              <a:defRPr sz="9269"/>
            </a:lvl2pPr>
            <a:lvl3pPr>
              <a:defRPr sz="7944"/>
            </a:lvl3pPr>
            <a:lvl4pPr>
              <a:defRPr sz="6620"/>
            </a:lvl4pPr>
            <a:lvl5pPr>
              <a:defRPr sz="6620"/>
            </a:lvl5pPr>
            <a:lvl6pPr>
              <a:defRPr sz="6620"/>
            </a:lvl6pPr>
            <a:lvl7pPr>
              <a:defRPr sz="6620"/>
            </a:lvl7pPr>
            <a:lvl8pPr>
              <a:defRPr sz="6620"/>
            </a:lvl8pPr>
            <a:lvl9pPr>
              <a:defRPr sz="66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6"/>
            </a:lvl1pPr>
            <a:lvl2pPr marL="1513529" indent="0">
              <a:buNone/>
              <a:defRPr sz="4635"/>
            </a:lvl2pPr>
            <a:lvl3pPr marL="3027059" indent="0">
              <a:buNone/>
              <a:defRPr sz="3973"/>
            </a:lvl3pPr>
            <a:lvl4pPr marL="4540589" indent="0">
              <a:buNone/>
              <a:defRPr sz="3311"/>
            </a:lvl4pPr>
            <a:lvl5pPr marL="6054120" indent="0">
              <a:buNone/>
              <a:defRPr sz="3311"/>
            </a:lvl5pPr>
            <a:lvl6pPr marL="7567649" indent="0">
              <a:buNone/>
              <a:defRPr sz="3311"/>
            </a:lvl6pPr>
            <a:lvl7pPr marL="9081179" indent="0">
              <a:buNone/>
              <a:defRPr sz="3311"/>
            </a:lvl7pPr>
            <a:lvl8pPr marL="10594708" indent="0">
              <a:buNone/>
              <a:defRPr sz="3311"/>
            </a:lvl8pPr>
            <a:lvl9pPr marL="1210823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CAE5B-1B40-4849-BB44-9D9CD050A397}" type="datetimeFigureOut">
              <a:rPr lang="en-AU" smtClean="0"/>
              <a:t>2/06/2016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119052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11" y="6162959"/>
            <a:ext cx="15326827" cy="30418415"/>
          </a:xfrm>
        </p:spPr>
        <p:txBody>
          <a:bodyPr anchor="t"/>
          <a:lstStyle>
            <a:lvl1pPr marL="0" indent="0">
              <a:buNone/>
              <a:defRPr sz="10593"/>
            </a:lvl1pPr>
            <a:lvl2pPr marL="1513529" indent="0">
              <a:buNone/>
              <a:defRPr sz="9269"/>
            </a:lvl2pPr>
            <a:lvl3pPr marL="3027059" indent="0">
              <a:buNone/>
              <a:defRPr sz="7944"/>
            </a:lvl3pPr>
            <a:lvl4pPr marL="4540589" indent="0">
              <a:buNone/>
              <a:defRPr sz="6620"/>
            </a:lvl4pPr>
            <a:lvl5pPr marL="6054120" indent="0">
              <a:buNone/>
              <a:defRPr sz="6620"/>
            </a:lvl5pPr>
            <a:lvl6pPr marL="7567649" indent="0">
              <a:buNone/>
              <a:defRPr sz="6620"/>
            </a:lvl6pPr>
            <a:lvl7pPr marL="9081179" indent="0">
              <a:buNone/>
              <a:defRPr sz="6620"/>
            </a:lvl7pPr>
            <a:lvl8pPr marL="10594708" indent="0">
              <a:buNone/>
              <a:defRPr sz="6620"/>
            </a:lvl8pPr>
            <a:lvl9pPr marL="12108238" indent="0">
              <a:buNone/>
              <a:defRPr sz="6620"/>
            </a:lvl9pPr>
          </a:lstStyle>
          <a:p>
            <a:r>
              <a:rPr lang="en-US" smtClean="0"/>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6"/>
            </a:lvl1pPr>
            <a:lvl2pPr marL="1513529" indent="0">
              <a:buNone/>
              <a:defRPr sz="4635"/>
            </a:lvl2pPr>
            <a:lvl3pPr marL="3027059" indent="0">
              <a:buNone/>
              <a:defRPr sz="3973"/>
            </a:lvl3pPr>
            <a:lvl4pPr marL="4540589" indent="0">
              <a:buNone/>
              <a:defRPr sz="3311"/>
            </a:lvl4pPr>
            <a:lvl5pPr marL="6054120" indent="0">
              <a:buNone/>
              <a:defRPr sz="3311"/>
            </a:lvl5pPr>
            <a:lvl6pPr marL="7567649" indent="0">
              <a:buNone/>
              <a:defRPr sz="3311"/>
            </a:lvl6pPr>
            <a:lvl7pPr marL="9081179" indent="0">
              <a:buNone/>
              <a:defRPr sz="3311"/>
            </a:lvl7pPr>
            <a:lvl8pPr marL="10594708" indent="0">
              <a:buNone/>
              <a:defRPr sz="3311"/>
            </a:lvl8pPr>
            <a:lvl9pPr marL="1210823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CAE5B-1B40-4849-BB44-9D9CD050A397}" type="datetimeFigureOut">
              <a:rPr lang="en-AU" smtClean="0"/>
              <a:t>2/06/2016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3BF5A6E-A9C1-442F-B890-195BCF5ADC5B}" type="slidenum">
              <a:rPr lang="en-AU" smtClean="0"/>
              <a:t>‹#›</a:t>
            </a:fld>
            <a:endParaRPr lang="en-AU"/>
          </a:p>
        </p:txBody>
      </p:sp>
    </p:spTree>
    <p:extLst>
      <p:ext uri="{BB962C8B-B14F-4D97-AF65-F5344CB8AC3E}">
        <p14:creationId xmlns:p14="http://schemas.microsoft.com/office/powerpoint/2010/main" val="77613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3"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3" y="11394520"/>
            <a:ext cx="26112371" cy="271585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F2BCAE5B-1B40-4849-BB44-9D9CD050A397}" type="datetimeFigureOut">
              <a:rPr lang="en-AU" smtClean="0"/>
              <a:t>2/06/2016</a:t>
            </a:fld>
            <a:endParaRPr lang="en-AU"/>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21381870"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D3BF5A6E-A9C1-442F-B890-195BCF5ADC5B}" type="slidenum">
              <a:rPr lang="en-AU" smtClean="0"/>
              <a:t>‹#›</a:t>
            </a:fld>
            <a:endParaRPr lang="en-AU"/>
          </a:p>
        </p:txBody>
      </p:sp>
    </p:spTree>
    <p:extLst>
      <p:ext uri="{BB962C8B-B14F-4D97-AF65-F5344CB8AC3E}">
        <p14:creationId xmlns:p14="http://schemas.microsoft.com/office/powerpoint/2010/main" val="3974039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059" rtl="0" eaLnBrk="1" latinLnBrk="0" hangingPunct="1">
        <a:lnSpc>
          <a:spcPct val="90000"/>
        </a:lnSpc>
        <a:spcBef>
          <a:spcPct val="0"/>
        </a:spcBef>
        <a:buNone/>
        <a:defRPr sz="14567" kern="1200">
          <a:solidFill>
            <a:schemeClr val="tx1"/>
          </a:solidFill>
          <a:latin typeface="+mj-lt"/>
          <a:ea typeface="+mj-ea"/>
          <a:cs typeface="+mj-cs"/>
        </a:defRPr>
      </a:lvl1pPr>
    </p:titleStyle>
    <p:bodyStyle>
      <a:lvl1pPr marL="756766" indent="-756766" algn="l" defTabSz="3027059" rtl="0" eaLnBrk="1" latinLnBrk="0" hangingPunct="1">
        <a:lnSpc>
          <a:spcPct val="90000"/>
        </a:lnSpc>
        <a:spcBef>
          <a:spcPts val="3311"/>
        </a:spcBef>
        <a:buFont typeface="Arial" panose="020B0604020202020204" pitchFamily="34" charset="0"/>
        <a:buChar char="•"/>
        <a:defRPr sz="9269" kern="1200">
          <a:solidFill>
            <a:schemeClr val="tx1"/>
          </a:solidFill>
          <a:latin typeface="+mn-lt"/>
          <a:ea typeface="+mn-ea"/>
          <a:cs typeface="+mn-cs"/>
        </a:defRPr>
      </a:lvl1pPr>
      <a:lvl2pPr marL="2270294" indent="-756766" algn="l" defTabSz="3027059" rtl="0" eaLnBrk="1" latinLnBrk="0" hangingPunct="1">
        <a:lnSpc>
          <a:spcPct val="90000"/>
        </a:lnSpc>
        <a:spcBef>
          <a:spcPts val="1655"/>
        </a:spcBef>
        <a:buFont typeface="Arial" panose="020B0604020202020204" pitchFamily="34" charset="0"/>
        <a:buChar char="•"/>
        <a:defRPr sz="7944" kern="1200">
          <a:solidFill>
            <a:schemeClr val="tx1"/>
          </a:solidFill>
          <a:latin typeface="+mn-lt"/>
          <a:ea typeface="+mn-ea"/>
          <a:cs typeface="+mn-cs"/>
        </a:defRPr>
      </a:lvl2pPr>
      <a:lvl3pPr marL="3783824" indent="-756766" algn="l" defTabSz="3027059" rtl="0" eaLnBrk="1" latinLnBrk="0" hangingPunct="1">
        <a:lnSpc>
          <a:spcPct val="90000"/>
        </a:lnSpc>
        <a:spcBef>
          <a:spcPts val="1655"/>
        </a:spcBef>
        <a:buFont typeface="Arial" panose="020B0604020202020204" pitchFamily="34" charset="0"/>
        <a:buChar char="•"/>
        <a:defRPr sz="6620" kern="1200">
          <a:solidFill>
            <a:schemeClr val="tx1"/>
          </a:solidFill>
          <a:latin typeface="+mn-lt"/>
          <a:ea typeface="+mn-ea"/>
          <a:cs typeface="+mn-cs"/>
        </a:defRPr>
      </a:lvl3pPr>
      <a:lvl4pPr marL="5297354" indent="-756766" algn="l" defTabSz="3027059"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4pPr>
      <a:lvl5pPr marL="6810884" indent="-756766" algn="l" defTabSz="3027059"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5pPr>
      <a:lvl6pPr marL="8324413" indent="-756766" algn="l" defTabSz="3027059"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6pPr>
      <a:lvl7pPr marL="9837944" indent="-756766" algn="l" defTabSz="3027059"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7pPr>
      <a:lvl8pPr marL="11351473" indent="-756766" algn="l" defTabSz="3027059"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8pPr>
      <a:lvl9pPr marL="12865003" indent="-756766" algn="l" defTabSz="3027059"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9pPr>
    </p:bodyStyle>
    <p:otherStyle>
      <a:defPPr>
        <a:defRPr lang="en-US"/>
      </a:defPPr>
      <a:lvl1pPr marL="0" algn="l" defTabSz="3027059" rtl="0" eaLnBrk="1" latinLnBrk="0" hangingPunct="1">
        <a:defRPr sz="5958" kern="1200">
          <a:solidFill>
            <a:schemeClr val="tx1"/>
          </a:solidFill>
          <a:latin typeface="+mn-lt"/>
          <a:ea typeface="+mn-ea"/>
          <a:cs typeface="+mn-cs"/>
        </a:defRPr>
      </a:lvl1pPr>
      <a:lvl2pPr marL="1513529" algn="l" defTabSz="3027059" rtl="0" eaLnBrk="1" latinLnBrk="0" hangingPunct="1">
        <a:defRPr sz="5958" kern="1200">
          <a:solidFill>
            <a:schemeClr val="tx1"/>
          </a:solidFill>
          <a:latin typeface="+mn-lt"/>
          <a:ea typeface="+mn-ea"/>
          <a:cs typeface="+mn-cs"/>
        </a:defRPr>
      </a:lvl2pPr>
      <a:lvl3pPr marL="3027059" algn="l" defTabSz="3027059" rtl="0" eaLnBrk="1" latinLnBrk="0" hangingPunct="1">
        <a:defRPr sz="5958" kern="1200">
          <a:solidFill>
            <a:schemeClr val="tx1"/>
          </a:solidFill>
          <a:latin typeface="+mn-lt"/>
          <a:ea typeface="+mn-ea"/>
          <a:cs typeface="+mn-cs"/>
        </a:defRPr>
      </a:lvl3pPr>
      <a:lvl4pPr marL="4540589" algn="l" defTabSz="3027059" rtl="0" eaLnBrk="1" latinLnBrk="0" hangingPunct="1">
        <a:defRPr sz="5958" kern="1200">
          <a:solidFill>
            <a:schemeClr val="tx1"/>
          </a:solidFill>
          <a:latin typeface="+mn-lt"/>
          <a:ea typeface="+mn-ea"/>
          <a:cs typeface="+mn-cs"/>
        </a:defRPr>
      </a:lvl4pPr>
      <a:lvl5pPr marL="6054120" algn="l" defTabSz="3027059" rtl="0" eaLnBrk="1" latinLnBrk="0" hangingPunct="1">
        <a:defRPr sz="5958" kern="1200">
          <a:solidFill>
            <a:schemeClr val="tx1"/>
          </a:solidFill>
          <a:latin typeface="+mn-lt"/>
          <a:ea typeface="+mn-ea"/>
          <a:cs typeface="+mn-cs"/>
        </a:defRPr>
      </a:lvl5pPr>
      <a:lvl6pPr marL="7567649" algn="l" defTabSz="3027059" rtl="0" eaLnBrk="1" latinLnBrk="0" hangingPunct="1">
        <a:defRPr sz="5958" kern="1200">
          <a:solidFill>
            <a:schemeClr val="tx1"/>
          </a:solidFill>
          <a:latin typeface="+mn-lt"/>
          <a:ea typeface="+mn-ea"/>
          <a:cs typeface="+mn-cs"/>
        </a:defRPr>
      </a:lvl6pPr>
      <a:lvl7pPr marL="9081179" algn="l" defTabSz="3027059" rtl="0" eaLnBrk="1" latinLnBrk="0" hangingPunct="1">
        <a:defRPr sz="5958" kern="1200">
          <a:solidFill>
            <a:schemeClr val="tx1"/>
          </a:solidFill>
          <a:latin typeface="+mn-lt"/>
          <a:ea typeface="+mn-ea"/>
          <a:cs typeface="+mn-cs"/>
        </a:defRPr>
      </a:lvl7pPr>
      <a:lvl8pPr marL="10594708" algn="l" defTabSz="3027059" rtl="0" eaLnBrk="1" latinLnBrk="0" hangingPunct="1">
        <a:defRPr sz="5958" kern="1200">
          <a:solidFill>
            <a:schemeClr val="tx1"/>
          </a:solidFill>
          <a:latin typeface="+mn-lt"/>
          <a:ea typeface="+mn-ea"/>
          <a:cs typeface="+mn-cs"/>
        </a:defRPr>
      </a:lvl8pPr>
      <a:lvl9pPr marL="12108238" algn="l" defTabSz="3027059" rtl="0" eaLnBrk="1" latinLnBrk="0" hangingPunct="1">
        <a:defRPr sz="59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dul.Hafeez-Baig@usq.edu.au" TargetMode="External"/><Relationship Id="rId2" Type="http://schemas.openxmlformats.org/officeDocument/2006/relationships/hyperlink" Target="mailto:Vasundhara.Rani@usq.edu.au"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Raj.Gururajan@usq.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31795" y="0"/>
            <a:ext cx="19044172" cy="5341016"/>
          </a:xfrm>
        </p:spPr>
        <p:txBody>
          <a:bodyPr>
            <a:normAutofit fontScale="90000"/>
          </a:bodyPr>
          <a:lstStyle/>
          <a:p>
            <a:r>
              <a:rPr lang="en-GB" sz="9598" b="1" dirty="0" smtClean="0">
                <a:latin typeface="Arial" panose="020B0604020202020204" pitchFamily="34" charset="0"/>
                <a:ea typeface="Calibri" panose="020F0502020204030204" pitchFamily="34" charset="0"/>
              </a:rPr>
              <a:t>Study to investigate factors influencing adoption of mobile devices in the health care environment</a:t>
            </a:r>
            <a:endParaRPr lang="en-AU" dirty="0"/>
          </a:p>
        </p:txBody>
      </p:sp>
      <p:sp>
        <p:nvSpPr>
          <p:cNvPr id="3" name="Subtitle 2"/>
          <p:cNvSpPr>
            <a:spLocks noGrp="1"/>
          </p:cNvSpPr>
          <p:nvPr>
            <p:ph type="subTitle" idx="1"/>
          </p:nvPr>
        </p:nvSpPr>
        <p:spPr>
          <a:xfrm>
            <a:off x="245040" y="5976867"/>
            <a:ext cx="29830927" cy="6388116"/>
          </a:xfrm>
        </p:spPr>
        <p:txBody>
          <a:bodyPr>
            <a:normAutofit fontScale="92500" lnSpcReduction="20000"/>
          </a:bodyPr>
          <a:lstStyle/>
          <a:p>
            <a:pPr algn="l">
              <a:lnSpc>
                <a:spcPct val="115000"/>
              </a:lnSpc>
              <a:spcAft>
                <a:spcPts val="1200"/>
              </a:spcAft>
            </a:pPr>
            <a:r>
              <a:rPr lang="en-US" sz="5400" dirty="0">
                <a:latin typeface="Arial" panose="020B0604020202020204" pitchFamily="34" charset="0"/>
                <a:ea typeface="Calibri" panose="020F0502020204030204" pitchFamily="34" charset="0"/>
                <a:cs typeface="Arial" panose="020B0604020202020204" pitchFamily="34" charset="0"/>
              </a:rPr>
              <a:t>Vasundhara, Rani, Sood, University of Southern Queensland, Australia, </a:t>
            </a:r>
            <a:r>
              <a:rPr lang="en-US" sz="54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2"/>
              </a:rPr>
              <a:t>Vasundhara.Rani@usq.edu.au</a:t>
            </a:r>
            <a:r>
              <a:rPr lang="en-US" sz="5400" dirty="0">
                <a:latin typeface="Arial" panose="020B0604020202020204" pitchFamily="34" charset="0"/>
                <a:ea typeface="Calibri" panose="020F0502020204030204" pitchFamily="34" charset="0"/>
                <a:cs typeface="Arial" panose="020B0604020202020204" pitchFamily="34" charset="0"/>
              </a:rPr>
              <a:t> </a:t>
            </a:r>
            <a:endParaRPr lang="en-AU" sz="5400" dirty="0">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1000"/>
              </a:spcAft>
            </a:pPr>
            <a:r>
              <a:rPr lang="en-US" sz="5400" dirty="0">
                <a:latin typeface="Arial" panose="020B0604020202020204" pitchFamily="34" charset="0"/>
                <a:ea typeface="Calibri" panose="020F0502020204030204" pitchFamily="34" charset="0"/>
                <a:cs typeface="Arial" panose="020B0604020202020204" pitchFamily="34" charset="0"/>
              </a:rPr>
              <a:t>Dr. Abdul Hafeez, Baig, University of Southern Queensland, Australia, </a:t>
            </a:r>
            <a:r>
              <a:rPr lang="en-US" sz="54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rPr>
              <a:t>Abdul.Hafeez-Baig@usq.edu.au</a:t>
            </a:r>
            <a:endParaRPr lang="en-AU" sz="5400" dirty="0">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1200"/>
              </a:spcAft>
            </a:pPr>
            <a:r>
              <a:rPr lang="en-US" sz="5400" dirty="0">
                <a:latin typeface="Arial" panose="020B0604020202020204" pitchFamily="34" charset="0"/>
                <a:ea typeface="Calibri" panose="020F0502020204030204" pitchFamily="34" charset="0"/>
                <a:cs typeface="Arial" panose="020B0604020202020204" pitchFamily="34" charset="0"/>
              </a:rPr>
              <a:t>Prof. Raj, Gururajan, University of Southern Queensland, Australia, </a:t>
            </a:r>
            <a:r>
              <a:rPr lang="en-US" sz="54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4"/>
              </a:rPr>
              <a:t>Raj.Gururajan@usq.edu.au</a:t>
            </a:r>
            <a:endParaRPr lang="en-AU" sz="5400" dirty="0">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1200"/>
              </a:spcAft>
            </a:pPr>
            <a:r>
              <a:rPr lang="en-US" sz="5400" dirty="0">
                <a:latin typeface="Arial" panose="020B0604020202020204" pitchFamily="34" charset="0"/>
                <a:ea typeface="Calibri" panose="020F0502020204030204" pitchFamily="34" charset="0"/>
                <a:cs typeface="Arial" panose="020B0604020202020204" pitchFamily="34" charset="0"/>
              </a:rPr>
              <a:t>Prof. Nilmini Wickramasinghe</a:t>
            </a:r>
            <a:r>
              <a:rPr lang="en-AU" sz="5400" dirty="0">
                <a:latin typeface="Arial" panose="020B0604020202020204" pitchFamily="34" charset="0"/>
                <a:ea typeface="Calibri" panose="020F0502020204030204" pitchFamily="34" charset="0"/>
                <a:cs typeface="Arial" panose="020B0604020202020204" pitchFamily="34" charset="0"/>
              </a:rPr>
              <a:t>, </a:t>
            </a:r>
            <a:r>
              <a:rPr lang="en-US" sz="5400" dirty="0">
                <a:latin typeface="Arial" panose="020B0604020202020204" pitchFamily="34" charset="0"/>
                <a:ea typeface="Calibri" panose="020F0502020204030204" pitchFamily="34" charset="0"/>
                <a:cs typeface="Arial" panose="020B0604020202020204" pitchFamily="34" charset="0"/>
              </a:rPr>
              <a:t>Director -Health Informatics Management Epworth HealthCare, </a:t>
            </a:r>
            <a:endParaRPr lang="en-AU" sz="5400" dirty="0">
              <a:latin typeface="Arial" panose="020B0604020202020204" pitchFamily="34" charset="0"/>
              <a:ea typeface="Calibri" panose="020F0502020204030204" pitchFamily="34" charset="0"/>
              <a:cs typeface="Arial" panose="020B0604020202020204" pitchFamily="34" charset="0"/>
            </a:endParaRPr>
          </a:p>
          <a:p>
            <a:pPr algn="l"/>
            <a:r>
              <a:rPr lang="en-US" sz="5400" dirty="0">
                <a:latin typeface="Arial" panose="020B0604020202020204" pitchFamily="34" charset="0"/>
                <a:ea typeface="Calibri" panose="020F0502020204030204" pitchFamily="34" charset="0"/>
                <a:cs typeface="Arial" panose="020B0604020202020204" pitchFamily="34" charset="0"/>
              </a:rPr>
              <a:t>Professor Health Informatics Management Faculty of Health | Deakin University</a:t>
            </a:r>
            <a:r>
              <a:rPr lang="en-AU" sz="5400" dirty="0">
                <a:latin typeface="Arial" panose="020B0604020202020204" pitchFamily="34" charset="0"/>
                <a:ea typeface="Calibri" panose="020F0502020204030204" pitchFamily="34" charset="0"/>
                <a:cs typeface="Arial" panose="020B0604020202020204" pitchFamily="34" charset="0"/>
              </a:rPr>
              <a:t>, </a:t>
            </a:r>
            <a:r>
              <a:rPr lang="en-US" sz="5400" dirty="0">
                <a:latin typeface="Arial" panose="020B0604020202020204" pitchFamily="34" charset="0"/>
                <a:ea typeface="Calibri" panose="020F0502020204030204" pitchFamily="34" charset="0"/>
                <a:cs typeface="Arial" panose="020B0604020202020204" pitchFamily="34" charset="0"/>
              </a:rPr>
              <a:t>Australia,</a:t>
            </a:r>
            <a:r>
              <a:rPr lang="en-AU" sz="5400" dirty="0">
                <a:latin typeface="Arial" panose="020B0604020202020204" pitchFamily="34" charset="0"/>
                <a:ea typeface="Calibri" panose="020F0502020204030204" pitchFamily="34" charset="0"/>
                <a:cs typeface="Arial" panose="020B0604020202020204" pitchFamily="34" charset="0"/>
              </a:rPr>
              <a:t> </a:t>
            </a:r>
            <a:r>
              <a:rPr lang="en-US" sz="5400" u="sng" dirty="0">
                <a:solidFill>
                  <a:srgbClr val="0000FF"/>
                </a:solidFill>
                <a:latin typeface="Arial" panose="020B0604020202020204" pitchFamily="34" charset="0"/>
                <a:ea typeface="Calibri" panose="020F0502020204030204" pitchFamily="34" charset="0"/>
                <a:cs typeface="Arial" panose="020B0604020202020204" pitchFamily="34" charset="0"/>
              </a:rPr>
              <a:t>Nilmini.work@gmail.com</a:t>
            </a:r>
            <a:endParaRPr lang="en-AU" sz="54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5"/>
          <a:stretch>
            <a:fillRect/>
          </a:stretch>
        </p:blipFill>
        <p:spPr>
          <a:xfrm>
            <a:off x="0" y="0"/>
            <a:ext cx="11031794" cy="5085462"/>
          </a:xfrm>
          <a:prstGeom prst="rect">
            <a:avLst/>
          </a:prstGeom>
        </p:spPr>
      </p:pic>
      <p:sp>
        <p:nvSpPr>
          <p:cNvPr id="5" name="TextBox 4"/>
          <p:cNvSpPr txBox="1"/>
          <p:nvPr/>
        </p:nvSpPr>
        <p:spPr>
          <a:xfrm>
            <a:off x="3" y="41880433"/>
            <a:ext cx="16981714" cy="923330"/>
          </a:xfrm>
          <a:prstGeom prst="rect">
            <a:avLst/>
          </a:prstGeom>
          <a:noFill/>
        </p:spPr>
        <p:txBody>
          <a:bodyPr wrap="square" rtlCol="0">
            <a:spAutoFit/>
          </a:bodyPr>
          <a:lstStyle/>
          <a:p>
            <a:r>
              <a:rPr lang="en-AU" sz="5400" dirty="0">
                <a:latin typeface="Arial" panose="020B0604020202020204" pitchFamily="34" charset="0"/>
                <a:cs typeface="Arial" panose="020B0604020202020204" pitchFamily="34" charset="0"/>
              </a:rPr>
              <a:t>Track name:  IS Adoption and Diffusion Track No.: T17</a:t>
            </a:r>
          </a:p>
        </p:txBody>
      </p:sp>
      <p:sp>
        <p:nvSpPr>
          <p:cNvPr id="6" name="TextBox 5"/>
          <p:cNvSpPr txBox="1"/>
          <p:nvPr/>
        </p:nvSpPr>
        <p:spPr>
          <a:xfrm>
            <a:off x="813007" y="13627897"/>
            <a:ext cx="5574889" cy="1613903"/>
          </a:xfrm>
          <a:prstGeom prst="rect">
            <a:avLst/>
          </a:prstGeom>
          <a:noFill/>
        </p:spPr>
        <p:txBody>
          <a:bodyPr wrap="square" rtlCol="0">
            <a:spAutoFit/>
          </a:bodyPr>
          <a:lstStyle/>
          <a:p>
            <a:pPr>
              <a:lnSpc>
                <a:spcPct val="115000"/>
              </a:lnSpc>
              <a:spcBef>
                <a:spcPts val="1200"/>
              </a:spcBef>
            </a:pPr>
            <a:r>
              <a:rPr lang="en-AU" sz="8598" b="1" kern="0" dirty="0">
                <a:latin typeface="Arial" panose="020B0604020202020204" pitchFamily="34" charset="0"/>
                <a:ea typeface="Times New Roman" panose="02020603050405020304" pitchFamily="18" charset="0"/>
                <a:cs typeface="Times New Roman" panose="02020603050405020304" pitchFamily="18" charset="0"/>
              </a:rPr>
              <a:t>Objective</a:t>
            </a:r>
            <a:endParaRPr lang="en-AU" sz="8598" b="1" kern="0" dirty="0">
              <a:latin typeface="Cambria" panose="02040503050406030204" pitchFamily="18" charset="0"/>
              <a:ea typeface="Times New Roman" panose="02020603050405020304" pitchFamily="18" charset="0"/>
              <a:cs typeface="Times New Roman" panose="02020603050405020304" pitchFamily="18" charset="0"/>
            </a:endParaRPr>
          </a:p>
        </p:txBody>
      </p:sp>
      <p:sp>
        <p:nvSpPr>
          <p:cNvPr id="7" name="TextBox 6"/>
          <p:cNvSpPr txBox="1"/>
          <p:nvPr/>
        </p:nvSpPr>
        <p:spPr>
          <a:xfrm>
            <a:off x="796893" y="15243832"/>
            <a:ext cx="28411716" cy="4574073"/>
          </a:xfrm>
          <a:prstGeom prst="rect">
            <a:avLst/>
          </a:prstGeom>
          <a:noFill/>
        </p:spPr>
        <p:txBody>
          <a:bodyPr wrap="square" rtlCol="0">
            <a:spAutoFit/>
          </a:bodyPr>
          <a:lstStyle/>
          <a:p>
            <a:pPr algn="just">
              <a:lnSpc>
                <a:spcPct val="115000"/>
              </a:lnSpc>
              <a:spcAft>
                <a:spcPts val="1000"/>
              </a:spcAft>
            </a:pPr>
            <a:r>
              <a:rPr lang="en-GB" sz="5800" dirty="0">
                <a:latin typeface="Arial" panose="020B0604020202020204" pitchFamily="34" charset="0"/>
                <a:ea typeface="Calibri" panose="020F0502020204030204" pitchFamily="34" charset="0"/>
                <a:cs typeface="Times New Roman" panose="02020603050405020304" pitchFamily="18" charset="0"/>
              </a:rPr>
              <a:t>Mobile devices have tremendous potential to improve the healthcare domain. However, use of mobile devices in healthcare is slow. Therefore, the aim of the research is to understand factors influencing adoption of mobile devices in the healthcare environment and to develop a model for the adoption of mobile devices.</a:t>
            </a:r>
          </a:p>
          <a:p>
            <a:pPr algn="just">
              <a:lnSpc>
                <a:spcPct val="115000"/>
              </a:lnSpc>
              <a:spcAft>
                <a:spcPts val="1000"/>
              </a:spcAft>
            </a:pP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p:nvPr/>
        </p:nvPicPr>
        <p:blipFill>
          <a:blip r:embed="rId6">
            <a:extLst>
              <a:ext uri="{28A0092B-C50C-407E-A947-70E740481C1C}">
                <a14:useLocalDpi xmlns:a14="http://schemas.microsoft.com/office/drawing/2010/main" val="0"/>
              </a:ext>
            </a:extLst>
          </a:blip>
          <a:stretch>
            <a:fillRect/>
          </a:stretch>
        </p:blipFill>
        <p:spPr>
          <a:xfrm>
            <a:off x="15348857" y="20217144"/>
            <a:ext cx="14727110" cy="14830850"/>
          </a:xfrm>
          <a:prstGeom prst="rect">
            <a:avLst/>
          </a:prstGeom>
        </p:spPr>
      </p:pic>
      <p:sp>
        <p:nvSpPr>
          <p:cNvPr id="10" name="Rectangle 2"/>
          <p:cNvSpPr>
            <a:spLocks noChangeArrowheads="1"/>
          </p:cNvSpPr>
          <p:nvPr/>
        </p:nvSpPr>
        <p:spPr bwMode="auto">
          <a:xfrm>
            <a:off x="0" y="-379459"/>
            <a:ext cx="184731" cy="1216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p>
            <a:endParaRPr lang="en-AU" sz="6903"/>
          </a:p>
        </p:txBody>
      </p:sp>
      <p:sp>
        <p:nvSpPr>
          <p:cNvPr id="12" name="TextBox 11"/>
          <p:cNvSpPr txBox="1"/>
          <p:nvPr/>
        </p:nvSpPr>
        <p:spPr>
          <a:xfrm>
            <a:off x="796893" y="19877723"/>
            <a:ext cx="8996518" cy="1613903"/>
          </a:xfrm>
          <a:prstGeom prst="rect">
            <a:avLst/>
          </a:prstGeom>
          <a:noFill/>
        </p:spPr>
        <p:txBody>
          <a:bodyPr wrap="square" rtlCol="0">
            <a:spAutoFit/>
          </a:bodyPr>
          <a:lstStyle/>
          <a:p>
            <a:pPr>
              <a:lnSpc>
                <a:spcPct val="115000"/>
              </a:lnSpc>
              <a:spcBef>
                <a:spcPts val="1200"/>
              </a:spcBef>
            </a:pPr>
            <a:r>
              <a:rPr lang="en-AU" sz="8598" b="1" kern="0" dirty="0">
                <a:latin typeface="Arial" panose="020B0604020202020204" pitchFamily="34" charset="0"/>
                <a:ea typeface="Times New Roman" panose="02020603050405020304" pitchFamily="18" charset="0"/>
                <a:cs typeface="Times New Roman" panose="02020603050405020304" pitchFamily="18" charset="0"/>
              </a:rPr>
              <a:t>Proposed Model</a:t>
            </a:r>
          </a:p>
        </p:txBody>
      </p:sp>
      <p:sp>
        <p:nvSpPr>
          <p:cNvPr id="14" name="TextBox 13"/>
          <p:cNvSpPr txBox="1"/>
          <p:nvPr/>
        </p:nvSpPr>
        <p:spPr>
          <a:xfrm>
            <a:off x="813007" y="21485410"/>
            <a:ext cx="13787140" cy="11695509"/>
          </a:xfrm>
          <a:prstGeom prst="rect">
            <a:avLst/>
          </a:prstGeom>
          <a:noFill/>
        </p:spPr>
        <p:txBody>
          <a:bodyPr wrap="square" rtlCol="0">
            <a:spAutoFit/>
          </a:bodyPr>
          <a:lstStyle/>
          <a:p>
            <a:pPr algn="just"/>
            <a:r>
              <a:rPr lang="en-AU" sz="5800" dirty="0">
                <a:latin typeface="Arial" panose="020B0604020202020204" pitchFamily="34" charset="0"/>
                <a:ea typeface="Calibri" panose="020F0502020204030204" pitchFamily="34" charset="0"/>
                <a:cs typeface="Times New Roman" panose="02020603050405020304" pitchFamily="18" charset="0"/>
              </a:rPr>
              <a:t>The </a:t>
            </a:r>
            <a:r>
              <a:rPr lang="en-AU" sz="5800" dirty="0" smtClean="0">
                <a:latin typeface="Arial" panose="020B0604020202020204" pitchFamily="34" charset="0"/>
                <a:ea typeface="Calibri" panose="020F0502020204030204" pitchFamily="34" charset="0"/>
                <a:cs typeface="Times New Roman" panose="02020603050405020304" pitchFamily="18" charset="0"/>
              </a:rPr>
              <a:t>conceptual </a:t>
            </a:r>
            <a:r>
              <a:rPr lang="en-AU" sz="5800" dirty="0">
                <a:latin typeface="Arial" panose="020B0604020202020204" pitchFamily="34" charset="0"/>
                <a:ea typeface="Calibri" panose="020F0502020204030204" pitchFamily="34" charset="0"/>
                <a:cs typeface="Times New Roman" panose="02020603050405020304" pitchFamily="18" charset="0"/>
              </a:rPr>
              <a:t>framework given in figure </a:t>
            </a:r>
            <a:r>
              <a:rPr lang="en-AU" sz="5800" dirty="0" smtClean="0">
                <a:latin typeface="Arial" panose="020B0604020202020204" pitchFamily="34" charset="0"/>
                <a:ea typeface="Calibri" panose="020F0502020204030204" pitchFamily="34" charset="0"/>
                <a:cs typeface="Times New Roman" panose="02020603050405020304" pitchFamily="18" charset="0"/>
              </a:rPr>
              <a:t>developed </a:t>
            </a:r>
            <a:r>
              <a:rPr lang="en-AU" sz="5800" dirty="0">
                <a:latin typeface="Arial" panose="020B0604020202020204" pitchFamily="34" charset="0"/>
                <a:ea typeface="Calibri" panose="020F0502020204030204" pitchFamily="34" charset="0"/>
                <a:cs typeface="Times New Roman" panose="02020603050405020304" pitchFamily="18" charset="0"/>
              </a:rPr>
              <a:t>from the literature.</a:t>
            </a:r>
            <a:r>
              <a:rPr lang="en-GB" sz="5800" dirty="0">
                <a:latin typeface="Arial" panose="020B0604020202020204" pitchFamily="34" charset="0"/>
                <a:ea typeface="Calibri" panose="020F0502020204030204" pitchFamily="34" charset="0"/>
                <a:cs typeface="Times New Roman" panose="02020603050405020304" pitchFamily="18" charset="0"/>
              </a:rPr>
              <a:t> Further, a mixed method approach will be used to achieve the objectives of this study. A qualitative approach (focus group technique) will be used to refine the conceptual framework and </a:t>
            </a:r>
            <a:r>
              <a:rPr lang="en-GB" sz="5800" dirty="0" smtClean="0">
                <a:latin typeface="Arial" panose="020B0604020202020204" pitchFamily="34" charset="0"/>
                <a:ea typeface="Calibri" panose="020F0502020204030204" pitchFamily="34" charset="0"/>
                <a:cs typeface="Times New Roman" panose="02020603050405020304" pitchFamily="18" charset="0"/>
              </a:rPr>
              <a:t>determinants </a:t>
            </a:r>
            <a:r>
              <a:rPr lang="en-GB" sz="5800" dirty="0">
                <a:latin typeface="Arial" panose="020B0604020202020204" pitchFamily="34" charset="0"/>
                <a:ea typeface="Calibri" panose="020F0502020204030204" pitchFamily="34" charset="0"/>
                <a:cs typeface="Times New Roman" panose="02020603050405020304" pitchFamily="18" charset="0"/>
              </a:rPr>
              <a:t>that are influencing healthcare professionals (HCPs) to adopt mobile devices in the healthcare domain. A quantitative approach (web survey) will be used to test the hypotheses and validate the conceptual framework. </a:t>
            </a:r>
            <a:endParaRPr lang="en-AU" sz="5800"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892147" y="33583058"/>
            <a:ext cx="7830165" cy="1613903"/>
          </a:xfrm>
          <a:prstGeom prst="rect">
            <a:avLst/>
          </a:prstGeom>
          <a:noFill/>
        </p:spPr>
        <p:txBody>
          <a:bodyPr wrap="square" rtlCol="0">
            <a:spAutoFit/>
          </a:bodyPr>
          <a:lstStyle/>
          <a:p>
            <a:pPr>
              <a:lnSpc>
                <a:spcPct val="115000"/>
              </a:lnSpc>
              <a:spcBef>
                <a:spcPts val="1200"/>
              </a:spcBef>
            </a:pPr>
            <a:r>
              <a:rPr lang="en-AU" sz="8598" b="1" kern="0" dirty="0">
                <a:latin typeface="Arial" panose="020B0604020202020204" pitchFamily="34" charset="0"/>
                <a:ea typeface="Times New Roman" panose="02020603050405020304" pitchFamily="18" charset="0"/>
                <a:cs typeface="Times New Roman" panose="02020603050405020304" pitchFamily="18" charset="0"/>
              </a:rPr>
              <a:t>Contributions</a:t>
            </a:r>
          </a:p>
        </p:txBody>
      </p:sp>
      <p:sp>
        <p:nvSpPr>
          <p:cNvPr id="11" name="TextBox 10"/>
          <p:cNvSpPr txBox="1"/>
          <p:nvPr/>
        </p:nvSpPr>
        <p:spPr>
          <a:xfrm>
            <a:off x="1016324" y="35021956"/>
            <a:ext cx="28625479" cy="6417141"/>
          </a:xfrm>
          <a:prstGeom prst="rect">
            <a:avLst/>
          </a:prstGeom>
          <a:noFill/>
        </p:spPr>
        <p:txBody>
          <a:bodyPr wrap="square" rtlCol="0">
            <a:spAutoFit/>
          </a:bodyPr>
          <a:lstStyle/>
          <a:p>
            <a:pPr marL="342851" indent="-342851" algn="just">
              <a:spcAft>
                <a:spcPts val="300"/>
              </a:spcAft>
              <a:buFont typeface="Symbol" panose="05050102010706020507" pitchFamily="18" charset="2"/>
              <a:buChar char=""/>
            </a:pPr>
            <a:r>
              <a:rPr lang="en-GB" sz="5800" dirty="0">
                <a:latin typeface="Arial" panose="020B0604020202020204" pitchFamily="34" charset="0"/>
                <a:ea typeface="Calibri" panose="020F0502020204030204" pitchFamily="34" charset="0"/>
                <a:cs typeface="Times New Roman" panose="02020603050405020304" pitchFamily="18" charset="0"/>
              </a:rPr>
              <a:t>In theoretical contribution this research will provide further understanding regarding the key factors that could predict the adoption of mobile devices in the healthcare context.</a:t>
            </a:r>
            <a:endParaRPr lang="en-AU" sz="5800" dirty="0">
              <a:latin typeface="Arial" panose="020B0604020202020204" pitchFamily="34" charset="0"/>
              <a:ea typeface="Calibri" panose="020F0502020204030204" pitchFamily="34" charset="0"/>
              <a:cs typeface="Times New Roman" panose="02020603050405020304" pitchFamily="18" charset="0"/>
            </a:endParaRPr>
          </a:p>
          <a:p>
            <a:pPr marL="342851" indent="-342851" algn="just">
              <a:spcAft>
                <a:spcPts val="300"/>
              </a:spcAft>
              <a:buFont typeface="Symbol" panose="05050102010706020507" pitchFamily="18" charset="2"/>
              <a:buChar char=""/>
            </a:pPr>
            <a:r>
              <a:rPr lang="en-GB" sz="5800" dirty="0">
                <a:latin typeface="Arial" panose="020B0604020202020204" pitchFamily="34" charset="0"/>
                <a:ea typeface="Calibri" panose="020F0502020204030204" pitchFamily="34" charset="0"/>
                <a:cs typeface="Times New Roman" panose="02020603050405020304" pitchFamily="18" charset="0"/>
              </a:rPr>
              <a:t>In practice, this research has potential to reform policies for using mobile devices in the Australian healthcare context. </a:t>
            </a:r>
          </a:p>
          <a:p>
            <a:pPr marL="342851" indent="-342851" algn="just">
              <a:spcAft>
                <a:spcPts val="300"/>
              </a:spcAft>
              <a:buFont typeface="Symbol" panose="05050102010706020507" pitchFamily="18" charset="2"/>
              <a:buChar char=""/>
            </a:pPr>
            <a:r>
              <a:rPr lang="en-AU" sz="5800" dirty="0">
                <a:latin typeface="Arial" panose="020B0604020202020204" pitchFamily="34" charset="0"/>
                <a:ea typeface="Calibri" panose="020F0502020204030204" pitchFamily="34" charset="0"/>
                <a:cs typeface="Times New Roman" panose="02020603050405020304" pitchFamily="18" charset="0"/>
              </a:rPr>
              <a:t>This research will also open future avenues for conducting research from other perspective  such as patient’s perspective and will add to the body of knowledge. </a:t>
            </a:r>
          </a:p>
        </p:txBody>
      </p:sp>
    </p:spTree>
    <p:extLst>
      <p:ext uri="{BB962C8B-B14F-4D97-AF65-F5344CB8AC3E}">
        <p14:creationId xmlns:p14="http://schemas.microsoft.com/office/powerpoint/2010/main" val="25244008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TotalTime>
  <Words>308</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Cambria</vt:lpstr>
      <vt:lpstr>Symbol</vt:lpstr>
      <vt:lpstr>Times New Roman</vt:lpstr>
      <vt:lpstr>Office Theme</vt:lpstr>
      <vt:lpstr>Study to investigate factors influencing adoption of mobile devices in the health care environment</vt:lpstr>
    </vt:vector>
  </TitlesOfParts>
  <Company>University of Southern Queensland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to investigate factors influencing adoption of mobile devices in the health care environment</dc:title>
  <dc:creator>Vasundhara Rani</dc:creator>
  <cp:lastModifiedBy>Vasundhara Rani</cp:lastModifiedBy>
  <cp:revision>12</cp:revision>
  <cp:lastPrinted>2016-06-01T23:41:35Z</cp:lastPrinted>
  <dcterms:created xsi:type="dcterms:W3CDTF">2016-05-30T02:29:08Z</dcterms:created>
  <dcterms:modified xsi:type="dcterms:W3CDTF">2016-06-02T03:10:09Z</dcterms:modified>
</cp:coreProperties>
</file>