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3" r:id="rId2"/>
  </p:sldMasterIdLst>
  <p:notesMasterIdLst>
    <p:notesMasterId r:id="rId34"/>
  </p:notesMasterIdLst>
  <p:sldIdLst>
    <p:sldId id="256" r:id="rId3"/>
    <p:sldId id="257" r:id="rId4"/>
    <p:sldId id="258" r:id="rId5"/>
    <p:sldId id="287" r:id="rId6"/>
    <p:sldId id="259" r:id="rId7"/>
    <p:sldId id="261" r:id="rId8"/>
    <p:sldId id="267" r:id="rId9"/>
    <p:sldId id="283" r:id="rId10"/>
    <p:sldId id="262" r:id="rId11"/>
    <p:sldId id="289" r:id="rId12"/>
    <p:sldId id="266" r:id="rId13"/>
    <p:sldId id="263" r:id="rId14"/>
    <p:sldId id="280" r:id="rId15"/>
    <p:sldId id="270" r:id="rId16"/>
    <p:sldId id="264" r:id="rId17"/>
    <p:sldId id="269" r:id="rId18"/>
    <p:sldId id="265" r:id="rId19"/>
    <p:sldId id="271" r:id="rId20"/>
    <p:sldId id="275" r:id="rId21"/>
    <p:sldId id="284" r:id="rId22"/>
    <p:sldId id="273" r:id="rId23"/>
    <p:sldId id="274" r:id="rId24"/>
    <p:sldId id="277" r:id="rId25"/>
    <p:sldId id="279" r:id="rId26"/>
    <p:sldId id="281" r:id="rId27"/>
    <p:sldId id="282" r:id="rId28"/>
    <p:sldId id="288" r:id="rId29"/>
    <p:sldId id="291" r:id="rId30"/>
    <p:sldId id="290" r:id="rId31"/>
    <p:sldId id="285" r:id="rId32"/>
    <p:sldId id="260" r:id="rId33"/>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60" autoAdjust="0"/>
  </p:normalViewPr>
  <p:slideViewPr>
    <p:cSldViewPr snapToGrid="0" snapToObjects="1">
      <p:cViewPr varScale="1">
        <p:scale>
          <a:sx n="83" d="100"/>
          <a:sy n="83"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1D838-AE70-4CF5-A6FA-A278C375794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AU"/>
        </a:p>
      </dgm:t>
    </dgm:pt>
    <dgm:pt modelId="{D0E411F1-147C-45E6-8175-0427A2D687B8}">
      <dgm:prSet phldrT="[Text]"/>
      <dgm:spPr/>
      <dgm:t>
        <a:bodyPr/>
        <a:lstStyle/>
        <a:p>
          <a:r>
            <a:rPr lang="en-AU" smtClean="0"/>
            <a:t>What </a:t>
          </a:r>
          <a:r>
            <a:rPr lang="en-AU" dirty="0" smtClean="0"/>
            <a:t>does the unit (and its staff) need &amp; want?</a:t>
          </a:r>
          <a:endParaRPr lang="en-AU" dirty="0"/>
        </a:p>
      </dgm:t>
    </dgm:pt>
    <dgm:pt modelId="{22B494F3-64BC-439C-849C-F6E6BDDD300E}" type="parTrans" cxnId="{1803B4FA-EC7D-4826-BB13-F663946B94CA}">
      <dgm:prSet/>
      <dgm:spPr/>
      <dgm:t>
        <a:bodyPr/>
        <a:lstStyle/>
        <a:p>
          <a:endParaRPr lang="en-AU"/>
        </a:p>
      </dgm:t>
    </dgm:pt>
    <dgm:pt modelId="{1F31B28F-55A2-435E-8696-EEEA695A9F59}" type="sibTrans" cxnId="{1803B4FA-EC7D-4826-BB13-F663946B94CA}">
      <dgm:prSet/>
      <dgm:spPr/>
      <dgm:t>
        <a:bodyPr/>
        <a:lstStyle/>
        <a:p>
          <a:endParaRPr lang="en-AU"/>
        </a:p>
      </dgm:t>
    </dgm:pt>
    <dgm:pt modelId="{F060FAAC-8A9B-43B3-A7A5-5D0E0BDF2311}">
      <dgm:prSet phldrT="[Text]"/>
      <dgm:spPr/>
      <dgm:t>
        <a:bodyPr/>
        <a:lstStyle/>
        <a:p>
          <a:r>
            <a:rPr lang="en-AU" dirty="0" smtClean="0"/>
            <a:t>What is the context for the evidence – what needs to be provided and what type of interpretation is needed?</a:t>
          </a:r>
          <a:endParaRPr lang="en-AU" dirty="0"/>
        </a:p>
      </dgm:t>
    </dgm:pt>
    <dgm:pt modelId="{C5A261C8-B696-4594-8B89-FB68F5C1710A}" type="parTrans" cxnId="{02DCDC0D-6B36-41EC-93BC-D55483CE7464}">
      <dgm:prSet/>
      <dgm:spPr/>
      <dgm:t>
        <a:bodyPr/>
        <a:lstStyle/>
        <a:p>
          <a:endParaRPr lang="en-AU"/>
        </a:p>
      </dgm:t>
    </dgm:pt>
    <dgm:pt modelId="{932A4B36-0EA4-48BB-BBB5-D5FB04100AC1}" type="sibTrans" cxnId="{02DCDC0D-6B36-41EC-93BC-D55483CE7464}">
      <dgm:prSet/>
      <dgm:spPr/>
      <dgm:t>
        <a:bodyPr/>
        <a:lstStyle/>
        <a:p>
          <a:endParaRPr lang="en-AU"/>
        </a:p>
      </dgm:t>
    </dgm:pt>
    <dgm:pt modelId="{649630F3-51F8-4CC5-8470-5E97B3409FED}">
      <dgm:prSet phldrT="[Text]"/>
      <dgm:spPr/>
      <dgm:t>
        <a:bodyPr/>
        <a:lstStyle/>
        <a:p>
          <a:r>
            <a:rPr lang="en-AU" dirty="0" smtClean="0"/>
            <a:t>What assumptions does the unit (and its staff )have? What are the assumptions of students, academic staff, senior leaders and other external stakeholders hold about the unit and its programs?</a:t>
          </a:r>
          <a:endParaRPr lang="en-AU" dirty="0"/>
        </a:p>
      </dgm:t>
    </dgm:pt>
    <dgm:pt modelId="{B37F3455-6456-400A-925E-0EB74AC3D452}" type="parTrans" cxnId="{D3CD2A30-387A-478B-A6AF-F54730FF27CC}">
      <dgm:prSet/>
      <dgm:spPr/>
      <dgm:t>
        <a:bodyPr/>
        <a:lstStyle/>
        <a:p>
          <a:endParaRPr lang="en-AU"/>
        </a:p>
      </dgm:t>
    </dgm:pt>
    <dgm:pt modelId="{74F6EA9D-DBF3-4C34-BEDC-2EC764F2752F}" type="sibTrans" cxnId="{D3CD2A30-387A-478B-A6AF-F54730FF27CC}">
      <dgm:prSet/>
      <dgm:spPr/>
      <dgm:t>
        <a:bodyPr/>
        <a:lstStyle/>
        <a:p>
          <a:endParaRPr lang="en-AU"/>
        </a:p>
      </dgm:t>
    </dgm:pt>
    <dgm:pt modelId="{FF8D3F5E-9F06-4739-9224-A024E62B8F94}">
      <dgm:prSet/>
      <dgm:spPr/>
      <dgm:t>
        <a:bodyPr/>
        <a:lstStyle/>
        <a:p>
          <a:r>
            <a:rPr lang="en-AU" dirty="0" smtClean="0"/>
            <a:t>What is the theoretical grounding of the unit’s practice? How consistent is it with the rest of the institution’s mindset?</a:t>
          </a:r>
          <a:endParaRPr lang="en-AU" dirty="0"/>
        </a:p>
      </dgm:t>
    </dgm:pt>
    <dgm:pt modelId="{21952D0A-D677-4300-8A65-67EFAAE92780}" type="parTrans" cxnId="{BF6209C2-6A6F-46E2-8E6A-6791D82B1706}">
      <dgm:prSet/>
      <dgm:spPr/>
      <dgm:t>
        <a:bodyPr/>
        <a:lstStyle/>
        <a:p>
          <a:endParaRPr lang="en-AU"/>
        </a:p>
      </dgm:t>
    </dgm:pt>
    <dgm:pt modelId="{18529023-2CF8-45C4-8E17-BEDE3FB75B8D}" type="sibTrans" cxnId="{BF6209C2-6A6F-46E2-8E6A-6791D82B1706}">
      <dgm:prSet/>
      <dgm:spPr/>
      <dgm:t>
        <a:bodyPr/>
        <a:lstStyle/>
        <a:p>
          <a:endParaRPr lang="en-AU"/>
        </a:p>
      </dgm:t>
    </dgm:pt>
    <dgm:pt modelId="{27F96BA3-E6B3-42C8-BD5C-19DFA855C710}">
      <dgm:prSet/>
      <dgm:spPr/>
      <dgm:t>
        <a:bodyPr/>
        <a:lstStyle/>
        <a:p>
          <a:r>
            <a:rPr lang="en-AU" dirty="0" smtClean="0"/>
            <a:t>What is practical given internal expectations, regulatory compliance requirements, timelines and resource limitations?</a:t>
          </a:r>
        </a:p>
      </dgm:t>
    </dgm:pt>
    <dgm:pt modelId="{82C6179A-13FF-407E-A2ED-B4A2DBA0770E}" type="parTrans" cxnId="{F6F5AAF8-3FD9-4973-BB9E-7C1B1881443F}">
      <dgm:prSet/>
      <dgm:spPr/>
      <dgm:t>
        <a:bodyPr/>
        <a:lstStyle/>
        <a:p>
          <a:endParaRPr lang="en-AU"/>
        </a:p>
      </dgm:t>
    </dgm:pt>
    <dgm:pt modelId="{3D5431F4-A36D-4BF0-9F75-8FFD2A0BBD5E}" type="sibTrans" cxnId="{F6F5AAF8-3FD9-4973-BB9E-7C1B1881443F}">
      <dgm:prSet/>
      <dgm:spPr/>
      <dgm:t>
        <a:bodyPr/>
        <a:lstStyle/>
        <a:p>
          <a:endParaRPr lang="en-AU"/>
        </a:p>
      </dgm:t>
    </dgm:pt>
    <dgm:pt modelId="{0B07351B-F656-4E96-96F9-5ECC91FA89A8}" type="pres">
      <dgm:prSet presAssocID="{71F1D838-AE70-4CF5-A6FA-A278C3757948}" presName="rootnode" presStyleCnt="0">
        <dgm:presLayoutVars>
          <dgm:chMax/>
          <dgm:chPref/>
          <dgm:dir/>
          <dgm:animLvl val="lvl"/>
        </dgm:presLayoutVars>
      </dgm:prSet>
      <dgm:spPr/>
      <dgm:t>
        <a:bodyPr/>
        <a:lstStyle/>
        <a:p>
          <a:endParaRPr lang="en-AU"/>
        </a:p>
      </dgm:t>
    </dgm:pt>
    <dgm:pt modelId="{823FCA5F-2156-48A6-BD66-56B8001123AE}" type="pres">
      <dgm:prSet presAssocID="{D0E411F1-147C-45E6-8175-0427A2D687B8}" presName="composite" presStyleCnt="0"/>
      <dgm:spPr/>
    </dgm:pt>
    <dgm:pt modelId="{796379E2-5F94-4DCB-852F-66AD76A797BB}" type="pres">
      <dgm:prSet presAssocID="{D0E411F1-147C-45E6-8175-0427A2D687B8}" presName="LShape" presStyleLbl="alignNode1" presStyleIdx="0" presStyleCnt="9"/>
      <dgm:spPr/>
    </dgm:pt>
    <dgm:pt modelId="{1222E174-8439-4BA0-9E52-28A031B6430B}" type="pres">
      <dgm:prSet presAssocID="{D0E411F1-147C-45E6-8175-0427A2D687B8}" presName="ParentText" presStyleLbl="revTx" presStyleIdx="0" presStyleCnt="5">
        <dgm:presLayoutVars>
          <dgm:chMax val="0"/>
          <dgm:chPref val="0"/>
          <dgm:bulletEnabled val="1"/>
        </dgm:presLayoutVars>
      </dgm:prSet>
      <dgm:spPr/>
      <dgm:t>
        <a:bodyPr/>
        <a:lstStyle/>
        <a:p>
          <a:endParaRPr lang="en-AU"/>
        </a:p>
      </dgm:t>
    </dgm:pt>
    <dgm:pt modelId="{C55A72B8-5EBA-47B9-811B-35909FBB960D}" type="pres">
      <dgm:prSet presAssocID="{D0E411F1-147C-45E6-8175-0427A2D687B8}" presName="Triangle" presStyleLbl="alignNode1" presStyleIdx="1" presStyleCnt="9"/>
      <dgm:spPr/>
    </dgm:pt>
    <dgm:pt modelId="{F84CEA9C-CF19-430E-90B4-AC0C28272501}" type="pres">
      <dgm:prSet presAssocID="{1F31B28F-55A2-435E-8696-EEEA695A9F59}" presName="sibTrans" presStyleCnt="0"/>
      <dgm:spPr/>
    </dgm:pt>
    <dgm:pt modelId="{60FB94DF-78CB-4426-A048-99DA5B3A2DFD}" type="pres">
      <dgm:prSet presAssocID="{1F31B28F-55A2-435E-8696-EEEA695A9F59}" presName="space" presStyleCnt="0"/>
      <dgm:spPr/>
    </dgm:pt>
    <dgm:pt modelId="{853D8C0E-3723-42F6-8AEC-30FB64BC86BA}" type="pres">
      <dgm:prSet presAssocID="{F060FAAC-8A9B-43B3-A7A5-5D0E0BDF2311}" presName="composite" presStyleCnt="0"/>
      <dgm:spPr/>
    </dgm:pt>
    <dgm:pt modelId="{0B212E97-EA33-4CF8-9681-7A33276ADD6F}" type="pres">
      <dgm:prSet presAssocID="{F060FAAC-8A9B-43B3-A7A5-5D0E0BDF2311}" presName="LShape" presStyleLbl="alignNode1" presStyleIdx="2" presStyleCnt="9"/>
      <dgm:spPr/>
    </dgm:pt>
    <dgm:pt modelId="{42CC8316-DAFD-4683-B2F5-33EB69EC6067}" type="pres">
      <dgm:prSet presAssocID="{F060FAAC-8A9B-43B3-A7A5-5D0E0BDF2311}" presName="ParentText" presStyleLbl="revTx" presStyleIdx="1" presStyleCnt="5">
        <dgm:presLayoutVars>
          <dgm:chMax val="0"/>
          <dgm:chPref val="0"/>
          <dgm:bulletEnabled val="1"/>
        </dgm:presLayoutVars>
      </dgm:prSet>
      <dgm:spPr/>
      <dgm:t>
        <a:bodyPr/>
        <a:lstStyle/>
        <a:p>
          <a:endParaRPr lang="en-AU"/>
        </a:p>
      </dgm:t>
    </dgm:pt>
    <dgm:pt modelId="{31290D4A-66A5-46E4-82C6-8293BD3472C7}" type="pres">
      <dgm:prSet presAssocID="{F060FAAC-8A9B-43B3-A7A5-5D0E0BDF2311}" presName="Triangle" presStyleLbl="alignNode1" presStyleIdx="3" presStyleCnt="9"/>
      <dgm:spPr/>
    </dgm:pt>
    <dgm:pt modelId="{C48B5823-A7DF-4FE7-A4C3-A9622E535E0E}" type="pres">
      <dgm:prSet presAssocID="{932A4B36-0EA4-48BB-BBB5-D5FB04100AC1}" presName="sibTrans" presStyleCnt="0"/>
      <dgm:spPr/>
    </dgm:pt>
    <dgm:pt modelId="{756F8506-683F-4EB3-A765-27B4B82080D9}" type="pres">
      <dgm:prSet presAssocID="{932A4B36-0EA4-48BB-BBB5-D5FB04100AC1}" presName="space" presStyleCnt="0"/>
      <dgm:spPr/>
    </dgm:pt>
    <dgm:pt modelId="{5BADCE55-D2B7-4360-B20E-C32B04A607A0}" type="pres">
      <dgm:prSet presAssocID="{649630F3-51F8-4CC5-8470-5E97B3409FED}" presName="composite" presStyleCnt="0"/>
      <dgm:spPr/>
    </dgm:pt>
    <dgm:pt modelId="{F4DBC680-9658-425D-9E07-0C8073E5C2DA}" type="pres">
      <dgm:prSet presAssocID="{649630F3-51F8-4CC5-8470-5E97B3409FED}" presName="LShape" presStyleLbl="alignNode1" presStyleIdx="4" presStyleCnt="9"/>
      <dgm:spPr/>
    </dgm:pt>
    <dgm:pt modelId="{B8E68D26-2DD4-4F73-A983-9306368F00CF}" type="pres">
      <dgm:prSet presAssocID="{649630F3-51F8-4CC5-8470-5E97B3409FED}" presName="ParentText" presStyleLbl="revTx" presStyleIdx="2" presStyleCnt="5" custScaleY="152864" custLinFactNeighborY="31628">
        <dgm:presLayoutVars>
          <dgm:chMax val="0"/>
          <dgm:chPref val="0"/>
          <dgm:bulletEnabled val="1"/>
        </dgm:presLayoutVars>
      </dgm:prSet>
      <dgm:spPr/>
      <dgm:t>
        <a:bodyPr/>
        <a:lstStyle/>
        <a:p>
          <a:endParaRPr lang="en-AU"/>
        </a:p>
      </dgm:t>
    </dgm:pt>
    <dgm:pt modelId="{1C58C2C8-280F-4A3F-A534-BE2CD3838128}" type="pres">
      <dgm:prSet presAssocID="{649630F3-51F8-4CC5-8470-5E97B3409FED}" presName="Triangle" presStyleLbl="alignNode1" presStyleIdx="5" presStyleCnt="9"/>
      <dgm:spPr/>
    </dgm:pt>
    <dgm:pt modelId="{73252F24-47E8-495D-B650-20EE05E5A819}" type="pres">
      <dgm:prSet presAssocID="{74F6EA9D-DBF3-4C34-BEDC-2EC764F2752F}" presName="sibTrans" presStyleCnt="0"/>
      <dgm:spPr/>
    </dgm:pt>
    <dgm:pt modelId="{CEDA3505-2188-4A8C-8956-5C76FBDCD25F}" type="pres">
      <dgm:prSet presAssocID="{74F6EA9D-DBF3-4C34-BEDC-2EC764F2752F}" presName="space" presStyleCnt="0"/>
      <dgm:spPr/>
    </dgm:pt>
    <dgm:pt modelId="{94C7DC74-7A2D-45A1-B584-7AA1E934D513}" type="pres">
      <dgm:prSet presAssocID="{FF8D3F5E-9F06-4739-9224-A024E62B8F94}" presName="composite" presStyleCnt="0"/>
      <dgm:spPr/>
    </dgm:pt>
    <dgm:pt modelId="{AB2AAE37-4583-4B22-82D5-B5C3149EC17D}" type="pres">
      <dgm:prSet presAssocID="{FF8D3F5E-9F06-4739-9224-A024E62B8F94}" presName="LShape" presStyleLbl="alignNode1" presStyleIdx="6" presStyleCnt="9"/>
      <dgm:spPr/>
    </dgm:pt>
    <dgm:pt modelId="{169D1C03-4D4C-4328-B790-4F83EC6CD8C8}" type="pres">
      <dgm:prSet presAssocID="{FF8D3F5E-9F06-4739-9224-A024E62B8F94}" presName="ParentText" presStyleLbl="revTx" presStyleIdx="3" presStyleCnt="5">
        <dgm:presLayoutVars>
          <dgm:chMax val="0"/>
          <dgm:chPref val="0"/>
          <dgm:bulletEnabled val="1"/>
        </dgm:presLayoutVars>
      </dgm:prSet>
      <dgm:spPr/>
      <dgm:t>
        <a:bodyPr/>
        <a:lstStyle/>
        <a:p>
          <a:endParaRPr lang="en-AU"/>
        </a:p>
      </dgm:t>
    </dgm:pt>
    <dgm:pt modelId="{FB13515C-C4A7-4915-8F16-013C3DCAB65D}" type="pres">
      <dgm:prSet presAssocID="{FF8D3F5E-9F06-4739-9224-A024E62B8F94}" presName="Triangle" presStyleLbl="alignNode1" presStyleIdx="7" presStyleCnt="9"/>
      <dgm:spPr/>
    </dgm:pt>
    <dgm:pt modelId="{5815D92C-11CD-4E79-9CF3-358A60B7EEF0}" type="pres">
      <dgm:prSet presAssocID="{18529023-2CF8-45C4-8E17-BEDE3FB75B8D}" presName="sibTrans" presStyleCnt="0"/>
      <dgm:spPr/>
    </dgm:pt>
    <dgm:pt modelId="{AEFD6193-B75B-4E39-9C9C-06AC2068C0C7}" type="pres">
      <dgm:prSet presAssocID="{18529023-2CF8-45C4-8E17-BEDE3FB75B8D}" presName="space" presStyleCnt="0"/>
      <dgm:spPr/>
    </dgm:pt>
    <dgm:pt modelId="{0D92F0B9-CFEE-4EB1-B226-94DB4A4C1D79}" type="pres">
      <dgm:prSet presAssocID="{27F96BA3-E6B3-42C8-BD5C-19DFA855C710}" presName="composite" presStyleCnt="0"/>
      <dgm:spPr/>
    </dgm:pt>
    <dgm:pt modelId="{96D50468-DB1F-4979-BC27-CEF958722C9E}" type="pres">
      <dgm:prSet presAssocID="{27F96BA3-E6B3-42C8-BD5C-19DFA855C710}" presName="LShape" presStyleLbl="alignNode1" presStyleIdx="8" presStyleCnt="9"/>
      <dgm:spPr/>
    </dgm:pt>
    <dgm:pt modelId="{791D9709-173E-4014-A058-B4C982BD5B9B}" type="pres">
      <dgm:prSet presAssocID="{27F96BA3-E6B3-42C8-BD5C-19DFA855C710}" presName="ParentText" presStyleLbl="revTx" presStyleIdx="4" presStyleCnt="5">
        <dgm:presLayoutVars>
          <dgm:chMax val="0"/>
          <dgm:chPref val="0"/>
          <dgm:bulletEnabled val="1"/>
        </dgm:presLayoutVars>
      </dgm:prSet>
      <dgm:spPr/>
      <dgm:t>
        <a:bodyPr/>
        <a:lstStyle/>
        <a:p>
          <a:endParaRPr lang="en-AU"/>
        </a:p>
      </dgm:t>
    </dgm:pt>
  </dgm:ptLst>
  <dgm:cxnLst>
    <dgm:cxn modelId="{BB90278A-1099-4EA7-B128-C72725624A0E}" type="presOf" srcId="{71F1D838-AE70-4CF5-A6FA-A278C3757948}" destId="{0B07351B-F656-4E96-96F9-5ECC91FA89A8}" srcOrd="0" destOrd="0" presId="urn:microsoft.com/office/officeart/2009/3/layout/StepUpProcess"/>
    <dgm:cxn modelId="{780DA2F3-B55D-4806-8330-61D4E6BA16D4}" type="presOf" srcId="{FF8D3F5E-9F06-4739-9224-A024E62B8F94}" destId="{169D1C03-4D4C-4328-B790-4F83EC6CD8C8}" srcOrd="0" destOrd="0" presId="urn:microsoft.com/office/officeart/2009/3/layout/StepUpProcess"/>
    <dgm:cxn modelId="{2E81CD33-AF76-4DED-8FA2-614C0FF3E230}" type="presOf" srcId="{27F96BA3-E6B3-42C8-BD5C-19DFA855C710}" destId="{791D9709-173E-4014-A058-B4C982BD5B9B}" srcOrd="0" destOrd="0" presId="urn:microsoft.com/office/officeart/2009/3/layout/StepUpProcess"/>
    <dgm:cxn modelId="{02DCDC0D-6B36-41EC-93BC-D55483CE7464}" srcId="{71F1D838-AE70-4CF5-A6FA-A278C3757948}" destId="{F060FAAC-8A9B-43B3-A7A5-5D0E0BDF2311}" srcOrd="1" destOrd="0" parTransId="{C5A261C8-B696-4594-8B89-FB68F5C1710A}" sibTransId="{932A4B36-0EA4-48BB-BBB5-D5FB04100AC1}"/>
    <dgm:cxn modelId="{1803B4FA-EC7D-4826-BB13-F663946B94CA}" srcId="{71F1D838-AE70-4CF5-A6FA-A278C3757948}" destId="{D0E411F1-147C-45E6-8175-0427A2D687B8}" srcOrd="0" destOrd="0" parTransId="{22B494F3-64BC-439C-849C-F6E6BDDD300E}" sibTransId="{1F31B28F-55A2-435E-8696-EEEA695A9F59}"/>
    <dgm:cxn modelId="{7CA4C394-395A-4857-85E3-EACC3C4A869C}" type="presOf" srcId="{D0E411F1-147C-45E6-8175-0427A2D687B8}" destId="{1222E174-8439-4BA0-9E52-28A031B6430B}" srcOrd="0" destOrd="0" presId="urn:microsoft.com/office/officeart/2009/3/layout/StepUpProcess"/>
    <dgm:cxn modelId="{BF6209C2-6A6F-46E2-8E6A-6791D82B1706}" srcId="{71F1D838-AE70-4CF5-A6FA-A278C3757948}" destId="{FF8D3F5E-9F06-4739-9224-A024E62B8F94}" srcOrd="3" destOrd="0" parTransId="{21952D0A-D677-4300-8A65-67EFAAE92780}" sibTransId="{18529023-2CF8-45C4-8E17-BEDE3FB75B8D}"/>
    <dgm:cxn modelId="{8BE75300-3C5E-4636-809F-25090EFE29D1}" type="presOf" srcId="{649630F3-51F8-4CC5-8470-5E97B3409FED}" destId="{B8E68D26-2DD4-4F73-A983-9306368F00CF}" srcOrd="0" destOrd="0" presId="urn:microsoft.com/office/officeart/2009/3/layout/StepUpProcess"/>
    <dgm:cxn modelId="{F6F5AAF8-3FD9-4973-BB9E-7C1B1881443F}" srcId="{71F1D838-AE70-4CF5-A6FA-A278C3757948}" destId="{27F96BA3-E6B3-42C8-BD5C-19DFA855C710}" srcOrd="4" destOrd="0" parTransId="{82C6179A-13FF-407E-A2ED-B4A2DBA0770E}" sibTransId="{3D5431F4-A36D-4BF0-9F75-8FFD2A0BBD5E}"/>
    <dgm:cxn modelId="{1DCD4BF9-5E55-49A1-BE6A-88D637F4C8E2}" type="presOf" srcId="{F060FAAC-8A9B-43B3-A7A5-5D0E0BDF2311}" destId="{42CC8316-DAFD-4683-B2F5-33EB69EC6067}" srcOrd="0" destOrd="0" presId="urn:microsoft.com/office/officeart/2009/3/layout/StepUpProcess"/>
    <dgm:cxn modelId="{D3CD2A30-387A-478B-A6AF-F54730FF27CC}" srcId="{71F1D838-AE70-4CF5-A6FA-A278C3757948}" destId="{649630F3-51F8-4CC5-8470-5E97B3409FED}" srcOrd="2" destOrd="0" parTransId="{B37F3455-6456-400A-925E-0EB74AC3D452}" sibTransId="{74F6EA9D-DBF3-4C34-BEDC-2EC764F2752F}"/>
    <dgm:cxn modelId="{752D9ECA-8220-4BAC-97C1-B1E92B1E8A8D}" type="presParOf" srcId="{0B07351B-F656-4E96-96F9-5ECC91FA89A8}" destId="{823FCA5F-2156-48A6-BD66-56B8001123AE}" srcOrd="0" destOrd="0" presId="urn:microsoft.com/office/officeart/2009/3/layout/StepUpProcess"/>
    <dgm:cxn modelId="{06282031-10AC-4D4B-9AC5-00C5B9C551C2}" type="presParOf" srcId="{823FCA5F-2156-48A6-BD66-56B8001123AE}" destId="{796379E2-5F94-4DCB-852F-66AD76A797BB}" srcOrd="0" destOrd="0" presId="urn:microsoft.com/office/officeart/2009/3/layout/StepUpProcess"/>
    <dgm:cxn modelId="{6AF0FF17-D01D-4558-9D76-91EAB997B2FE}" type="presParOf" srcId="{823FCA5F-2156-48A6-BD66-56B8001123AE}" destId="{1222E174-8439-4BA0-9E52-28A031B6430B}" srcOrd="1" destOrd="0" presId="urn:microsoft.com/office/officeart/2009/3/layout/StepUpProcess"/>
    <dgm:cxn modelId="{87BDD672-B102-403F-8441-6F5060AEC10A}" type="presParOf" srcId="{823FCA5F-2156-48A6-BD66-56B8001123AE}" destId="{C55A72B8-5EBA-47B9-811B-35909FBB960D}" srcOrd="2" destOrd="0" presId="urn:microsoft.com/office/officeart/2009/3/layout/StepUpProcess"/>
    <dgm:cxn modelId="{87F21A83-BF89-4937-98B6-E4706803EDD0}" type="presParOf" srcId="{0B07351B-F656-4E96-96F9-5ECC91FA89A8}" destId="{F84CEA9C-CF19-430E-90B4-AC0C28272501}" srcOrd="1" destOrd="0" presId="urn:microsoft.com/office/officeart/2009/3/layout/StepUpProcess"/>
    <dgm:cxn modelId="{8395C436-CF6D-419C-AF11-EE71000ED52E}" type="presParOf" srcId="{F84CEA9C-CF19-430E-90B4-AC0C28272501}" destId="{60FB94DF-78CB-4426-A048-99DA5B3A2DFD}" srcOrd="0" destOrd="0" presId="urn:microsoft.com/office/officeart/2009/3/layout/StepUpProcess"/>
    <dgm:cxn modelId="{FF563FF3-ACAF-4DA1-87FE-96C8D9C4A501}" type="presParOf" srcId="{0B07351B-F656-4E96-96F9-5ECC91FA89A8}" destId="{853D8C0E-3723-42F6-8AEC-30FB64BC86BA}" srcOrd="2" destOrd="0" presId="urn:microsoft.com/office/officeart/2009/3/layout/StepUpProcess"/>
    <dgm:cxn modelId="{ED43A863-A740-4590-9216-974D6731C7FE}" type="presParOf" srcId="{853D8C0E-3723-42F6-8AEC-30FB64BC86BA}" destId="{0B212E97-EA33-4CF8-9681-7A33276ADD6F}" srcOrd="0" destOrd="0" presId="urn:microsoft.com/office/officeart/2009/3/layout/StepUpProcess"/>
    <dgm:cxn modelId="{6D2E180D-CF84-4C72-B265-3D6271C18FED}" type="presParOf" srcId="{853D8C0E-3723-42F6-8AEC-30FB64BC86BA}" destId="{42CC8316-DAFD-4683-B2F5-33EB69EC6067}" srcOrd="1" destOrd="0" presId="urn:microsoft.com/office/officeart/2009/3/layout/StepUpProcess"/>
    <dgm:cxn modelId="{E953AE85-A5BA-470F-BFF1-F1AF278FCD41}" type="presParOf" srcId="{853D8C0E-3723-42F6-8AEC-30FB64BC86BA}" destId="{31290D4A-66A5-46E4-82C6-8293BD3472C7}" srcOrd="2" destOrd="0" presId="urn:microsoft.com/office/officeart/2009/3/layout/StepUpProcess"/>
    <dgm:cxn modelId="{32DEC50A-FCE5-4071-9D8E-53FAA0A64328}" type="presParOf" srcId="{0B07351B-F656-4E96-96F9-5ECC91FA89A8}" destId="{C48B5823-A7DF-4FE7-A4C3-A9622E535E0E}" srcOrd="3" destOrd="0" presId="urn:microsoft.com/office/officeart/2009/3/layout/StepUpProcess"/>
    <dgm:cxn modelId="{3D9C4758-AB3B-4A8A-8C7B-2EF44A4A1A48}" type="presParOf" srcId="{C48B5823-A7DF-4FE7-A4C3-A9622E535E0E}" destId="{756F8506-683F-4EB3-A765-27B4B82080D9}" srcOrd="0" destOrd="0" presId="urn:microsoft.com/office/officeart/2009/3/layout/StepUpProcess"/>
    <dgm:cxn modelId="{C5AD540F-A901-44B4-B169-095A200F499E}" type="presParOf" srcId="{0B07351B-F656-4E96-96F9-5ECC91FA89A8}" destId="{5BADCE55-D2B7-4360-B20E-C32B04A607A0}" srcOrd="4" destOrd="0" presId="urn:microsoft.com/office/officeart/2009/3/layout/StepUpProcess"/>
    <dgm:cxn modelId="{C5E23EBB-5D07-442D-95B2-4CAF0EAED9E8}" type="presParOf" srcId="{5BADCE55-D2B7-4360-B20E-C32B04A607A0}" destId="{F4DBC680-9658-425D-9E07-0C8073E5C2DA}" srcOrd="0" destOrd="0" presId="urn:microsoft.com/office/officeart/2009/3/layout/StepUpProcess"/>
    <dgm:cxn modelId="{69FB8522-1BDC-43CF-BB40-B7E0C5D22E27}" type="presParOf" srcId="{5BADCE55-D2B7-4360-B20E-C32B04A607A0}" destId="{B8E68D26-2DD4-4F73-A983-9306368F00CF}" srcOrd="1" destOrd="0" presId="urn:microsoft.com/office/officeart/2009/3/layout/StepUpProcess"/>
    <dgm:cxn modelId="{4EA8B28E-E78D-4203-B310-BFE017F76173}" type="presParOf" srcId="{5BADCE55-D2B7-4360-B20E-C32B04A607A0}" destId="{1C58C2C8-280F-4A3F-A534-BE2CD3838128}" srcOrd="2" destOrd="0" presId="urn:microsoft.com/office/officeart/2009/3/layout/StepUpProcess"/>
    <dgm:cxn modelId="{DA3AE138-3880-434A-A7B5-CEA708A0E815}" type="presParOf" srcId="{0B07351B-F656-4E96-96F9-5ECC91FA89A8}" destId="{73252F24-47E8-495D-B650-20EE05E5A819}" srcOrd="5" destOrd="0" presId="urn:microsoft.com/office/officeart/2009/3/layout/StepUpProcess"/>
    <dgm:cxn modelId="{EB0D161A-0F83-455C-A6E3-18E8C85A5990}" type="presParOf" srcId="{73252F24-47E8-495D-B650-20EE05E5A819}" destId="{CEDA3505-2188-4A8C-8956-5C76FBDCD25F}" srcOrd="0" destOrd="0" presId="urn:microsoft.com/office/officeart/2009/3/layout/StepUpProcess"/>
    <dgm:cxn modelId="{96BEE0F6-F982-4681-9C07-0AA283283F72}" type="presParOf" srcId="{0B07351B-F656-4E96-96F9-5ECC91FA89A8}" destId="{94C7DC74-7A2D-45A1-B584-7AA1E934D513}" srcOrd="6" destOrd="0" presId="urn:microsoft.com/office/officeart/2009/3/layout/StepUpProcess"/>
    <dgm:cxn modelId="{84481449-4F42-487E-8D53-58073BBF767D}" type="presParOf" srcId="{94C7DC74-7A2D-45A1-B584-7AA1E934D513}" destId="{AB2AAE37-4583-4B22-82D5-B5C3149EC17D}" srcOrd="0" destOrd="0" presId="urn:microsoft.com/office/officeart/2009/3/layout/StepUpProcess"/>
    <dgm:cxn modelId="{A71313F9-E51B-4970-B56C-0C9958266979}" type="presParOf" srcId="{94C7DC74-7A2D-45A1-B584-7AA1E934D513}" destId="{169D1C03-4D4C-4328-B790-4F83EC6CD8C8}" srcOrd="1" destOrd="0" presId="urn:microsoft.com/office/officeart/2009/3/layout/StepUpProcess"/>
    <dgm:cxn modelId="{D0FEAA2F-19D9-4A3E-B992-146B5595F7F8}" type="presParOf" srcId="{94C7DC74-7A2D-45A1-B584-7AA1E934D513}" destId="{FB13515C-C4A7-4915-8F16-013C3DCAB65D}" srcOrd="2" destOrd="0" presId="urn:microsoft.com/office/officeart/2009/3/layout/StepUpProcess"/>
    <dgm:cxn modelId="{8FBFAED6-741A-4BEF-865F-F8C29527992B}" type="presParOf" srcId="{0B07351B-F656-4E96-96F9-5ECC91FA89A8}" destId="{5815D92C-11CD-4E79-9CF3-358A60B7EEF0}" srcOrd="7" destOrd="0" presId="urn:microsoft.com/office/officeart/2009/3/layout/StepUpProcess"/>
    <dgm:cxn modelId="{63C241E9-856C-4BA6-9FFF-6F39DD12ED51}" type="presParOf" srcId="{5815D92C-11CD-4E79-9CF3-358A60B7EEF0}" destId="{AEFD6193-B75B-4E39-9C9C-06AC2068C0C7}" srcOrd="0" destOrd="0" presId="urn:microsoft.com/office/officeart/2009/3/layout/StepUpProcess"/>
    <dgm:cxn modelId="{F774588E-326B-4542-9D7C-2ED3889EFCFB}" type="presParOf" srcId="{0B07351B-F656-4E96-96F9-5ECC91FA89A8}" destId="{0D92F0B9-CFEE-4EB1-B226-94DB4A4C1D79}" srcOrd="8" destOrd="0" presId="urn:microsoft.com/office/officeart/2009/3/layout/StepUpProcess"/>
    <dgm:cxn modelId="{5A6B2A13-3D60-4095-A55B-ECDD4230071E}" type="presParOf" srcId="{0D92F0B9-CFEE-4EB1-B226-94DB4A4C1D79}" destId="{96D50468-DB1F-4979-BC27-CEF958722C9E}" srcOrd="0" destOrd="0" presId="urn:microsoft.com/office/officeart/2009/3/layout/StepUpProcess"/>
    <dgm:cxn modelId="{4E39F402-C1CF-4210-8D0D-334E424C7AD0}" type="presParOf" srcId="{0D92F0B9-CFEE-4EB1-B226-94DB4A4C1D79}" destId="{791D9709-173E-4014-A058-B4C982BD5B9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A2A58-8FCD-44BF-BBB8-40BDE99A588C}" type="doc">
      <dgm:prSet loTypeId="urn:microsoft.com/office/officeart/2005/8/layout/hProcess9" loCatId="process" qsTypeId="urn:microsoft.com/office/officeart/2005/8/quickstyle/simple1" qsCatId="simple" csTypeId="urn:microsoft.com/office/officeart/2005/8/colors/accent1_2" csCatId="accent1" phldr="1"/>
      <dgm:spPr/>
    </dgm:pt>
    <dgm:pt modelId="{07767F0A-4A76-45A7-9499-915C5087E19F}">
      <dgm:prSet phldrT="[Text]"/>
      <dgm:spPr/>
      <dgm:t>
        <a:bodyPr/>
        <a:lstStyle/>
        <a:p>
          <a:r>
            <a:rPr lang="en-US" dirty="0" smtClean="0"/>
            <a:t>Identify Tier 1 data – that which exists (technical analytical)</a:t>
          </a:r>
          <a:endParaRPr lang="en-US" dirty="0"/>
        </a:p>
      </dgm:t>
    </dgm:pt>
    <dgm:pt modelId="{CEE7C7BD-4E17-4A90-8555-7BA491B5B16D}" type="parTrans" cxnId="{AF3F74A7-C5D5-4F2B-A58C-984257AD6000}">
      <dgm:prSet/>
      <dgm:spPr/>
      <dgm:t>
        <a:bodyPr/>
        <a:lstStyle/>
        <a:p>
          <a:endParaRPr lang="en-US"/>
        </a:p>
      </dgm:t>
    </dgm:pt>
    <dgm:pt modelId="{6AEDA1DE-89F3-4DCB-B9BC-A9115EC7E191}" type="sibTrans" cxnId="{AF3F74A7-C5D5-4F2B-A58C-984257AD6000}">
      <dgm:prSet/>
      <dgm:spPr/>
      <dgm:t>
        <a:bodyPr/>
        <a:lstStyle/>
        <a:p>
          <a:endParaRPr lang="en-US"/>
        </a:p>
      </dgm:t>
    </dgm:pt>
    <dgm:pt modelId="{BC1EE5E4-4135-4E5E-A9D4-89CF8AA1E553}">
      <dgm:prSet phldrT="[Text]"/>
      <dgm:spPr/>
      <dgm:t>
        <a:bodyPr/>
        <a:lstStyle/>
        <a:p>
          <a:r>
            <a:rPr lang="en-US" dirty="0" smtClean="0"/>
            <a:t>Form Tier 2 data – Issues intelligence</a:t>
          </a:r>
          <a:endParaRPr lang="en-US" dirty="0"/>
        </a:p>
      </dgm:t>
    </dgm:pt>
    <dgm:pt modelId="{33C5A154-DCA6-4697-851A-6DC531B34479}" type="parTrans" cxnId="{3639EC95-DC8E-4213-A784-AA21688E8D28}">
      <dgm:prSet/>
      <dgm:spPr/>
      <dgm:t>
        <a:bodyPr/>
        <a:lstStyle/>
        <a:p>
          <a:endParaRPr lang="en-US"/>
        </a:p>
      </dgm:t>
    </dgm:pt>
    <dgm:pt modelId="{02E9B821-3178-4197-AC8A-599852C60650}" type="sibTrans" cxnId="{3639EC95-DC8E-4213-A784-AA21688E8D28}">
      <dgm:prSet/>
      <dgm:spPr/>
      <dgm:t>
        <a:bodyPr/>
        <a:lstStyle/>
        <a:p>
          <a:endParaRPr lang="en-US"/>
        </a:p>
      </dgm:t>
    </dgm:pt>
    <dgm:pt modelId="{5B271CF8-4857-49E6-9B4A-06FC5830D462}">
      <dgm:prSet phldrT="[Text]"/>
      <dgm:spPr/>
      <dgm:t>
        <a:bodyPr/>
        <a:lstStyle/>
        <a:p>
          <a:r>
            <a:rPr lang="en-US" dirty="0" smtClean="0"/>
            <a:t>Create Tier 3 data –Context intelligence</a:t>
          </a:r>
          <a:endParaRPr lang="en-US" dirty="0"/>
        </a:p>
      </dgm:t>
    </dgm:pt>
    <dgm:pt modelId="{C616F3C5-57EF-4B82-A5FC-4D3D0D9CC718}" type="parTrans" cxnId="{B653515F-B7C8-4DD0-89C5-0436888B2646}">
      <dgm:prSet/>
      <dgm:spPr/>
      <dgm:t>
        <a:bodyPr/>
        <a:lstStyle/>
        <a:p>
          <a:endParaRPr lang="en-US"/>
        </a:p>
      </dgm:t>
    </dgm:pt>
    <dgm:pt modelId="{FCA76E49-3745-4F5D-8EDC-08A2EA81B92D}" type="sibTrans" cxnId="{B653515F-B7C8-4DD0-89C5-0436888B2646}">
      <dgm:prSet/>
      <dgm:spPr/>
      <dgm:t>
        <a:bodyPr/>
        <a:lstStyle/>
        <a:p>
          <a:endParaRPr lang="en-US"/>
        </a:p>
      </dgm:t>
    </dgm:pt>
    <dgm:pt modelId="{A627F971-074E-4AD3-AC26-339A7964420B}" type="pres">
      <dgm:prSet presAssocID="{904A2A58-8FCD-44BF-BBB8-40BDE99A588C}" presName="CompostProcess" presStyleCnt="0">
        <dgm:presLayoutVars>
          <dgm:dir/>
          <dgm:resizeHandles val="exact"/>
        </dgm:presLayoutVars>
      </dgm:prSet>
      <dgm:spPr/>
    </dgm:pt>
    <dgm:pt modelId="{331D1C59-63A9-48E4-9D66-E735BC7BDB14}" type="pres">
      <dgm:prSet presAssocID="{904A2A58-8FCD-44BF-BBB8-40BDE99A588C}" presName="arrow" presStyleLbl="bgShp" presStyleIdx="0" presStyleCnt="1" custLinFactNeighborX="-1418" custLinFactNeighborY="-1384"/>
      <dgm:spPr>
        <a:ln>
          <a:noFill/>
        </a:ln>
      </dgm:spPr>
    </dgm:pt>
    <dgm:pt modelId="{EB6A5409-3103-4A59-9D4C-2C54087E5230}" type="pres">
      <dgm:prSet presAssocID="{904A2A58-8FCD-44BF-BBB8-40BDE99A588C}" presName="linearProcess" presStyleCnt="0"/>
      <dgm:spPr/>
    </dgm:pt>
    <dgm:pt modelId="{6250C107-DAA2-4BDB-99C3-D7B20F8FD3E0}" type="pres">
      <dgm:prSet presAssocID="{07767F0A-4A76-45A7-9499-915C5087E19F}" presName="textNode" presStyleLbl="node1" presStyleIdx="0" presStyleCnt="3">
        <dgm:presLayoutVars>
          <dgm:bulletEnabled val="1"/>
        </dgm:presLayoutVars>
      </dgm:prSet>
      <dgm:spPr/>
      <dgm:t>
        <a:bodyPr/>
        <a:lstStyle/>
        <a:p>
          <a:endParaRPr lang="en-US"/>
        </a:p>
      </dgm:t>
    </dgm:pt>
    <dgm:pt modelId="{26163FCC-FF4F-414E-A1C8-E00BD702DE73}" type="pres">
      <dgm:prSet presAssocID="{6AEDA1DE-89F3-4DCB-B9BC-A9115EC7E191}" presName="sibTrans" presStyleCnt="0"/>
      <dgm:spPr/>
    </dgm:pt>
    <dgm:pt modelId="{3AC5E090-C3C4-4008-BFBD-2F9B1A578ACD}" type="pres">
      <dgm:prSet presAssocID="{BC1EE5E4-4135-4E5E-A9D4-89CF8AA1E553}" presName="textNode" presStyleLbl="node1" presStyleIdx="1" presStyleCnt="3">
        <dgm:presLayoutVars>
          <dgm:bulletEnabled val="1"/>
        </dgm:presLayoutVars>
      </dgm:prSet>
      <dgm:spPr/>
      <dgm:t>
        <a:bodyPr/>
        <a:lstStyle/>
        <a:p>
          <a:endParaRPr lang="en-US"/>
        </a:p>
      </dgm:t>
    </dgm:pt>
    <dgm:pt modelId="{C0AA7F8C-797C-4735-8296-9AAEC599AA52}" type="pres">
      <dgm:prSet presAssocID="{02E9B821-3178-4197-AC8A-599852C60650}" presName="sibTrans" presStyleCnt="0"/>
      <dgm:spPr/>
    </dgm:pt>
    <dgm:pt modelId="{4FBDB9E9-7156-48F5-9FBE-A4931752A10C}" type="pres">
      <dgm:prSet presAssocID="{5B271CF8-4857-49E6-9B4A-06FC5830D462}" presName="textNode" presStyleLbl="node1" presStyleIdx="2" presStyleCnt="3">
        <dgm:presLayoutVars>
          <dgm:bulletEnabled val="1"/>
        </dgm:presLayoutVars>
      </dgm:prSet>
      <dgm:spPr/>
      <dgm:t>
        <a:bodyPr/>
        <a:lstStyle/>
        <a:p>
          <a:endParaRPr lang="en-AU"/>
        </a:p>
      </dgm:t>
    </dgm:pt>
  </dgm:ptLst>
  <dgm:cxnLst>
    <dgm:cxn modelId="{91C17414-57D6-467F-9EE7-D145CB224F7D}" type="presOf" srcId="{BC1EE5E4-4135-4E5E-A9D4-89CF8AA1E553}" destId="{3AC5E090-C3C4-4008-BFBD-2F9B1A578ACD}" srcOrd="0" destOrd="0" presId="urn:microsoft.com/office/officeart/2005/8/layout/hProcess9"/>
    <dgm:cxn modelId="{B011C2DE-2D0B-4FCD-B96F-591B5C9702D2}" type="presOf" srcId="{07767F0A-4A76-45A7-9499-915C5087E19F}" destId="{6250C107-DAA2-4BDB-99C3-D7B20F8FD3E0}" srcOrd="0" destOrd="0" presId="urn:microsoft.com/office/officeart/2005/8/layout/hProcess9"/>
    <dgm:cxn modelId="{B653515F-B7C8-4DD0-89C5-0436888B2646}" srcId="{904A2A58-8FCD-44BF-BBB8-40BDE99A588C}" destId="{5B271CF8-4857-49E6-9B4A-06FC5830D462}" srcOrd="2" destOrd="0" parTransId="{C616F3C5-57EF-4B82-A5FC-4D3D0D9CC718}" sibTransId="{FCA76E49-3745-4F5D-8EDC-08A2EA81B92D}"/>
    <dgm:cxn modelId="{AF3F74A7-C5D5-4F2B-A58C-984257AD6000}" srcId="{904A2A58-8FCD-44BF-BBB8-40BDE99A588C}" destId="{07767F0A-4A76-45A7-9499-915C5087E19F}" srcOrd="0" destOrd="0" parTransId="{CEE7C7BD-4E17-4A90-8555-7BA491B5B16D}" sibTransId="{6AEDA1DE-89F3-4DCB-B9BC-A9115EC7E191}"/>
    <dgm:cxn modelId="{B021E62F-310E-4877-9C89-6ACB6D16E68B}" type="presOf" srcId="{904A2A58-8FCD-44BF-BBB8-40BDE99A588C}" destId="{A627F971-074E-4AD3-AC26-339A7964420B}" srcOrd="0" destOrd="0" presId="urn:microsoft.com/office/officeart/2005/8/layout/hProcess9"/>
    <dgm:cxn modelId="{3639EC95-DC8E-4213-A784-AA21688E8D28}" srcId="{904A2A58-8FCD-44BF-BBB8-40BDE99A588C}" destId="{BC1EE5E4-4135-4E5E-A9D4-89CF8AA1E553}" srcOrd="1" destOrd="0" parTransId="{33C5A154-DCA6-4697-851A-6DC531B34479}" sibTransId="{02E9B821-3178-4197-AC8A-599852C60650}"/>
    <dgm:cxn modelId="{36C5D170-9137-4710-B96F-3021C0FF8C3A}" type="presOf" srcId="{5B271CF8-4857-49E6-9B4A-06FC5830D462}" destId="{4FBDB9E9-7156-48F5-9FBE-A4931752A10C}" srcOrd="0" destOrd="0" presId="urn:microsoft.com/office/officeart/2005/8/layout/hProcess9"/>
    <dgm:cxn modelId="{9DF9BD9E-8E75-43B3-B88B-A987E2C4F3BC}" type="presParOf" srcId="{A627F971-074E-4AD3-AC26-339A7964420B}" destId="{331D1C59-63A9-48E4-9D66-E735BC7BDB14}" srcOrd="0" destOrd="0" presId="urn:microsoft.com/office/officeart/2005/8/layout/hProcess9"/>
    <dgm:cxn modelId="{535A1E1E-5CD3-475A-A969-9E438669EC2E}" type="presParOf" srcId="{A627F971-074E-4AD3-AC26-339A7964420B}" destId="{EB6A5409-3103-4A59-9D4C-2C54087E5230}" srcOrd="1" destOrd="0" presId="urn:microsoft.com/office/officeart/2005/8/layout/hProcess9"/>
    <dgm:cxn modelId="{270B920B-569F-4C45-AD85-E71AEBE54538}" type="presParOf" srcId="{EB6A5409-3103-4A59-9D4C-2C54087E5230}" destId="{6250C107-DAA2-4BDB-99C3-D7B20F8FD3E0}" srcOrd="0" destOrd="0" presId="urn:microsoft.com/office/officeart/2005/8/layout/hProcess9"/>
    <dgm:cxn modelId="{8486B748-E298-4005-942C-120E3FB3636C}" type="presParOf" srcId="{EB6A5409-3103-4A59-9D4C-2C54087E5230}" destId="{26163FCC-FF4F-414E-A1C8-E00BD702DE73}" srcOrd="1" destOrd="0" presId="urn:microsoft.com/office/officeart/2005/8/layout/hProcess9"/>
    <dgm:cxn modelId="{40D20A2E-CCA2-4668-AF6F-8DDFE330EA1D}" type="presParOf" srcId="{EB6A5409-3103-4A59-9D4C-2C54087E5230}" destId="{3AC5E090-C3C4-4008-BFBD-2F9B1A578ACD}" srcOrd="2" destOrd="0" presId="urn:microsoft.com/office/officeart/2005/8/layout/hProcess9"/>
    <dgm:cxn modelId="{E3163E17-5198-411D-BCBA-2CF67A216A2E}" type="presParOf" srcId="{EB6A5409-3103-4A59-9D4C-2C54087E5230}" destId="{C0AA7F8C-797C-4735-8296-9AAEC599AA52}" srcOrd="3" destOrd="0" presId="urn:microsoft.com/office/officeart/2005/8/layout/hProcess9"/>
    <dgm:cxn modelId="{2421FE00-DB0B-47BF-947F-95818ED322CF}" type="presParOf" srcId="{EB6A5409-3103-4A59-9D4C-2C54087E5230}" destId="{4FBDB9E9-7156-48F5-9FBE-A4931752A10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79E2-5F94-4DCB-852F-66AD76A797BB}">
      <dsp:nvSpPr>
        <dsp:cNvPr id="0" name=""/>
        <dsp:cNvSpPr/>
      </dsp:nvSpPr>
      <dsp:spPr>
        <a:xfrm rot="5400000">
          <a:off x="287822" y="2510192"/>
          <a:ext cx="862533" cy="14352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2E174-8439-4BA0-9E52-28A031B6430B}">
      <dsp:nvSpPr>
        <dsp:cNvPr id="0" name=""/>
        <dsp:cNvSpPr/>
      </dsp:nvSpPr>
      <dsp:spPr>
        <a:xfrm>
          <a:off x="143844" y="2939019"/>
          <a:ext cx="1295739" cy="11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AU" sz="1000" kern="1200" smtClean="0"/>
            <a:t>What </a:t>
          </a:r>
          <a:r>
            <a:rPr lang="en-AU" sz="1000" kern="1200" dirty="0" smtClean="0"/>
            <a:t>does the unit (and its staff) need &amp; want?</a:t>
          </a:r>
          <a:endParaRPr lang="en-AU" sz="1000" kern="1200" dirty="0"/>
        </a:p>
      </dsp:txBody>
      <dsp:txXfrm>
        <a:off x="143844" y="2939019"/>
        <a:ext cx="1295739" cy="1135791"/>
      </dsp:txXfrm>
    </dsp:sp>
    <dsp:sp modelId="{C55A72B8-5EBA-47B9-811B-35909FBB960D}">
      <dsp:nvSpPr>
        <dsp:cNvPr id="0" name=""/>
        <dsp:cNvSpPr/>
      </dsp:nvSpPr>
      <dsp:spPr>
        <a:xfrm>
          <a:off x="1195104" y="2404529"/>
          <a:ext cx="244479" cy="2444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12E97-EA33-4CF8-9681-7A33276ADD6F}">
      <dsp:nvSpPr>
        <dsp:cNvPr id="0" name=""/>
        <dsp:cNvSpPr/>
      </dsp:nvSpPr>
      <dsp:spPr>
        <a:xfrm rot="5400000">
          <a:off x="1874060" y="2117676"/>
          <a:ext cx="862533" cy="14352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C8316-DAFD-4683-B2F5-33EB69EC6067}">
      <dsp:nvSpPr>
        <dsp:cNvPr id="0" name=""/>
        <dsp:cNvSpPr/>
      </dsp:nvSpPr>
      <dsp:spPr>
        <a:xfrm>
          <a:off x="1730082" y="2546503"/>
          <a:ext cx="1295739" cy="11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AU" sz="1000" kern="1200" dirty="0" smtClean="0"/>
            <a:t>What is the context for the evidence – what needs to be provided and what type of interpretation is needed?</a:t>
          </a:r>
          <a:endParaRPr lang="en-AU" sz="1000" kern="1200" dirty="0"/>
        </a:p>
      </dsp:txBody>
      <dsp:txXfrm>
        <a:off x="1730082" y="2546503"/>
        <a:ext cx="1295739" cy="1135791"/>
      </dsp:txXfrm>
    </dsp:sp>
    <dsp:sp modelId="{31290D4A-66A5-46E4-82C6-8293BD3472C7}">
      <dsp:nvSpPr>
        <dsp:cNvPr id="0" name=""/>
        <dsp:cNvSpPr/>
      </dsp:nvSpPr>
      <dsp:spPr>
        <a:xfrm>
          <a:off x="2781342" y="2012012"/>
          <a:ext cx="244479" cy="2444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BC680-9658-425D-9E07-0C8073E5C2DA}">
      <dsp:nvSpPr>
        <dsp:cNvPr id="0" name=""/>
        <dsp:cNvSpPr/>
      </dsp:nvSpPr>
      <dsp:spPr>
        <a:xfrm rot="5400000">
          <a:off x="3460299" y="1424947"/>
          <a:ext cx="862533" cy="14352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68D26-2DD4-4F73-A983-9306368F00CF}">
      <dsp:nvSpPr>
        <dsp:cNvPr id="0" name=""/>
        <dsp:cNvSpPr/>
      </dsp:nvSpPr>
      <dsp:spPr>
        <a:xfrm>
          <a:off x="3316320" y="1912790"/>
          <a:ext cx="1295739" cy="173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AU" sz="1000" kern="1200" dirty="0" smtClean="0"/>
            <a:t>What assumptions does the unit (and its staff )have? What are the assumptions of students, academic staff, senior leaders and other external stakeholders hold about the unit and its programs?</a:t>
          </a:r>
          <a:endParaRPr lang="en-AU" sz="1000" kern="1200" dirty="0"/>
        </a:p>
      </dsp:txBody>
      <dsp:txXfrm>
        <a:off x="3316320" y="1912790"/>
        <a:ext cx="1295739" cy="1736216"/>
      </dsp:txXfrm>
    </dsp:sp>
    <dsp:sp modelId="{1C58C2C8-280F-4A3F-A534-BE2CD3838128}">
      <dsp:nvSpPr>
        <dsp:cNvPr id="0" name=""/>
        <dsp:cNvSpPr/>
      </dsp:nvSpPr>
      <dsp:spPr>
        <a:xfrm>
          <a:off x="4367581" y="1319284"/>
          <a:ext cx="244479" cy="2444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AAE37-4583-4B22-82D5-B5C3149EC17D}">
      <dsp:nvSpPr>
        <dsp:cNvPr id="0" name=""/>
        <dsp:cNvSpPr/>
      </dsp:nvSpPr>
      <dsp:spPr>
        <a:xfrm rot="5400000">
          <a:off x="5046537" y="1032431"/>
          <a:ext cx="862533" cy="14352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D1C03-4D4C-4328-B790-4F83EC6CD8C8}">
      <dsp:nvSpPr>
        <dsp:cNvPr id="0" name=""/>
        <dsp:cNvSpPr/>
      </dsp:nvSpPr>
      <dsp:spPr>
        <a:xfrm>
          <a:off x="4902559" y="1461258"/>
          <a:ext cx="1295739" cy="11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AU" sz="1000" kern="1200" dirty="0" smtClean="0"/>
            <a:t>What is the theoretical grounding of the unit’s practice? How consistent is it with the rest of the institution’s mindset?</a:t>
          </a:r>
          <a:endParaRPr lang="en-AU" sz="1000" kern="1200" dirty="0"/>
        </a:p>
      </dsp:txBody>
      <dsp:txXfrm>
        <a:off x="4902559" y="1461258"/>
        <a:ext cx="1295739" cy="1135791"/>
      </dsp:txXfrm>
    </dsp:sp>
    <dsp:sp modelId="{FB13515C-C4A7-4915-8F16-013C3DCAB65D}">
      <dsp:nvSpPr>
        <dsp:cNvPr id="0" name=""/>
        <dsp:cNvSpPr/>
      </dsp:nvSpPr>
      <dsp:spPr>
        <a:xfrm>
          <a:off x="5953819" y="926767"/>
          <a:ext cx="244479" cy="2444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50468-DB1F-4979-BC27-CEF958722C9E}">
      <dsp:nvSpPr>
        <dsp:cNvPr id="0" name=""/>
        <dsp:cNvSpPr/>
      </dsp:nvSpPr>
      <dsp:spPr>
        <a:xfrm rot="5400000">
          <a:off x="6632775" y="639915"/>
          <a:ext cx="862533" cy="143523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D9709-173E-4014-A058-B4C982BD5B9B}">
      <dsp:nvSpPr>
        <dsp:cNvPr id="0" name=""/>
        <dsp:cNvSpPr/>
      </dsp:nvSpPr>
      <dsp:spPr>
        <a:xfrm>
          <a:off x="6488797" y="1068741"/>
          <a:ext cx="1295739" cy="11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AU" sz="1000" kern="1200" dirty="0" smtClean="0"/>
            <a:t>What is practical given internal expectations, regulatory compliance requirements, timelines and resource limitations?</a:t>
          </a:r>
        </a:p>
      </dsp:txBody>
      <dsp:txXfrm>
        <a:off x="6488797" y="1068741"/>
        <a:ext cx="1295739" cy="1135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D1C59-63A9-48E4-9D66-E735BC7BDB14}">
      <dsp:nvSpPr>
        <dsp:cNvPr id="0" name=""/>
        <dsp:cNvSpPr/>
      </dsp:nvSpPr>
      <dsp:spPr>
        <a:xfrm>
          <a:off x="383724"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0C107-DAA2-4BDB-99C3-D7B20F8FD3E0}">
      <dsp:nvSpPr>
        <dsp:cNvPr id="0" name=""/>
        <dsp:cNvSpPr/>
      </dsp:nvSpPr>
      <dsp:spPr>
        <a:xfrm>
          <a:off x="206573" y="1219199"/>
          <a:ext cx="18288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Tier 1 data – that which exists (technical analytical)</a:t>
          </a:r>
          <a:endParaRPr lang="en-US" sz="1800" kern="1200" dirty="0"/>
        </a:p>
      </dsp:txBody>
      <dsp:txXfrm>
        <a:off x="285928" y="1298554"/>
        <a:ext cx="1670090" cy="1466890"/>
      </dsp:txXfrm>
    </dsp:sp>
    <dsp:sp modelId="{3AC5E090-C3C4-4008-BFBD-2F9B1A578ACD}">
      <dsp:nvSpPr>
        <dsp:cNvPr id="0" name=""/>
        <dsp:cNvSpPr/>
      </dsp:nvSpPr>
      <dsp:spPr>
        <a:xfrm>
          <a:off x="2133600" y="1219199"/>
          <a:ext cx="18288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Form Tier 2 data – Issues intelligence</a:t>
          </a:r>
          <a:endParaRPr lang="en-US" sz="1800" kern="1200" dirty="0"/>
        </a:p>
      </dsp:txBody>
      <dsp:txXfrm>
        <a:off x="2212955" y="1298554"/>
        <a:ext cx="1670090" cy="1466890"/>
      </dsp:txXfrm>
    </dsp:sp>
    <dsp:sp modelId="{4FBDB9E9-7156-48F5-9FBE-A4931752A10C}">
      <dsp:nvSpPr>
        <dsp:cNvPr id="0" name=""/>
        <dsp:cNvSpPr/>
      </dsp:nvSpPr>
      <dsp:spPr>
        <a:xfrm>
          <a:off x="4060626" y="1219199"/>
          <a:ext cx="18288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Create Tier 3 data –Context intelligence</a:t>
          </a:r>
          <a:endParaRPr lang="en-US" sz="1800" kern="1200" dirty="0"/>
        </a:p>
      </dsp:txBody>
      <dsp:txXfrm>
        <a:off x="4139981" y="1298554"/>
        <a:ext cx="1670090" cy="146689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46A4ADA-17AB-48F0-A868-37218665E4EF}" type="datetimeFigureOut">
              <a:rPr lang="en-AU" smtClean="0"/>
              <a:t>2/06/2016</a:t>
            </a:fld>
            <a:endParaRPr lang="en-AU"/>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7EC4B1D4-0C6A-4A85-B798-B7B144D94456}" type="slidenum">
              <a:rPr lang="en-AU" smtClean="0"/>
              <a:t>‹#›</a:t>
            </a:fld>
            <a:endParaRPr lang="en-AU"/>
          </a:p>
        </p:txBody>
      </p:sp>
    </p:spTree>
    <p:extLst>
      <p:ext uri="{BB962C8B-B14F-4D97-AF65-F5344CB8AC3E}">
        <p14:creationId xmlns:p14="http://schemas.microsoft.com/office/powerpoint/2010/main" val="199670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C4B1D4-0C6A-4A85-B798-B7B144D94456}" type="slidenum">
              <a:rPr lang="en-AU" smtClean="0"/>
              <a:t>3</a:t>
            </a:fld>
            <a:endParaRPr lang="en-AU"/>
          </a:p>
        </p:txBody>
      </p:sp>
    </p:spTree>
    <p:extLst>
      <p:ext uri="{BB962C8B-B14F-4D97-AF65-F5344CB8AC3E}">
        <p14:creationId xmlns:p14="http://schemas.microsoft.com/office/powerpoint/2010/main" val="357520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C4B1D4-0C6A-4A85-B798-B7B144D94456}" type="slidenum">
              <a:rPr lang="en-AU" smtClean="0"/>
              <a:t>9</a:t>
            </a:fld>
            <a:endParaRPr lang="en-AU"/>
          </a:p>
        </p:txBody>
      </p:sp>
    </p:spTree>
    <p:extLst>
      <p:ext uri="{BB962C8B-B14F-4D97-AF65-F5344CB8AC3E}">
        <p14:creationId xmlns:p14="http://schemas.microsoft.com/office/powerpoint/2010/main" val="77243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C33D2D-64ED-4B64-93BD-5EADA31F1EC0}" type="slidenum">
              <a:rPr lang="en-US" altLang="en-US"/>
              <a:pPr/>
              <a:t>19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C4B1D4-0C6A-4A85-B798-B7B144D94456}" type="slidenum">
              <a:rPr lang="en-AU" smtClean="0"/>
              <a:t>20</a:t>
            </a:fld>
            <a:endParaRPr lang="en-AU"/>
          </a:p>
        </p:txBody>
      </p:sp>
    </p:spTree>
    <p:extLst>
      <p:ext uri="{BB962C8B-B14F-4D97-AF65-F5344CB8AC3E}">
        <p14:creationId xmlns:p14="http://schemas.microsoft.com/office/powerpoint/2010/main" val="114165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06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EFD2E0-76CB-4A4A-BD1A-8F3787B600D7}" type="datetimeFigureOut">
              <a:rPr lang="en-US" smtClean="0"/>
              <a:t>6/2/2016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1629DE-13E3-B14A-A5FA-E4231FC11BA1}" type="slidenum">
              <a:rPr lang="en-US" smtClean="0"/>
              <a:t>‹#›</a:t>
            </a:fld>
            <a:endParaRPr lang="en-US"/>
          </a:p>
        </p:txBody>
      </p:sp>
    </p:spTree>
    <p:extLst>
      <p:ext uri="{BB962C8B-B14F-4D97-AF65-F5344CB8AC3E}">
        <p14:creationId xmlns:p14="http://schemas.microsoft.com/office/powerpoint/2010/main" val="7238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00113"/>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364132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764704"/>
            <a:ext cx="5328152" cy="972008"/>
          </a:xfrm>
          <a:prstGeom prst="rect">
            <a:avLst/>
          </a:prstGeom>
        </p:spPr>
        <p:txBody>
          <a:bodyPr/>
          <a:lstStyle>
            <a:lvl1pPr algn="l">
              <a:defRPr sz="3200" b="1" i="0" baseline="0">
                <a:solidFill>
                  <a:schemeClr val="accent4"/>
                </a:solidFill>
              </a:defRPr>
            </a:lvl1pPr>
          </a:lstStyle>
          <a:p>
            <a:r>
              <a:rPr lang="en-US" dirty="0" smtClean="0"/>
              <a:t>Click to edit</a:t>
            </a:r>
            <a:endParaRPr lang="en-AU" dirty="0"/>
          </a:p>
        </p:txBody>
      </p:sp>
      <p:sp>
        <p:nvSpPr>
          <p:cNvPr id="3" name="Subtitle 2"/>
          <p:cNvSpPr>
            <a:spLocks noGrp="1"/>
          </p:cNvSpPr>
          <p:nvPr>
            <p:ph type="subTitle" idx="1"/>
          </p:nvPr>
        </p:nvSpPr>
        <p:spPr>
          <a:xfrm>
            <a:off x="611560" y="2132856"/>
            <a:ext cx="7920880" cy="4392488"/>
          </a:xfrm>
          <a:prstGeom prst="rect">
            <a:avLst/>
          </a:prstGeom>
        </p:spPr>
        <p:txBody>
          <a:bodyPr/>
          <a:lstStyle>
            <a:lvl1pPr marL="0" indent="0" algn="l">
              <a:spcBef>
                <a:spcPts val="600"/>
              </a:spcBef>
              <a:buNone/>
              <a:defRPr sz="2800" b="1" baseline="0">
                <a:solidFill>
                  <a:schemeClr val="tx1"/>
                </a:solidFill>
                <a:latin typeface="+mn-lt"/>
              </a:defRPr>
            </a:lvl1pPr>
            <a:lvl2pPr marL="0" indent="0" algn="l">
              <a:spcBef>
                <a:spcPts val="600"/>
              </a:spcBef>
              <a:buNone/>
              <a:defRPr sz="2400" baseline="0">
                <a:solidFill>
                  <a:schemeClr val="tx1"/>
                </a:solidFill>
              </a:defRPr>
            </a:lvl2pPr>
            <a:lvl3pPr marL="468000" indent="-252000" algn="l">
              <a:spcBef>
                <a:spcPts val="600"/>
              </a:spcBef>
              <a:buClr>
                <a:schemeClr val="accent4"/>
              </a:buClr>
              <a:buSzPct val="130000"/>
              <a:buFont typeface="Wingdings" pitchFamily="2" charset="2"/>
              <a:buChar char="§"/>
              <a:defRPr sz="2000" baseline="0">
                <a:solidFill>
                  <a:schemeClr val="tx1"/>
                </a:solidFill>
              </a:defRPr>
            </a:lvl3pPr>
            <a:lvl4pPr marL="720000" indent="-252000" algn="l">
              <a:spcBef>
                <a:spcPts val="600"/>
              </a:spcBef>
              <a:buClr>
                <a:schemeClr val="accent4"/>
              </a:buClr>
              <a:buSzPct val="130000"/>
              <a:buFont typeface="Arial" pitchFamily="34" charset="0"/>
              <a:buChar char="•"/>
              <a:defRPr sz="1800" baseline="0">
                <a:solidFill>
                  <a:schemeClr val="tx1"/>
                </a:solidFill>
              </a:defRPr>
            </a:lvl4pPr>
            <a:lvl5pPr marL="972000" indent="-252000" algn="l">
              <a:spcBef>
                <a:spcPts val="600"/>
              </a:spcBef>
              <a:buClr>
                <a:schemeClr val="accent4"/>
              </a:buClr>
              <a:buSzPct val="130000"/>
              <a:buFont typeface="Arial" pitchFamily="34" charset="0"/>
              <a:buChar char="•"/>
              <a:defRPr sz="1600" baseline="0">
                <a:solidFill>
                  <a:schemeClr val="tx1"/>
                </a:solidFill>
              </a:defRPr>
            </a:lvl5pPr>
            <a:lvl6pPr marL="1224000" indent="-252000" algn="l">
              <a:spcBef>
                <a:spcPts val="600"/>
              </a:spcBef>
              <a:buClr>
                <a:schemeClr val="accent4"/>
              </a:buClr>
              <a:buSzPct val="130000"/>
              <a:buFont typeface="Arial" pitchFamily="34" charset="0"/>
              <a:buChar char="•"/>
              <a:defRPr sz="1400" baseline="0">
                <a:solidFill>
                  <a:schemeClr val="tx1"/>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p>
          <a:p>
            <a:pPr lvl="1"/>
            <a:r>
              <a:rPr lang="en-AU" dirty="0" smtClean="0"/>
              <a:t>Body</a:t>
            </a:r>
          </a:p>
          <a:p>
            <a:pPr lvl="2"/>
            <a:r>
              <a:rPr lang="en-AU" dirty="0" smtClean="0"/>
              <a:t>Bullet 1</a:t>
            </a:r>
          </a:p>
          <a:p>
            <a:pPr lvl="3"/>
            <a:r>
              <a:rPr lang="en-AU" dirty="0" smtClean="0"/>
              <a:t>Bullet 2</a:t>
            </a:r>
          </a:p>
          <a:p>
            <a:pPr lvl="4"/>
            <a:r>
              <a:rPr lang="en-AU" dirty="0" smtClean="0"/>
              <a:t>Bullet 3</a:t>
            </a:r>
          </a:p>
          <a:p>
            <a:pPr lvl="5"/>
            <a:r>
              <a:rPr lang="en-AU" dirty="0" smtClean="0"/>
              <a:t>Bullet 4</a:t>
            </a:r>
          </a:p>
          <a:p>
            <a:pPr lvl="3"/>
            <a:endParaRPr lang="en-AU" dirty="0" smtClean="0"/>
          </a:p>
        </p:txBody>
      </p:sp>
    </p:spTree>
    <p:extLst>
      <p:ext uri="{BB962C8B-B14F-4D97-AF65-F5344CB8AC3E}">
        <p14:creationId xmlns:p14="http://schemas.microsoft.com/office/powerpoint/2010/main" val="211092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EFD2E0-76CB-4A4A-BD1A-8F3787B600D7}" type="datetimeFigureOut">
              <a:rPr lang="en-US" smtClean="0"/>
              <a:t>6/2/2016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1629DE-13E3-B14A-A5FA-E4231FC11BA1}" type="slidenum">
              <a:rPr lang="en-US" smtClean="0"/>
              <a:t>‹#›</a:t>
            </a:fld>
            <a:endParaRPr lang="en-US"/>
          </a:p>
        </p:txBody>
      </p:sp>
    </p:spTree>
    <p:extLst>
      <p:ext uri="{BB962C8B-B14F-4D97-AF65-F5344CB8AC3E}">
        <p14:creationId xmlns:p14="http://schemas.microsoft.com/office/powerpoint/2010/main" val="79279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764704"/>
            <a:ext cx="5328152" cy="972008"/>
          </a:xfrm>
          <a:prstGeom prst="rect">
            <a:avLst/>
          </a:prstGeom>
        </p:spPr>
        <p:txBody>
          <a:bodyPr/>
          <a:lstStyle>
            <a:lvl1pPr algn="l">
              <a:defRPr sz="3200" b="1" i="0" baseline="0">
                <a:solidFill>
                  <a:schemeClr val="accent4"/>
                </a:solidFill>
              </a:defRPr>
            </a:lvl1pPr>
          </a:lstStyle>
          <a:p>
            <a:r>
              <a:rPr lang="en-US" dirty="0" smtClean="0"/>
              <a:t>Click to edit</a:t>
            </a:r>
            <a:endParaRPr lang="en-AU" dirty="0"/>
          </a:p>
        </p:txBody>
      </p:sp>
      <p:sp>
        <p:nvSpPr>
          <p:cNvPr id="3" name="Subtitle 2"/>
          <p:cNvSpPr>
            <a:spLocks noGrp="1"/>
          </p:cNvSpPr>
          <p:nvPr>
            <p:ph type="subTitle" idx="1"/>
          </p:nvPr>
        </p:nvSpPr>
        <p:spPr>
          <a:xfrm>
            <a:off x="611560" y="2132856"/>
            <a:ext cx="7920880" cy="4392488"/>
          </a:xfrm>
          <a:prstGeom prst="rect">
            <a:avLst/>
          </a:prstGeom>
        </p:spPr>
        <p:txBody>
          <a:bodyPr/>
          <a:lstStyle>
            <a:lvl1pPr marL="0" indent="0" algn="l">
              <a:spcBef>
                <a:spcPts val="600"/>
              </a:spcBef>
              <a:buNone/>
              <a:defRPr sz="2800" b="1" baseline="0">
                <a:solidFill>
                  <a:schemeClr val="tx1"/>
                </a:solidFill>
                <a:latin typeface="+mn-lt"/>
              </a:defRPr>
            </a:lvl1pPr>
            <a:lvl2pPr marL="0" indent="0" algn="l">
              <a:spcBef>
                <a:spcPts val="600"/>
              </a:spcBef>
              <a:buNone/>
              <a:defRPr sz="2400" baseline="0">
                <a:solidFill>
                  <a:schemeClr val="tx1"/>
                </a:solidFill>
              </a:defRPr>
            </a:lvl2pPr>
            <a:lvl3pPr marL="468000" indent="-252000" algn="l">
              <a:spcBef>
                <a:spcPts val="600"/>
              </a:spcBef>
              <a:buClr>
                <a:schemeClr val="accent4"/>
              </a:buClr>
              <a:buSzPct val="130000"/>
              <a:buFont typeface="Wingdings" pitchFamily="2" charset="2"/>
              <a:buChar char="§"/>
              <a:defRPr sz="2000" baseline="0">
                <a:solidFill>
                  <a:schemeClr val="tx1"/>
                </a:solidFill>
              </a:defRPr>
            </a:lvl3pPr>
            <a:lvl4pPr marL="720000" indent="-252000" algn="l">
              <a:spcBef>
                <a:spcPts val="600"/>
              </a:spcBef>
              <a:buClr>
                <a:schemeClr val="accent4"/>
              </a:buClr>
              <a:buSzPct val="130000"/>
              <a:buFont typeface="Arial" pitchFamily="34" charset="0"/>
              <a:buChar char="•"/>
              <a:defRPr sz="1800" baseline="0">
                <a:solidFill>
                  <a:schemeClr val="tx1"/>
                </a:solidFill>
              </a:defRPr>
            </a:lvl4pPr>
            <a:lvl5pPr marL="972000" indent="-252000" algn="l">
              <a:spcBef>
                <a:spcPts val="600"/>
              </a:spcBef>
              <a:buClr>
                <a:schemeClr val="accent4"/>
              </a:buClr>
              <a:buSzPct val="130000"/>
              <a:buFont typeface="Arial" pitchFamily="34" charset="0"/>
              <a:buChar char="•"/>
              <a:defRPr sz="1600" baseline="0">
                <a:solidFill>
                  <a:schemeClr val="tx1"/>
                </a:solidFill>
              </a:defRPr>
            </a:lvl5pPr>
            <a:lvl6pPr marL="1224000" indent="-252000" algn="l">
              <a:spcBef>
                <a:spcPts val="600"/>
              </a:spcBef>
              <a:buClr>
                <a:schemeClr val="accent4"/>
              </a:buClr>
              <a:buSzPct val="130000"/>
              <a:buFont typeface="Arial" pitchFamily="34" charset="0"/>
              <a:buChar char="•"/>
              <a:defRPr sz="1400" baseline="0">
                <a:solidFill>
                  <a:schemeClr val="tx1"/>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p>
          <a:p>
            <a:pPr lvl="1"/>
            <a:r>
              <a:rPr lang="en-AU" dirty="0" smtClean="0"/>
              <a:t>Body</a:t>
            </a:r>
          </a:p>
          <a:p>
            <a:pPr lvl="2"/>
            <a:r>
              <a:rPr lang="en-AU" dirty="0" smtClean="0"/>
              <a:t>Bullet 1</a:t>
            </a:r>
          </a:p>
          <a:p>
            <a:pPr lvl="3"/>
            <a:r>
              <a:rPr lang="en-AU" dirty="0" smtClean="0"/>
              <a:t>Bullet 2</a:t>
            </a:r>
          </a:p>
          <a:p>
            <a:pPr lvl="4"/>
            <a:r>
              <a:rPr lang="en-AU" dirty="0" smtClean="0"/>
              <a:t>Bullet 3</a:t>
            </a:r>
          </a:p>
          <a:p>
            <a:pPr lvl="5"/>
            <a:r>
              <a:rPr lang="en-AU" dirty="0" smtClean="0"/>
              <a:t>Bullet 4</a:t>
            </a:r>
          </a:p>
          <a:p>
            <a:pPr lvl="3"/>
            <a:endParaRPr lang="en-AU" dirty="0" smtClean="0"/>
          </a:p>
        </p:txBody>
      </p:sp>
    </p:spTree>
    <p:extLst>
      <p:ext uri="{BB962C8B-B14F-4D97-AF65-F5344CB8AC3E}">
        <p14:creationId xmlns:p14="http://schemas.microsoft.com/office/powerpoint/2010/main" val="74371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36998" y="554803"/>
            <a:ext cx="6041694" cy="1068514"/>
          </a:xfrm>
          <a:prstGeom prst="rect">
            <a:avLst/>
          </a:prstGeom>
        </p:spPr>
        <p:txBody>
          <a:bodyPr/>
          <a:lstStyle>
            <a:lvl1pPr marL="0" indent="0">
              <a:buNone/>
              <a:defRPr b="1" baseline="0">
                <a:solidFill>
                  <a:srgbClr val="F58220"/>
                </a:solidFill>
                <a:latin typeface="Verdana" panose="020B0604030504040204" pitchFamily="34" charset="0"/>
                <a:ea typeface="Verdana" panose="020B0604030504040204" pitchFamily="34" charset="0"/>
                <a:cs typeface="Verdana" panose="020B0604030504040204" pitchFamily="34" charset="0"/>
              </a:defRPr>
            </a:lvl1pPr>
            <a:lvl5pPr marL="1828800" indent="0">
              <a:buNone/>
              <a:defRPr/>
            </a:lvl5pPr>
          </a:lstStyle>
          <a:p>
            <a:pPr lvl="0"/>
            <a:r>
              <a:rPr lang="en-AU" dirty="0" smtClean="0"/>
              <a:t>Heading – click to add text</a:t>
            </a:r>
            <a:endParaRPr lang="en-AU" dirty="0"/>
          </a:p>
        </p:txBody>
      </p:sp>
      <p:sp>
        <p:nvSpPr>
          <p:cNvPr id="3" name="Text Placeholder 2"/>
          <p:cNvSpPr>
            <a:spLocks noGrp="1"/>
          </p:cNvSpPr>
          <p:nvPr>
            <p:ph type="body" sz="quarter" idx="13" hasCustomPrompt="1"/>
          </p:nvPr>
        </p:nvSpPr>
        <p:spPr>
          <a:xfrm>
            <a:off x="636998" y="1993187"/>
            <a:ext cx="3429619" cy="4576314"/>
          </a:xfrm>
          <a:prstGeom prst="rect">
            <a:avLst/>
          </a:prstGeom>
        </p:spPr>
        <p:txBody>
          <a:bodyPr/>
          <a:lstStyle>
            <a:lvl1pPr marL="0" marR="0" indent="-257175" algn="l" defTabSz="914400" rtl="0" eaLnBrk="1" fontAlgn="auto" latinLnBrk="0" hangingPunct="1">
              <a:lnSpc>
                <a:spcPct val="100000"/>
              </a:lnSpc>
              <a:spcBef>
                <a:spcPct val="20000"/>
              </a:spcBef>
              <a:spcAft>
                <a:spcPts val="0"/>
              </a:spcAft>
              <a:buClr>
                <a:srgbClr val="F2CE50"/>
              </a:buClr>
              <a:buSzPct val="80000"/>
              <a:buFontTx/>
              <a:buNone/>
              <a:tabLst/>
              <a:defRPr sz="2400" b="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vl2pPr marL="557213" marR="0"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lvl2pPr>
            <a:lvl3pPr marL="857250" marR="0"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lvl3pPr>
            <a:lvl4pPr marL="1200150" marR="0"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lvl4pPr>
            <a:lvl5pPr marL="1543050" marR="0"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lvl5pPr>
          </a:lstStyle>
          <a:p>
            <a:pPr lvl="0"/>
            <a:r>
              <a:rPr lang="en-US" dirty="0" smtClean="0"/>
              <a:t>Sub heading</a:t>
            </a:r>
          </a:p>
          <a:p>
            <a:pPr marL="557213" marR="0" lvl="1"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857250" marR="0" lvl="2"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pPr>
            <a:r>
              <a:rPr kumimoji="0" lang="en-US" sz="15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1200150" marR="0" lvl="3"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1543050" marR="0" lvl="4"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en-AU"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endParaRPr lang="en-AU" dirty="0"/>
          </a:p>
        </p:txBody>
      </p:sp>
      <p:sp>
        <p:nvSpPr>
          <p:cNvPr id="4" name="Text Placeholder 8"/>
          <p:cNvSpPr>
            <a:spLocks noGrp="1"/>
          </p:cNvSpPr>
          <p:nvPr>
            <p:ph type="body" sz="quarter" idx="14" hasCustomPrompt="1"/>
          </p:nvPr>
        </p:nvSpPr>
        <p:spPr>
          <a:xfrm>
            <a:off x="4434921" y="1993187"/>
            <a:ext cx="3405187" cy="4566041"/>
          </a:xfrm>
          <a:prstGeom prst="rect">
            <a:avLst/>
          </a:prstGeom>
        </p:spPr>
        <p:txBody>
          <a:bodyPr/>
          <a:lstStyle>
            <a:lvl1pPr marL="0" marR="0" indent="-257175" algn="l" defTabSz="914400" rtl="0" eaLnBrk="1" fontAlgn="auto" latinLnBrk="0" hangingPunct="1">
              <a:lnSpc>
                <a:spcPct val="100000"/>
              </a:lnSpc>
              <a:spcBef>
                <a:spcPct val="20000"/>
              </a:spcBef>
              <a:spcAft>
                <a:spcPts val="0"/>
              </a:spcAft>
              <a:buClr>
                <a:srgbClr val="F2CE50"/>
              </a:buClr>
              <a:buSzPct val="80000"/>
              <a:buFontTx/>
              <a:buNone/>
              <a:tabLst/>
              <a:defRPr sz="2400" b="1">
                <a:latin typeface="Verdana" panose="020B0604030504040204" pitchFamily="34" charset="0"/>
                <a:ea typeface="Verdana" panose="020B0604030504040204" pitchFamily="34" charset="0"/>
                <a:cs typeface="Verdana" panose="020B0604030504040204" pitchFamily="34" charset="0"/>
              </a:defRPr>
            </a:lvl1pPr>
            <a:lvl2pPr marL="557213" marR="0"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lvl2pPr>
            <a:lvl3pPr marL="857250" marR="0"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lvl3pPr>
            <a:lvl4pPr marL="1200150" marR="0"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lvl4pPr>
            <a:lvl5pPr marL="1543050" marR="0"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lvl5pPr>
          </a:lstStyle>
          <a:p>
            <a:pPr lvl="0"/>
            <a:r>
              <a:rPr lang="en-US" dirty="0" smtClean="0"/>
              <a:t>Sub heading</a:t>
            </a:r>
          </a:p>
          <a:p>
            <a:pPr marL="557213" marR="0" lvl="1"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857250" marR="0" lvl="2"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pPr>
            <a:r>
              <a:rPr kumimoji="0" lang="en-US" sz="15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1200150" marR="0" lvl="3"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1543050" marR="0" lvl="4"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en-AU"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158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ontent Placeholder 2"/>
          <p:cNvSpPr>
            <a:spLocks noGrp="1"/>
          </p:cNvSpPr>
          <p:nvPr>
            <p:ph sz="quarter" idx="10" hasCustomPrompt="1"/>
          </p:nvPr>
        </p:nvSpPr>
        <p:spPr>
          <a:xfrm>
            <a:off x="636996" y="1993944"/>
            <a:ext cx="7191910" cy="4232196"/>
          </a:xfrm>
          <a:prstGeom prst="rect">
            <a:avLst/>
          </a:prstGeom>
        </p:spPr>
        <p:txBody>
          <a:bodyPr/>
          <a:lstStyle>
            <a:lvl1pPr marL="0" indent="0">
              <a:buNone/>
              <a:defRPr sz="28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latin typeface="Verdana" panose="020B0604030504040204" pitchFamily="34" charset="0"/>
                <a:ea typeface="Verdana" panose="020B0604030504040204" pitchFamily="34" charset="0"/>
                <a:cs typeface="Verdana" panose="020B0604030504040204" pitchFamily="34" charset="0"/>
              </a:defRPr>
            </a:lvl2pPr>
            <a:lvl3pPr marL="1257300" indent="-342900">
              <a:buClr>
                <a:srgbClr val="FAA61A"/>
              </a:buClr>
              <a:buFont typeface="Wingdings" panose="05000000000000000000" pitchFamily="2" charset="2"/>
              <a:buChar char="§"/>
              <a:defRPr sz="2000">
                <a:latin typeface="Verdana" panose="020B0604030504040204" pitchFamily="34" charset="0"/>
                <a:ea typeface="Verdana" panose="020B0604030504040204" pitchFamily="34" charset="0"/>
                <a:cs typeface="Verdana" panose="020B0604030504040204" pitchFamily="34" charset="0"/>
              </a:defRPr>
            </a:lvl3pPr>
            <a:lvl4pPr marL="1657350" indent="-285750">
              <a:buClr>
                <a:srgbClr val="FAA61A"/>
              </a:buClr>
              <a:buFont typeface="Wingdings" panose="05000000000000000000" pitchFamily="2" charset="2"/>
              <a:buChar char="§"/>
              <a:defRPr sz="1800">
                <a:latin typeface="Verdana" panose="020B0604030504040204" pitchFamily="34" charset="0"/>
                <a:ea typeface="Verdana" panose="020B0604030504040204" pitchFamily="34" charset="0"/>
                <a:cs typeface="Verdana" panose="020B0604030504040204" pitchFamily="34" charset="0"/>
              </a:defRPr>
            </a:lvl4pPr>
            <a:lvl5pPr marL="2114550" indent="-285750">
              <a:buClr>
                <a:srgbClr val="FAA61A"/>
              </a:buClr>
              <a:buFont typeface="Wingdings" panose="05000000000000000000" pitchFamily="2" charset="2"/>
              <a:buChar char="§"/>
              <a:defRPr sz="1600">
                <a:latin typeface="Verdana" panose="020B0604030504040204" pitchFamily="34" charset="0"/>
                <a:ea typeface="Verdana" panose="020B0604030504040204" pitchFamily="34" charset="0"/>
                <a:cs typeface="Verdana" panose="020B0604030504040204" pitchFamily="34" charset="0"/>
              </a:defRPr>
            </a:lvl5pPr>
            <a:lvl6pPr marL="2514600" indent="-228600">
              <a:buClr>
                <a:srgbClr val="FAA61A"/>
              </a:buClr>
              <a:buFont typeface="Wingdings" panose="05000000000000000000" pitchFamily="2" charset="2"/>
              <a:buChar char="§"/>
              <a:defRPr sz="1400">
                <a:latin typeface="Verdana" panose="020B0604030504040204" pitchFamily="34" charset="0"/>
                <a:ea typeface="Verdana" panose="020B0604030504040204" pitchFamily="34" charset="0"/>
                <a:cs typeface="Verdana" panose="020B0604030504040204" pitchFamily="34" charset="0"/>
              </a:defRPr>
            </a:lvl6pPr>
          </a:lstStyle>
          <a:p>
            <a:pPr lvl="0"/>
            <a:r>
              <a:rPr lang="en-US" dirty="0" smtClean="0"/>
              <a:t>Sub heading</a:t>
            </a:r>
          </a:p>
          <a:p>
            <a:pPr lvl="1"/>
            <a:r>
              <a:rPr lang="en-US" dirty="0" smtClean="0"/>
              <a:t>Body text</a:t>
            </a:r>
          </a:p>
          <a:p>
            <a:pPr lvl="2"/>
            <a:r>
              <a:rPr lang="en-US" dirty="0" smtClean="0"/>
              <a:t>Bullet 1</a:t>
            </a:r>
          </a:p>
          <a:p>
            <a:pPr lvl="3"/>
            <a:r>
              <a:rPr lang="en-US" dirty="0" smtClean="0"/>
              <a:t>Bullet 2</a:t>
            </a:r>
          </a:p>
          <a:p>
            <a:pPr lvl="4"/>
            <a:r>
              <a:rPr lang="en-US" dirty="0" smtClean="0"/>
              <a:t>Bullet 3</a:t>
            </a:r>
          </a:p>
          <a:p>
            <a:pPr lvl="5"/>
            <a:r>
              <a:rPr lang="en-US" dirty="0" smtClean="0"/>
              <a:t>Bullet 4</a:t>
            </a:r>
            <a:endParaRPr lang="en-AU" dirty="0"/>
          </a:p>
        </p:txBody>
      </p:sp>
      <p:sp>
        <p:nvSpPr>
          <p:cNvPr id="3" name="Text Placeholder 6"/>
          <p:cNvSpPr>
            <a:spLocks noGrp="1"/>
          </p:cNvSpPr>
          <p:nvPr>
            <p:ph type="body" sz="quarter" idx="11" hasCustomPrompt="1"/>
          </p:nvPr>
        </p:nvSpPr>
        <p:spPr>
          <a:xfrm>
            <a:off x="636996" y="534257"/>
            <a:ext cx="6143947" cy="1160978"/>
          </a:xfrm>
          <a:prstGeom prst="rect">
            <a:avLst/>
          </a:prstGeom>
        </p:spPr>
        <p:txBody>
          <a:bodyPr/>
          <a:lstStyle>
            <a:lvl1pPr marL="0" indent="0">
              <a:buNone/>
              <a:defRPr b="1">
                <a:solidFill>
                  <a:srgbClr val="F58220"/>
                </a:solidFill>
                <a:latin typeface="Verdana" panose="020B0604030504040204" pitchFamily="34" charset="0"/>
                <a:ea typeface="Verdana" panose="020B0604030504040204" pitchFamily="34" charset="0"/>
                <a:cs typeface="Verdana" panose="020B0604030504040204" pitchFamily="34" charset="0"/>
              </a:defRPr>
            </a:lvl1pPr>
            <a:lvl5pPr marL="1828800" indent="0">
              <a:buNone/>
              <a:defRPr/>
            </a:lvl5pPr>
          </a:lstStyle>
          <a:p>
            <a:pPr lvl="0"/>
            <a:r>
              <a:rPr lang="en-AU" dirty="0" smtClean="0"/>
              <a:t>Heading – click to add text</a:t>
            </a:r>
            <a:endParaRPr lang="en-AU" dirty="0"/>
          </a:p>
        </p:txBody>
      </p:sp>
    </p:spTree>
    <p:extLst>
      <p:ext uri="{BB962C8B-B14F-4D97-AF65-F5344CB8AC3E}">
        <p14:creationId xmlns:p14="http://schemas.microsoft.com/office/powerpoint/2010/main" val="406514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36998" y="554803"/>
            <a:ext cx="6041694" cy="1068514"/>
          </a:xfrm>
          <a:prstGeom prst="rect">
            <a:avLst/>
          </a:prstGeom>
        </p:spPr>
        <p:txBody>
          <a:bodyPr/>
          <a:lstStyle>
            <a:lvl1pPr marL="0" indent="0">
              <a:buNone/>
              <a:defRPr b="1" baseline="0">
                <a:solidFill>
                  <a:srgbClr val="F58220"/>
                </a:solidFill>
                <a:latin typeface="Verdana" panose="020B0604030504040204" pitchFamily="34" charset="0"/>
                <a:ea typeface="Verdana" panose="020B0604030504040204" pitchFamily="34" charset="0"/>
                <a:cs typeface="Verdana" panose="020B0604030504040204" pitchFamily="34" charset="0"/>
              </a:defRPr>
            </a:lvl1pPr>
            <a:lvl5pPr marL="1828800" indent="0">
              <a:buNone/>
              <a:defRPr/>
            </a:lvl5pPr>
          </a:lstStyle>
          <a:p>
            <a:pPr lvl="0"/>
            <a:r>
              <a:rPr lang="en-AU" dirty="0" smtClean="0"/>
              <a:t>Heading – click to add text</a:t>
            </a:r>
            <a:endParaRPr lang="en-AU" dirty="0"/>
          </a:p>
        </p:txBody>
      </p:sp>
      <p:sp>
        <p:nvSpPr>
          <p:cNvPr id="3" name="Text Placeholder 2"/>
          <p:cNvSpPr>
            <a:spLocks noGrp="1"/>
          </p:cNvSpPr>
          <p:nvPr>
            <p:ph type="body" sz="quarter" idx="13" hasCustomPrompt="1"/>
          </p:nvPr>
        </p:nvSpPr>
        <p:spPr>
          <a:xfrm>
            <a:off x="636998" y="1993187"/>
            <a:ext cx="3429619" cy="4576314"/>
          </a:xfrm>
          <a:prstGeom prst="rect">
            <a:avLst/>
          </a:prstGeom>
        </p:spPr>
        <p:txBody>
          <a:bodyPr/>
          <a:lstStyle>
            <a:lvl1pPr marL="0" marR="0" indent="-257175" algn="l" defTabSz="914400" rtl="0" eaLnBrk="1" fontAlgn="auto" latinLnBrk="0" hangingPunct="1">
              <a:lnSpc>
                <a:spcPct val="100000"/>
              </a:lnSpc>
              <a:spcBef>
                <a:spcPct val="20000"/>
              </a:spcBef>
              <a:spcAft>
                <a:spcPts val="0"/>
              </a:spcAft>
              <a:buClr>
                <a:srgbClr val="F2CE50"/>
              </a:buClr>
              <a:buSzPct val="80000"/>
              <a:buFontTx/>
              <a:buNone/>
              <a:tabLst/>
              <a:defRPr sz="2400" b="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vl2pPr marL="557213" marR="0"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lvl2pPr>
            <a:lvl3pPr marL="857250" marR="0"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lvl3pPr>
            <a:lvl4pPr marL="1200150" marR="0"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lvl4pPr>
            <a:lvl5pPr marL="1543050" marR="0"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lvl5pPr>
          </a:lstStyle>
          <a:p>
            <a:pPr lvl="0"/>
            <a:r>
              <a:rPr lang="en-US" dirty="0" smtClean="0"/>
              <a:t>Sub heading</a:t>
            </a:r>
          </a:p>
          <a:p>
            <a:pPr marL="557213" marR="0" lvl="1"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857250" marR="0" lvl="2"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pPr>
            <a:r>
              <a:rPr kumimoji="0" lang="en-US" sz="15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1200150" marR="0" lvl="3"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1543050" marR="0" lvl="4"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en-AU"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endParaRPr lang="en-AU" dirty="0"/>
          </a:p>
        </p:txBody>
      </p:sp>
      <p:sp>
        <p:nvSpPr>
          <p:cNvPr id="4" name="Text Placeholder 8"/>
          <p:cNvSpPr>
            <a:spLocks noGrp="1"/>
          </p:cNvSpPr>
          <p:nvPr>
            <p:ph type="body" sz="quarter" idx="14" hasCustomPrompt="1"/>
          </p:nvPr>
        </p:nvSpPr>
        <p:spPr>
          <a:xfrm>
            <a:off x="4434921" y="1993187"/>
            <a:ext cx="3405187" cy="4566041"/>
          </a:xfrm>
          <a:prstGeom prst="rect">
            <a:avLst/>
          </a:prstGeom>
        </p:spPr>
        <p:txBody>
          <a:bodyPr/>
          <a:lstStyle>
            <a:lvl1pPr marL="0" marR="0" indent="-257175" algn="l" defTabSz="914400" rtl="0" eaLnBrk="1" fontAlgn="auto" latinLnBrk="0" hangingPunct="1">
              <a:lnSpc>
                <a:spcPct val="100000"/>
              </a:lnSpc>
              <a:spcBef>
                <a:spcPct val="20000"/>
              </a:spcBef>
              <a:spcAft>
                <a:spcPts val="0"/>
              </a:spcAft>
              <a:buClr>
                <a:srgbClr val="F2CE50"/>
              </a:buClr>
              <a:buSzPct val="80000"/>
              <a:buFontTx/>
              <a:buNone/>
              <a:tabLst/>
              <a:defRPr sz="2400" b="1">
                <a:latin typeface="Verdana" panose="020B0604030504040204" pitchFamily="34" charset="0"/>
                <a:ea typeface="Verdana" panose="020B0604030504040204" pitchFamily="34" charset="0"/>
                <a:cs typeface="Verdana" panose="020B0604030504040204" pitchFamily="34" charset="0"/>
              </a:defRPr>
            </a:lvl1pPr>
            <a:lvl2pPr marL="557213" marR="0"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lvl2pPr>
            <a:lvl3pPr marL="857250" marR="0"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lvl3pPr>
            <a:lvl4pPr marL="1200150" marR="0"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lvl4pPr>
            <a:lvl5pPr marL="1543050" marR="0"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lvl5pPr>
          </a:lstStyle>
          <a:p>
            <a:pPr lvl="0"/>
            <a:r>
              <a:rPr lang="en-US" dirty="0" smtClean="0"/>
              <a:t>Sub heading</a:t>
            </a:r>
          </a:p>
          <a:p>
            <a:pPr marL="557213" marR="0" lvl="1" indent="-214313" algn="l" defTabSz="914400" rtl="0" eaLnBrk="1" fontAlgn="base" latinLnBrk="0" hangingPunct="1">
              <a:lnSpc>
                <a:spcPct val="100000"/>
              </a:lnSpc>
              <a:spcBef>
                <a:spcPct val="20000"/>
              </a:spcBef>
              <a:spcAft>
                <a:spcPct val="0"/>
              </a:spcAft>
              <a:buClr>
                <a:srgbClr val="FFC400"/>
              </a:buClr>
              <a:buSzPct val="70000"/>
              <a:buFont typeface="Wingdings" pitchFamily="2" charset="2"/>
              <a:buChar char="n"/>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857250" marR="0" lvl="2" indent="-171450" algn="l" defTabSz="914400" rtl="0" eaLnBrk="1" fontAlgn="base" latinLnBrk="0" hangingPunct="1">
              <a:lnSpc>
                <a:spcPct val="100000"/>
              </a:lnSpc>
              <a:spcBef>
                <a:spcPct val="20000"/>
              </a:spcBef>
              <a:spcAft>
                <a:spcPct val="0"/>
              </a:spcAft>
              <a:buClr>
                <a:srgbClr val="333333"/>
              </a:buClr>
              <a:buSzPct val="65000"/>
              <a:buFont typeface="Wingdings" pitchFamily="2" charset="2"/>
              <a:buChar char="n"/>
              <a:tabLst/>
              <a:defRPr/>
            </a:pPr>
            <a:r>
              <a:rPr kumimoji="0" lang="en-US" sz="15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1200150" marR="0" lvl="3" indent="-171450" algn="l" defTabSz="914400" rtl="0" eaLnBrk="1" fontAlgn="base" latinLnBrk="0" hangingPunct="1">
              <a:lnSpc>
                <a:spcPct val="100000"/>
              </a:lnSpc>
              <a:spcBef>
                <a:spcPct val="20000"/>
              </a:spcBef>
              <a:spcAft>
                <a:spcPct val="0"/>
              </a:spcAft>
              <a:buClr>
                <a:srgbClr val="5F5F5F"/>
              </a:buClr>
              <a:buSzPct val="5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1543050" marR="0" lvl="4" indent="-171450" algn="l" defTabSz="914400" rtl="0" eaLnBrk="1" fontAlgn="base" latinLnBrk="0" hangingPunct="1">
              <a:lnSpc>
                <a:spcPct val="100000"/>
              </a:lnSpc>
              <a:spcBef>
                <a:spcPct val="20000"/>
              </a:spcBef>
              <a:spcAft>
                <a:spcPct val="0"/>
              </a:spcAft>
              <a:buClr>
                <a:srgbClr val="808080"/>
              </a:buClr>
              <a:buSzPct val="40000"/>
              <a:buFont typeface="Wingdings" pitchFamily="2" charset="2"/>
              <a:buChar char="n"/>
              <a:tabLst/>
              <a:defRPr/>
            </a:pPr>
            <a:r>
              <a:rPr kumimoji="0" lang="en-US"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Fifth level</a:t>
            </a:r>
            <a:endParaRPr kumimoji="0" lang="en-AU" sz="13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606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680021" y="550057"/>
            <a:ext cx="6113124" cy="1176002"/>
          </a:xfrm>
          <a:prstGeom prst="rect">
            <a:avLst/>
          </a:prstGeom>
        </p:spPr>
        <p:txBody>
          <a:bodyPr/>
          <a:lstStyle>
            <a:lvl1pPr algn="l" defTabSz="457200" rtl="0" eaLnBrk="1" latinLnBrk="0" hangingPunct="1">
              <a:spcBef>
                <a:spcPct val="0"/>
              </a:spcBef>
              <a:buNone/>
              <a:defRPr sz="3200" b="1" kern="1200">
                <a:solidFill>
                  <a:srgbClr val="F5822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Heading – click to add text</a:t>
            </a:r>
            <a:endParaRPr lang="en-AU" dirty="0"/>
          </a:p>
        </p:txBody>
      </p:sp>
      <p:sp>
        <p:nvSpPr>
          <p:cNvPr id="4" name="Picture Placeholder 3"/>
          <p:cNvSpPr>
            <a:spLocks noGrp="1"/>
          </p:cNvSpPr>
          <p:nvPr>
            <p:ph type="pic" sz="quarter" idx="10" hasCustomPrompt="1"/>
          </p:nvPr>
        </p:nvSpPr>
        <p:spPr>
          <a:xfrm>
            <a:off x="680021" y="2033786"/>
            <a:ext cx="3606229" cy="3081748"/>
          </a:xfrm>
          <a:prstGeom prst="rect">
            <a:avLst/>
          </a:prstGeom>
        </p:spPr>
        <p:txBody>
          <a:bodyPr/>
          <a:lstStyle>
            <a:lvl1pPr marL="0" indent="0">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Click to add picture</a:t>
            </a:r>
            <a:endParaRPr lang="en-AU" dirty="0"/>
          </a:p>
        </p:txBody>
      </p:sp>
      <p:sp>
        <p:nvSpPr>
          <p:cNvPr id="5" name="Picture Placeholder 3"/>
          <p:cNvSpPr>
            <a:spLocks noGrp="1"/>
          </p:cNvSpPr>
          <p:nvPr>
            <p:ph type="pic" sz="quarter" idx="11" hasCustomPrompt="1"/>
          </p:nvPr>
        </p:nvSpPr>
        <p:spPr>
          <a:xfrm>
            <a:off x="4582274" y="2034284"/>
            <a:ext cx="3575407" cy="3081748"/>
          </a:xfrm>
          <a:prstGeom prst="rect">
            <a:avLst/>
          </a:prstGeom>
        </p:spPr>
        <p:txBody>
          <a:bodyPr/>
          <a:lstStyle>
            <a:lvl1pPr marL="0" indent="0">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Click to add picture</a:t>
            </a:r>
            <a:endParaRPr lang="en-AU" dirty="0"/>
          </a:p>
        </p:txBody>
      </p:sp>
    </p:spTree>
    <p:extLst>
      <p:ext uri="{BB962C8B-B14F-4D97-AF65-F5344CB8AC3E}">
        <p14:creationId xmlns:p14="http://schemas.microsoft.com/office/powerpoint/2010/main" val="237578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550060"/>
            <a:ext cx="6061752" cy="1217095"/>
          </a:xfrm>
          <a:prstGeom prst="rect">
            <a:avLst/>
          </a:prstGeom>
        </p:spPr>
        <p:txBody>
          <a:bodyPr/>
          <a:lstStyle>
            <a:lvl1pPr algn="l">
              <a:defRPr sz="3200" b="1" baseline="0">
                <a:solidFill>
                  <a:srgbClr val="F5822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Heading - click to add text</a:t>
            </a:r>
            <a:endParaRPr lang="en-AU" dirty="0"/>
          </a:p>
        </p:txBody>
      </p:sp>
      <p:sp>
        <p:nvSpPr>
          <p:cNvPr id="4" name="Table Placeholder 3"/>
          <p:cNvSpPr>
            <a:spLocks noGrp="1"/>
          </p:cNvSpPr>
          <p:nvPr>
            <p:ph type="tbl" sz="quarter" idx="10" hasCustomPrompt="1"/>
          </p:nvPr>
        </p:nvSpPr>
        <p:spPr>
          <a:xfrm>
            <a:off x="628650" y="2003460"/>
            <a:ext cx="6820114" cy="4315147"/>
          </a:xfrm>
          <a:prstGeom prst="rect">
            <a:avLst/>
          </a:prstGeom>
        </p:spPr>
        <p:txBody>
          <a:bodyPr/>
          <a:lstStyle>
            <a:lvl1pPr marL="0" indent="0">
              <a:buNone/>
              <a:defRPr sz="2400" baseline="0">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Click to add table content</a:t>
            </a:r>
            <a:endParaRPr lang="en-AU" dirty="0"/>
          </a:p>
        </p:txBody>
      </p:sp>
    </p:spTree>
    <p:extLst>
      <p:ext uri="{BB962C8B-B14F-4D97-AF65-F5344CB8AC3E}">
        <p14:creationId xmlns:p14="http://schemas.microsoft.com/office/powerpoint/2010/main" val="424890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78095" y="570609"/>
            <a:ext cx="6030930" cy="1186273"/>
          </a:xfrm>
          <a:prstGeom prst="rect">
            <a:avLst/>
          </a:prstGeom>
        </p:spPr>
        <p:txBody>
          <a:bodyPr/>
          <a:lstStyle>
            <a:lvl1pPr algn="l">
              <a:defRPr sz="3200" b="1">
                <a:solidFill>
                  <a:srgbClr val="F5822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Heading - click to add text</a:t>
            </a:r>
            <a:endParaRPr lang="en-AU" dirty="0"/>
          </a:p>
        </p:txBody>
      </p:sp>
      <p:sp>
        <p:nvSpPr>
          <p:cNvPr id="4" name="Chart Placeholder 3"/>
          <p:cNvSpPr>
            <a:spLocks noGrp="1"/>
          </p:cNvSpPr>
          <p:nvPr>
            <p:ph type="chart" sz="quarter" idx="10" hasCustomPrompt="1"/>
          </p:nvPr>
        </p:nvSpPr>
        <p:spPr>
          <a:xfrm>
            <a:off x="678095" y="2003604"/>
            <a:ext cx="7181636" cy="4253358"/>
          </a:xfrm>
          <a:prstGeom prst="rect">
            <a:avLst/>
          </a:prstGeom>
        </p:spPr>
        <p:txBody>
          <a:bodyPr/>
          <a:lstStyle>
            <a:lvl1pPr marL="0" indent="0">
              <a:buNone/>
              <a:defRPr sz="2400" baseline="0">
                <a:latin typeface="Verdana" panose="020B0604030504040204" pitchFamily="34" charset="0"/>
                <a:ea typeface="Verdana" panose="020B0604030504040204" pitchFamily="34" charset="0"/>
                <a:cs typeface="Verdana" panose="020B0604030504040204" pitchFamily="34" charset="0"/>
              </a:defRPr>
            </a:lvl1pPr>
          </a:lstStyle>
          <a:p>
            <a:r>
              <a:rPr lang="en-AU" dirty="0" smtClean="0"/>
              <a:t>Click to add chart</a:t>
            </a:r>
            <a:endParaRPr lang="en-AU" dirty="0"/>
          </a:p>
        </p:txBody>
      </p:sp>
    </p:spTree>
    <p:extLst>
      <p:ext uri="{BB962C8B-B14F-4D97-AF65-F5344CB8AC3E}">
        <p14:creationId xmlns:p14="http://schemas.microsoft.com/office/powerpoint/2010/main" val="910991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483171" y="6518095"/>
            <a:ext cx="2498681"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900" b="0" i="0" u="none" strike="noStrike" kern="1200" baseline="30000" dirty="0" smtClean="0">
                <a:solidFill>
                  <a:schemeClr val="tx1"/>
                </a:solidFill>
                <a:latin typeface="Arial"/>
                <a:ea typeface="+mn-ea"/>
                <a:cs typeface="+mn-cs"/>
              </a:rPr>
              <a:t>CRICOS QLD00244B NSW 02225M TEQSA:PRF12081</a:t>
            </a:r>
            <a:endParaRPr lang="en-US" sz="1200" dirty="0"/>
          </a:p>
        </p:txBody>
      </p:sp>
      <p:pic>
        <p:nvPicPr>
          <p:cNvPr id="5" name="Picture 4"/>
          <p:cNvPicPr>
            <a:picLocks noChangeAspect="1"/>
          </p:cNvPicPr>
          <p:nvPr userDrawn="1"/>
        </p:nvPicPr>
        <p:blipFill>
          <a:blip r:embed="rId6"/>
          <a:stretch>
            <a:fillRect/>
          </a:stretch>
        </p:blipFill>
        <p:spPr>
          <a:xfrm rot="16200000">
            <a:off x="52841" y="-52841"/>
            <a:ext cx="2959100" cy="3064782"/>
          </a:xfrm>
          <a:prstGeom prst="rect">
            <a:avLst/>
          </a:prstGeom>
        </p:spPr>
      </p:pic>
      <p:pic>
        <p:nvPicPr>
          <p:cNvPr id="6" name="Picture 5"/>
          <p:cNvPicPr>
            <a:picLocks noChangeAspect="1"/>
          </p:cNvPicPr>
          <p:nvPr userDrawn="1"/>
        </p:nvPicPr>
        <p:blipFill>
          <a:blip r:embed="rId6"/>
          <a:stretch>
            <a:fillRect/>
          </a:stretch>
        </p:blipFill>
        <p:spPr>
          <a:xfrm rot="5400000">
            <a:off x="6132059" y="3846059"/>
            <a:ext cx="2959100" cy="3064782"/>
          </a:xfrm>
          <a:prstGeom prst="rect">
            <a:avLst/>
          </a:prstGeom>
        </p:spPr>
      </p:pic>
      <p:sp>
        <p:nvSpPr>
          <p:cNvPr id="8" name="Text Box 10"/>
          <p:cNvSpPr txBox="1"/>
          <p:nvPr userDrawn="1"/>
        </p:nvSpPr>
        <p:spPr>
          <a:xfrm>
            <a:off x="3867149" y="2695574"/>
            <a:ext cx="1937749" cy="190724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AU" sz="1100">
              <a:effectLst/>
              <a:ea typeface="Calibri" panose="020F0502020204030204" pitchFamily="34" charset="0"/>
              <a:cs typeface="Times New Roman" panose="02020603050405020304" pitchFamily="18" charset="0"/>
            </a:endParaRP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04234" y="196857"/>
            <a:ext cx="2239766" cy="2239766"/>
          </a:xfrm>
          <a:prstGeom prst="rect">
            <a:avLst/>
          </a:prstGeom>
        </p:spPr>
      </p:pic>
    </p:spTree>
    <p:extLst>
      <p:ext uri="{BB962C8B-B14F-4D97-AF65-F5344CB8AC3E}">
        <p14:creationId xmlns:p14="http://schemas.microsoft.com/office/powerpoint/2010/main" val="1052337056"/>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74" r:id="rId3"/>
    <p:sldLayoutId id="214748367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483171" y="6518095"/>
            <a:ext cx="2498681"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900" b="0" i="0" u="none" strike="noStrike" kern="1200" baseline="30000" dirty="0" smtClean="0">
                <a:solidFill>
                  <a:schemeClr val="tx1"/>
                </a:solidFill>
                <a:latin typeface="Arial"/>
                <a:ea typeface="+mn-ea"/>
                <a:cs typeface="+mn-cs"/>
              </a:rPr>
              <a:t>CRICOS QLD00244B NSW 02225M TEQSA:PRF12081</a:t>
            </a:r>
            <a:endParaRPr lang="en-US" sz="1200" dirty="0"/>
          </a:p>
        </p:txBody>
      </p:sp>
      <p:pic>
        <p:nvPicPr>
          <p:cNvPr id="10" name="Picture 9"/>
          <p:cNvPicPr>
            <a:picLocks noChangeAspect="1"/>
          </p:cNvPicPr>
          <p:nvPr userDrawn="1"/>
        </p:nvPicPr>
        <p:blipFill>
          <a:blip r:embed="rId10"/>
          <a:stretch>
            <a:fillRect/>
          </a:stretch>
        </p:blipFill>
        <p:spPr>
          <a:xfrm rot="5400000">
            <a:off x="6132059" y="3846059"/>
            <a:ext cx="2959100" cy="3064782"/>
          </a:xfrm>
          <a:prstGeom prst="rect">
            <a:avLst/>
          </a:prstGeom>
        </p:spPr>
      </p:pic>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96874" y="0"/>
            <a:ext cx="2239766" cy="2239766"/>
          </a:xfrm>
          <a:prstGeom prst="rect">
            <a:avLst/>
          </a:prstGeom>
        </p:spPr>
      </p:pic>
    </p:spTree>
    <p:extLst>
      <p:ext uri="{BB962C8B-B14F-4D97-AF65-F5344CB8AC3E}">
        <p14:creationId xmlns:p14="http://schemas.microsoft.com/office/powerpoint/2010/main" val="33162890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1" r:id="rId6"/>
    <p:sldLayoutId id="2147483672" r:id="rId7"/>
    <p:sldLayoutId id="214748367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blogs.gartner.com/matthew-davis/top-10-moments-from-gartners-supply-chain-executive-conferenc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fernando.padro@usq.edu.a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net.educause.edu/ir/library/pdf/PUB9012.pdf"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1480032" y="1717604"/>
            <a:ext cx="5957887" cy="1385888"/>
          </a:xfrm>
          <a:prstGeom prst="rect">
            <a:avLst/>
          </a:prstGeom>
        </p:spPr>
        <p:txBody>
          <a:bodyPr/>
          <a:lstStyle>
            <a:lvl1pPr marL="0" indent="0" algn="ctr" defTabSz="457200" rtl="0" eaLnBrk="1" latinLnBrk="0" hangingPunct="1">
              <a:spcBef>
                <a:spcPct val="20000"/>
              </a:spcBef>
              <a:buFont typeface="Arial"/>
              <a:buNone/>
              <a:defRPr sz="36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
        <p:nvSpPr>
          <p:cNvPr id="4" name="Text Placeholder 6"/>
          <p:cNvSpPr txBox="1">
            <a:spLocks/>
          </p:cNvSpPr>
          <p:nvPr/>
        </p:nvSpPr>
        <p:spPr>
          <a:xfrm>
            <a:off x="221673" y="3523385"/>
            <a:ext cx="8575963" cy="1150937"/>
          </a:xfrm>
          <a:prstGeom prst="rect">
            <a:avLst/>
          </a:prstGeom>
        </p:spPr>
        <p:txBody>
          <a:bodyPr/>
          <a:lstStyle>
            <a:lvl1pPr marL="0" indent="0" algn="ctr" defTabSz="457200" rtl="0" eaLnBrk="1" latinLnBrk="0" hangingPunct="1">
              <a:spcBef>
                <a:spcPct val="20000"/>
              </a:spcBef>
              <a:buFont typeface="Arial"/>
              <a:buNone/>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smtClean="0"/>
              <a:t>Fernando F. </a:t>
            </a:r>
            <a:r>
              <a:rPr lang="en-AU" dirty="0" err="1" smtClean="0"/>
              <a:t>Padró</a:t>
            </a:r>
            <a:endParaRPr lang="en-AU" dirty="0" smtClean="0"/>
          </a:p>
          <a:p>
            <a:r>
              <a:rPr lang="en-AU" i="1" dirty="0" smtClean="0"/>
              <a:t>Acting Director, Learning and Teaching Services</a:t>
            </a:r>
            <a:endParaRPr lang="en-AU" dirty="0" smtClean="0"/>
          </a:p>
          <a:p>
            <a:endParaRPr lang="en-AU" i="1" dirty="0" smtClean="0"/>
          </a:p>
          <a:p>
            <a:endParaRPr lang="en-AU" i="1" dirty="0"/>
          </a:p>
          <a:p>
            <a:pPr lvl="0">
              <a:spcBef>
                <a:spcPts val="0"/>
              </a:spcBef>
            </a:pPr>
            <a:r>
              <a:rPr lang="en-AU" dirty="0">
                <a:solidFill>
                  <a:srgbClr val="FF0000"/>
                </a:solidFill>
                <a:latin typeface="Verdana"/>
                <a:ea typeface="+mn-ea"/>
                <a:cs typeface="+mn-cs"/>
              </a:rPr>
              <a:t>Student Retention &amp; Success </a:t>
            </a:r>
            <a:r>
              <a:rPr lang="en-AU" dirty="0" smtClean="0">
                <a:solidFill>
                  <a:srgbClr val="FF0000"/>
                </a:solidFill>
                <a:latin typeface="Verdana"/>
                <a:ea typeface="+mn-ea"/>
                <a:cs typeface="+mn-cs"/>
              </a:rPr>
              <a:t>Conference</a:t>
            </a:r>
          </a:p>
          <a:p>
            <a:pPr lvl="0">
              <a:spcBef>
                <a:spcPts val="0"/>
              </a:spcBef>
            </a:pPr>
            <a:r>
              <a:rPr lang="en-AU" dirty="0" smtClean="0">
                <a:solidFill>
                  <a:srgbClr val="FF0000"/>
                </a:solidFill>
                <a:latin typeface="Verdana"/>
                <a:ea typeface="+mn-ea"/>
                <a:cs typeface="+mn-cs"/>
              </a:rPr>
              <a:t>22 June 2016</a:t>
            </a:r>
            <a:endParaRPr lang="en-AU" dirty="0">
              <a:solidFill>
                <a:srgbClr val="FF0000"/>
              </a:solidFill>
              <a:latin typeface="Verdana"/>
              <a:ea typeface="+mn-ea"/>
              <a:cs typeface="+mn-cs"/>
            </a:endParaRPr>
          </a:p>
          <a:p>
            <a:pPr lvl="0">
              <a:spcBef>
                <a:spcPts val="0"/>
              </a:spcBef>
            </a:pPr>
            <a:r>
              <a:rPr lang="en-AU" dirty="0">
                <a:solidFill>
                  <a:srgbClr val="FF0000"/>
                </a:solidFill>
                <a:latin typeface="Verdana"/>
                <a:ea typeface="+mn-ea"/>
                <a:cs typeface="+mn-cs"/>
              </a:rPr>
              <a:t>The Pullman Albert Park, Melbourne, Vic</a:t>
            </a:r>
          </a:p>
          <a:p>
            <a:endParaRPr lang="en-AU" i="1" dirty="0" smtClean="0"/>
          </a:p>
        </p:txBody>
      </p:sp>
      <p:sp>
        <p:nvSpPr>
          <p:cNvPr id="5" name="Text Placeholder 2"/>
          <p:cNvSpPr txBox="1">
            <a:spLocks/>
          </p:cNvSpPr>
          <p:nvPr/>
        </p:nvSpPr>
        <p:spPr>
          <a:xfrm>
            <a:off x="1480032" y="3103492"/>
            <a:ext cx="5957887" cy="995362"/>
          </a:xfrm>
          <a:prstGeom prst="rect">
            <a:avLst/>
          </a:prstGeom>
        </p:spPr>
        <p:txBody>
          <a:bodyPr/>
          <a:lstStyle>
            <a:lvl1pPr marL="0" indent="0" algn="ctr"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
        <p:nvSpPr>
          <p:cNvPr id="6" name="Rectangle 5"/>
          <p:cNvSpPr/>
          <p:nvPr/>
        </p:nvSpPr>
        <p:spPr>
          <a:xfrm>
            <a:off x="341416" y="1466961"/>
            <a:ext cx="7892143" cy="1754326"/>
          </a:xfrm>
          <a:prstGeom prst="rect">
            <a:avLst/>
          </a:prstGeom>
        </p:spPr>
        <p:txBody>
          <a:bodyPr wrap="square">
            <a:spAutoFit/>
          </a:bodyPr>
          <a:lstStyle/>
          <a:p>
            <a:pPr lvl="0" algn="ctr"/>
            <a:r>
              <a:rPr lang="en-AU" sz="2800" dirty="0">
                <a:solidFill>
                  <a:srgbClr val="FF0000"/>
                </a:solidFill>
              </a:rPr>
              <a:t>Making sense of learning analytics to establish a holistic ecosystem for student development and support</a:t>
            </a:r>
            <a:r>
              <a:rPr lang="en-AU" sz="3200" dirty="0">
                <a:solidFill>
                  <a:srgbClr val="FF0000"/>
                </a:solidFill>
              </a:rPr>
              <a:t/>
            </a:r>
            <a:br>
              <a:rPr lang="en-AU" sz="3200" dirty="0">
                <a:solidFill>
                  <a:srgbClr val="FF0000"/>
                </a:solidFill>
              </a:rPr>
            </a:br>
            <a:endParaRPr lang="en-AU" sz="2400" dirty="0">
              <a:solidFill>
                <a:srgbClr val="FF0000"/>
              </a:solidFill>
            </a:endParaRPr>
          </a:p>
        </p:txBody>
      </p:sp>
    </p:spTree>
    <p:extLst>
      <p:ext uri="{BB962C8B-B14F-4D97-AF65-F5344CB8AC3E}">
        <p14:creationId xmlns:p14="http://schemas.microsoft.com/office/powerpoint/2010/main" val="79726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75740"/>
            <a:ext cx="7806690" cy="1217095"/>
          </a:xfrm>
        </p:spPr>
        <p:txBody>
          <a:bodyPr/>
          <a:lstStyle/>
          <a:p>
            <a:r>
              <a:rPr lang="en-AU" sz="2000" dirty="0" smtClean="0"/>
              <a:t>Mapping out the context – similar to </a:t>
            </a:r>
            <a:r>
              <a:rPr lang="en-AU" sz="2000" dirty="0" err="1" smtClean="0"/>
              <a:t>Macfadyen</a:t>
            </a:r>
            <a:r>
              <a:rPr lang="en-AU" sz="2000" dirty="0" smtClean="0"/>
              <a:t>, Dawson</a:t>
            </a:r>
            <a:r>
              <a:rPr lang="en-AU" sz="2000" dirty="0"/>
              <a:t>, Pardo, &amp; </a:t>
            </a:r>
            <a:r>
              <a:rPr lang="en-AU" sz="2000" dirty="0" err="1" smtClean="0"/>
              <a:t>Gašević’s</a:t>
            </a:r>
            <a:r>
              <a:rPr lang="en-AU" sz="2000" dirty="0" smtClean="0"/>
              <a:t> </a:t>
            </a:r>
            <a:r>
              <a:rPr lang="en-AU" sz="2000" dirty="0"/>
              <a:t>(2014) RAPID Outcome Mapping Approach (ROMA</a:t>
            </a:r>
            <a:r>
              <a:rPr lang="en-AU" sz="2000" dirty="0" smtClean="0"/>
              <a:t>) to ascertaining policy challenges</a:t>
            </a:r>
            <a:endParaRPr lang="en-AU" sz="2000" dirty="0"/>
          </a:p>
        </p:txBody>
      </p:sp>
      <p:pic>
        <p:nvPicPr>
          <p:cNvPr id="4098" name="Picture 2"/>
          <p:cNvPicPr>
            <a:picLocks noGrp="1" noChangeAspect="1" noChangeArrowheads="1"/>
          </p:cNvPicPr>
          <p:nvPr>
            <p:ph type="tbl" sz="quarter" idx="10"/>
          </p:nvPr>
        </p:nvPicPr>
        <p:blipFill>
          <a:blip r:embed="rId2">
            <a:extLst>
              <a:ext uri="{28A0092B-C50C-407E-A947-70E740481C1C}">
                <a14:useLocalDpi xmlns:a14="http://schemas.microsoft.com/office/drawing/2010/main" val="0"/>
              </a:ext>
            </a:extLst>
          </a:blip>
          <a:srcRect/>
          <a:stretch>
            <a:fillRect/>
          </a:stretch>
        </p:blipFill>
        <p:spPr bwMode="auto">
          <a:xfrm>
            <a:off x="1025939" y="1641425"/>
            <a:ext cx="6815041" cy="453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809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9" y="1148206"/>
            <a:ext cx="8476615" cy="5321935"/>
          </a:xfrm>
          <a:prstGeom prst="rect">
            <a:avLst/>
          </a:prstGeom>
          <a:noFill/>
          <a:ln>
            <a:noFill/>
          </a:ln>
        </p:spPr>
      </p:pic>
      <p:sp>
        <p:nvSpPr>
          <p:cNvPr id="5" name="TextBox 4"/>
          <p:cNvSpPr txBox="1"/>
          <p:nvPr/>
        </p:nvSpPr>
        <p:spPr>
          <a:xfrm>
            <a:off x="1371600" y="250371"/>
            <a:ext cx="5845629" cy="461665"/>
          </a:xfrm>
          <a:prstGeom prst="rect">
            <a:avLst/>
          </a:prstGeom>
          <a:noFill/>
        </p:spPr>
        <p:txBody>
          <a:bodyPr wrap="square" rtlCol="0">
            <a:spAutoFit/>
          </a:bodyPr>
          <a:lstStyle/>
          <a:p>
            <a:r>
              <a:rPr lang="en-AU" sz="2400" dirty="0" smtClean="0">
                <a:solidFill>
                  <a:srgbClr val="FF0000"/>
                </a:solidFill>
              </a:rPr>
              <a:t>USQ’s SPARS Model (Kek, 2012)</a:t>
            </a:r>
            <a:endParaRPr lang="en-AU" sz="2400" dirty="0">
              <a:solidFill>
                <a:srgbClr val="FF0000"/>
              </a:solidFill>
            </a:endParaRPr>
          </a:p>
        </p:txBody>
      </p:sp>
    </p:spTree>
    <p:extLst>
      <p:ext uri="{BB962C8B-B14F-4D97-AF65-F5344CB8AC3E}">
        <p14:creationId xmlns:p14="http://schemas.microsoft.com/office/powerpoint/2010/main" val="354541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90832"/>
            <a:ext cx="7739742" cy="1217095"/>
          </a:xfrm>
        </p:spPr>
        <p:txBody>
          <a:bodyPr/>
          <a:lstStyle/>
          <a:p>
            <a:r>
              <a:rPr lang="en-AU" sz="1800" dirty="0" smtClean="0"/>
              <a:t>3a. What </a:t>
            </a:r>
            <a:r>
              <a:rPr lang="en-AU" sz="1800" dirty="0"/>
              <a:t>assumptions does the unit (and its staff )have? </a:t>
            </a:r>
            <a:r>
              <a:rPr lang="en-AU" sz="1800" dirty="0" smtClean="0"/>
              <a:t/>
            </a:r>
            <a:br>
              <a:rPr lang="en-AU" sz="1800" dirty="0" smtClean="0"/>
            </a:br>
            <a:r>
              <a:rPr lang="en-AU" sz="1800" dirty="0" smtClean="0"/>
              <a:t/>
            </a:r>
            <a:br>
              <a:rPr lang="en-AU" sz="1800" dirty="0" smtClean="0"/>
            </a:br>
            <a:r>
              <a:rPr lang="en-AU" sz="1800" dirty="0" smtClean="0"/>
              <a:t>3b. What </a:t>
            </a:r>
            <a:r>
              <a:rPr lang="en-AU" sz="1800" dirty="0"/>
              <a:t>are the assumptions of students, academic staff, senior leaders and other external stakeholders hold about the unit and its programs?</a:t>
            </a:r>
            <a:br>
              <a:rPr lang="en-AU" sz="1800" dirty="0"/>
            </a:br>
            <a:endParaRPr lang="en-AU" sz="1800"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397255187"/>
              </p:ext>
            </p:extLst>
          </p:nvPr>
        </p:nvGraphicFramePr>
        <p:xfrm>
          <a:off x="228600" y="1927225"/>
          <a:ext cx="8763000" cy="3291840"/>
        </p:xfrm>
        <a:graphic>
          <a:graphicData uri="http://schemas.openxmlformats.org/drawingml/2006/table">
            <a:tbl>
              <a:tblPr firstRow="1" bandRow="1">
                <a:tableStyleId>{5C22544A-7EE6-4342-B048-85BDC9FD1C3A}</a:tableStyleId>
              </a:tblPr>
              <a:tblGrid>
                <a:gridCol w="8763000"/>
              </a:tblGrid>
              <a:tr h="370840">
                <a:tc>
                  <a:txBody>
                    <a:bodyPr/>
                    <a:lstStyle/>
                    <a:p>
                      <a:pPr marL="285750" indent="-285750">
                        <a:buFont typeface="Arial" panose="020B0604020202020204" pitchFamily="34" charset="0"/>
                        <a:buChar char="•"/>
                      </a:pPr>
                      <a:r>
                        <a:rPr lang="en-AU" dirty="0" smtClean="0"/>
                        <a:t>Perform a</a:t>
                      </a:r>
                      <a:r>
                        <a:rPr lang="en-AU" baseline="0" dirty="0" smtClean="0"/>
                        <a:t> unit SWOT analysis or similar exercise where all staff are able to identify what their perspectives and values which drive individual and unit assumptions related to how the unit actually performs (what it does and how it does it) and how the unit actually should perform and identify the reasons behind these assumptions.</a:t>
                      </a:r>
                      <a:endParaRPr lang="en-AU" dirty="0"/>
                    </a:p>
                  </a:txBody>
                  <a:tcPr/>
                </a:tc>
              </a:tr>
              <a:tr h="370840">
                <a:tc>
                  <a:txBody>
                    <a:bodyPr/>
                    <a:lstStyle/>
                    <a:p>
                      <a:pPr marL="285750" indent="-285750">
                        <a:buFont typeface="Arial" panose="020B0604020202020204" pitchFamily="34" charset="0"/>
                        <a:buChar char="•"/>
                      </a:pPr>
                      <a:r>
                        <a:rPr lang="en-AU" dirty="0" smtClean="0"/>
                        <a:t>Performing an environmental scan (including literature review and/or at least informal benchmarking) within and outside university to identify existing preferences related to student learning – including TEQSA, professional association benchmarks, criteria, guidelines or standards (e.g., CAS Standards</a:t>
                      </a:r>
                      <a:r>
                        <a:rPr lang="en-AU" baseline="0" dirty="0" smtClean="0"/>
                        <a:t> from the USA)</a:t>
                      </a:r>
                      <a:endParaRPr lang="en-AU" dirty="0" smtClean="0"/>
                    </a:p>
                  </a:txBody>
                  <a:tcPr/>
                </a:tc>
              </a:tr>
              <a:tr h="370840">
                <a:tc>
                  <a:txBody>
                    <a:bodyPr/>
                    <a:lstStyle/>
                    <a:p>
                      <a:pPr marL="285750" indent="-285750">
                        <a:buFont typeface="Arial" panose="020B0604020202020204" pitchFamily="34" charset="0"/>
                        <a:buChar char="•"/>
                      </a:pPr>
                      <a:r>
                        <a:rPr lang="en-AU" dirty="0" smtClean="0"/>
                        <a:t>Identify similarities and differences between the unit’s assumptions and those of internal and external stakeholders to help understand which data/evidence is valued internally and externally.</a:t>
                      </a:r>
                    </a:p>
                  </a:txBody>
                  <a:tcPr/>
                </a:tc>
              </a:tr>
            </a:tbl>
          </a:graphicData>
        </a:graphic>
      </p:graphicFrame>
      <p:pic>
        <p:nvPicPr>
          <p:cNvPr id="6146" name="Picture 2" descr="C:\Users\u1041771\AppData\Local\Microsoft\Windows\Temporary Internet Files\Content.IE5\U3CZSH7J\rad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5071110"/>
            <a:ext cx="1592580" cy="159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16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614" y="3886198"/>
            <a:ext cx="4126230" cy="1754326"/>
          </a:xfrm>
          <a:prstGeom prst="rect">
            <a:avLst/>
          </a:prstGeom>
          <a:solidFill>
            <a:schemeClr val="accent1"/>
          </a:solidFill>
        </p:spPr>
        <p:txBody>
          <a:bodyPr wrap="square" rtlCol="0">
            <a:spAutoFit/>
          </a:bodyPr>
          <a:lstStyle/>
          <a:p>
            <a:pPr algn="ctr"/>
            <a:r>
              <a:rPr lang="en-AU" dirty="0" smtClean="0">
                <a:solidFill>
                  <a:srgbClr val="002060"/>
                </a:solidFill>
              </a:rPr>
              <a:t>“By paying explicit </a:t>
            </a:r>
            <a:r>
              <a:rPr lang="en-AU" dirty="0">
                <a:solidFill>
                  <a:srgbClr val="002060"/>
                </a:solidFill>
              </a:rPr>
              <a:t>attention to the underlying </a:t>
            </a:r>
            <a:r>
              <a:rPr lang="en-AU" dirty="0" smtClean="0">
                <a:solidFill>
                  <a:srgbClr val="002060"/>
                </a:solidFill>
              </a:rPr>
              <a:t>assumptions and </a:t>
            </a:r>
            <a:r>
              <a:rPr lang="en-AU" dirty="0">
                <a:solidFill>
                  <a:srgbClr val="002060"/>
                </a:solidFill>
              </a:rPr>
              <a:t>boundaries of relevance, the applicability </a:t>
            </a:r>
            <a:r>
              <a:rPr lang="en-AU" dirty="0" smtClean="0">
                <a:solidFill>
                  <a:srgbClr val="002060"/>
                </a:solidFill>
              </a:rPr>
              <a:t>of existing </a:t>
            </a:r>
            <a:r>
              <a:rPr lang="en-AU" dirty="0">
                <a:solidFill>
                  <a:srgbClr val="002060"/>
                </a:solidFill>
              </a:rPr>
              <a:t>paradigms will be clarified” (</a:t>
            </a:r>
            <a:r>
              <a:rPr lang="en-AU" dirty="0" err="1">
                <a:solidFill>
                  <a:srgbClr val="002060"/>
                </a:solidFill>
              </a:rPr>
              <a:t>Løwendahl</a:t>
            </a:r>
            <a:r>
              <a:rPr lang="en-AU" dirty="0">
                <a:solidFill>
                  <a:srgbClr val="002060"/>
                </a:solidFill>
              </a:rPr>
              <a:t> and </a:t>
            </a:r>
            <a:r>
              <a:rPr lang="en-AU" dirty="0" err="1" smtClean="0">
                <a:solidFill>
                  <a:srgbClr val="002060"/>
                </a:solidFill>
              </a:rPr>
              <a:t>Revang</a:t>
            </a:r>
            <a:r>
              <a:rPr lang="en-AU" dirty="0" smtClean="0">
                <a:solidFill>
                  <a:srgbClr val="002060"/>
                </a:solidFill>
              </a:rPr>
              <a:t>, 1998, p. 770)</a:t>
            </a:r>
            <a:endParaRPr lang="en-AU" dirty="0">
              <a:solidFill>
                <a:srgbClr val="002060"/>
              </a:solidFill>
            </a:endParaRPr>
          </a:p>
        </p:txBody>
      </p:sp>
      <p:sp>
        <p:nvSpPr>
          <p:cNvPr id="7" name="TextBox 6"/>
          <p:cNvSpPr txBox="1"/>
          <p:nvPr/>
        </p:nvSpPr>
        <p:spPr>
          <a:xfrm>
            <a:off x="228600" y="1297126"/>
            <a:ext cx="3017520" cy="1754326"/>
          </a:xfrm>
          <a:prstGeom prst="rect">
            <a:avLst/>
          </a:prstGeom>
          <a:solidFill>
            <a:schemeClr val="accent1"/>
          </a:solidFill>
        </p:spPr>
        <p:txBody>
          <a:bodyPr wrap="square" rtlCol="0">
            <a:spAutoFit/>
          </a:bodyPr>
          <a:lstStyle/>
          <a:p>
            <a:r>
              <a:rPr lang="en-AU" dirty="0" smtClean="0"/>
              <a:t>“[The use of the term “model” refers to a set of assumptions and beliefs which together represent reality” (Tichy,1983, p. 38).</a:t>
            </a:r>
            <a:endParaRPr lang="en-AU" dirty="0"/>
          </a:p>
        </p:txBody>
      </p:sp>
      <p:sp>
        <p:nvSpPr>
          <p:cNvPr id="10" name="TextBox 9"/>
          <p:cNvSpPr txBox="1"/>
          <p:nvPr/>
        </p:nvSpPr>
        <p:spPr>
          <a:xfrm>
            <a:off x="5272090" y="305512"/>
            <a:ext cx="2065969" cy="4832092"/>
          </a:xfrm>
          <a:prstGeom prst="rect">
            <a:avLst/>
          </a:prstGeom>
          <a:noFill/>
        </p:spPr>
        <p:txBody>
          <a:bodyPr wrap="square" rtlCol="0">
            <a:spAutoFit/>
          </a:bodyPr>
          <a:lstStyle/>
          <a:p>
            <a:r>
              <a:rPr lang="en-AU" sz="1400" b="1" dirty="0" smtClean="0">
                <a:solidFill>
                  <a:srgbClr val="002060"/>
                </a:solidFill>
              </a:rPr>
              <a:t>Forming the institutional cultural paradigms (Schein, 1985): </a:t>
            </a:r>
          </a:p>
          <a:p>
            <a:endParaRPr lang="en-AU" sz="1400" dirty="0">
              <a:solidFill>
                <a:srgbClr val="002060"/>
              </a:solidFill>
            </a:endParaRPr>
          </a:p>
          <a:p>
            <a:r>
              <a:rPr lang="en-AU" sz="1400" dirty="0" smtClean="0">
                <a:solidFill>
                  <a:srgbClr val="002060"/>
                </a:solidFill>
              </a:rPr>
              <a:t>Relation of university and unit to its own environment</a:t>
            </a:r>
          </a:p>
          <a:p>
            <a:endParaRPr lang="en-AU" sz="1400" dirty="0">
              <a:solidFill>
                <a:srgbClr val="002060"/>
              </a:solidFill>
            </a:endParaRPr>
          </a:p>
          <a:p>
            <a:r>
              <a:rPr lang="en-AU" sz="1400" dirty="0" smtClean="0">
                <a:solidFill>
                  <a:srgbClr val="002060"/>
                </a:solidFill>
              </a:rPr>
              <a:t>Rules defining what is real and what is not</a:t>
            </a:r>
          </a:p>
          <a:p>
            <a:endParaRPr lang="en-AU" sz="1400" dirty="0">
              <a:solidFill>
                <a:srgbClr val="002060"/>
              </a:solidFill>
            </a:endParaRPr>
          </a:p>
          <a:p>
            <a:r>
              <a:rPr lang="en-AU" sz="1400" dirty="0" smtClean="0">
                <a:solidFill>
                  <a:srgbClr val="002060"/>
                </a:solidFill>
              </a:rPr>
              <a:t>The right thing to do</a:t>
            </a:r>
          </a:p>
          <a:p>
            <a:endParaRPr lang="en-AU" sz="1400" dirty="0">
              <a:solidFill>
                <a:srgbClr val="002060"/>
              </a:solidFill>
            </a:endParaRPr>
          </a:p>
          <a:p>
            <a:r>
              <a:rPr lang="en-AU" sz="1400" dirty="0" smtClean="0">
                <a:solidFill>
                  <a:srgbClr val="002060"/>
                </a:solidFill>
              </a:rPr>
              <a:t>The nature of how people act</a:t>
            </a:r>
          </a:p>
          <a:p>
            <a:endParaRPr lang="en-AU" sz="1400" dirty="0">
              <a:solidFill>
                <a:srgbClr val="002060"/>
              </a:solidFill>
            </a:endParaRPr>
          </a:p>
          <a:p>
            <a:r>
              <a:rPr lang="en-AU" sz="1400" dirty="0" smtClean="0">
                <a:solidFill>
                  <a:srgbClr val="002060"/>
                </a:solidFill>
              </a:rPr>
              <a:t>What is the “right” way to relate to each other</a:t>
            </a:r>
            <a:endParaRPr lang="en-AU" sz="1400" dirty="0">
              <a:solidFill>
                <a:srgbClr val="002060"/>
              </a:solidFill>
            </a:endParaRPr>
          </a:p>
        </p:txBody>
      </p:sp>
      <p:sp>
        <p:nvSpPr>
          <p:cNvPr id="3" name="Curved Left Arrow 2"/>
          <p:cNvSpPr/>
          <p:nvPr/>
        </p:nvSpPr>
        <p:spPr>
          <a:xfrm>
            <a:off x="4069084" y="1611630"/>
            <a:ext cx="731520" cy="192024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cxnSp>
        <p:nvCxnSpPr>
          <p:cNvPr id="9" name="Straight Connector 8"/>
          <p:cNvCxnSpPr>
            <a:endCxn id="3" idx="4"/>
          </p:cNvCxnSpPr>
          <p:nvPr/>
        </p:nvCxnSpPr>
        <p:spPr>
          <a:xfrm flipH="1">
            <a:off x="4800604" y="1817370"/>
            <a:ext cx="471486" cy="7086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0" idx="1"/>
            <a:endCxn id="3" idx="4"/>
          </p:cNvCxnSpPr>
          <p:nvPr/>
        </p:nvCxnSpPr>
        <p:spPr>
          <a:xfrm flipH="1" flipV="1">
            <a:off x="4800604" y="2526030"/>
            <a:ext cx="471486" cy="195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3" idx="4"/>
          </p:cNvCxnSpPr>
          <p:nvPr/>
        </p:nvCxnSpPr>
        <p:spPr>
          <a:xfrm flipH="1" flipV="1">
            <a:off x="4800604" y="2526030"/>
            <a:ext cx="471486" cy="1005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3" idx="4"/>
          </p:cNvCxnSpPr>
          <p:nvPr/>
        </p:nvCxnSpPr>
        <p:spPr>
          <a:xfrm flipH="1" flipV="1">
            <a:off x="4800604" y="2526030"/>
            <a:ext cx="471486" cy="1463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3" idx="4"/>
          </p:cNvCxnSpPr>
          <p:nvPr/>
        </p:nvCxnSpPr>
        <p:spPr>
          <a:xfrm flipH="1" flipV="1">
            <a:off x="4800604" y="2526030"/>
            <a:ext cx="471486" cy="21031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62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60382" y="1783678"/>
            <a:ext cx="7144430" cy="4502763"/>
            <a:chOff x="911994" y="1086055"/>
            <a:chExt cx="7144430" cy="4502763"/>
          </a:xfrm>
        </p:grpSpPr>
        <p:sp>
          <p:nvSpPr>
            <p:cNvPr id="3" name="Text Box 331"/>
            <p:cNvSpPr txBox="1">
              <a:spLocks noChangeArrowheads="1"/>
            </p:cNvSpPr>
            <p:nvPr/>
          </p:nvSpPr>
          <p:spPr bwMode="auto">
            <a:xfrm>
              <a:off x="911994" y="5311819"/>
              <a:ext cx="71444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1200" dirty="0">
                  <a:latin typeface="Times New Roman" charset="0"/>
                </a:rPr>
                <a:t>Source:  </a:t>
              </a:r>
              <a:r>
                <a:rPr lang="en-AU" sz="1200" dirty="0" smtClean="0">
                  <a:latin typeface="Times New Roman" charset="0"/>
                </a:rPr>
                <a:t>Adapted </a:t>
              </a:r>
              <a:r>
                <a:rPr lang="en-AU" sz="1200" dirty="0">
                  <a:latin typeface="Times New Roman" charset="0"/>
                </a:rPr>
                <a:t>from Bronfenbrenner</a:t>
              </a:r>
              <a:r>
                <a:rPr lang="ja-JP" altLang="en-AU" sz="1200" dirty="0">
                  <a:latin typeface="Arial"/>
                </a:rPr>
                <a:t>’</a:t>
              </a:r>
              <a:r>
                <a:rPr lang="en-AU" sz="1200" dirty="0">
                  <a:latin typeface="Times New Roman" charset="0"/>
                </a:rPr>
                <a:t>s </a:t>
              </a:r>
              <a:r>
                <a:rPr lang="en-AU" sz="1200" dirty="0" smtClean="0">
                  <a:latin typeface="Times New Roman" charset="0"/>
                </a:rPr>
                <a:t>(1979, 2006) bio-ecological development systems</a:t>
              </a:r>
              <a:endParaRPr lang="en-AU" sz="1200" b="1" dirty="0">
                <a:latin typeface="Times New Roman" charset="0"/>
              </a:endParaRPr>
            </a:p>
          </p:txBody>
        </p:sp>
        <p:sp>
          <p:nvSpPr>
            <p:cNvPr id="4" name="Text Box 401"/>
            <p:cNvSpPr txBox="1">
              <a:spLocks noChangeArrowheads="1"/>
            </p:cNvSpPr>
            <p:nvPr/>
          </p:nvSpPr>
          <p:spPr bwMode="auto">
            <a:xfrm>
              <a:off x="5585760" y="1887781"/>
              <a:ext cx="850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b="1"/>
                <a:t>MACRO-SYSTEM</a:t>
              </a:r>
            </a:p>
          </p:txBody>
        </p:sp>
        <p:sp>
          <p:nvSpPr>
            <p:cNvPr id="5" name="Text Box 403"/>
            <p:cNvSpPr txBox="1">
              <a:spLocks noChangeArrowheads="1"/>
            </p:cNvSpPr>
            <p:nvPr/>
          </p:nvSpPr>
          <p:spPr bwMode="auto">
            <a:xfrm>
              <a:off x="1695699" y="2854678"/>
              <a:ext cx="6793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Belief systems</a:t>
              </a:r>
            </a:p>
          </p:txBody>
        </p:sp>
        <p:sp>
          <p:nvSpPr>
            <p:cNvPr id="6" name="Text Box 388"/>
            <p:cNvSpPr txBox="1">
              <a:spLocks noChangeArrowheads="1"/>
            </p:cNvSpPr>
            <p:nvPr/>
          </p:nvSpPr>
          <p:spPr bwMode="auto">
            <a:xfrm>
              <a:off x="4481362" y="2425977"/>
              <a:ext cx="8482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b="1"/>
                <a:t>MESO-SYSTEM</a:t>
              </a:r>
            </a:p>
          </p:txBody>
        </p:sp>
        <p:sp>
          <p:nvSpPr>
            <p:cNvPr id="7" name="Text Box 390"/>
            <p:cNvSpPr txBox="1">
              <a:spLocks noChangeArrowheads="1"/>
            </p:cNvSpPr>
            <p:nvPr/>
          </p:nvSpPr>
          <p:spPr bwMode="auto">
            <a:xfrm>
              <a:off x="3752687" y="2266374"/>
              <a:ext cx="8482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Family</a:t>
              </a:r>
            </a:p>
          </p:txBody>
        </p:sp>
        <p:sp>
          <p:nvSpPr>
            <p:cNvPr id="8" name="Text Box 391"/>
            <p:cNvSpPr txBox="1">
              <a:spLocks noChangeArrowheads="1"/>
            </p:cNvSpPr>
            <p:nvPr/>
          </p:nvSpPr>
          <p:spPr bwMode="auto">
            <a:xfrm>
              <a:off x="4737538" y="3116352"/>
              <a:ext cx="8482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Study groups</a:t>
              </a:r>
            </a:p>
          </p:txBody>
        </p:sp>
        <p:sp>
          <p:nvSpPr>
            <p:cNvPr id="9" name="Text Box 393"/>
            <p:cNvSpPr txBox="1">
              <a:spLocks noChangeArrowheads="1"/>
            </p:cNvSpPr>
            <p:nvPr/>
          </p:nvSpPr>
          <p:spPr bwMode="auto">
            <a:xfrm>
              <a:off x="3120790" y="2554031"/>
              <a:ext cx="8482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Laboratory</a:t>
              </a:r>
            </a:p>
          </p:txBody>
        </p:sp>
        <p:sp>
          <p:nvSpPr>
            <p:cNvPr id="10" name="Text Box 394"/>
            <p:cNvSpPr txBox="1">
              <a:spLocks noChangeArrowheads="1"/>
            </p:cNvSpPr>
            <p:nvPr/>
          </p:nvSpPr>
          <p:spPr bwMode="auto">
            <a:xfrm>
              <a:off x="4395971" y="3578458"/>
              <a:ext cx="850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Societies/ Fratenities</a:t>
              </a:r>
            </a:p>
          </p:txBody>
        </p:sp>
        <p:sp>
          <p:nvSpPr>
            <p:cNvPr id="11" name="Text Box 395"/>
            <p:cNvSpPr txBox="1">
              <a:spLocks noChangeArrowheads="1"/>
            </p:cNvSpPr>
            <p:nvPr/>
          </p:nvSpPr>
          <p:spPr bwMode="auto">
            <a:xfrm>
              <a:off x="2978470" y="3107073"/>
              <a:ext cx="8482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Residential colleges/ halls</a:t>
              </a:r>
            </a:p>
          </p:txBody>
        </p:sp>
        <p:sp>
          <p:nvSpPr>
            <p:cNvPr id="12" name="Text Box 396"/>
            <p:cNvSpPr txBox="1">
              <a:spLocks noChangeArrowheads="1"/>
            </p:cNvSpPr>
            <p:nvPr/>
          </p:nvSpPr>
          <p:spPr bwMode="auto">
            <a:xfrm>
              <a:off x="3580244" y="3696506"/>
              <a:ext cx="8482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House/ room-mates</a:t>
              </a:r>
            </a:p>
          </p:txBody>
        </p:sp>
        <p:sp>
          <p:nvSpPr>
            <p:cNvPr id="13" name="Text Box 397"/>
            <p:cNvSpPr txBox="1">
              <a:spLocks noChangeArrowheads="1"/>
            </p:cNvSpPr>
            <p:nvPr/>
          </p:nvSpPr>
          <p:spPr bwMode="auto">
            <a:xfrm>
              <a:off x="3666317" y="4201587"/>
              <a:ext cx="11062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dirty="0"/>
                <a:t>University policy, vision &amp; mission</a:t>
              </a:r>
            </a:p>
          </p:txBody>
        </p:sp>
        <p:sp>
          <p:nvSpPr>
            <p:cNvPr id="14" name="Text Box 399"/>
            <p:cNvSpPr txBox="1">
              <a:spLocks noChangeArrowheads="1"/>
            </p:cNvSpPr>
            <p:nvPr/>
          </p:nvSpPr>
          <p:spPr bwMode="auto">
            <a:xfrm>
              <a:off x="2289141" y="3275606"/>
              <a:ext cx="8482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dirty="0" smtClean="0"/>
                <a:t>Faculty</a:t>
              </a:r>
              <a:r>
                <a:rPr lang="en-AU" sz="800" dirty="0"/>
                <a:t>/ department culture</a:t>
              </a:r>
            </a:p>
          </p:txBody>
        </p:sp>
        <p:sp>
          <p:nvSpPr>
            <p:cNvPr id="15" name="Text Box 400"/>
            <p:cNvSpPr txBox="1">
              <a:spLocks noChangeArrowheads="1"/>
            </p:cNvSpPr>
            <p:nvPr/>
          </p:nvSpPr>
          <p:spPr bwMode="auto">
            <a:xfrm>
              <a:off x="2289141" y="2433806"/>
              <a:ext cx="9468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AU" sz="800" dirty="0"/>
                <a:t>Teachers</a:t>
              </a:r>
              <a:r>
                <a:rPr lang="ja-JP" altLang="en-AU" sz="800" dirty="0"/>
                <a:t>’</a:t>
              </a:r>
              <a:r>
                <a:rPr lang="en-AU" sz="800" dirty="0"/>
                <a:t> </a:t>
              </a:r>
              <a:r>
                <a:rPr lang="en-AU" sz="800" dirty="0" smtClean="0"/>
                <a:t>individual characteristics</a:t>
              </a:r>
              <a:endParaRPr lang="en-AU" sz="800" dirty="0"/>
            </a:p>
          </p:txBody>
        </p:sp>
        <p:sp>
          <p:nvSpPr>
            <p:cNvPr id="16" name="Text Box 402"/>
            <p:cNvSpPr txBox="1">
              <a:spLocks noChangeArrowheads="1"/>
            </p:cNvSpPr>
            <p:nvPr/>
          </p:nvSpPr>
          <p:spPr bwMode="auto">
            <a:xfrm>
              <a:off x="3925369" y="4708668"/>
              <a:ext cx="8501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Culture</a:t>
              </a:r>
            </a:p>
          </p:txBody>
        </p:sp>
        <p:sp>
          <p:nvSpPr>
            <p:cNvPr id="17" name="Oval 405"/>
            <p:cNvSpPr>
              <a:spLocks noChangeArrowheads="1"/>
            </p:cNvSpPr>
            <p:nvPr/>
          </p:nvSpPr>
          <p:spPr bwMode="auto">
            <a:xfrm>
              <a:off x="2951904" y="2169870"/>
              <a:ext cx="2550362" cy="20748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Text Box 406"/>
            <p:cNvSpPr txBox="1">
              <a:spLocks noChangeArrowheads="1"/>
            </p:cNvSpPr>
            <p:nvPr/>
          </p:nvSpPr>
          <p:spPr bwMode="auto">
            <a:xfrm>
              <a:off x="4991815" y="2091924"/>
              <a:ext cx="8501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b="1"/>
                <a:t>EXO-SYSTEM</a:t>
              </a:r>
            </a:p>
          </p:txBody>
        </p:sp>
        <p:sp>
          <p:nvSpPr>
            <p:cNvPr id="19" name="Oval 407"/>
            <p:cNvSpPr>
              <a:spLocks noChangeArrowheads="1"/>
            </p:cNvSpPr>
            <p:nvPr/>
          </p:nvSpPr>
          <p:spPr bwMode="auto">
            <a:xfrm>
              <a:off x="2272566" y="1479495"/>
              <a:ext cx="3823646" cy="314751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Text Box 408"/>
            <p:cNvSpPr txBox="1">
              <a:spLocks noChangeArrowheads="1"/>
            </p:cNvSpPr>
            <p:nvPr/>
          </p:nvSpPr>
          <p:spPr bwMode="auto">
            <a:xfrm>
              <a:off x="5043494" y="3696506"/>
              <a:ext cx="8482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dirty="0" smtClean="0"/>
                <a:t>Library</a:t>
              </a:r>
              <a:endParaRPr lang="en-AU" sz="800" dirty="0"/>
            </a:p>
          </p:txBody>
        </p:sp>
        <p:sp>
          <p:nvSpPr>
            <p:cNvPr id="21" name="Oval 410"/>
            <p:cNvSpPr>
              <a:spLocks noChangeArrowheads="1"/>
            </p:cNvSpPr>
            <p:nvPr/>
          </p:nvSpPr>
          <p:spPr bwMode="auto">
            <a:xfrm>
              <a:off x="1773500" y="1086055"/>
              <a:ext cx="4990665" cy="395666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Text Box 415"/>
            <p:cNvSpPr txBox="1">
              <a:spLocks noChangeArrowheads="1"/>
            </p:cNvSpPr>
            <p:nvPr/>
          </p:nvSpPr>
          <p:spPr bwMode="auto">
            <a:xfrm>
              <a:off x="5989948" y="2771164"/>
              <a:ext cx="8501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Social interchanges</a:t>
              </a:r>
            </a:p>
          </p:txBody>
        </p:sp>
        <p:sp>
          <p:nvSpPr>
            <p:cNvPr id="23" name="Text Box 363"/>
            <p:cNvSpPr txBox="1">
              <a:spLocks noChangeArrowheads="1"/>
            </p:cNvSpPr>
            <p:nvPr/>
          </p:nvSpPr>
          <p:spPr bwMode="auto">
            <a:xfrm>
              <a:off x="4107537" y="2836119"/>
              <a:ext cx="8501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b="1"/>
                <a:t>MICRO-SYSTEM</a:t>
              </a:r>
            </a:p>
            <a:p>
              <a:pPr algn="ctr">
                <a:spcBef>
                  <a:spcPct val="50000"/>
                </a:spcBef>
              </a:pPr>
              <a:r>
                <a:rPr lang="en-AU" sz="800" b="1"/>
                <a:t>STUDENT</a:t>
              </a:r>
            </a:p>
          </p:txBody>
        </p:sp>
        <p:sp>
          <p:nvSpPr>
            <p:cNvPr id="24" name="Text Box 389"/>
            <p:cNvSpPr txBox="1">
              <a:spLocks noChangeArrowheads="1"/>
            </p:cNvSpPr>
            <p:nvPr/>
          </p:nvSpPr>
          <p:spPr bwMode="auto">
            <a:xfrm>
              <a:off x="3849465" y="3359468"/>
              <a:ext cx="8501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a:t>Classrooms</a:t>
              </a:r>
            </a:p>
          </p:txBody>
        </p:sp>
        <p:sp>
          <p:nvSpPr>
            <p:cNvPr id="25" name="Text Box 418"/>
            <p:cNvSpPr txBox="1">
              <a:spLocks noChangeArrowheads="1"/>
            </p:cNvSpPr>
            <p:nvPr/>
          </p:nvSpPr>
          <p:spPr bwMode="auto">
            <a:xfrm>
              <a:off x="3580244" y="3020914"/>
              <a:ext cx="8482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800" dirty="0"/>
                <a:t>Teachers/ Tutors</a:t>
              </a:r>
            </a:p>
          </p:txBody>
        </p:sp>
        <p:sp>
          <p:nvSpPr>
            <p:cNvPr id="26" name="Oval 419"/>
            <p:cNvSpPr>
              <a:spLocks noChangeArrowheads="1"/>
            </p:cNvSpPr>
            <p:nvPr/>
          </p:nvSpPr>
          <p:spPr bwMode="auto">
            <a:xfrm>
              <a:off x="3665398" y="2685795"/>
              <a:ext cx="1292259" cy="92606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Text Box 408"/>
            <p:cNvSpPr txBox="1">
              <a:spLocks noChangeArrowheads="1"/>
            </p:cNvSpPr>
            <p:nvPr/>
          </p:nvSpPr>
          <p:spPr bwMode="auto">
            <a:xfrm>
              <a:off x="3924538" y="1676185"/>
              <a:ext cx="13771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AU" sz="800" dirty="0" smtClean="0"/>
                <a:t>Co-curricular/ student development &amp; support</a:t>
              </a:r>
              <a:endParaRPr lang="en-AU" sz="800" dirty="0"/>
            </a:p>
          </p:txBody>
        </p:sp>
        <p:sp>
          <p:nvSpPr>
            <p:cNvPr id="28" name="Text Box 400"/>
            <p:cNvSpPr txBox="1">
              <a:spLocks noChangeArrowheads="1"/>
            </p:cNvSpPr>
            <p:nvPr/>
          </p:nvSpPr>
          <p:spPr bwMode="auto">
            <a:xfrm>
              <a:off x="2633435" y="1928725"/>
              <a:ext cx="13771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AU" sz="800" dirty="0"/>
                <a:t>Teachers</a:t>
              </a:r>
              <a:r>
                <a:rPr lang="ja-JP" altLang="en-AU" sz="800" dirty="0"/>
                <a:t>’</a:t>
              </a:r>
              <a:r>
                <a:rPr lang="en-AU" sz="800" dirty="0"/>
                <a:t> </a:t>
              </a:r>
              <a:r>
                <a:rPr lang="en-AU" sz="800" dirty="0" smtClean="0"/>
                <a:t>teaching approaches</a:t>
              </a:r>
              <a:endParaRPr lang="en-AU" sz="800" dirty="0"/>
            </a:p>
          </p:txBody>
        </p:sp>
      </p:grpSp>
      <p:sp>
        <p:nvSpPr>
          <p:cNvPr id="2" name="TextBox 1"/>
          <p:cNvSpPr txBox="1"/>
          <p:nvPr/>
        </p:nvSpPr>
        <p:spPr>
          <a:xfrm>
            <a:off x="348344" y="446314"/>
            <a:ext cx="7064828" cy="1631216"/>
          </a:xfrm>
          <a:prstGeom prst="rect">
            <a:avLst/>
          </a:prstGeom>
          <a:noFill/>
        </p:spPr>
        <p:txBody>
          <a:bodyPr wrap="square" rtlCol="0">
            <a:spAutoFit/>
          </a:bodyPr>
          <a:lstStyle/>
          <a:p>
            <a:r>
              <a:rPr lang="en-AU" sz="2000" dirty="0" smtClean="0">
                <a:solidFill>
                  <a:srgbClr val="FF0000"/>
                </a:solidFill>
              </a:rPr>
              <a:t>Interactions between student, institution and external environment and potential assumption points (similarities &amp; dissimilarities): A student success </a:t>
            </a:r>
            <a:r>
              <a:rPr lang="en-AU" sz="2000" dirty="0">
                <a:solidFill>
                  <a:srgbClr val="FF0000"/>
                </a:solidFill>
              </a:rPr>
              <a:t>ecology (Kek, </a:t>
            </a:r>
            <a:r>
              <a:rPr lang="en-AU" sz="2000" dirty="0" err="1">
                <a:solidFill>
                  <a:srgbClr val="FF0000"/>
                </a:solidFill>
              </a:rPr>
              <a:t>Padró</a:t>
            </a:r>
            <a:r>
              <a:rPr lang="en-AU" sz="2000" dirty="0">
                <a:solidFill>
                  <a:srgbClr val="FF0000"/>
                </a:solidFill>
              </a:rPr>
              <a:t>, Kimmins, Frederiks, &amp; Ayriss, </a:t>
            </a:r>
            <a:r>
              <a:rPr lang="en-AU" sz="2000" dirty="0" smtClean="0">
                <a:solidFill>
                  <a:srgbClr val="FF0000"/>
                </a:solidFill>
              </a:rPr>
              <a:t>in press)</a:t>
            </a:r>
            <a:endParaRPr lang="en-AU" sz="2000" dirty="0">
              <a:solidFill>
                <a:srgbClr val="FF0000"/>
              </a:solidFill>
            </a:endParaRPr>
          </a:p>
          <a:p>
            <a:endParaRPr lang="en-AU" sz="2000" dirty="0">
              <a:solidFill>
                <a:srgbClr val="FF0000"/>
              </a:solidFill>
            </a:endParaRPr>
          </a:p>
        </p:txBody>
      </p:sp>
    </p:spTree>
    <p:extLst>
      <p:ext uri="{BB962C8B-B14F-4D97-AF65-F5344CB8AC3E}">
        <p14:creationId xmlns:p14="http://schemas.microsoft.com/office/powerpoint/2010/main" val="105173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0831"/>
            <a:ext cx="7905751" cy="1217095"/>
          </a:xfrm>
        </p:spPr>
        <p:txBody>
          <a:bodyPr/>
          <a:lstStyle/>
          <a:p>
            <a:r>
              <a:rPr lang="en-AU" sz="2000" dirty="0" smtClean="0"/>
              <a:t>4a. What </a:t>
            </a:r>
            <a:r>
              <a:rPr lang="en-AU" sz="2000" dirty="0"/>
              <a:t>is the theoretical grounding of the unit’s practice? </a:t>
            </a:r>
            <a:r>
              <a:rPr lang="en-AU" sz="2000" dirty="0" smtClean="0"/>
              <a:t/>
            </a:r>
            <a:br>
              <a:rPr lang="en-AU" sz="2000" dirty="0" smtClean="0"/>
            </a:br>
            <a:r>
              <a:rPr lang="en-AU" sz="2000" dirty="0" smtClean="0"/>
              <a:t/>
            </a:r>
            <a:br>
              <a:rPr lang="en-AU" sz="2000" dirty="0" smtClean="0"/>
            </a:br>
            <a:r>
              <a:rPr lang="en-AU" sz="2000" dirty="0" smtClean="0"/>
              <a:t>4b. How </a:t>
            </a:r>
            <a:r>
              <a:rPr lang="en-AU" sz="2000" dirty="0"/>
              <a:t>consistent is it with the rest of the institution’s mindset?</a:t>
            </a:r>
            <a:r>
              <a:rPr lang="en-AU" dirty="0"/>
              <a:t/>
            </a:r>
            <a:br>
              <a:rPr lang="en-AU" dirty="0"/>
            </a:br>
            <a:r>
              <a:rPr lang="en-AU" dirty="0" smtClean="0"/>
              <a:t/>
            </a:r>
            <a:br>
              <a:rPr lang="en-AU" dirty="0" smtClean="0"/>
            </a:br>
            <a:endParaRPr lang="en-AU"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1238081365"/>
              </p:ext>
            </p:extLst>
          </p:nvPr>
        </p:nvGraphicFramePr>
        <p:xfrm>
          <a:off x="247649" y="2205990"/>
          <a:ext cx="8702041" cy="3566160"/>
        </p:xfrm>
        <a:graphic>
          <a:graphicData uri="http://schemas.openxmlformats.org/drawingml/2006/table">
            <a:tbl>
              <a:tblPr firstRow="1" bandRow="1">
                <a:tableStyleId>{5C22544A-7EE6-4342-B048-85BDC9FD1C3A}</a:tableStyleId>
              </a:tblPr>
              <a:tblGrid>
                <a:gridCol w="8702041"/>
              </a:tblGrid>
              <a:tr h="119198">
                <a:tc>
                  <a:txBody>
                    <a:bodyPr/>
                    <a:lstStyle/>
                    <a:p>
                      <a:pPr marL="285750" indent="-285750">
                        <a:buFont typeface="Arial" panose="020B0604020202020204" pitchFamily="34" charset="0"/>
                        <a:buChar char="•"/>
                      </a:pPr>
                      <a:r>
                        <a:rPr lang="en-AU" dirty="0" smtClean="0"/>
                        <a:t>Unit’s vision and overarching conceptual framework of what it does identifying where the connections between activities and how data/evidence demonstrates the level of success these activities have</a:t>
                      </a:r>
                    </a:p>
                    <a:p>
                      <a:endParaRPr lang="en-AU" dirty="0"/>
                    </a:p>
                  </a:txBody>
                  <a:tcPr/>
                </a:tc>
              </a:tr>
              <a:tr h="370840">
                <a:tc>
                  <a:txBody>
                    <a:bodyPr/>
                    <a:lstStyle/>
                    <a:p>
                      <a:pPr marL="285750" indent="-285750">
                        <a:buFont typeface="Arial" panose="020B0604020202020204" pitchFamily="34" charset="0"/>
                        <a:buChar char="•"/>
                      </a:pPr>
                      <a:r>
                        <a:rPr lang="en-AU" dirty="0" smtClean="0"/>
                        <a:t>Aligning expectations and reporting requirements to come up with a useful reporting strategy. Determining strategy on how to bring together existing evidence and create new evidence to be able to perform meaningful analyses to provide an analysis and interpretation deemed useful and valuable</a:t>
                      </a:r>
                    </a:p>
                    <a:p>
                      <a:endParaRPr lang="en-AU" dirty="0"/>
                    </a:p>
                  </a:txBody>
                  <a:tcPr/>
                </a:tc>
              </a:tr>
              <a:tr h="370840">
                <a:tc>
                  <a:txBody>
                    <a:bodyPr/>
                    <a:lstStyle/>
                    <a:p>
                      <a:pPr marL="285750" indent="-285750">
                        <a:buFont typeface="Arial" panose="020B0604020202020204" pitchFamily="34" charset="0"/>
                        <a:buChar char="•"/>
                      </a:pPr>
                      <a:r>
                        <a:rPr lang="en-AU" dirty="0" smtClean="0"/>
                        <a:t>Identify indicators</a:t>
                      </a:r>
                      <a:r>
                        <a:rPr lang="en-AU" baseline="0" dirty="0" smtClean="0"/>
                        <a:t> and types of evidence that will generate desired evaluative and research evidence relating to unit performance and student success that meets the unit’s and institution’s overall needs.</a:t>
                      </a:r>
                      <a:endParaRPr lang="en-AU" dirty="0"/>
                    </a:p>
                  </a:txBody>
                  <a:tcPr/>
                </a:tc>
              </a:tr>
            </a:tbl>
          </a:graphicData>
        </a:graphic>
      </p:graphicFrame>
    </p:spTree>
    <p:extLst>
      <p:ext uri="{BB962C8B-B14F-4D97-AF65-F5344CB8AC3E}">
        <p14:creationId xmlns:p14="http://schemas.microsoft.com/office/powerpoint/2010/main" val="4271261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9958" y="1711652"/>
            <a:ext cx="8338160" cy="4702562"/>
            <a:chOff x="414741" y="1339194"/>
            <a:chExt cx="8338160" cy="4702562"/>
          </a:xfrm>
        </p:grpSpPr>
        <p:grpSp>
          <p:nvGrpSpPr>
            <p:cNvPr id="83" name="Group 82"/>
            <p:cNvGrpSpPr/>
            <p:nvPr/>
          </p:nvGrpSpPr>
          <p:grpSpPr>
            <a:xfrm>
              <a:off x="414741" y="1339194"/>
              <a:ext cx="8338160" cy="4225118"/>
              <a:chOff x="414741" y="1339194"/>
              <a:chExt cx="8338160" cy="4225118"/>
            </a:xfrm>
          </p:grpSpPr>
          <p:sp>
            <p:nvSpPr>
              <p:cNvPr id="5" name="TextBox 4"/>
              <p:cNvSpPr txBox="1"/>
              <p:nvPr/>
            </p:nvSpPr>
            <p:spPr>
              <a:xfrm>
                <a:off x="464103" y="1814650"/>
                <a:ext cx="1344097" cy="276999"/>
              </a:xfrm>
              <a:prstGeom prst="rect">
                <a:avLst/>
              </a:prstGeom>
              <a:noFill/>
            </p:spPr>
            <p:txBody>
              <a:bodyPr wrap="square" rtlCol="0">
                <a:spAutoFit/>
              </a:bodyPr>
              <a:lstStyle/>
              <a:p>
                <a:pPr algn="r"/>
                <a:r>
                  <a:rPr lang="en-AU" sz="1200" dirty="0" smtClean="0"/>
                  <a:t>Institutional  Level </a:t>
                </a:r>
                <a:endParaRPr lang="en-AU" sz="1200" dirty="0"/>
              </a:p>
            </p:txBody>
          </p:sp>
          <p:sp>
            <p:nvSpPr>
              <p:cNvPr id="6" name="Parallelogram 5"/>
              <p:cNvSpPr/>
              <p:nvPr/>
            </p:nvSpPr>
            <p:spPr>
              <a:xfrm>
                <a:off x="968158" y="1339194"/>
                <a:ext cx="6264696" cy="1800200"/>
              </a:xfrm>
              <a:prstGeom prst="parallelogram">
                <a:avLst>
                  <a:gd name="adj" fmla="val 795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50730" y="4492737"/>
                <a:ext cx="1368152" cy="276999"/>
              </a:xfrm>
              <a:prstGeom prst="rect">
                <a:avLst/>
              </a:prstGeom>
              <a:noFill/>
            </p:spPr>
            <p:txBody>
              <a:bodyPr wrap="square" rtlCol="0">
                <a:spAutoFit/>
              </a:bodyPr>
              <a:lstStyle/>
              <a:p>
                <a:r>
                  <a:rPr lang="en-AU" sz="1200" dirty="0" smtClean="0"/>
                  <a:t>Student Level</a:t>
                </a:r>
                <a:endParaRPr lang="en-AU" sz="1200" dirty="0"/>
              </a:p>
            </p:txBody>
          </p:sp>
          <p:sp>
            <p:nvSpPr>
              <p:cNvPr id="8" name="TextBox 7"/>
              <p:cNvSpPr txBox="1"/>
              <p:nvPr/>
            </p:nvSpPr>
            <p:spPr>
              <a:xfrm>
                <a:off x="414741" y="1699234"/>
                <a:ext cx="49362" cy="369332"/>
              </a:xfrm>
              <a:prstGeom prst="rect">
                <a:avLst/>
              </a:prstGeom>
              <a:noFill/>
            </p:spPr>
            <p:txBody>
              <a:bodyPr wrap="square" rtlCol="0">
                <a:spAutoFit/>
              </a:bodyPr>
              <a:lstStyle/>
              <a:p>
                <a:endParaRPr lang="en-AU" dirty="0"/>
              </a:p>
            </p:txBody>
          </p:sp>
          <p:cxnSp>
            <p:nvCxnSpPr>
              <p:cNvPr id="9" name="Straight Arrow Connector 8"/>
              <p:cNvCxnSpPr>
                <a:stCxn id="26" idx="2"/>
              </p:cNvCxnSpPr>
              <p:nvPr/>
            </p:nvCxnSpPr>
            <p:spPr>
              <a:xfrm>
                <a:off x="4539779" y="2068566"/>
                <a:ext cx="2693075" cy="1910523"/>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Parallelogram 9"/>
              <p:cNvSpPr/>
              <p:nvPr/>
            </p:nvSpPr>
            <p:spPr>
              <a:xfrm>
                <a:off x="2020661" y="3499434"/>
                <a:ext cx="6732240" cy="2064878"/>
              </a:xfrm>
              <a:prstGeom prst="parallelogram">
                <a:avLst>
                  <a:gd name="adj" fmla="val 71594"/>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64"/>
              <p:cNvSpPr>
                <a:spLocks noChangeArrowheads="1"/>
              </p:cNvSpPr>
              <p:nvPr/>
            </p:nvSpPr>
            <p:spPr bwMode="auto">
              <a:xfrm>
                <a:off x="3488438" y="4003490"/>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sz="900" dirty="0" smtClean="0">
                    <a:solidFill>
                      <a:srgbClr val="000000"/>
                    </a:solidFill>
                  </a:rPr>
                  <a:t>Personal / Demographic </a:t>
                </a:r>
                <a:endParaRPr lang="en-AU" sz="900" dirty="0">
                  <a:solidFill>
                    <a:srgbClr val="000000"/>
                  </a:solidFill>
                </a:endParaRPr>
              </a:p>
            </p:txBody>
          </p:sp>
          <p:sp>
            <p:nvSpPr>
              <p:cNvPr id="12" name="Text Box 89"/>
              <p:cNvSpPr txBox="1">
                <a:spLocks noChangeArrowheads="1"/>
              </p:cNvSpPr>
              <p:nvPr/>
            </p:nvSpPr>
            <p:spPr bwMode="auto">
              <a:xfrm>
                <a:off x="6987570" y="3818394"/>
                <a:ext cx="1606979" cy="25710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AU" sz="1000" b="1" i="1" dirty="0" smtClean="0">
                    <a:solidFill>
                      <a:srgbClr val="000000"/>
                    </a:solidFill>
                    <a:latin typeface="Arial" charset="0"/>
                  </a:rPr>
                  <a:t>Product</a:t>
                </a:r>
                <a:endParaRPr lang="en-AU" b="1" i="1" dirty="0"/>
              </a:p>
            </p:txBody>
          </p:sp>
          <p:sp>
            <p:nvSpPr>
              <p:cNvPr id="13" name="Text Box 90"/>
              <p:cNvSpPr txBox="1">
                <a:spLocks noChangeArrowheads="1"/>
              </p:cNvSpPr>
              <p:nvPr/>
            </p:nvSpPr>
            <p:spPr bwMode="auto">
              <a:xfrm>
                <a:off x="3544078" y="3757086"/>
                <a:ext cx="1143000" cy="26273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AU" sz="1000" b="1" i="1" dirty="0">
                    <a:solidFill>
                      <a:srgbClr val="000000"/>
                    </a:solidFill>
                    <a:latin typeface="Arial" charset="0"/>
                  </a:rPr>
                  <a:t>Presage </a:t>
                </a:r>
              </a:p>
            </p:txBody>
          </p:sp>
          <p:sp>
            <p:nvSpPr>
              <p:cNvPr id="14" name="Text Box 91"/>
              <p:cNvSpPr txBox="1">
                <a:spLocks noChangeArrowheads="1"/>
              </p:cNvSpPr>
              <p:nvPr/>
            </p:nvSpPr>
            <p:spPr bwMode="auto">
              <a:xfrm>
                <a:off x="5273109" y="3823158"/>
                <a:ext cx="942975" cy="228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AU" sz="1000" b="1" i="1" dirty="0">
                    <a:solidFill>
                      <a:srgbClr val="000000"/>
                    </a:solidFill>
                    <a:latin typeface="Arial" charset="0"/>
                  </a:rPr>
                  <a:t>Process</a:t>
                </a:r>
                <a:endParaRPr lang="en-AU" b="1" i="1" dirty="0"/>
              </a:p>
            </p:txBody>
          </p:sp>
          <p:sp>
            <p:nvSpPr>
              <p:cNvPr id="15" name="Text Box 182"/>
              <p:cNvSpPr txBox="1">
                <a:spLocks noChangeArrowheads="1"/>
              </p:cNvSpPr>
              <p:nvPr/>
            </p:nvSpPr>
            <p:spPr bwMode="auto">
              <a:xfrm>
                <a:off x="3058278" y="4360089"/>
                <a:ext cx="1143000" cy="228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US" sz="900" dirty="0">
                    <a:solidFill>
                      <a:srgbClr val="000000"/>
                    </a:solidFill>
                  </a:rPr>
                  <a:t>Motivational</a:t>
                </a:r>
              </a:p>
              <a:p>
                <a:endParaRPr lang="en-AU" sz="900" b="1" dirty="0">
                  <a:solidFill>
                    <a:srgbClr val="000000"/>
                  </a:solidFill>
                </a:endParaRPr>
              </a:p>
              <a:p>
                <a:endParaRPr lang="en-AU" sz="900" b="1" dirty="0">
                  <a:solidFill>
                    <a:srgbClr val="000000"/>
                  </a:solidFill>
                </a:endParaRPr>
              </a:p>
              <a:p>
                <a:endParaRPr lang="en-AU" sz="900" b="1" u="sng" dirty="0">
                  <a:solidFill>
                    <a:srgbClr val="000000"/>
                  </a:solidFill>
                </a:endParaRPr>
              </a:p>
              <a:p>
                <a:endParaRPr lang="en-AU" dirty="0"/>
              </a:p>
            </p:txBody>
          </p:sp>
          <p:sp>
            <p:nvSpPr>
              <p:cNvPr id="16" name="Text Box 182"/>
              <p:cNvSpPr txBox="1">
                <a:spLocks noChangeArrowheads="1"/>
              </p:cNvSpPr>
              <p:nvPr/>
            </p:nvSpPr>
            <p:spPr bwMode="auto">
              <a:xfrm>
                <a:off x="3210678" y="4588689"/>
                <a:ext cx="1143000" cy="228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US" sz="900" dirty="0" smtClean="0">
                    <a:solidFill>
                      <a:srgbClr val="000000"/>
                    </a:solidFill>
                  </a:rPr>
                  <a:t>Family</a:t>
                </a:r>
                <a:endParaRPr lang="en-US" sz="900" dirty="0">
                  <a:solidFill>
                    <a:srgbClr val="000000"/>
                  </a:solidFill>
                </a:endParaRPr>
              </a:p>
              <a:p>
                <a:endParaRPr lang="en-AU" sz="900" b="1" dirty="0">
                  <a:solidFill>
                    <a:srgbClr val="000000"/>
                  </a:solidFill>
                </a:endParaRPr>
              </a:p>
              <a:p>
                <a:endParaRPr lang="en-AU" sz="900" b="1" dirty="0">
                  <a:solidFill>
                    <a:srgbClr val="000000"/>
                  </a:solidFill>
                </a:endParaRPr>
              </a:p>
              <a:p>
                <a:endParaRPr lang="en-AU" sz="900" b="1" u="sng" dirty="0">
                  <a:solidFill>
                    <a:srgbClr val="000000"/>
                  </a:solidFill>
                </a:endParaRPr>
              </a:p>
              <a:p>
                <a:endParaRPr lang="en-AU" dirty="0"/>
              </a:p>
            </p:txBody>
          </p:sp>
          <p:sp>
            <p:nvSpPr>
              <p:cNvPr id="17" name="Text Box 182"/>
              <p:cNvSpPr txBox="1">
                <a:spLocks noChangeArrowheads="1"/>
              </p:cNvSpPr>
              <p:nvPr/>
            </p:nvSpPr>
            <p:spPr bwMode="auto">
              <a:xfrm>
                <a:off x="2829678" y="4817289"/>
                <a:ext cx="1143000" cy="3508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US" sz="900" dirty="0" smtClean="0">
                    <a:solidFill>
                      <a:srgbClr val="000000"/>
                    </a:solidFill>
                  </a:rPr>
                  <a:t>+ Other factors – theoretical/ evidence</a:t>
                </a:r>
                <a:endParaRPr lang="en-US" sz="900" dirty="0">
                  <a:solidFill>
                    <a:srgbClr val="000000"/>
                  </a:solidFill>
                </a:endParaRPr>
              </a:p>
              <a:p>
                <a:endParaRPr lang="en-AU" sz="900" b="1" dirty="0">
                  <a:solidFill>
                    <a:srgbClr val="000000"/>
                  </a:solidFill>
                </a:endParaRPr>
              </a:p>
              <a:p>
                <a:endParaRPr lang="en-AU" sz="900" b="1" dirty="0">
                  <a:solidFill>
                    <a:srgbClr val="000000"/>
                  </a:solidFill>
                </a:endParaRPr>
              </a:p>
              <a:p>
                <a:endParaRPr lang="en-AU" sz="900" b="1" u="sng" dirty="0">
                  <a:solidFill>
                    <a:srgbClr val="000000"/>
                  </a:solidFill>
                </a:endParaRPr>
              </a:p>
              <a:p>
                <a:endParaRPr lang="en-AU" dirty="0"/>
              </a:p>
            </p:txBody>
          </p:sp>
          <p:sp>
            <p:nvSpPr>
              <p:cNvPr id="18" name="Parallelogram 17"/>
              <p:cNvSpPr/>
              <p:nvPr/>
            </p:nvSpPr>
            <p:spPr bwMode="auto">
              <a:xfrm>
                <a:off x="2705878" y="3979089"/>
                <a:ext cx="1981200" cy="1261269"/>
              </a:xfrm>
              <a:prstGeom prst="parallelogram">
                <a:avLst>
                  <a:gd name="adj" fmla="val 6823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charset="0"/>
                </a:endParaRPr>
              </a:p>
            </p:txBody>
          </p:sp>
          <p:sp>
            <p:nvSpPr>
              <p:cNvPr id="19" name="Parallelogram 18"/>
              <p:cNvSpPr/>
              <p:nvPr/>
            </p:nvSpPr>
            <p:spPr bwMode="auto">
              <a:xfrm>
                <a:off x="6118111" y="4013965"/>
                <a:ext cx="1844352" cy="1261268"/>
              </a:xfrm>
              <a:prstGeom prst="parallelogram">
                <a:avLst>
                  <a:gd name="adj" fmla="val 6219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charset="0"/>
                </a:endParaRPr>
              </a:p>
            </p:txBody>
          </p:sp>
          <p:sp>
            <p:nvSpPr>
              <p:cNvPr id="20" name="Text Box 182"/>
              <p:cNvSpPr txBox="1">
                <a:spLocks noChangeArrowheads="1"/>
              </p:cNvSpPr>
              <p:nvPr/>
            </p:nvSpPr>
            <p:spPr bwMode="auto">
              <a:xfrm>
                <a:off x="6505620" y="4339129"/>
                <a:ext cx="1143000" cy="228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US" sz="900" dirty="0" smtClean="0">
                    <a:solidFill>
                      <a:srgbClr val="000000"/>
                    </a:solidFill>
                  </a:rPr>
                  <a:t>Progression </a:t>
                </a:r>
                <a:endParaRPr lang="en-AU" sz="900" b="1" dirty="0">
                  <a:solidFill>
                    <a:srgbClr val="000000"/>
                  </a:solidFill>
                </a:endParaRPr>
              </a:p>
              <a:p>
                <a:endParaRPr lang="en-AU" sz="900" b="1" dirty="0">
                  <a:solidFill>
                    <a:srgbClr val="000000"/>
                  </a:solidFill>
                </a:endParaRPr>
              </a:p>
              <a:p>
                <a:endParaRPr lang="en-AU" sz="900" b="1" u="sng" dirty="0">
                  <a:solidFill>
                    <a:srgbClr val="000000"/>
                  </a:solidFill>
                </a:endParaRPr>
              </a:p>
              <a:p>
                <a:endParaRPr lang="en-AU" dirty="0"/>
              </a:p>
            </p:txBody>
          </p:sp>
          <p:sp>
            <p:nvSpPr>
              <p:cNvPr id="21" name="Text Box 182"/>
              <p:cNvSpPr txBox="1">
                <a:spLocks noChangeArrowheads="1"/>
              </p:cNvSpPr>
              <p:nvPr/>
            </p:nvSpPr>
            <p:spPr bwMode="auto">
              <a:xfrm>
                <a:off x="6368758" y="4641870"/>
                <a:ext cx="1045468" cy="3508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lstStyle/>
              <a:p>
                <a:pPr algn="ctr"/>
                <a:r>
                  <a:rPr lang="en-US" sz="900" dirty="0" smtClean="0">
                    <a:solidFill>
                      <a:srgbClr val="000000"/>
                    </a:solidFill>
                  </a:rPr>
                  <a:t>Academic achievement</a:t>
                </a:r>
                <a:endParaRPr lang="en-US" sz="900" dirty="0">
                  <a:solidFill>
                    <a:srgbClr val="000000"/>
                  </a:solidFill>
                </a:endParaRPr>
              </a:p>
              <a:p>
                <a:endParaRPr lang="en-AU" sz="900" b="1" dirty="0">
                  <a:solidFill>
                    <a:srgbClr val="000000"/>
                  </a:solidFill>
                </a:endParaRPr>
              </a:p>
              <a:p>
                <a:endParaRPr lang="en-AU" sz="900" b="1" dirty="0">
                  <a:solidFill>
                    <a:srgbClr val="000000"/>
                  </a:solidFill>
                </a:endParaRPr>
              </a:p>
              <a:p>
                <a:endParaRPr lang="en-AU" sz="900" b="1" u="sng" dirty="0">
                  <a:solidFill>
                    <a:srgbClr val="000000"/>
                  </a:solidFill>
                </a:endParaRPr>
              </a:p>
              <a:p>
                <a:endParaRPr lang="en-AU" dirty="0"/>
              </a:p>
            </p:txBody>
          </p:sp>
          <p:sp>
            <p:nvSpPr>
              <p:cNvPr id="22" name="Parallelogram 21"/>
              <p:cNvSpPr/>
              <p:nvPr/>
            </p:nvSpPr>
            <p:spPr>
              <a:xfrm>
                <a:off x="4650094" y="4052287"/>
                <a:ext cx="1447800" cy="1150938"/>
              </a:xfrm>
              <a:prstGeom prst="parallelogram">
                <a:avLst>
                  <a:gd name="adj" fmla="val 5816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Arrow Connector 22"/>
              <p:cNvCxnSpPr>
                <a:stCxn id="18" idx="2"/>
                <a:endCxn id="22" idx="5"/>
              </p:cNvCxnSpPr>
              <p:nvPr/>
            </p:nvCxnSpPr>
            <p:spPr>
              <a:xfrm>
                <a:off x="4256739" y="4609724"/>
                <a:ext cx="728071" cy="1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a:endCxn id="19" idx="5"/>
              </p:cNvCxnSpPr>
              <p:nvPr/>
            </p:nvCxnSpPr>
            <p:spPr>
              <a:xfrm>
                <a:off x="5763178" y="4627756"/>
                <a:ext cx="747168" cy="168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Parallelogram 25"/>
              <p:cNvSpPr/>
              <p:nvPr/>
            </p:nvSpPr>
            <p:spPr bwMode="auto">
              <a:xfrm>
                <a:off x="3284211" y="1711652"/>
                <a:ext cx="1499123" cy="713828"/>
              </a:xfrm>
              <a:prstGeom prst="parallelogram">
                <a:avLst>
                  <a:gd name="adj" fmla="val 6823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charset="0"/>
                </a:endParaRPr>
              </a:p>
            </p:txBody>
          </p:sp>
          <p:sp>
            <p:nvSpPr>
              <p:cNvPr id="27" name="Parallelogram 26"/>
              <p:cNvSpPr/>
              <p:nvPr/>
            </p:nvSpPr>
            <p:spPr bwMode="auto">
              <a:xfrm>
                <a:off x="4783425" y="1875490"/>
                <a:ext cx="1526575" cy="842784"/>
              </a:xfrm>
              <a:prstGeom prst="parallelogram">
                <a:avLst>
                  <a:gd name="adj" fmla="val 6823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charset="0"/>
                </a:endParaRPr>
              </a:p>
            </p:txBody>
          </p:sp>
          <p:sp>
            <p:nvSpPr>
              <p:cNvPr id="28" name="Rectangle 64"/>
              <p:cNvSpPr>
                <a:spLocks noChangeArrowheads="1"/>
              </p:cNvSpPr>
              <p:nvPr/>
            </p:nvSpPr>
            <p:spPr bwMode="auto">
              <a:xfrm>
                <a:off x="3488438" y="1814650"/>
                <a:ext cx="990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sz="900" dirty="0" smtClean="0">
                    <a:solidFill>
                      <a:srgbClr val="000000"/>
                    </a:solidFill>
                  </a:rPr>
                  <a:t>Peer-assisted Learning - Meet-Up Programs</a:t>
                </a:r>
                <a:endParaRPr lang="en-AU" sz="900" dirty="0">
                  <a:solidFill>
                    <a:srgbClr val="000000"/>
                  </a:solidFill>
                </a:endParaRPr>
              </a:p>
            </p:txBody>
          </p:sp>
          <p:sp>
            <p:nvSpPr>
              <p:cNvPr id="29" name="Rectangle 64"/>
              <p:cNvSpPr>
                <a:spLocks noChangeArrowheads="1"/>
              </p:cNvSpPr>
              <p:nvPr/>
            </p:nvSpPr>
            <p:spPr bwMode="auto">
              <a:xfrm>
                <a:off x="5107294" y="2022012"/>
                <a:ext cx="990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sz="900" dirty="0" smtClean="0">
                    <a:solidFill>
                      <a:srgbClr val="000000"/>
                    </a:solidFill>
                  </a:rPr>
                  <a:t>The Learning Centre - Learning Consultations</a:t>
                </a:r>
                <a:endParaRPr lang="en-AU" sz="900" dirty="0">
                  <a:solidFill>
                    <a:srgbClr val="000000"/>
                  </a:solidFill>
                </a:endParaRPr>
              </a:p>
            </p:txBody>
          </p:sp>
          <p:cxnSp>
            <p:nvCxnSpPr>
              <p:cNvPr id="32" name="Straight Arrow Connector 31"/>
              <p:cNvCxnSpPr>
                <a:stCxn id="27" idx="2"/>
              </p:cNvCxnSpPr>
              <p:nvPr/>
            </p:nvCxnSpPr>
            <p:spPr>
              <a:xfrm>
                <a:off x="6022446" y="2296882"/>
                <a:ext cx="1210408" cy="1682207"/>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Rectangle 64"/>
              <p:cNvSpPr>
                <a:spLocks noChangeArrowheads="1"/>
              </p:cNvSpPr>
              <p:nvPr/>
            </p:nvSpPr>
            <p:spPr bwMode="auto">
              <a:xfrm>
                <a:off x="4874102" y="4363530"/>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sz="900" dirty="0" smtClean="0">
                    <a:solidFill>
                      <a:srgbClr val="000000"/>
                    </a:solidFill>
                  </a:rPr>
                  <a:t>Learning &amp; Developing</a:t>
                </a:r>
                <a:endParaRPr lang="en-AU" sz="900" dirty="0">
                  <a:solidFill>
                    <a:srgbClr val="000000"/>
                  </a:solidFill>
                </a:endParaRPr>
              </a:p>
            </p:txBody>
          </p:sp>
          <p:sp>
            <p:nvSpPr>
              <p:cNvPr id="63" name="Parallelogram 62"/>
              <p:cNvSpPr/>
              <p:nvPr/>
            </p:nvSpPr>
            <p:spPr bwMode="auto">
              <a:xfrm>
                <a:off x="1560881" y="1888520"/>
                <a:ext cx="1802197" cy="867921"/>
              </a:xfrm>
              <a:prstGeom prst="parallelogram">
                <a:avLst>
                  <a:gd name="adj" fmla="val 6823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charset="0"/>
                </a:endParaRPr>
              </a:p>
            </p:txBody>
          </p:sp>
          <p:sp>
            <p:nvSpPr>
              <p:cNvPr id="64" name="Rectangle 64"/>
              <p:cNvSpPr>
                <a:spLocks noChangeArrowheads="1"/>
              </p:cNvSpPr>
              <p:nvPr/>
            </p:nvSpPr>
            <p:spPr bwMode="auto">
              <a:xfrm>
                <a:off x="1894138" y="1958821"/>
                <a:ext cx="990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AU" sz="900" dirty="0" smtClean="0">
                    <a:solidFill>
                      <a:srgbClr val="000000"/>
                    </a:solidFill>
                  </a:rPr>
                  <a:t>University structural factors such as faculty, level of study, mode of study</a:t>
                </a:r>
                <a:endParaRPr lang="en-AU" sz="900" dirty="0">
                  <a:solidFill>
                    <a:srgbClr val="000000"/>
                  </a:solidFill>
                </a:endParaRPr>
              </a:p>
            </p:txBody>
          </p:sp>
          <p:cxnSp>
            <p:nvCxnSpPr>
              <p:cNvPr id="65" name="Straight Arrow Connector 64"/>
              <p:cNvCxnSpPr/>
              <p:nvPr/>
            </p:nvCxnSpPr>
            <p:spPr>
              <a:xfrm>
                <a:off x="2975719" y="2449881"/>
                <a:ext cx="4257135" cy="1529208"/>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22" idx="0"/>
              </p:cNvCxnSpPr>
              <p:nvPr/>
            </p:nvCxnSpPr>
            <p:spPr>
              <a:xfrm>
                <a:off x="2955417" y="2466207"/>
                <a:ext cx="2418577" cy="1586080"/>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518602" y="2091024"/>
                <a:ext cx="855392" cy="1984474"/>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22" idx="0"/>
              </p:cNvCxnSpPr>
              <p:nvPr/>
            </p:nvCxnSpPr>
            <p:spPr>
              <a:xfrm flipH="1">
                <a:off x="5373994" y="2302733"/>
                <a:ext cx="630157" cy="1749554"/>
              </a:xfrm>
              <a:prstGeom prst="straightConnector1">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93305" y="5764757"/>
              <a:ext cx="6620922" cy="276999"/>
            </a:xfrm>
            <a:prstGeom prst="rect">
              <a:avLst/>
            </a:prstGeom>
          </p:spPr>
          <p:txBody>
            <a:bodyPr wrap="square">
              <a:spAutoFit/>
            </a:bodyPr>
            <a:lstStyle/>
            <a:p>
              <a:r>
                <a:rPr lang="en-GB" sz="1200" dirty="0">
                  <a:latin typeface="Times New Roman"/>
                  <a:cs typeface="Times New Roman"/>
                </a:rPr>
                <a:t>Source: Adapted from Kek (2006, </a:t>
              </a:r>
              <a:r>
                <a:rPr lang="en-GB" sz="1200" dirty="0" smtClean="0">
                  <a:latin typeface="Times New Roman"/>
                  <a:cs typeface="Times New Roman"/>
                </a:rPr>
                <a:t>2011, 2012)</a:t>
              </a:r>
              <a:r>
                <a:rPr lang="en-GB" sz="1200" dirty="0">
                  <a:latin typeface="Times New Roman"/>
                  <a:cs typeface="Times New Roman"/>
                </a:rPr>
                <a:t>, </a:t>
              </a:r>
              <a:r>
                <a:rPr lang="en-GB" sz="1200" dirty="0" err="1">
                  <a:latin typeface="Times New Roman"/>
                  <a:cs typeface="Times New Roman"/>
                </a:rPr>
                <a:t>Bronfenbrenner</a:t>
              </a:r>
              <a:r>
                <a:rPr lang="en-GB" sz="1200" dirty="0">
                  <a:latin typeface="Times New Roman"/>
                  <a:cs typeface="Times New Roman"/>
                </a:rPr>
                <a:t> (1979), Biggs (2003)</a:t>
              </a:r>
              <a:endParaRPr lang="en-AU" sz="1200" dirty="0">
                <a:latin typeface="Times New Roman"/>
                <a:cs typeface="Times New Roman"/>
              </a:endParaRPr>
            </a:p>
          </p:txBody>
        </p:sp>
      </p:grpSp>
      <p:sp>
        <p:nvSpPr>
          <p:cNvPr id="4" name="TextBox 3"/>
          <p:cNvSpPr txBox="1"/>
          <p:nvPr/>
        </p:nvSpPr>
        <p:spPr>
          <a:xfrm>
            <a:off x="504209" y="239486"/>
            <a:ext cx="7489371" cy="1015663"/>
          </a:xfrm>
          <a:prstGeom prst="rect">
            <a:avLst/>
          </a:prstGeom>
          <a:noFill/>
        </p:spPr>
        <p:txBody>
          <a:bodyPr wrap="square" rtlCol="0">
            <a:spAutoFit/>
          </a:bodyPr>
          <a:lstStyle/>
          <a:p>
            <a:r>
              <a:rPr lang="en-AU" sz="2000" dirty="0" smtClean="0">
                <a:solidFill>
                  <a:srgbClr val="FF0000"/>
                </a:solidFill>
              </a:rPr>
              <a:t>USQ Theoretical Framework for Student Development Support programs (Kek, </a:t>
            </a:r>
            <a:r>
              <a:rPr lang="en-AU" sz="2000" dirty="0" err="1" smtClean="0">
                <a:solidFill>
                  <a:srgbClr val="FF0000"/>
                </a:solidFill>
              </a:rPr>
              <a:t>Padró</a:t>
            </a:r>
            <a:r>
              <a:rPr lang="en-AU" sz="2000" dirty="0" smtClean="0">
                <a:solidFill>
                  <a:srgbClr val="FF0000"/>
                </a:solidFill>
              </a:rPr>
              <a:t>, Kimmins, Frederiks, &amp; Ayriss, </a:t>
            </a:r>
            <a:r>
              <a:rPr lang="en-AU" sz="2000" dirty="0" smtClean="0">
                <a:solidFill>
                  <a:srgbClr val="FF0000"/>
                </a:solidFill>
              </a:rPr>
              <a:t>in press)</a:t>
            </a:r>
            <a:endParaRPr lang="en-AU" sz="2000" dirty="0">
              <a:solidFill>
                <a:srgbClr val="FF0000"/>
              </a:solidFill>
            </a:endParaRPr>
          </a:p>
        </p:txBody>
      </p:sp>
    </p:spTree>
    <p:extLst>
      <p:ext uri="{BB962C8B-B14F-4D97-AF65-F5344CB8AC3E}">
        <p14:creationId xmlns:p14="http://schemas.microsoft.com/office/powerpoint/2010/main" val="3700038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69060"/>
            <a:ext cx="7750628" cy="1217095"/>
          </a:xfrm>
        </p:spPr>
        <p:txBody>
          <a:bodyPr/>
          <a:lstStyle/>
          <a:p>
            <a:r>
              <a:rPr lang="en-AU" sz="2000" dirty="0" smtClean="0"/>
              <a:t>5. What </a:t>
            </a:r>
            <a:r>
              <a:rPr lang="en-AU" sz="2000" dirty="0"/>
              <a:t>is practical given internal expectations, regulatory compliance requirements, timelines and resource limitations?</a:t>
            </a:r>
            <a:br>
              <a:rPr lang="en-AU" sz="2000" dirty="0"/>
            </a:br>
            <a:endParaRPr lang="en-AU" sz="2000"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643757161"/>
              </p:ext>
            </p:extLst>
          </p:nvPr>
        </p:nvGraphicFramePr>
        <p:xfrm>
          <a:off x="206829" y="1578428"/>
          <a:ext cx="8806542" cy="4942840"/>
        </p:xfrm>
        <a:graphic>
          <a:graphicData uri="http://schemas.openxmlformats.org/drawingml/2006/table">
            <a:tbl>
              <a:tblPr firstRow="1" bandRow="1">
                <a:tableStyleId>{93296810-A885-4BE3-A3E7-6D5BEEA58F35}</a:tableStyleId>
              </a:tblPr>
              <a:tblGrid>
                <a:gridCol w="8806542"/>
              </a:tblGrid>
              <a:tr h="267789">
                <a:tc>
                  <a:txBody>
                    <a:bodyPr/>
                    <a:lstStyle/>
                    <a:p>
                      <a:pPr marL="285750" indent="-285750">
                        <a:buFont typeface="Arial" panose="020B0604020202020204" pitchFamily="34" charset="0"/>
                        <a:buChar char="•"/>
                      </a:pPr>
                      <a:r>
                        <a:rPr lang="en-AU" dirty="0" smtClean="0"/>
                        <a:t>Establish and operationalise methodology (-</a:t>
                      </a:r>
                      <a:r>
                        <a:rPr lang="en-AU" dirty="0" err="1" smtClean="0"/>
                        <a:t>ies</a:t>
                      </a:r>
                      <a:r>
                        <a:rPr lang="en-AU" dirty="0" smtClean="0"/>
                        <a:t>) that will meet unit and institution</a:t>
                      </a:r>
                      <a:r>
                        <a:rPr lang="en-AU" baseline="0" dirty="0" smtClean="0"/>
                        <a:t> needs re evidence, timelines and format</a:t>
                      </a:r>
                      <a:endParaRPr lang="en-AU" dirty="0"/>
                    </a:p>
                  </a:txBody>
                  <a:tcPr/>
                </a:tc>
              </a:tr>
              <a:tr h="370840">
                <a:tc>
                  <a:txBody>
                    <a:bodyPr/>
                    <a:lstStyle/>
                    <a:p>
                      <a:pPr marL="285750" indent="-285750">
                        <a:buFont typeface="Arial" panose="020B0604020202020204" pitchFamily="34" charset="0"/>
                        <a:buChar char="•"/>
                      </a:pPr>
                      <a:r>
                        <a:rPr lang="en-AU" dirty="0" smtClean="0"/>
                        <a:t>Formalise relationships through agreements to collect various data from needed sources where institutional data is collected – this can be an early process time inhibitor. A university already has between 30 to 35 percent of the information it needs within its databases (Nichols as cited in Saunders &amp; </a:t>
                      </a:r>
                      <a:r>
                        <a:rPr lang="en-AU" dirty="0" err="1" smtClean="0"/>
                        <a:t>Wohlgemuth</a:t>
                      </a:r>
                      <a:r>
                        <a:rPr lang="en-AU" dirty="0" smtClean="0"/>
                        <a:t>, 2009) </a:t>
                      </a:r>
                    </a:p>
                  </a:txBody>
                  <a:tcPr/>
                </a:tc>
              </a:tr>
              <a:tr h="370840">
                <a:tc>
                  <a:txBody>
                    <a:bodyPr/>
                    <a:lstStyle/>
                    <a:p>
                      <a:pPr marL="285750" indent="-285750">
                        <a:buFont typeface="Arial" panose="020B0604020202020204" pitchFamily="34" charset="0"/>
                        <a:buChar char="•"/>
                      </a:pPr>
                      <a:r>
                        <a:rPr lang="en-AU" dirty="0" smtClean="0"/>
                        <a:t>Base decisions on staff capacity to perform agreed-to</a:t>
                      </a:r>
                      <a:r>
                        <a:rPr lang="en-AU" baseline="0" dirty="0" smtClean="0"/>
                        <a:t> methodology</a:t>
                      </a:r>
                      <a:endParaRPr lang="en-AU" dirty="0"/>
                    </a:p>
                  </a:txBody>
                  <a:tcPr/>
                </a:tc>
              </a:tr>
              <a:tr h="370840">
                <a:tc>
                  <a:txBody>
                    <a:bodyPr/>
                    <a:lstStyle/>
                    <a:p>
                      <a:pPr marL="285750" indent="-285750">
                        <a:buFont typeface="Arial" panose="020B0604020202020204" pitchFamily="34" charset="0"/>
                        <a:buChar char="•"/>
                      </a:pPr>
                      <a:r>
                        <a:rPr lang="en-AU" dirty="0" smtClean="0"/>
                        <a:t>Decisions</a:t>
                      </a:r>
                      <a:r>
                        <a:rPr lang="en-AU" baseline="0" dirty="0" smtClean="0"/>
                        <a:t> of methodology are bounded by resource limitations beyond that of staff – connectivity between databases, sophistication of databases, completeness of databases, etc.</a:t>
                      </a:r>
                      <a:endParaRPr lang="en-AU" dirty="0"/>
                    </a:p>
                  </a:txBody>
                  <a:tcPr/>
                </a:tc>
              </a:tr>
              <a:tr h="370840">
                <a:tc>
                  <a:txBody>
                    <a:bodyPr/>
                    <a:lstStyle/>
                    <a:p>
                      <a:pPr marL="285750" indent="-285750">
                        <a:buFont typeface="Arial" panose="020B0604020202020204" pitchFamily="34" charset="0"/>
                        <a:buChar char="•"/>
                      </a:pPr>
                      <a:r>
                        <a:rPr lang="en-AU" dirty="0" smtClean="0"/>
                        <a:t>Data</a:t>
                      </a:r>
                      <a:r>
                        <a:rPr lang="en-AU" baseline="0" dirty="0" smtClean="0"/>
                        <a:t> collection, analysis, interpretation, reporting and use need to be seen through the fitness for purpose lens</a:t>
                      </a:r>
                      <a:endParaRPr lang="en-AU" dirty="0"/>
                    </a:p>
                  </a:txBody>
                  <a:tcPr/>
                </a:tc>
              </a:tr>
              <a:tr h="370840">
                <a:tc>
                  <a:txBody>
                    <a:bodyPr/>
                    <a:lstStyle/>
                    <a:p>
                      <a:pPr marL="285750" indent="-285750">
                        <a:buFont typeface="Arial" panose="020B0604020202020204" pitchFamily="34" charset="0"/>
                        <a:buChar char="•"/>
                      </a:pPr>
                      <a:r>
                        <a:rPr lang="en-AU" dirty="0" smtClean="0"/>
                        <a:t>Remember to remember that evaluation focus evidence, analysis and interpretation tends to be different than research although the two activities are more related than not (</a:t>
                      </a:r>
                      <a:r>
                        <a:rPr lang="en-AU" dirty="0" err="1" smtClean="0"/>
                        <a:t>Scriven</a:t>
                      </a:r>
                      <a:r>
                        <a:rPr lang="en-AU" dirty="0" smtClean="0"/>
                        <a:t>, 2016)</a:t>
                      </a:r>
                    </a:p>
                    <a:p>
                      <a:endParaRPr lang="en-AU" dirty="0"/>
                    </a:p>
                  </a:txBody>
                  <a:tcPr/>
                </a:tc>
              </a:tr>
            </a:tbl>
          </a:graphicData>
        </a:graphic>
      </p:graphicFrame>
    </p:spTree>
    <p:extLst>
      <p:ext uri="{BB962C8B-B14F-4D97-AF65-F5344CB8AC3E}">
        <p14:creationId xmlns:p14="http://schemas.microsoft.com/office/powerpoint/2010/main" val="320537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239486"/>
            <a:ext cx="8229600" cy="900113"/>
          </a:xfrm>
        </p:spPr>
        <p:txBody>
          <a:bodyPr/>
          <a:lstStyle/>
          <a:p>
            <a:r>
              <a:rPr lang="en-US" sz="2400" dirty="0" smtClean="0">
                <a:solidFill>
                  <a:srgbClr val="FF0000"/>
                </a:solidFill>
              </a:rPr>
              <a:t>Key elements of an analytics framework </a:t>
            </a:r>
            <a:br>
              <a:rPr lang="en-US" sz="2400" dirty="0" smtClean="0">
                <a:solidFill>
                  <a:srgbClr val="FF0000"/>
                </a:solidFill>
              </a:rPr>
            </a:br>
            <a:r>
              <a:rPr lang="en-US" sz="2400" dirty="0" smtClean="0">
                <a:solidFill>
                  <a:srgbClr val="FF0000"/>
                </a:solidFill>
              </a:rPr>
              <a:t>(</a:t>
            </a:r>
            <a:r>
              <a:rPr lang="en-US" sz="2400" dirty="0" err="1" smtClean="0">
                <a:solidFill>
                  <a:srgbClr val="FF0000"/>
                </a:solidFill>
              </a:rPr>
              <a:t>Padró</a:t>
            </a:r>
            <a:r>
              <a:rPr lang="en-US" sz="2400" dirty="0" smtClean="0">
                <a:solidFill>
                  <a:srgbClr val="FF0000"/>
                </a:solidFill>
              </a:rPr>
              <a:t> &amp; Kek, 2013)</a:t>
            </a:r>
            <a:endParaRPr lang="en-US" sz="2400" dirty="0">
              <a:solidFill>
                <a:srgbClr val="FF0000"/>
              </a:solidFill>
            </a:endParaRPr>
          </a:p>
        </p:txBody>
      </p:sp>
      <p:graphicFrame>
        <p:nvGraphicFramePr>
          <p:cNvPr id="3" name="Diagram 2"/>
          <p:cNvGraphicFramePr/>
          <p:nvPr>
            <p:extLst>
              <p:ext uri="{D42A27DB-BD31-4B8C-83A1-F6EECF244321}">
                <p14:modId xmlns:p14="http://schemas.microsoft.com/office/powerpoint/2010/main" val="3037031609"/>
              </p:ext>
            </p:extLst>
          </p:nvPr>
        </p:nvGraphicFramePr>
        <p:xfrm>
          <a:off x="2584568" y="14784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5536" y="6248291"/>
            <a:ext cx="4680520" cy="276999"/>
          </a:xfrm>
          <a:prstGeom prst="rect">
            <a:avLst/>
          </a:prstGeom>
          <a:noFill/>
        </p:spPr>
        <p:txBody>
          <a:bodyPr wrap="square" rtlCol="0">
            <a:spAutoFit/>
          </a:bodyPr>
          <a:lstStyle/>
          <a:p>
            <a:r>
              <a:rPr lang="en-US" sz="1200" dirty="0" smtClean="0">
                <a:solidFill>
                  <a:srgbClr val="FF0000"/>
                </a:solidFill>
              </a:rPr>
              <a:t>Adapted from </a:t>
            </a:r>
            <a:r>
              <a:rPr lang="en-US" sz="1200" dirty="0" err="1" smtClean="0">
                <a:solidFill>
                  <a:srgbClr val="FF0000"/>
                </a:solidFill>
              </a:rPr>
              <a:t>Terenzini</a:t>
            </a:r>
            <a:r>
              <a:rPr lang="en-US" sz="1200" dirty="0" smtClean="0">
                <a:solidFill>
                  <a:srgbClr val="FF0000"/>
                </a:solidFill>
              </a:rPr>
              <a:t>, 2013; </a:t>
            </a:r>
            <a:r>
              <a:rPr lang="en-US" sz="1200" dirty="0" err="1">
                <a:solidFill>
                  <a:srgbClr val="FF0000"/>
                </a:solidFill>
              </a:rPr>
              <a:t>P</a:t>
            </a:r>
            <a:r>
              <a:rPr lang="en-US" sz="1200" dirty="0" err="1" smtClean="0">
                <a:solidFill>
                  <a:srgbClr val="FF0000"/>
                </a:solidFill>
              </a:rPr>
              <a:t>adró</a:t>
            </a:r>
            <a:r>
              <a:rPr lang="en-US" sz="1200" dirty="0" smtClean="0">
                <a:solidFill>
                  <a:srgbClr val="FF0000"/>
                </a:solidFill>
              </a:rPr>
              <a:t> &amp; Frederiks, 2013)</a:t>
            </a:r>
            <a:endParaRPr lang="en-US" sz="1200" dirty="0">
              <a:solidFill>
                <a:srgbClr val="FF0000"/>
              </a:solidFill>
            </a:endParaRPr>
          </a:p>
        </p:txBody>
      </p:sp>
      <p:sp>
        <p:nvSpPr>
          <p:cNvPr id="5" name="Block Arc 4"/>
          <p:cNvSpPr/>
          <p:nvPr/>
        </p:nvSpPr>
        <p:spPr bwMode="auto">
          <a:xfrm>
            <a:off x="3635896" y="2348880"/>
            <a:ext cx="1872208" cy="504056"/>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cs typeface="Arial" charset="0"/>
            </a:endParaRPr>
          </a:p>
        </p:txBody>
      </p:sp>
      <p:sp>
        <p:nvSpPr>
          <p:cNvPr id="6" name="Block Arc 5"/>
          <p:cNvSpPr/>
          <p:nvPr/>
        </p:nvSpPr>
        <p:spPr bwMode="auto">
          <a:xfrm rot="10800000">
            <a:off x="3635896" y="4149080"/>
            <a:ext cx="1872208" cy="504056"/>
          </a:xfrm>
          <a:prstGeom prst="block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cs typeface="Arial" charset="0"/>
            </a:endParaRPr>
          </a:p>
        </p:txBody>
      </p:sp>
      <p:sp>
        <p:nvSpPr>
          <p:cNvPr id="13" name="TextBox 12"/>
          <p:cNvSpPr txBox="1"/>
          <p:nvPr/>
        </p:nvSpPr>
        <p:spPr>
          <a:xfrm>
            <a:off x="903514" y="980728"/>
            <a:ext cx="1695182" cy="2246769"/>
          </a:xfrm>
          <a:prstGeom prst="rect">
            <a:avLst/>
          </a:prstGeom>
          <a:noFill/>
        </p:spPr>
        <p:txBody>
          <a:bodyPr wrap="square" rtlCol="0">
            <a:spAutoFit/>
          </a:bodyPr>
          <a:lstStyle/>
          <a:p>
            <a:pPr marL="285750" indent="-285750">
              <a:buFont typeface="Arial" pitchFamily="34" charset="0"/>
              <a:buChar char="•"/>
            </a:pPr>
            <a:r>
              <a:rPr lang="en-AU" sz="1400" dirty="0" smtClean="0">
                <a:solidFill>
                  <a:srgbClr val="FF0000"/>
                </a:solidFill>
              </a:rPr>
              <a:t>AUSSE/UES/SES</a:t>
            </a:r>
          </a:p>
          <a:p>
            <a:pPr marL="285750" indent="-285750">
              <a:buFont typeface="Arial" pitchFamily="34" charset="0"/>
              <a:buChar char="•"/>
            </a:pPr>
            <a:r>
              <a:rPr lang="en-AU" sz="1400" dirty="0" smtClean="0">
                <a:solidFill>
                  <a:srgbClr val="FF0000"/>
                </a:solidFill>
              </a:rPr>
              <a:t>Grades</a:t>
            </a:r>
          </a:p>
          <a:p>
            <a:pPr marL="285750" indent="-285750">
              <a:buFont typeface="Arial" pitchFamily="34" charset="0"/>
              <a:buChar char="•"/>
            </a:pPr>
            <a:r>
              <a:rPr lang="en-AU" sz="1400" dirty="0" smtClean="0">
                <a:solidFill>
                  <a:srgbClr val="FF0000"/>
                </a:solidFill>
              </a:rPr>
              <a:t>Graduation rate</a:t>
            </a:r>
          </a:p>
          <a:p>
            <a:pPr marL="285750" indent="-285750">
              <a:buFont typeface="Arial" pitchFamily="34" charset="0"/>
              <a:buChar char="•"/>
            </a:pPr>
            <a:r>
              <a:rPr lang="en-AU" sz="1400" dirty="0" smtClean="0">
                <a:solidFill>
                  <a:srgbClr val="FF0000"/>
                </a:solidFill>
              </a:rPr>
              <a:t>Persistence</a:t>
            </a:r>
          </a:p>
          <a:p>
            <a:pPr marL="285750" indent="-285750">
              <a:buFont typeface="Arial" pitchFamily="34" charset="0"/>
              <a:buChar char="•"/>
            </a:pPr>
            <a:r>
              <a:rPr lang="en-AU" sz="1400" dirty="0" smtClean="0">
                <a:solidFill>
                  <a:srgbClr val="FF0000"/>
                </a:solidFill>
              </a:rPr>
              <a:t>Retention</a:t>
            </a:r>
          </a:p>
          <a:p>
            <a:pPr marL="285750" indent="-285750">
              <a:buFont typeface="Arial" pitchFamily="34" charset="0"/>
              <a:buChar char="•"/>
            </a:pPr>
            <a:r>
              <a:rPr lang="en-AU" sz="1400" dirty="0">
                <a:solidFill>
                  <a:srgbClr val="FF0000"/>
                </a:solidFill>
              </a:rPr>
              <a:t>Student </a:t>
            </a:r>
            <a:r>
              <a:rPr lang="en-AU" sz="1400" dirty="0" smtClean="0">
                <a:solidFill>
                  <a:srgbClr val="FF0000"/>
                </a:solidFill>
              </a:rPr>
              <a:t>demographics</a:t>
            </a:r>
          </a:p>
          <a:p>
            <a:pPr marL="285750" indent="-285750">
              <a:buFont typeface="Arial" pitchFamily="34" charset="0"/>
              <a:buChar char="•"/>
            </a:pPr>
            <a:r>
              <a:rPr lang="en-AU" sz="1400" dirty="0" smtClean="0">
                <a:solidFill>
                  <a:srgbClr val="FF0000"/>
                </a:solidFill>
              </a:rPr>
              <a:t>Student satisfaction data</a:t>
            </a:r>
            <a:endParaRPr lang="en-AU" sz="1400" dirty="0">
              <a:solidFill>
                <a:srgbClr val="FF0000"/>
              </a:solidFill>
            </a:endParaRPr>
          </a:p>
          <a:p>
            <a:pPr marL="285750" indent="-285750">
              <a:buFont typeface="Arial" pitchFamily="34" charset="0"/>
              <a:buChar char="•"/>
            </a:pPr>
            <a:r>
              <a:rPr lang="en-AU" sz="1400" dirty="0" smtClean="0">
                <a:solidFill>
                  <a:schemeClr val="bg1"/>
                </a:solidFill>
              </a:rPr>
              <a:t>Transfer rates</a:t>
            </a:r>
            <a:endParaRPr lang="en-AU" sz="1400" dirty="0">
              <a:solidFill>
                <a:schemeClr val="bg1"/>
              </a:solidFill>
            </a:endParaRPr>
          </a:p>
        </p:txBody>
      </p:sp>
      <p:cxnSp>
        <p:nvCxnSpPr>
          <p:cNvPr id="17" name="Straight Arrow Connector 16"/>
          <p:cNvCxnSpPr/>
          <p:nvPr/>
        </p:nvCxnSpPr>
        <p:spPr bwMode="auto">
          <a:xfrm>
            <a:off x="2339752" y="1924963"/>
            <a:ext cx="1080120" cy="6759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83771" y="3933056"/>
            <a:ext cx="1821861" cy="2031325"/>
          </a:xfrm>
          <a:prstGeom prst="rect">
            <a:avLst/>
          </a:prstGeom>
          <a:noFill/>
        </p:spPr>
        <p:txBody>
          <a:bodyPr wrap="square" rtlCol="0">
            <a:spAutoFit/>
          </a:bodyPr>
          <a:lstStyle/>
          <a:p>
            <a:pPr marL="342900" indent="-342900">
              <a:buFont typeface="Arial" pitchFamily="34" charset="0"/>
              <a:buChar char="•"/>
            </a:pPr>
            <a:r>
              <a:rPr lang="en-AU" sz="1400" dirty="0" smtClean="0">
                <a:solidFill>
                  <a:srgbClr val="FF0000"/>
                </a:solidFill>
              </a:rPr>
              <a:t>Co-curricular student engagement activities data</a:t>
            </a:r>
          </a:p>
          <a:p>
            <a:pPr marL="342900" indent="-342900">
              <a:buFont typeface="Arial" pitchFamily="34" charset="0"/>
              <a:buChar char="•"/>
            </a:pPr>
            <a:r>
              <a:rPr lang="en-AU" sz="1400" dirty="0" smtClean="0">
                <a:solidFill>
                  <a:srgbClr val="FF0000"/>
                </a:solidFill>
              </a:rPr>
              <a:t>Learning Centre data</a:t>
            </a:r>
          </a:p>
          <a:p>
            <a:pPr marL="342900" indent="-342900">
              <a:buFont typeface="Arial" pitchFamily="34" charset="0"/>
              <a:buChar char="•"/>
            </a:pPr>
            <a:r>
              <a:rPr lang="en-AU" sz="1400" dirty="0" smtClean="0">
                <a:solidFill>
                  <a:srgbClr val="FF0000"/>
                </a:solidFill>
              </a:rPr>
              <a:t>Other student learning support activities data</a:t>
            </a:r>
            <a:endParaRPr lang="en-AU" sz="1400" dirty="0">
              <a:solidFill>
                <a:srgbClr val="FF0000"/>
              </a:solidFill>
            </a:endParaRPr>
          </a:p>
        </p:txBody>
      </p:sp>
      <p:cxnSp>
        <p:nvCxnSpPr>
          <p:cNvPr id="20" name="Straight Arrow Connector 19"/>
          <p:cNvCxnSpPr/>
          <p:nvPr/>
        </p:nvCxnSpPr>
        <p:spPr bwMode="auto">
          <a:xfrm flipV="1">
            <a:off x="2483768" y="4401108"/>
            <a:ext cx="936104" cy="54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3707904" y="4882282"/>
            <a:ext cx="4608512" cy="738664"/>
          </a:xfrm>
          <a:prstGeom prst="rect">
            <a:avLst/>
          </a:prstGeom>
          <a:noFill/>
          <a:ln>
            <a:solidFill>
              <a:schemeClr val="bg1"/>
            </a:solidFill>
          </a:ln>
        </p:spPr>
        <p:txBody>
          <a:bodyPr wrap="square" rtlCol="0">
            <a:spAutoFit/>
          </a:bodyPr>
          <a:lstStyle/>
          <a:p>
            <a:r>
              <a:rPr lang="en-AU" sz="1400" dirty="0" smtClean="0">
                <a:solidFill>
                  <a:srgbClr val="FF0000"/>
                </a:solidFill>
              </a:rPr>
              <a:t>Institutional emphasis for data collection &amp; analysis:</a:t>
            </a:r>
          </a:p>
          <a:p>
            <a:endParaRPr lang="en-AU" sz="1400" dirty="0">
              <a:solidFill>
                <a:srgbClr val="FF0000"/>
              </a:solidFill>
            </a:endParaRPr>
          </a:p>
          <a:p>
            <a:pPr algn="ctr"/>
            <a:r>
              <a:rPr lang="en-AU" sz="1400" b="1" dirty="0" smtClean="0">
                <a:solidFill>
                  <a:srgbClr val="FF0000"/>
                </a:solidFill>
              </a:rPr>
              <a:t>Customer service (transactional) or Student development </a:t>
            </a:r>
            <a:endParaRPr lang="en-AU" sz="1400" b="1" dirty="0">
              <a:solidFill>
                <a:srgbClr val="FF0000"/>
              </a:solidFill>
            </a:endParaRPr>
          </a:p>
        </p:txBody>
      </p:sp>
      <p:cxnSp>
        <p:nvCxnSpPr>
          <p:cNvPr id="23" name="Straight Arrow Connector 22"/>
          <p:cNvCxnSpPr/>
          <p:nvPr/>
        </p:nvCxnSpPr>
        <p:spPr bwMode="auto">
          <a:xfrm flipH="1" flipV="1">
            <a:off x="5868144" y="4401108"/>
            <a:ext cx="288032" cy="481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V="1">
            <a:off x="6138174" y="4398803"/>
            <a:ext cx="1296144" cy="481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6300192" y="1700808"/>
            <a:ext cx="2232248" cy="307777"/>
          </a:xfrm>
          <a:prstGeom prst="rect">
            <a:avLst/>
          </a:prstGeom>
          <a:noFill/>
          <a:ln>
            <a:solidFill>
              <a:schemeClr val="bg1"/>
            </a:solidFill>
          </a:ln>
        </p:spPr>
        <p:txBody>
          <a:bodyPr wrap="square" rtlCol="0">
            <a:spAutoFit/>
          </a:bodyPr>
          <a:lstStyle/>
          <a:p>
            <a:r>
              <a:rPr lang="en-AU" sz="1400" dirty="0" smtClean="0">
                <a:solidFill>
                  <a:srgbClr val="FF0000"/>
                </a:solidFill>
              </a:rPr>
              <a:t>National policy preference</a:t>
            </a:r>
            <a:endParaRPr lang="en-AU" sz="1400" dirty="0">
              <a:solidFill>
                <a:srgbClr val="FF0000"/>
              </a:solidFill>
            </a:endParaRPr>
          </a:p>
        </p:txBody>
      </p:sp>
      <p:cxnSp>
        <p:nvCxnSpPr>
          <p:cNvPr id="30" name="Straight Arrow Connector 29"/>
          <p:cNvCxnSpPr>
            <a:stCxn id="26" idx="2"/>
          </p:cNvCxnSpPr>
          <p:nvPr/>
        </p:nvCxnSpPr>
        <p:spPr bwMode="auto">
          <a:xfrm>
            <a:off x="7416316" y="2008585"/>
            <a:ext cx="0" cy="5923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6156176" y="2008585"/>
            <a:ext cx="1260140" cy="5923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Right Brace 33"/>
          <p:cNvSpPr/>
          <p:nvPr/>
        </p:nvSpPr>
        <p:spPr bwMode="auto">
          <a:xfrm>
            <a:off x="2553740" y="5373216"/>
            <a:ext cx="326071" cy="72008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pitchFamily="18" charset="0"/>
              <a:cs typeface="Arial" charset="0"/>
            </a:endParaRPr>
          </a:p>
        </p:txBody>
      </p:sp>
      <p:cxnSp>
        <p:nvCxnSpPr>
          <p:cNvPr id="36" name="Straight Connector 35"/>
          <p:cNvCxnSpPr>
            <a:stCxn id="34" idx="1"/>
          </p:cNvCxnSpPr>
          <p:nvPr/>
        </p:nvCxnSpPr>
        <p:spPr bwMode="auto">
          <a:xfrm>
            <a:off x="2879811" y="5733256"/>
            <a:ext cx="43564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925" y="3292475"/>
            <a:ext cx="182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a:stCxn id="34" idx="1"/>
          </p:cNvCxnSpPr>
          <p:nvPr/>
        </p:nvCxnSpPr>
        <p:spPr bwMode="auto">
          <a:xfrm>
            <a:off x="2879811" y="5733256"/>
            <a:ext cx="4554507" cy="0"/>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42" name="Straight Arrow Connector 41"/>
          <p:cNvCxnSpPr/>
          <p:nvPr/>
        </p:nvCxnSpPr>
        <p:spPr bwMode="auto">
          <a:xfrm flipV="1">
            <a:off x="7434318" y="5620946"/>
            <a:ext cx="0" cy="11231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8" name="Straight Arrow Connector 7"/>
          <p:cNvCxnSpPr/>
          <p:nvPr/>
        </p:nvCxnSpPr>
        <p:spPr>
          <a:xfrm flipV="1">
            <a:off x="7236296" y="5542493"/>
            <a:ext cx="0" cy="19076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62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949" y="260350"/>
            <a:ext cx="8143421" cy="937079"/>
          </a:xfrm>
        </p:spPr>
        <p:txBody>
          <a:bodyPr/>
          <a:lstStyle/>
          <a:p>
            <a:pPr eaLnBrk="1" hangingPunct="1">
              <a:defRPr/>
            </a:pP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Strategy used to develop a comprehensive database and analytical framework: </a:t>
            </a:r>
            <a:r>
              <a:rPr lang="en-US" sz="20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Weick’s</a:t>
            </a: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(1984) small wins</a:t>
            </a:r>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107949" y="1197429"/>
            <a:ext cx="8928100" cy="4787900"/>
          </a:xfrm>
        </p:spPr>
        <p:txBody>
          <a:bodyPr/>
          <a:lstStyle/>
          <a:p>
            <a:pPr marL="342900" indent="-342900" eaLnBrk="1" hangingPunct="1">
              <a:buFont typeface="Arial" panose="020B0604020202020204" pitchFamily="34" charset="0"/>
              <a:buChar char="•"/>
              <a:defRPr/>
            </a:pPr>
            <a:r>
              <a:rPr lang="en-US" sz="2000" b="0" dirty="0" smtClean="0"/>
              <a:t>‘</a:t>
            </a:r>
            <a:r>
              <a:rPr lang="en-US" sz="2000" b="0" dirty="0" smtClean="0">
                <a:latin typeface="Verdana" panose="020B0604030504040204" pitchFamily="34" charset="0"/>
                <a:ea typeface="Verdana" panose="020B0604030504040204" pitchFamily="34" charset="0"/>
                <a:cs typeface="Verdana" panose="020B0604030504040204" pitchFamily="34" charset="0"/>
              </a:rPr>
              <a:t>Small </a:t>
            </a:r>
            <a:r>
              <a:rPr lang="en-US" sz="2000" b="0" dirty="0">
                <a:latin typeface="Verdana" panose="020B0604030504040204" pitchFamily="34" charset="0"/>
                <a:ea typeface="Verdana" panose="020B0604030504040204" pitchFamily="34" charset="0"/>
                <a:cs typeface="Verdana" panose="020B0604030504040204" pitchFamily="34" charset="0"/>
              </a:rPr>
              <a:t>wins provide information that facilitates learning and adaptation. Small wins are like </a:t>
            </a:r>
            <a:r>
              <a:rPr lang="en-US" sz="2000" b="0" dirty="0" smtClean="0">
                <a:latin typeface="Verdana" panose="020B0604030504040204" pitchFamily="34" charset="0"/>
                <a:ea typeface="Verdana" panose="020B0604030504040204" pitchFamily="34" charset="0"/>
                <a:cs typeface="Verdana" panose="020B0604030504040204" pitchFamily="34" charset="0"/>
              </a:rPr>
              <a:t>miniature </a:t>
            </a:r>
            <a:r>
              <a:rPr lang="en-US" sz="2000" b="0" dirty="0">
                <a:latin typeface="Verdana" panose="020B0604030504040204" pitchFamily="34" charset="0"/>
                <a:ea typeface="Verdana" panose="020B0604030504040204" pitchFamily="34" charset="0"/>
                <a:cs typeface="Verdana" panose="020B0604030504040204" pitchFamily="34" charset="0"/>
              </a:rPr>
              <a:t>experiments that test implicit theories about resistance and opportunity and </a:t>
            </a:r>
            <a:r>
              <a:rPr lang="en-US" sz="2000" b="0" dirty="0" smtClean="0">
                <a:latin typeface="Verdana" panose="020B0604030504040204" pitchFamily="34" charset="0"/>
                <a:ea typeface="Verdana" panose="020B0604030504040204" pitchFamily="34" charset="0"/>
                <a:cs typeface="Verdana" panose="020B0604030504040204" pitchFamily="34" charset="0"/>
              </a:rPr>
              <a:t>uncover </a:t>
            </a:r>
            <a:r>
              <a:rPr lang="en-US" sz="2000" b="0" dirty="0">
                <a:latin typeface="Verdana" panose="020B0604030504040204" pitchFamily="34" charset="0"/>
                <a:ea typeface="Verdana" panose="020B0604030504040204" pitchFamily="34" charset="0"/>
                <a:cs typeface="Verdana" panose="020B0604030504040204" pitchFamily="34" charset="0"/>
              </a:rPr>
              <a:t>both resources and barriers that were invisible before the situation was stirred </a:t>
            </a:r>
            <a:r>
              <a:rPr lang="en-US" sz="2000" b="0" dirty="0" smtClean="0">
                <a:latin typeface="Verdana" panose="020B0604030504040204" pitchFamily="34" charset="0"/>
                <a:ea typeface="Verdana" panose="020B0604030504040204" pitchFamily="34" charset="0"/>
                <a:cs typeface="Verdana" panose="020B0604030504040204" pitchFamily="34" charset="0"/>
              </a:rPr>
              <a:t>up’ (</a:t>
            </a:r>
            <a:r>
              <a:rPr lang="en-US" sz="2000" b="0" dirty="0">
                <a:latin typeface="Verdana" panose="020B0604030504040204" pitchFamily="34" charset="0"/>
                <a:ea typeface="Verdana" panose="020B0604030504040204" pitchFamily="34" charset="0"/>
                <a:cs typeface="Verdana" panose="020B0604030504040204" pitchFamily="34" charset="0"/>
              </a:rPr>
              <a:t>p. 44</a:t>
            </a:r>
            <a:r>
              <a:rPr lang="en-US" sz="2000" b="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eaLnBrk="1" hangingPunct="1">
              <a:buFont typeface="Arial" panose="020B0604020202020204" pitchFamily="34" charset="0"/>
              <a:buChar char="•"/>
              <a:defRPr/>
            </a:pPr>
            <a:endParaRPr lang="en-US" sz="2000" b="0" dirty="0" smtClean="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buFont typeface="Arial" panose="020B0604020202020204" pitchFamily="34" charset="0"/>
              <a:buChar char="•"/>
              <a:defRPr/>
            </a:pPr>
            <a:r>
              <a:rPr lang="en-US" sz="2000" b="0" dirty="0" smtClean="0">
                <a:latin typeface="Verdana" panose="020B0604030504040204" pitchFamily="34" charset="0"/>
                <a:ea typeface="Verdana" panose="020B0604030504040204" pitchFamily="34" charset="0"/>
                <a:cs typeface="Verdana" panose="020B0604030504040204" pitchFamily="34" charset="0"/>
              </a:rPr>
              <a:t>Why? </a:t>
            </a:r>
          </a:p>
          <a:p>
            <a:pPr marL="810900" lvl="2" indent="-342900" eaLnBrk="1" hangingPunct="1">
              <a:buFont typeface="Arial" panose="020B0604020202020204" pitchFamily="34" charset="0"/>
              <a:buChar char="•"/>
              <a:defRPr/>
            </a:pPr>
            <a:r>
              <a:rPr lang="en-US" sz="1400" dirty="0" err="1">
                <a:latin typeface="Verdana" panose="020B0604030504040204" pitchFamily="34" charset="0"/>
                <a:ea typeface="Verdana" panose="020B0604030504040204" pitchFamily="34" charset="0"/>
                <a:cs typeface="Verdana" panose="020B0604030504040204" pitchFamily="34" charset="0"/>
              </a:rPr>
              <a:t>Schuh</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2009) </a:t>
            </a:r>
            <a:r>
              <a:rPr lang="en-US" sz="1400" dirty="0">
                <a:latin typeface="Verdana" panose="020B0604030504040204" pitchFamily="34" charset="0"/>
                <a:ea typeface="Verdana" panose="020B0604030504040204" pitchFamily="34" charset="0"/>
                <a:cs typeface="Verdana" panose="020B0604030504040204" pitchFamily="34" charset="0"/>
              </a:rPr>
              <a:t>thus suggests starting modestly with a few assessment </a:t>
            </a:r>
            <a:r>
              <a:rPr lang="en-US" sz="1400" dirty="0" smtClean="0">
                <a:latin typeface="Verdana" panose="020B0604030504040204" pitchFamily="34" charset="0"/>
                <a:ea typeface="Verdana" panose="020B0604030504040204" pitchFamily="34" charset="0"/>
                <a:cs typeface="Verdana" panose="020B0604030504040204" pitchFamily="34" charset="0"/>
              </a:rPr>
              <a:t>projects</a:t>
            </a:r>
          </a:p>
          <a:p>
            <a:pPr marL="810900" lvl="2" indent="-342900" eaLnBrk="1" hangingPunct="1">
              <a:buFont typeface="Arial" panose="020B0604020202020204" pitchFamily="34" charset="0"/>
              <a:buChar char="•"/>
              <a:defRPr/>
            </a:pPr>
            <a:r>
              <a:rPr lang="en-US" sz="1400" dirty="0" err="1">
                <a:latin typeface="Verdana" panose="020B0604030504040204" pitchFamily="34" charset="0"/>
                <a:ea typeface="Verdana" panose="020B0604030504040204" pitchFamily="34" charset="0"/>
                <a:cs typeface="Verdana" panose="020B0604030504040204" pitchFamily="34" charset="0"/>
              </a:rPr>
              <a:t>Weick’s</a:t>
            </a:r>
            <a:r>
              <a:rPr lang="en-US" sz="1400" dirty="0">
                <a:latin typeface="Verdana" panose="020B0604030504040204" pitchFamily="34" charset="0"/>
                <a:ea typeface="Verdana" panose="020B0604030504040204" pitchFamily="34" charset="0"/>
                <a:cs typeface="Verdana" panose="020B0604030504040204" pitchFamily="34" charset="0"/>
              </a:rPr>
              <a:t> ‘small wins</a:t>
            </a:r>
            <a:r>
              <a:rPr lang="en-US" sz="1400" dirty="0" smtClean="0">
                <a:latin typeface="Verdana" panose="020B0604030504040204" pitchFamily="34" charset="0"/>
                <a:ea typeface="Verdana" panose="020B0604030504040204" pitchFamily="34" charset="0"/>
                <a:cs typeface="Verdana" panose="020B0604030504040204" pitchFamily="34" charset="0"/>
              </a:rPr>
              <a:t>’ approach provide projects that are concrete</a:t>
            </a:r>
            <a:r>
              <a:rPr lang="en-US" sz="1400" dirty="0">
                <a:latin typeface="Verdana" panose="020B0604030504040204" pitchFamily="34" charset="0"/>
                <a:ea typeface="Verdana" panose="020B0604030504040204" pitchFamily="34" charset="0"/>
                <a:cs typeface="Verdana" panose="020B0604030504040204" pitchFamily="34" charset="0"/>
              </a:rPr>
              <a:t>, complete and of moderate importance.  The goal is to amass a series of small wins based on small but significant tasks that reveal a larger pattern when looking at the different building blocks</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marL="810900" lvl="2" indent="-342900" eaLnBrk="1" hangingPunct="1">
              <a:buFont typeface="Arial" panose="020B0604020202020204" pitchFamily="34" charset="0"/>
              <a:buChar char="•"/>
              <a:defRPr/>
            </a:pPr>
            <a:r>
              <a:rPr lang="en-US" sz="1400" dirty="0" smtClean="0">
                <a:latin typeface="Verdana" panose="020B0604030504040204" pitchFamily="34" charset="0"/>
                <a:ea typeface="Verdana" panose="020B0604030504040204" pitchFamily="34" charset="0"/>
                <a:cs typeface="Verdana" panose="020B0604030504040204" pitchFamily="34" charset="0"/>
              </a:rPr>
              <a:t>Shifting </a:t>
            </a:r>
            <a:r>
              <a:rPr lang="en-US" sz="1400" dirty="0">
                <a:latin typeface="Verdana" panose="020B0604030504040204" pitchFamily="34" charset="0"/>
                <a:ea typeface="Verdana" panose="020B0604030504040204" pitchFamily="34" charset="0"/>
                <a:cs typeface="Verdana" panose="020B0604030504040204" pitchFamily="34" charset="0"/>
              </a:rPr>
              <a:t>the emphasis of the definition of quality assurance from a demonstration for those who are not directly involved that all is well (</a:t>
            </a:r>
            <a:r>
              <a:rPr lang="en-US" sz="1400" dirty="0" err="1">
                <a:latin typeface="Verdana" panose="020B0604030504040204" pitchFamily="34" charset="0"/>
                <a:ea typeface="Verdana" panose="020B0604030504040204" pitchFamily="34" charset="0"/>
                <a:cs typeface="Verdana" panose="020B0604030504040204" pitchFamily="34" charset="0"/>
              </a:rPr>
              <a:t>Padró</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2013) </a:t>
            </a:r>
            <a:r>
              <a:rPr lang="en-US" sz="1400" dirty="0">
                <a:latin typeface="Verdana" panose="020B0604030504040204" pitchFamily="34" charset="0"/>
                <a:ea typeface="Verdana" panose="020B0604030504040204" pitchFamily="34" charset="0"/>
                <a:cs typeface="Verdana" panose="020B0604030504040204" pitchFamily="34" charset="0"/>
              </a:rPr>
              <a:t>to </a:t>
            </a:r>
            <a:r>
              <a:rPr lang="en-US" sz="1400" dirty="0" smtClean="0">
                <a:latin typeface="Verdana" panose="020B0604030504040204" pitchFamily="34" charset="0"/>
                <a:ea typeface="Verdana" panose="020B0604030504040204" pitchFamily="34" charset="0"/>
                <a:cs typeface="Verdana" panose="020B0604030504040204" pitchFamily="34" charset="0"/>
              </a:rPr>
              <a:t>“an </a:t>
            </a:r>
            <a:r>
              <a:rPr lang="en-US" sz="1400" dirty="0">
                <a:latin typeface="Verdana" panose="020B0604030504040204" pitchFamily="34" charset="0"/>
                <a:ea typeface="Verdana" panose="020B0604030504040204" pitchFamily="34" charset="0"/>
                <a:cs typeface="Verdana" panose="020B0604030504040204" pitchFamily="34" charset="0"/>
              </a:rPr>
              <a:t>effort to monitor and correct ordinary operations so that a high level of effectiveness is attained and </a:t>
            </a:r>
            <a:r>
              <a:rPr lang="en-US" sz="1400" dirty="0" smtClean="0">
                <a:latin typeface="Verdana" panose="020B0604030504040204" pitchFamily="34" charset="0"/>
                <a:ea typeface="Verdana" panose="020B0604030504040204" pitchFamily="34" charset="0"/>
                <a:cs typeface="Verdana" panose="020B0604030504040204" pitchFamily="34" charset="0"/>
              </a:rPr>
              <a:t>maintained” </a:t>
            </a:r>
            <a:r>
              <a:rPr lang="en-US" sz="1400" dirty="0">
                <a:latin typeface="Verdana" panose="020B0604030504040204" pitchFamily="34" charset="0"/>
                <a:ea typeface="Verdana" panose="020B0604030504040204" pitchFamily="34" charset="0"/>
                <a:cs typeface="Verdana" panose="020B0604030504040204" pitchFamily="34" charset="0"/>
              </a:rPr>
              <a:t>(Stake, 2004, p. 186</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marL="810900" lvl="2" indent="-342900" eaLnBrk="1" hangingPunct="1">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To move beyond the transactional evaluative level to an outcomes level (Stake, 2004), there must be a capacity to access other databases to increase capacity building at the analytical phase of program evaluation. </a:t>
            </a:r>
          </a:p>
        </p:txBody>
      </p:sp>
    </p:spTree>
    <p:extLst>
      <p:ext uri="{BB962C8B-B14F-4D97-AF65-F5344CB8AC3E}">
        <p14:creationId xmlns:p14="http://schemas.microsoft.com/office/powerpoint/2010/main" val="3027466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3300" y="1587500"/>
            <a:ext cx="184666" cy="369332"/>
          </a:xfrm>
          <a:prstGeom prst="rect">
            <a:avLst/>
          </a:prstGeom>
          <a:noFill/>
        </p:spPr>
        <p:txBody>
          <a:bodyPr wrap="none" rtlCol="0">
            <a:spAutoFit/>
          </a:bodyPr>
          <a:lstStyle/>
          <a:p>
            <a:endParaRPr lang="en-US" dirty="0"/>
          </a:p>
        </p:txBody>
      </p:sp>
      <p:sp>
        <p:nvSpPr>
          <p:cNvPr id="9" name="Title 1"/>
          <p:cNvSpPr txBox="1">
            <a:spLocks/>
          </p:cNvSpPr>
          <p:nvPr/>
        </p:nvSpPr>
        <p:spPr>
          <a:xfrm>
            <a:off x="320614" y="278700"/>
            <a:ext cx="7737536" cy="972008"/>
          </a:xfrm>
          <a:prstGeom prst="rect">
            <a:avLst/>
          </a:prstGeom>
        </p:spPr>
        <p:txBody>
          <a:bodyPr/>
          <a:lstStyle>
            <a:lvl1pPr algn="l" defTabSz="914400" rtl="0" eaLnBrk="1" latinLnBrk="0" hangingPunct="1">
              <a:spcBef>
                <a:spcPct val="0"/>
              </a:spcBef>
              <a:buNone/>
              <a:defRPr sz="3200" b="1" i="0" kern="1200" baseline="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400" b="1" i="0" u="none" strike="noStrike" kern="1200" cap="none" spc="0" normalizeH="0" baseline="0" noProof="0" dirty="0" smtClean="0">
                <a:ln>
                  <a:noFill/>
                </a:ln>
                <a:solidFill>
                  <a:srgbClr val="EC6C10"/>
                </a:solidFill>
                <a:effectLst/>
                <a:uLnTx/>
                <a:uFillTx/>
                <a:latin typeface="Verdana"/>
                <a:ea typeface="+mj-ea"/>
                <a:cs typeface="+mj-cs"/>
              </a:rPr>
              <a:t>Key points that are</a:t>
            </a:r>
            <a:r>
              <a:rPr kumimoji="0" lang="en-AU" sz="2400" b="1" i="0" u="none" strike="noStrike" kern="1200" cap="none" spc="0" normalizeH="0" noProof="0" dirty="0" smtClean="0">
                <a:ln>
                  <a:noFill/>
                </a:ln>
                <a:solidFill>
                  <a:srgbClr val="EC6C10"/>
                </a:solidFill>
                <a:effectLst/>
                <a:uLnTx/>
                <a:uFillTx/>
                <a:latin typeface="Verdana"/>
                <a:ea typeface="+mj-ea"/>
                <a:cs typeface="+mj-cs"/>
              </a:rPr>
              <a:t> being covered</a:t>
            </a:r>
            <a:endParaRPr kumimoji="0" lang="en-AU" sz="2400" b="1" i="0" u="none" strike="noStrike" kern="1200" cap="none" spc="0" normalizeH="0" baseline="0" noProof="0" dirty="0">
              <a:ln>
                <a:noFill/>
              </a:ln>
              <a:solidFill>
                <a:srgbClr val="EC6C10"/>
              </a:solidFill>
              <a:effectLst/>
              <a:uLnTx/>
              <a:uFillTx/>
              <a:latin typeface="Verdana"/>
              <a:ea typeface="+mj-ea"/>
              <a:cs typeface="+mj-cs"/>
            </a:endParaRPr>
          </a:p>
        </p:txBody>
      </p:sp>
      <p:sp>
        <p:nvSpPr>
          <p:cNvPr id="11" name="Subtitle 2"/>
          <p:cNvSpPr txBox="1">
            <a:spLocks/>
          </p:cNvSpPr>
          <p:nvPr/>
        </p:nvSpPr>
        <p:spPr>
          <a:xfrm>
            <a:off x="320614" y="1481693"/>
            <a:ext cx="8560150" cy="3600400"/>
          </a:xfrm>
          <a:prstGeom prst="rect">
            <a:avLst/>
          </a:prstGeom>
        </p:spPr>
        <p:txBody>
          <a:bodyPr/>
          <a:lstStyle>
            <a:lvl1pPr marL="0" indent="0" algn="l" defTabSz="914400" rtl="0" eaLnBrk="1" latinLnBrk="0" hangingPunct="1">
              <a:spcBef>
                <a:spcPts val="600"/>
              </a:spcBef>
              <a:buFont typeface="Arial" pitchFamily="34" charset="0"/>
              <a:buNone/>
              <a:defRPr sz="2800" b="1" kern="1200" baseline="0">
                <a:solidFill>
                  <a:schemeClr val="tx1"/>
                </a:solidFill>
                <a:latin typeface="+mn-lt"/>
                <a:ea typeface="+mn-ea"/>
                <a:cs typeface="+mn-cs"/>
              </a:defRPr>
            </a:lvl1pPr>
            <a:lvl2pPr marL="0" indent="0" algn="l" defTabSz="914400" rtl="0" eaLnBrk="1" latinLnBrk="0" hangingPunct="1">
              <a:spcBef>
                <a:spcPts val="600"/>
              </a:spcBef>
              <a:buFont typeface="Arial" pitchFamily="34" charset="0"/>
              <a:buNone/>
              <a:defRPr sz="2400" kern="1200" baseline="0">
                <a:solidFill>
                  <a:schemeClr val="tx1"/>
                </a:solidFill>
                <a:latin typeface="+mn-lt"/>
                <a:ea typeface="+mn-ea"/>
                <a:cs typeface="+mn-cs"/>
              </a:defRPr>
            </a:lvl2pPr>
            <a:lvl3pPr marL="468000" indent="-252000" algn="l" defTabSz="914400" rtl="0" eaLnBrk="1" latinLnBrk="0" hangingPunct="1">
              <a:spcBef>
                <a:spcPts val="600"/>
              </a:spcBef>
              <a:buClr>
                <a:schemeClr val="tx2"/>
              </a:buClr>
              <a:buSzPct val="130000"/>
              <a:buFont typeface="Wingdings" pitchFamily="2" charset="2"/>
              <a:buChar char="§"/>
              <a:defRPr sz="2000" kern="1200" baseline="0">
                <a:solidFill>
                  <a:schemeClr val="tx1"/>
                </a:solidFill>
                <a:latin typeface="+mn-lt"/>
                <a:ea typeface="+mn-ea"/>
                <a:cs typeface="+mn-cs"/>
              </a:defRPr>
            </a:lvl3pPr>
            <a:lvl4pPr marL="720000" indent="-252000" algn="l" defTabSz="914400" rtl="0" eaLnBrk="1" latinLnBrk="0" hangingPunct="1">
              <a:spcBef>
                <a:spcPts val="600"/>
              </a:spcBef>
              <a:buClr>
                <a:schemeClr val="tx2"/>
              </a:buClr>
              <a:buSzPct val="130000"/>
              <a:buFont typeface="Arial" pitchFamily="34" charset="0"/>
              <a:buChar char="•"/>
              <a:defRPr sz="1800" kern="1200" baseline="0">
                <a:solidFill>
                  <a:schemeClr val="tx1"/>
                </a:solidFill>
                <a:latin typeface="+mn-lt"/>
                <a:ea typeface="+mn-ea"/>
                <a:cs typeface="+mn-cs"/>
              </a:defRPr>
            </a:lvl4pPr>
            <a:lvl5pPr marL="972000" indent="-252000" algn="l" defTabSz="914400" rtl="0" eaLnBrk="1" latinLnBrk="0" hangingPunct="1">
              <a:spcBef>
                <a:spcPts val="600"/>
              </a:spcBef>
              <a:buClr>
                <a:schemeClr val="tx2"/>
              </a:buClr>
              <a:buSzPct val="130000"/>
              <a:buFont typeface="Arial" pitchFamily="34" charset="0"/>
              <a:buChar char="•"/>
              <a:defRPr sz="1600" kern="1200" baseline="0">
                <a:solidFill>
                  <a:schemeClr val="tx1"/>
                </a:solidFill>
                <a:latin typeface="+mn-lt"/>
                <a:ea typeface="+mn-ea"/>
                <a:cs typeface="+mn-cs"/>
              </a:defRPr>
            </a:lvl5pPr>
            <a:lvl6pPr marL="1224000" indent="-252000" algn="l" defTabSz="914400" rtl="0" eaLnBrk="1" latinLnBrk="0" hangingPunct="1">
              <a:spcBef>
                <a:spcPts val="600"/>
              </a:spcBef>
              <a:buClr>
                <a:schemeClr val="tx2"/>
              </a:buClr>
              <a:buSzPct val="130000"/>
              <a:buFont typeface="Arial" pitchFamily="34" charset="0"/>
              <a:buChar char="•"/>
              <a:defRPr sz="1400" kern="1200" baseline="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2" name="TextBox 1"/>
          <p:cNvSpPr txBox="1"/>
          <p:nvPr/>
        </p:nvSpPr>
        <p:spPr>
          <a:xfrm>
            <a:off x="377477" y="1394976"/>
            <a:ext cx="8446424" cy="4801314"/>
          </a:xfrm>
          <a:prstGeom prst="rect">
            <a:avLst/>
          </a:prstGeom>
          <a:noFill/>
        </p:spPr>
        <p:txBody>
          <a:bodyPr wrap="square" rtlCol="0">
            <a:spAutoFit/>
          </a:bodyPr>
          <a:lstStyle/>
          <a:p>
            <a:pPr marL="285750" indent="-285750">
              <a:buFont typeface="Arial" panose="020B0604020202020204" pitchFamily="34" charset="0"/>
              <a:buChar char="•"/>
            </a:pPr>
            <a:r>
              <a:rPr lang="en-AU" dirty="0" smtClean="0"/>
              <a:t>Methodology is not a starting point, but one that follows a number of other decisions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antecedent points of reference that shape methodological decisions</a:t>
            </a:r>
          </a:p>
          <a:p>
            <a:pPr marL="742950" lvl="1" indent="-285750">
              <a:buFont typeface="Arial" panose="020B0604020202020204" pitchFamily="34" charset="0"/>
              <a:buChar char="•"/>
            </a:pPr>
            <a:r>
              <a:rPr lang="en-AU" dirty="0"/>
              <a:t>What does the unit (and its staff) need &amp; want?</a:t>
            </a:r>
          </a:p>
          <a:p>
            <a:pPr marL="742950" lvl="1" indent="-285750">
              <a:buFont typeface="Arial" panose="020B0604020202020204" pitchFamily="34" charset="0"/>
              <a:buChar char="•"/>
            </a:pPr>
            <a:r>
              <a:rPr lang="en-AU" dirty="0"/>
              <a:t>What is the context for the evidence – what needs to be provided and what type of interpretation is needed?</a:t>
            </a:r>
          </a:p>
          <a:p>
            <a:pPr marL="742950" lvl="1" indent="-285750">
              <a:buFont typeface="Arial" panose="020B0604020202020204" pitchFamily="34" charset="0"/>
              <a:buChar char="•"/>
            </a:pPr>
            <a:r>
              <a:rPr lang="en-AU" dirty="0"/>
              <a:t>What assumptions does the unit (and its staff )have? What are the assumptions of students, academic staff, senior leaders and other external stakeholders hold about the unit and its programs?</a:t>
            </a:r>
          </a:p>
          <a:p>
            <a:pPr marL="742950" lvl="1" indent="-285750">
              <a:buFont typeface="Arial" panose="020B0604020202020204" pitchFamily="34" charset="0"/>
              <a:buChar char="•"/>
            </a:pPr>
            <a:r>
              <a:rPr lang="en-AU" dirty="0"/>
              <a:t>What is the theoretical grounding of the unit’s practice? How consistent is it with the rest of the institution’s mindset?</a:t>
            </a:r>
          </a:p>
          <a:p>
            <a:pPr marL="742950" lvl="1" indent="-285750">
              <a:buFont typeface="Arial" panose="020B0604020202020204" pitchFamily="34" charset="0"/>
              <a:buChar char="•"/>
            </a:pPr>
            <a:r>
              <a:rPr lang="en-AU" dirty="0"/>
              <a:t>What is practical given internal expectations, regulatory compliance requirements, timelines and resource limitations?</a:t>
            </a:r>
          </a:p>
          <a:p>
            <a:pPr lvl="1"/>
            <a:r>
              <a:rPr lang="en-AU" dirty="0"/>
              <a:t>(These are presented in terms of points to consider and what USQ has done per each point of reference)</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What USQ’s SDS has accomplished and next steps in the learning analytics saga</a:t>
            </a:r>
            <a:endParaRPr lang="en-AU" dirty="0"/>
          </a:p>
        </p:txBody>
      </p:sp>
    </p:spTree>
    <p:extLst>
      <p:ext uri="{BB962C8B-B14F-4D97-AF65-F5344CB8AC3E}">
        <p14:creationId xmlns:p14="http://schemas.microsoft.com/office/powerpoint/2010/main" val="3999234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000" y="764704"/>
            <a:ext cx="7674750" cy="972008"/>
          </a:xfrm>
        </p:spPr>
        <p:txBody>
          <a:bodyPr/>
          <a:lstStyle/>
          <a:p>
            <a:r>
              <a:rPr lang="en-AU" sz="2000" dirty="0" smtClean="0">
                <a:solidFill>
                  <a:srgbClr val="FF0000"/>
                </a:solidFill>
              </a:rPr>
              <a:t>Our view is to answer and progress our analytics capacity as suggested in the Gartner </a:t>
            </a:r>
            <a:r>
              <a:rPr lang="en-AU" sz="2000" dirty="0">
                <a:solidFill>
                  <a:srgbClr val="FF0000"/>
                </a:solidFill>
              </a:rPr>
              <a:t>analytics maturity model </a:t>
            </a:r>
            <a:r>
              <a:rPr lang="en-AU" sz="1200" dirty="0">
                <a:solidFill>
                  <a:srgbClr val="FF0000"/>
                </a:solidFill>
              </a:rPr>
              <a:t>(</a:t>
            </a:r>
            <a:r>
              <a:rPr lang="en-AU" sz="1200" dirty="0">
                <a:solidFill>
                  <a:srgbClr val="FF0000"/>
                </a:solidFill>
                <a:hlinkClick r:id="rId3"/>
              </a:rPr>
              <a:t>http://</a:t>
            </a:r>
            <a:r>
              <a:rPr lang="en-AU" sz="1200" dirty="0" smtClean="0">
                <a:solidFill>
                  <a:srgbClr val="FF0000"/>
                </a:solidFill>
                <a:hlinkClick r:id="rId3"/>
              </a:rPr>
              <a:t>blogs.gartner.com/matthew-davis/top-10-moments-from-gartners-supply-chain-executive-conference</a:t>
            </a:r>
            <a:r>
              <a:rPr lang="en-AU" sz="1200" dirty="0" smtClean="0">
                <a:solidFill>
                  <a:srgbClr val="FF0000"/>
                </a:solidFill>
              </a:rPr>
              <a:t>) </a:t>
            </a:r>
            <a:endParaRPr lang="en-AU" sz="1200" dirty="0">
              <a:solidFill>
                <a:srgbClr val="FF0000"/>
              </a:solidFill>
            </a:endParaRPr>
          </a:p>
        </p:txBody>
      </p:sp>
      <p:sp>
        <p:nvSpPr>
          <p:cNvPr id="3" name="Subtitle 2"/>
          <p:cNvSpPr>
            <a:spLocks noGrp="1"/>
          </p:cNvSpPr>
          <p:nvPr>
            <p:ph type="subTitle" idx="1"/>
          </p:nvPr>
        </p:nvSpPr>
        <p:spPr>
          <a:xfrm>
            <a:off x="2663190" y="2132856"/>
            <a:ext cx="2457450" cy="3845034"/>
          </a:xfrm>
        </p:spPr>
        <p:txBody>
          <a:bodyPr/>
          <a:lstStyle/>
          <a:p>
            <a:endParaRPr lang="en-AU"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85" y="1931022"/>
            <a:ext cx="65722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265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1484313"/>
          <a:ext cx="3960812" cy="4824412"/>
        </p:xfrm>
        <a:graphic>
          <a:graphicData uri="http://schemas.openxmlformats.org/drawingml/2006/table">
            <a:tbl>
              <a:tblPr firstRow="1" firstCol="1" bandRow="1"/>
              <a:tblGrid>
                <a:gridCol w="3960812"/>
              </a:tblGrid>
              <a:tr h="4824412">
                <a:tc>
                  <a:txBody>
                    <a:bodyPr/>
                    <a:lstStyle/>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Entry number: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Semester, Year (e.g. S1, 2012):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Type of week: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Teaching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Mid-semester break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Exam period</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End semester break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Orientation Week</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Location: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Toowoomba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Springfield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Fraser Coast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Broad support area (Academic Language and Learning, Mathematics)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Type of contact  (Drop in, booked)</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Actual time spent with student (in minutes)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Contact type (Face to face, phone, email)</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Academic Language and Learning specific assistance options: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Question analysis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Research strategies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Reading strategies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Referencing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Assignment structure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Logical presentation ideas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Sentence structure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Exams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Oral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Other</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Learner advisor comment (optional)</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Course code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Course level (Undergraduate or Postgraduate)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Faculty from where the course is offered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Enrolment type (on-campus, external or online)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Enrolment Location (Toowoomba, Springfield, Fraser Coast)</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Date and time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Appointment status (Complete,  did not show)</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Student number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Student first name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0510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Student last name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Contact details (Supplied by students in online booking system)</a:t>
                      </a:r>
                      <a:r>
                        <a:rPr lang="en-US"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08" marR="3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4344" name="TextBox 2"/>
          <p:cNvSpPr txBox="1">
            <a:spLocks noChangeArrowheads="1"/>
          </p:cNvSpPr>
          <p:nvPr/>
        </p:nvSpPr>
        <p:spPr bwMode="auto">
          <a:xfrm>
            <a:off x="179388" y="765175"/>
            <a:ext cx="4176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t>Database created manually as of </a:t>
            </a:r>
            <a:r>
              <a:rPr lang="en-US" altLang="en-US" sz="1600" dirty="0" smtClean="0"/>
              <a:t>2012-2014, </a:t>
            </a:r>
            <a:r>
              <a:rPr lang="en-US" altLang="en-US" sz="1600" dirty="0"/>
              <a:t>capturing data from S2 2008 onward</a:t>
            </a:r>
          </a:p>
        </p:txBody>
      </p:sp>
      <p:sp>
        <p:nvSpPr>
          <p:cNvPr id="4" name="TextBox 3"/>
          <p:cNvSpPr txBox="1"/>
          <p:nvPr/>
        </p:nvSpPr>
        <p:spPr>
          <a:xfrm>
            <a:off x="1187450" y="260350"/>
            <a:ext cx="5616575" cy="369888"/>
          </a:xfrm>
          <a:prstGeom prst="rect">
            <a:avLst/>
          </a:prstGeom>
          <a:noFill/>
        </p:spPr>
        <p:txBody>
          <a:bodyPr>
            <a:spAutoFit/>
          </a:bodyPr>
          <a:lstStyle/>
          <a:p>
            <a:pPr algn="ctr" eaLnBrk="1" hangingPunct="1">
              <a:defRPr/>
            </a:pPr>
            <a:r>
              <a:rPr lang="en-US" b="1" dirty="0">
                <a:solidFill>
                  <a:schemeClr val="accent1">
                    <a:lumMod val="75000"/>
                  </a:schemeClr>
                </a:solidFill>
                <a:latin typeface="Arial" panose="020B0604020202020204" pitchFamily="34" charset="0"/>
                <a:cs typeface="Arial" panose="020B0604020202020204" pitchFamily="34" charset="0"/>
              </a:rPr>
              <a:t>Learning Centre database creation and processes</a:t>
            </a:r>
          </a:p>
        </p:txBody>
      </p:sp>
      <p:sp>
        <p:nvSpPr>
          <p:cNvPr id="5" name="Rectangle 4"/>
          <p:cNvSpPr/>
          <p:nvPr/>
        </p:nvSpPr>
        <p:spPr>
          <a:xfrm>
            <a:off x="5076825" y="3176588"/>
            <a:ext cx="1511300" cy="13684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dirty="0" err="1" smtClean="0"/>
              <a:t>TimeTrade</a:t>
            </a:r>
            <a:r>
              <a:rPr lang="en-US" dirty="0" smtClean="0"/>
              <a:t> </a:t>
            </a:r>
            <a:r>
              <a:rPr lang="en-US" dirty="0"/>
              <a:t>software</a:t>
            </a:r>
          </a:p>
        </p:txBody>
      </p:sp>
      <p:sp>
        <p:nvSpPr>
          <p:cNvPr id="6" name="Double Brace 5"/>
          <p:cNvSpPr/>
          <p:nvPr/>
        </p:nvSpPr>
        <p:spPr>
          <a:xfrm>
            <a:off x="4356100" y="1628775"/>
            <a:ext cx="576263" cy="4464050"/>
          </a:xfrm>
          <a:prstGeom prst="brace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Oval 6"/>
          <p:cNvSpPr/>
          <p:nvPr/>
        </p:nvSpPr>
        <p:spPr>
          <a:xfrm>
            <a:off x="7164288" y="2420938"/>
            <a:ext cx="1664026" cy="1512118"/>
          </a:xfrm>
          <a:prstGeom prst="ellipse">
            <a:avLst/>
          </a:prstGeom>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err="1" smtClean="0">
                <a:ln w="9525">
                  <a:solidFill>
                    <a:schemeClr val="bg1"/>
                  </a:solidFill>
                  <a:prstDash val="solid"/>
                </a:ln>
                <a:solidFill>
                  <a:schemeClr val="tx1"/>
                </a:solidFill>
                <a:effectLst>
                  <a:outerShdw blurRad="38100" dist="38100" dir="2700000" algn="tl">
                    <a:srgbClr val="000000">
                      <a:alpha val="43137"/>
                    </a:srgbClr>
                  </a:outerShdw>
                </a:effectLst>
              </a:rPr>
              <a:t>RightNow</a:t>
            </a:r>
            <a:r>
              <a:rPr lang="en-US" sz="1200" b="1" dirty="0" smtClean="0">
                <a:ln w="9525">
                  <a:solidFill>
                    <a:schemeClr val="bg1"/>
                  </a:solidFill>
                  <a:prstDash val="solid"/>
                </a:ln>
                <a:solidFill>
                  <a:schemeClr val="tx1"/>
                </a:solidFill>
                <a:effectLst>
                  <a:outerShdw blurRad="38100" dist="38100" dir="2700000" algn="tl">
                    <a:srgbClr val="000000">
                      <a:alpha val="43137"/>
                    </a:srgbClr>
                  </a:outerShdw>
                </a:effectLst>
              </a:rPr>
              <a:t> database</a:t>
            </a:r>
            <a:endParaRPr lang="en-US" sz="1200" b="1" dirty="0">
              <a:ln w="9525">
                <a:solidFill>
                  <a:schemeClr val="bg1"/>
                </a:solidFill>
                <a:prstDash val="solid"/>
              </a:ln>
              <a:solidFill>
                <a:schemeClr val="tx1"/>
              </a:solidFill>
              <a:effectLst>
                <a:outerShdw blurRad="38100" dist="38100" dir="2700000" algn="tl">
                  <a:srgbClr val="000000">
                    <a:alpha val="43137"/>
                  </a:srgbClr>
                </a:outerShdw>
              </a:effectLst>
            </a:endParaRPr>
          </a:p>
        </p:txBody>
      </p:sp>
      <p:cxnSp>
        <p:nvCxnSpPr>
          <p:cNvPr id="9" name="Straight Connector 8"/>
          <p:cNvCxnSpPr>
            <a:stCxn id="5" idx="3"/>
          </p:cNvCxnSpPr>
          <p:nvPr/>
        </p:nvCxnSpPr>
        <p:spPr>
          <a:xfrm flipV="1">
            <a:off x="6588125" y="3429000"/>
            <a:ext cx="576263" cy="43180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164288" y="4221087"/>
            <a:ext cx="1664026" cy="1511375"/>
          </a:xfrm>
          <a:prstGeom prst="ellipse">
            <a:avLst/>
          </a:prstGeom>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ln w="9525">
                  <a:solidFill>
                    <a:schemeClr val="bg1"/>
                  </a:solidFill>
                  <a:prstDash val="solid"/>
                </a:ln>
                <a:solidFill>
                  <a:schemeClr val="tx1"/>
                </a:solidFill>
                <a:effectLst>
                  <a:outerShdw blurRad="12700" dist="38100" dir="2700000" algn="tl" rotWithShape="0">
                    <a:schemeClr val="bg1">
                      <a:lumMod val="50000"/>
                    </a:schemeClr>
                  </a:outerShdw>
                </a:effectLst>
              </a:rPr>
              <a:t>PeopleSoft database</a:t>
            </a:r>
          </a:p>
        </p:txBody>
      </p:sp>
      <p:cxnSp>
        <p:nvCxnSpPr>
          <p:cNvPr id="12" name="Straight Connector 11"/>
          <p:cNvCxnSpPr>
            <a:stCxn id="5" idx="3"/>
          </p:cNvCxnSpPr>
          <p:nvPr/>
        </p:nvCxnSpPr>
        <p:spPr>
          <a:xfrm>
            <a:off x="6588125" y="3860800"/>
            <a:ext cx="720725" cy="684213"/>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67175" y="5013325"/>
            <a:ext cx="3097213" cy="0"/>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67175" y="2420938"/>
            <a:ext cx="3097213" cy="755650"/>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76825" y="1316038"/>
            <a:ext cx="1511300" cy="12001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dirty="0"/>
              <a:t>Formative user surveys</a:t>
            </a:r>
          </a:p>
        </p:txBody>
      </p:sp>
      <p:sp>
        <p:nvSpPr>
          <p:cNvPr id="18" name="Rectangle 17"/>
          <p:cNvSpPr/>
          <p:nvPr/>
        </p:nvSpPr>
        <p:spPr>
          <a:xfrm>
            <a:off x="5076825" y="5516563"/>
            <a:ext cx="1511300" cy="108108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dirty="0"/>
              <a:t>Annual Report</a:t>
            </a:r>
          </a:p>
        </p:txBody>
      </p:sp>
      <p:cxnSp>
        <p:nvCxnSpPr>
          <p:cNvPr id="20" name="Straight Connector 19"/>
          <p:cNvCxnSpPr>
            <a:stCxn id="5" idx="2"/>
            <a:endCxn id="18" idx="0"/>
          </p:cNvCxnSpPr>
          <p:nvPr/>
        </p:nvCxnSpPr>
        <p:spPr>
          <a:xfrm>
            <a:off x="5832475" y="4545013"/>
            <a:ext cx="0" cy="97155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7175" y="5732463"/>
            <a:ext cx="100965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901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513" y="404813"/>
            <a:ext cx="4824412" cy="369887"/>
          </a:xfrm>
          <a:prstGeom prst="rect">
            <a:avLst/>
          </a:prstGeom>
          <a:noFill/>
        </p:spPr>
        <p:txBody>
          <a:bodyPr>
            <a:spAutoFit/>
          </a:bodyPr>
          <a:lstStyle/>
          <a:p>
            <a:pPr algn="ctr" eaLnBrk="1" hangingPunct="1">
              <a:defRPr/>
            </a:pPr>
            <a:r>
              <a:rPr lang="en-US" b="1" dirty="0">
                <a:solidFill>
                  <a:schemeClr val="accent1">
                    <a:lumMod val="75000"/>
                  </a:schemeClr>
                </a:solidFill>
                <a:latin typeface="Arial" panose="020B0604020202020204" pitchFamily="34" charset="0"/>
                <a:cs typeface="Arial" panose="020B0604020202020204" pitchFamily="34" charset="0"/>
              </a:rPr>
              <a:t>Meet-Up database creation and processes </a:t>
            </a:r>
          </a:p>
        </p:txBody>
      </p:sp>
      <p:sp>
        <p:nvSpPr>
          <p:cNvPr id="3" name="Rectangle 2"/>
          <p:cNvSpPr/>
          <p:nvPr/>
        </p:nvSpPr>
        <p:spPr>
          <a:xfrm>
            <a:off x="539750" y="1268413"/>
            <a:ext cx="1655763" cy="14398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dirty="0"/>
              <a:t>Historical Formative assessments</a:t>
            </a:r>
          </a:p>
        </p:txBody>
      </p:sp>
      <p:sp>
        <p:nvSpPr>
          <p:cNvPr id="4" name="Rectangle 3"/>
          <p:cNvSpPr/>
          <p:nvPr/>
        </p:nvSpPr>
        <p:spPr>
          <a:xfrm>
            <a:off x="611188" y="3233738"/>
            <a:ext cx="1296987" cy="91598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dirty="0"/>
              <a:t>Historical Annual reports</a:t>
            </a:r>
          </a:p>
        </p:txBody>
      </p:sp>
      <p:cxnSp>
        <p:nvCxnSpPr>
          <p:cNvPr id="6" name="Straight Connector 5"/>
          <p:cNvCxnSpPr>
            <a:stCxn id="3" idx="2"/>
          </p:cNvCxnSpPr>
          <p:nvPr/>
        </p:nvCxnSpPr>
        <p:spPr>
          <a:xfrm>
            <a:off x="1368425" y="2708275"/>
            <a:ext cx="0" cy="52546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2411413" y="1628775"/>
          <a:ext cx="3960812" cy="4824413"/>
        </p:xfrm>
        <a:graphic>
          <a:graphicData uri="http://schemas.openxmlformats.org/drawingml/2006/table">
            <a:tbl>
              <a:tblPr firstRow="1" firstCol="1" bandRow="1"/>
              <a:tblGrid>
                <a:gridCol w="3960812"/>
              </a:tblGrid>
              <a:tr h="4824413">
                <a:tc>
                  <a:txBody>
                    <a:bodyPr/>
                    <a:lstStyle/>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Entry number: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Semester, Year (e.g. S1, 2012):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Type of week: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Teaching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Mid-semester break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Exam period</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End semester break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Orientation Week</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Location: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Toowoomba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Springfield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Fraser Coast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Broad support area (Academic Language and Learning, Mathematics)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Type of contact  (Drop in, booked)</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Actual time spent with student (in minutes)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Contact type (Face to face, phone, email)</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Academic Language and Learning specific assistance options: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Question analysis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Research strategies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Reading strategies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Referencing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Assignment structure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Logical presentation ideas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Sentence structure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Exams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Oral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indent="6985">
                        <a:spcAft>
                          <a:spcPts val="0"/>
                        </a:spcAft>
                        <a:tabLst>
                          <a:tab pos="195580"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Other</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Learner advisor comment (optional)</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Course code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Course level (Undergraduate or Postgraduate)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Faculty from where the course is offered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Enrolment type (on-campus, external or online)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Enrolment Location (Toowoomba, Springfield, Fraser Coast)</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Date and time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Appointment status (Complete,  did not show)</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Student number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02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Student first name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05105" algn="l"/>
                        </a:tabLs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Student last name</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Contact details (Supplied by students in online booking system)</a:t>
                      </a:r>
                      <a:r>
                        <a:rPr lang="en-US" sz="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08" marR="3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5372" name="TextBox 7"/>
          <p:cNvSpPr txBox="1">
            <a:spLocks noChangeArrowheads="1"/>
          </p:cNvSpPr>
          <p:nvPr/>
        </p:nvSpPr>
        <p:spPr bwMode="auto">
          <a:xfrm>
            <a:off x="2484438" y="1052513"/>
            <a:ext cx="3887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a:t>Database similar to Learning Centre as of 2013</a:t>
            </a:r>
          </a:p>
        </p:txBody>
      </p:sp>
      <p:cxnSp>
        <p:nvCxnSpPr>
          <p:cNvPr id="10" name="Straight Connector 9"/>
          <p:cNvCxnSpPr>
            <a:stCxn id="3" idx="3"/>
          </p:cNvCxnSpPr>
          <p:nvPr/>
        </p:nvCxnSpPr>
        <p:spPr>
          <a:xfrm>
            <a:off x="2195513" y="1989138"/>
            <a:ext cx="288925"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64288" y="2329009"/>
            <a:ext cx="1512168" cy="1285292"/>
          </a:xfrm>
          <a:prstGeom prst="ellipse">
            <a:avLst/>
          </a:prstGeom>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RightNow</a:t>
            </a:r>
            <a:r>
              <a:rPr lang="en-US" sz="1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database</a:t>
            </a:r>
          </a:p>
        </p:txBody>
      </p:sp>
      <p:sp>
        <p:nvSpPr>
          <p:cNvPr id="12" name="Oval 11"/>
          <p:cNvSpPr/>
          <p:nvPr/>
        </p:nvSpPr>
        <p:spPr>
          <a:xfrm>
            <a:off x="7164288" y="4221088"/>
            <a:ext cx="1584176" cy="1296144"/>
          </a:xfrm>
          <a:prstGeom prst="ellipse">
            <a:avLst/>
          </a:prstGeom>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ln w="9525">
                  <a:solidFill>
                    <a:schemeClr val="bg1"/>
                  </a:solidFill>
                  <a:prstDash val="solid"/>
                </a:ln>
                <a:solidFill>
                  <a:schemeClr val="tx1"/>
                </a:solidFill>
                <a:effectLst>
                  <a:outerShdw blurRad="12700" dist="38100" dir="2700000" algn="tl" rotWithShape="0">
                    <a:schemeClr val="bg1">
                      <a:lumMod val="50000"/>
                    </a:schemeClr>
                  </a:outerShdw>
                </a:effectLst>
              </a:rPr>
              <a:t>PeopleSoft database</a:t>
            </a:r>
          </a:p>
        </p:txBody>
      </p:sp>
      <p:cxnSp>
        <p:nvCxnSpPr>
          <p:cNvPr id="14" name="Straight Connector 13"/>
          <p:cNvCxnSpPr>
            <a:endCxn id="11" idx="2"/>
          </p:cNvCxnSpPr>
          <p:nvPr/>
        </p:nvCxnSpPr>
        <p:spPr>
          <a:xfrm flipV="1">
            <a:off x="6372225" y="2971800"/>
            <a:ext cx="792163" cy="25400"/>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2"/>
          </p:cNvCxnSpPr>
          <p:nvPr/>
        </p:nvCxnSpPr>
        <p:spPr>
          <a:xfrm flipV="1">
            <a:off x="6372225" y="4868863"/>
            <a:ext cx="792163" cy="73025"/>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2" idx="0"/>
          </p:cNvCxnSpPr>
          <p:nvPr/>
        </p:nvCxnSpPr>
        <p:spPr>
          <a:xfrm>
            <a:off x="7920038" y="3614738"/>
            <a:ext cx="36512" cy="606425"/>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08175" y="3933825"/>
            <a:ext cx="5256213" cy="790575"/>
          </a:xfrm>
          <a:prstGeom prst="line">
            <a:avLst/>
          </a:prstGeom>
          <a:ln w="317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7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058" y="445946"/>
            <a:ext cx="8392885" cy="849454"/>
          </a:xfrm>
        </p:spPr>
        <p:txBody>
          <a:bodyPr/>
          <a:lstStyle/>
          <a:p>
            <a:pPr algn="ctr"/>
            <a:r>
              <a:rPr lang="en-AU" sz="2000" dirty="0" smtClean="0"/>
              <a:t>Early findings: Historical – forensic </a:t>
            </a:r>
          </a:p>
          <a:p>
            <a:pPr algn="ctr"/>
            <a:r>
              <a:rPr lang="en-AU" sz="2000" dirty="0" smtClean="0"/>
              <a:t>reconstruction of data (Kimmins, Kek, &amp; </a:t>
            </a:r>
            <a:r>
              <a:rPr lang="en-AU" sz="2000" dirty="0" err="1" smtClean="0"/>
              <a:t>Padró</a:t>
            </a:r>
            <a:r>
              <a:rPr lang="en-AU" sz="2000" dirty="0" smtClean="0"/>
              <a:t>, 2013)</a:t>
            </a:r>
            <a:endParaRPr lang="en-AU" sz="2000" dirty="0"/>
          </a:p>
        </p:txBody>
      </p:sp>
      <p:sp>
        <p:nvSpPr>
          <p:cNvPr id="3" name="Text Placeholder 2"/>
          <p:cNvSpPr>
            <a:spLocks noGrp="1"/>
          </p:cNvSpPr>
          <p:nvPr>
            <p:ph type="body" sz="quarter" idx="13"/>
          </p:nvPr>
        </p:nvSpPr>
        <p:spPr>
          <a:xfrm>
            <a:off x="272144" y="1338943"/>
            <a:ext cx="3794474" cy="5089044"/>
          </a:xfrm>
        </p:spPr>
        <p:txBody>
          <a:bodyPr/>
          <a:lstStyle/>
          <a:p>
            <a:pPr marL="342900" indent="-342900">
              <a:buFont typeface="Arial" panose="020B0604020202020204" pitchFamily="34" charset="0"/>
              <a:buChar char="•"/>
            </a:pPr>
            <a:r>
              <a:rPr lang="en-AU" sz="1600" b="0" dirty="0" smtClean="0"/>
              <a:t>Used </a:t>
            </a:r>
            <a:r>
              <a:rPr lang="en-AU" sz="1600" b="0" dirty="0"/>
              <a:t>to determine if </a:t>
            </a:r>
            <a:r>
              <a:rPr lang="en-AU" sz="1600" b="0" dirty="0" smtClean="0"/>
              <a:t>we </a:t>
            </a:r>
            <a:r>
              <a:rPr lang="en-AU" sz="1600" b="0" dirty="0"/>
              <a:t>were in the right direction regarding analytics and gauging the appropriateness of using </a:t>
            </a:r>
            <a:r>
              <a:rPr lang="en-AU" sz="1600" b="0" dirty="0" err="1"/>
              <a:t>Weick’s</a:t>
            </a:r>
            <a:r>
              <a:rPr lang="en-AU" sz="1600" b="0" dirty="0"/>
              <a:t> ‘Small Wins’ </a:t>
            </a:r>
            <a:r>
              <a:rPr lang="en-AU" sz="1600" b="0" dirty="0" smtClean="0"/>
              <a:t>approach</a:t>
            </a:r>
          </a:p>
          <a:p>
            <a:pPr marL="342900" indent="-342900">
              <a:buFont typeface="Arial" panose="020B0604020202020204" pitchFamily="34" charset="0"/>
              <a:buChar char="•"/>
            </a:pPr>
            <a:endParaRPr lang="en-AU" sz="1600" b="0" dirty="0"/>
          </a:p>
          <a:p>
            <a:pPr marL="342900" indent="-342900">
              <a:buFont typeface="Arial" panose="020B0604020202020204" pitchFamily="34" charset="0"/>
              <a:buChar char="•"/>
            </a:pPr>
            <a:r>
              <a:rPr lang="en-AU" sz="1600" b="0" dirty="0" smtClean="0"/>
              <a:t>Two courses from 2001 &amp; 2002 – rebuilt from existing data remnants &amp; did a forensic reconstruction of student data from USQ historical data</a:t>
            </a:r>
          </a:p>
          <a:p>
            <a:pPr marL="342900" indent="-342900">
              <a:buFont typeface="Arial" panose="020B0604020202020204" pitchFamily="34" charset="0"/>
              <a:buChar char="•"/>
            </a:pPr>
            <a:endParaRPr lang="en-AU" sz="1600" b="0" dirty="0"/>
          </a:p>
          <a:p>
            <a:pPr marL="342900" indent="-342900">
              <a:buFont typeface="Arial" panose="020B0604020202020204" pitchFamily="34" charset="0"/>
              <a:buChar char="•"/>
            </a:pPr>
            <a:r>
              <a:rPr lang="en-AU" sz="1600" b="0" dirty="0"/>
              <a:t>Comparison </a:t>
            </a:r>
            <a:r>
              <a:rPr lang="en-AU" sz="1600" b="0" dirty="0" smtClean="0"/>
              <a:t>of retention </a:t>
            </a:r>
            <a:r>
              <a:rPr lang="en-AU" sz="1600" b="0" dirty="0"/>
              <a:t>rate and academic attainment for students who participated in Meet-Up and students who did </a:t>
            </a:r>
            <a:r>
              <a:rPr lang="en-AU" sz="1600" b="0" dirty="0" smtClean="0"/>
              <a:t>not using </a:t>
            </a:r>
            <a:r>
              <a:rPr lang="en-AU" sz="1600" b="0" dirty="0" err="1"/>
              <a:t>a</a:t>
            </a:r>
            <a:r>
              <a:rPr lang="en-AU" sz="1600" b="0" dirty="0"/>
              <a:t> independent-samples t-test </a:t>
            </a:r>
          </a:p>
        </p:txBody>
      </p:sp>
      <p:sp>
        <p:nvSpPr>
          <p:cNvPr id="4" name="Text Placeholder 3"/>
          <p:cNvSpPr>
            <a:spLocks noGrp="1"/>
          </p:cNvSpPr>
          <p:nvPr>
            <p:ph type="body" sz="quarter" idx="14"/>
          </p:nvPr>
        </p:nvSpPr>
        <p:spPr>
          <a:xfrm>
            <a:off x="4434921" y="1295400"/>
            <a:ext cx="4447822" cy="5078771"/>
          </a:xfrm>
        </p:spPr>
        <p:txBody>
          <a:bodyPr/>
          <a:lstStyle/>
          <a:p>
            <a:r>
              <a:rPr lang="en-AU" sz="1800" dirty="0" smtClean="0"/>
              <a:t>Results</a:t>
            </a:r>
            <a:endParaRPr lang="en-AU" sz="1800" b="0" dirty="0" smtClean="0"/>
          </a:p>
          <a:p>
            <a:pPr marL="285750" indent="-285750">
              <a:buFont typeface="Arial" panose="020B0604020202020204" pitchFamily="34" charset="0"/>
              <a:buChar char="•"/>
            </a:pPr>
            <a:r>
              <a:rPr lang="en-AU" sz="1400" b="0" dirty="0" smtClean="0"/>
              <a:t>Course 1 &amp; 2: Significant </a:t>
            </a:r>
            <a:r>
              <a:rPr lang="en-AU" sz="1400" b="0" dirty="0"/>
              <a:t>difference in retention (p=.007 at a confidence level of 99%) in favour of students who participated in </a:t>
            </a:r>
            <a:r>
              <a:rPr lang="en-AU" sz="1400" b="0" dirty="0" smtClean="0"/>
              <a:t>Meet-Up</a:t>
            </a:r>
          </a:p>
          <a:p>
            <a:pPr marL="285750" indent="-285750">
              <a:buFont typeface="Arial" panose="020B0604020202020204" pitchFamily="34" charset="0"/>
              <a:buChar char="•"/>
            </a:pPr>
            <a:endParaRPr lang="en-AU" sz="1400" b="0" dirty="0"/>
          </a:p>
          <a:p>
            <a:pPr marL="285750" indent="-285750">
              <a:buFont typeface="Arial" panose="020B0604020202020204" pitchFamily="34" charset="0"/>
              <a:buChar char="•"/>
            </a:pPr>
            <a:r>
              <a:rPr lang="en-AU" sz="1400" b="0" dirty="0" smtClean="0"/>
              <a:t>Course 1: Statistically </a:t>
            </a:r>
            <a:r>
              <a:rPr lang="en-AU" sz="1400" b="0" dirty="0"/>
              <a:t>significant improvement (p= .001) in academic achievement along with improved retention, with Meet-Up </a:t>
            </a:r>
            <a:r>
              <a:rPr lang="en-AU" sz="1400" b="0" dirty="0" smtClean="0"/>
              <a:t>participants, with </a:t>
            </a:r>
            <a:r>
              <a:rPr lang="en-AU" sz="1400" b="0" dirty="0"/>
              <a:t>final grades result </a:t>
            </a:r>
            <a:r>
              <a:rPr lang="en-AU" sz="1400" b="0" dirty="0" smtClean="0"/>
              <a:t>at half-way </a:t>
            </a:r>
            <a:r>
              <a:rPr lang="en-AU" sz="1400" b="0" dirty="0"/>
              <a:t>between a C and a B in contrast to non-participants whose mean was at a C (a 0.55 grade increase in the scale </a:t>
            </a:r>
            <a:r>
              <a:rPr lang="en-AU" sz="1400" b="0" dirty="0" smtClean="0"/>
              <a:t>used), and an 18% increase in retention</a:t>
            </a:r>
          </a:p>
          <a:p>
            <a:pPr marL="285750" indent="-285750">
              <a:buFont typeface="Arial" panose="020B0604020202020204" pitchFamily="34" charset="0"/>
              <a:buChar char="•"/>
            </a:pPr>
            <a:endParaRPr lang="en-AU" sz="1400" b="0" dirty="0"/>
          </a:p>
          <a:p>
            <a:pPr marL="285750" indent="-285750">
              <a:buFont typeface="Arial" panose="020B0604020202020204" pitchFamily="34" charset="0"/>
              <a:buChar char="•"/>
            </a:pPr>
            <a:r>
              <a:rPr lang="en-AU" sz="1400" b="0" dirty="0" smtClean="0"/>
              <a:t>Course 2</a:t>
            </a:r>
            <a:r>
              <a:rPr lang="en-AU" sz="1400" b="0" dirty="0"/>
              <a:t>: </a:t>
            </a:r>
            <a:r>
              <a:rPr lang="en-AU" sz="1400" b="0" dirty="0" smtClean="0"/>
              <a:t>Statistically </a:t>
            </a:r>
            <a:r>
              <a:rPr lang="en-AU" sz="1400" b="0" dirty="0"/>
              <a:t>significant increase (p=.048)  in retention, </a:t>
            </a:r>
            <a:r>
              <a:rPr lang="en-AU" sz="1400" b="0" dirty="0" smtClean="0"/>
              <a:t>a </a:t>
            </a:r>
            <a:r>
              <a:rPr lang="en-AU" sz="1400" b="0" dirty="0"/>
              <a:t>7.72</a:t>
            </a:r>
            <a:r>
              <a:rPr lang="en-AU" sz="1400" b="0" dirty="0" smtClean="0"/>
              <a:t>% increase; a </a:t>
            </a:r>
            <a:r>
              <a:rPr lang="en-AU" sz="1400" b="0" dirty="0"/>
              <a:t>comparison of means between Meet-Up participants and non-participants showed Meet-Up participants had a 0.10 increase in grades in the scale </a:t>
            </a:r>
            <a:r>
              <a:rPr lang="en-AU" sz="1400" b="0" dirty="0" smtClean="0"/>
              <a:t> used (1.83 </a:t>
            </a:r>
            <a:r>
              <a:rPr lang="en-AU" sz="1400" b="0" dirty="0"/>
              <a:t>to 1.73, with C=2 and F=1).</a:t>
            </a:r>
          </a:p>
          <a:p>
            <a:pPr marL="285750" indent="-285750">
              <a:buFont typeface="Arial" panose="020B0604020202020204" pitchFamily="34" charset="0"/>
              <a:buChar char="•"/>
            </a:pPr>
            <a:endParaRPr lang="en-AU" sz="1400" b="0" dirty="0"/>
          </a:p>
        </p:txBody>
      </p:sp>
    </p:spTree>
    <p:extLst>
      <p:ext uri="{BB962C8B-B14F-4D97-AF65-F5344CB8AC3E}">
        <p14:creationId xmlns:p14="http://schemas.microsoft.com/office/powerpoint/2010/main" val="86934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057" y="162918"/>
            <a:ext cx="7805057" cy="1068514"/>
          </a:xfrm>
        </p:spPr>
        <p:txBody>
          <a:bodyPr/>
          <a:lstStyle/>
          <a:p>
            <a:pPr algn="ctr"/>
            <a:r>
              <a:rPr lang="en-AU" sz="2000" dirty="0"/>
              <a:t>Recent results: Mixed </a:t>
            </a:r>
            <a:r>
              <a:rPr lang="en-AU" sz="2000" dirty="0" smtClean="0"/>
              <a:t>methods </a:t>
            </a:r>
          </a:p>
          <a:p>
            <a:pPr algn="ctr"/>
            <a:r>
              <a:rPr lang="en-AU" sz="1400" dirty="0" smtClean="0"/>
              <a:t>Quantitative: hierarchical multiple regression – prediction</a:t>
            </a:r>
          </a:p>
          <a:p>
            <a:pPr algn="ctr"/>
            <a:r>
              <a:rPr lang="en-AU" sz="1400" dirty="0" smtClean="0"/>
              <a:t>Qualitative: thematic analysis – identifying/analysing/reporting of patterns/themes within the </a:t>
            </a:r>
            <a:r>
              <a:rPr lang="en-AU" sz="1400" dirty="0"/>
              <a:t>data  </a:t>
            </a:r>
            <a:endParaRPr lang="en-AU" sz="1400" dirty="0" smtClean="0"/>
          </a:p>
          <a:p>
            <a:pPr algn="ctr"/>
            <a:r>
              <a:rPr lang="en-AU" sz="1400" dirty="0" smtClean="0"/>
              <a:t>(Kek</a:t>
            </a:r>
            <a:r>
              <a:rPr lang="en-AU" sz="1400" dirty="0"/>
              <a:t>, </a:t>
            </a:r>
            <a:r>
              <a:rPr lang="en-AU" sz="1400" dirty="0" err="1"/>
              <a:t>Padró</a:t>
            </a:r>
            <a:r>
              <a:rPr lang="en-AU" sz="1400" dirty="0"/>
              <a:t>, Kimmins, Frederiks, &amp; Ayriss, </a:t>
            </a:r>
            <a:r>
              <a:rPr lang="en-AU" sz="1400" dirty="0" smtClean="0"/>
              <a:t>in press)</a:t>
            </a:r>
            <a:endParaRPr lang="en-AU" sz="1400" dirty="0"/>
          </a:p>
          <a:p>
            <a:endParaRPr lang="en-AU" dirty="0"/>
          </a:p>
        </p:txBody>
      </p:sp>
      <p:sp>
        <p:nvSpPr>
          <p:cNvPr id="3" name="Text Placeholder 2"/>
          <p:cNvSpPr>
            <a:spLocks noGrp="1"/>
          </p:cNvSpPr>
          <p:nvPr>
            <p:ph type="body" sz="quarter" idx="13"/>
          </p:nvPr>
        </p:nvSpPr>
        <p:spPr>
          <a:xfrm>
            <a:off x="185058" y="1632857"/>
            <a:ext cx="3881560" cy="4936644"/>
          </a:xfrm>
        </p:spPr>
        <p:txBody>
          <a:bodyPr/>
          <a:lstStyle/>
          <a:p>
            <a:r>
              <a:rPr lang="en-AU" sz="1600" dirty="0" smtClean="0"/>
              <a:t>From Archival data of 1,277 students</a:t>
            </a:r>
            <a:r>
              <a:rPr lang="en-AU" sz="1600" dirty="0"/>
              <a:t>:</a:t>
            </a:r>
            <a:r>
              <a:rPr lang="en-AU" sz="1600" dirty="0" smtClean="0"/>
              <a:t> </a:t>
            </a:r>
          </a:p>
          <a:p>
            <a:r>
              <a:rPr lang="en-AU" sz="1600" b="0" dirty="0" smtClean="0"/>
              <a:t>5 significant predictors of academic achievement in the final model</a:t>
            </a:r>
          </a:p>
          <a:p>
            <a:pPr marL="28575" indent="-285750">
              <a:buFont typeface="Arial" panose="020B0604020202020204" pitchFamily="34" charset="0"/>
              <a:buChar char="•"/>
            </a:pPr>
            <a:r>
              <a:rPr lang="en-AU" sz="1400" b="0" dirty="0" smtClean="0"/>
              <a:t>N courses enrolled in a semester</a:t>
            </a:r>
            <a:r>
              <a:rPr lang="el-GR" sz="1400" b="0" dirty="0"/>
              <a:t>(β </a:t>
            </a:r>
            <a:r>
              <a:rPr lang="el-GR" sz="1400" b="0" dirty="0" smtClean="0"/>
              <a:t>=</a:t>
            </a:r>
            <a:endParaRPr lang="en-AU" sz="1400" b="0" dirty="0" smtClean="0"/>
          </a:p>
          <a:p>
            <a:pPr indent="0"/>
            <a:r>
              <a:rPr lang="en-AU" sz="1400" b="0" dirty="0" smtClean="0"/>
              <a:t>     </a:t>
            </a:r>
            <a:r>
              <a:rPr lang="el-GR" sz="1400" b="0" dirty="0" smtClean="0"/>
              <a:t>0.23)</a:t>
            </a:r>
            <a:r>
              <a:rPr lang="en-AU" sz="1400" b="0" dirty="0" smtClean="0"/>
              <a:t> </a:t>
            </a:r>
          </a:p>
          <a:p>
            <a:pPr marL="28575" indent="-285750">
              <a:buFont typeface="Arial" panose="020B0604020202020204" pitchFamily="34" charset="0"/>
              <a:buChar char="•"/>
            </a:pPr>
            <a:r>
              <a:rPr lang="en-AU" sz="1400" b="0" dirty="0" smtClean="0"/>
              <a:t>Gender </a:t>
            </a:r>
            <a:r>
              <a:rPr lang="el-GR" sz="1400" b="0" dirty="0"/>
              <a:t>(β = −0.13</a:t>
            </a:r>
            <a:r>
              <a:rPr lang="el-GR" sz="1400" b="0" dirty="0" smtClean="0"/>
              <a:t>)</a:t>
            </a:r>
            <a:endParaRPr lang="en-AU" sz="1400" b="0" dirty="0" smtClean="0"/>
          </a:p>
          <a:p>
            <a:pPr marL="28575" indent="-285750">
              <a:buFont typeface="Arial" panose="020B0604020202020204" pitchFamily="34" charset="0"/>
              <a:buChar char="•"/>
            </a:pPr>
            <a:r>
              <a:rPr lang="en-AU" sz="1400" b="0" dirty="0" smtClean="0"/>
              <a:t>Residency status </a:t>
            </a:r>
            <a:r>
              <a:rPr lang="el-GR" sz="1400" b="0" dirty="0"/>
              <a:t>(β = 0.12)</a:t>
            </a:r>
            <a:endParaRPr lang="en-AU" sz="1400" b="0" dirty="0" smtClean="0"/>
          </a:p>
          <a:p>
            <a:pPr marL="28575" indent="-285750">
              <a:buFont typeface="Arial" panose="020B0604020202020204" pitchFamily="34" charset="0"/>
              <a:buChar char="•"/>
            </a:pPr>
            <a:r>
              <a:rPr lang="en-AU" sz="1400" b="0" dirty="0" smtClean="0"/>
              <a:t>Mode of study </a:t>
            </a:r>
            <a:r>
              <a:rPr lang="el-GR" sz="1400" b="0" dirty="0"/>
              <a:t>(β = 0.13</a:t>
            </a:r>
            <a:r>
              <a:rPr lang="el-GR" sz="1400" b="0" dirty="0" smtClean="0"/>
              <a:t>)</a:t>
            </a:r>
            <a:endParaRPr lang="en-AU" sz="1400" b="0" dirty="0" smtClean="0"/>
          </a:p>
          <a:p>
            <a:pPr marL="28575" indent="-285750">
              <a:buFont typeface="Arial" panose="020B0604020202020204" pitchFamily="34" charset="0"/>
              <a:buChar char="•"/>
            </a:pPr>
            <a:r>
              <a:rPr lang="en-AU" sz="1400" b="0" dirty="0" smtClean="0"/>
              <a:t>T spent on writing </a:t>
            </a:r>
            <a:r>
              <a:rPr lang="el-GR" sz="1400" b="0" dirty="0"/>
              <a:t>(β = </a:t>
            </a:r>
            <a:r>
              <a:rPr lang="el-GR" sz="1400" b="0" dirty="0" smtClean="0"/>
              <a:t>0.</a:t>
            </a:r>
            <a:r>
              <a:rPr lang="en-AU" sz="1400" b="0" dirty="0" smtClean="0"/>
              <a:t>07</a:t>
            </a:r>
            <a:r>
              <a:rPr lang="el-GR" sz="1400" b="0" dirty="0" smtClean="0"/>
              <a:t>)</a:t>
            </a:r>
            <a:endParaRPr lang="en-AU" sz="1400" b="0" dirty="0" smtClean="0"/>
          </a:p>
          <a:p>
            <a:pPr marL="28575" indent="-285750">
              <a:buFont typeface="Arial" panose="020B0604020202020204" pitchFamily="34" charset="0"/>
              <a:buChar char="•"/>
            </a:pPr>
            <a:endParaRPr lang="en-AU" sz="1600" b="0" dirty="0"/>
          </a:p>
          <a:p>
            <a:pPr indent="0"/>
            <a:r>
              <a:rPr lang="en-AU" sz="1600" b="0" dirty="0" smtClean="0"/>
              <a:t>3 significant predictors of progression</a:t>
            </a:r>
          </a:p>
          <a:p>
            <a:pPr marL="171450" indent="-171450">
              <a:buFont typeface="Arial" panose="020B0604020202020204" pitchFamily="34" charset="0"/>
              <a:buChar char="•"/>
            </a:pPr>
            <a:r>
              <a:rPr lang="en-AU" sz="1400" b="0" dirty="0" smtClean="0"/>
              <a:t>Gender </a:t>
            </a:r>
            <a:r>
              <a:rPr lang="en-AU" sz="1400" b="0" dirty="0"/>
              <a:t>(β = −0.08</a:t>
            </a:r>
            <a:r>
              <a:rPr lang="en-AU" sz="1400" b="0" dirty="0" smtClean="0"/>
              <a:t>) </a:t>
            </a:r>
          </a:p>
          <a:p>
            <a:pPr marL="171450" indent="-171450">
              <a:buFont typeface="Arial" panose="020B0604020202020204" pitchFamily="34" charset="0"/>
              <a:buChar char="•"/>
            </a:pPr>
            <a:r>
              <a:rPr lang="en-AU" sz="1400" b="0" dirty="0" smtClean="0"/>
              <a:t>Time spent </a:t>
            </a:r>
            <a:r>
              <a:rPr lang="en-AU" sz="1400" b="0" dirty="0"/>
              <a:t>on learning assistance in writing and academic learning and language (β = </a:t>
            </a:r>
            <a:r>
              <a:rPr lang="en-AU" sz="1400" b="0" dirty="0" smtClean="0"/>
              <a:t>0.09)</a:t>
            </a:r>
          </a:p>
          <a:p>
            <a:pPr marL="171450" indent="-171450">
              <a:buFont typeface="Arial" panose="020B0604020202020204" pitchFamily="34" charset="0"/>
              <a:buChar char="•"/>
            </a:pPr>
            <a:r>
              <a:rPr lang="en-AU" sz="1400" b="0" dirty="0" smtClean="0"/>
              <a:t>N </a:t>
            </a:r>
            <a:r>
              <a:rPr lang="en-AU" sz="1400" b="0" dirty="0"/>
              <a:t>courses enrolled in a semester (β = 0.22</a:t>
            </a:r>
            <a:r>
              <a:rPr lang="en-AU" sz="1400" b="0" dirty="0" smtClean="0"/>
              <a:t>)</a:t>
            </a:r>
            <a:endParaRPr lang="en-AU" sz="1400" b="0" dirty="0"/>
          </a:p>
        </p:txBody>
      </p:sp>
      <p:sp>
        <p:nvSpPr>
          <p:cNvPr id="4" name="Text Placeholder 3"/>
          <p:cNvSpPr>
            <a:spLocks noGrp="1"/>
          </p:cNvSpPr>
          <p:nvPr>
            <p:ph type="body" sz="quarter" idx="14"/>
          </p:nvPr>
        </p:nvSpPr>
        <p:spPr>
          <a:xfrm>
            <a:off x="3962400" y="1632857"/>
            <a:ext cx="5007429" cy="4926371"/>
          </a:xfrm>
        </p:spPr>
        <p:txBody>
          <a:bodyPr/>
          <a:lstStyle/>
          <a:p>
            <a:pPr indent="0"/>
            <a:r>
              <a:rPr lang="en-AU" sz="1600" dirty="0" smtClean="0"/>
              <a:t>Qualitative themes (purposive sampling):</a:t>
            </a:r>
          </a:p>
          <a:p>
            <a:pPr indent="0"/>
            <a:endParaRPr lang="en-AU" sz="1400" b="0" dirty="0" smtClean="0"/>
          </a:p>
          <a:p>
            <a:pPr marL="285750" indent="-285750">
              <a:buFont typeface="Arial" panose="020B0604020202020204" pitchFamily="34" charset="0"/>
              <a:buChar char="•"/>
            </a:pPr>
            <a:r>
              <a:rPr lang="en-AU" sz="1400" b="0" dirty="0" smtClean="0"/>
              <a:t>Students engage in our LAPs for “help”, “support”, “empathy” or “care” to “finish the program” while for some success also meant growing as an individual</a:t>
            </a:r>
          </a:p>
          <a:p>
            <a:pPr marL="285750" indent="-285750">
              <a:buFont typeface="Arial" panose="020B0604020202020204" pitchFamily="34" charset="0"/>
              <a:buChar char="•"/>
            </a:pPr>
            <a:endParaRPr lang="en-AU" sz="1400" b="0" dirty="0"/>
          </a:p>
          <a:p>
            <a:pPr marL="285750" indent="-285750">
              <a:buFont typeface="Arial" panose="020B0604020202020204" pitchFamily="34" charset="0"/>
              <a:buChar char="•"/>
            </a:pPr>
            <a:r>
              <a:rPr lang="en-AU" sz="1400" b="0" dirty="0" smtClean="0"/>
              <a:t>Interview </a:t>
            </a:r>
            <a:r>
              <a:rPr lang="en-AU" sz="1400" b="0" dirty="0"/>
              <a:t>data also indicated that students who engaged with a number of </a:t>
            </a:r>
            <a:r>
              <a:rPr lang="en-AU" sz="1400" b="0" dirty="0" smtClean="0"/>
              <a:t>the LAPs </a:t>
            </a:r>
            <a:r>
              <a:rPr lang="en-AU" sz="1400" b="0" dirty="0"/>
              <a:t>reported that they had gained both cognitive and </a:t>
            </a:r>
            <a:r>
              <a:rPr lang="en-AU" sz="1400" b="0" dirty="0" smtClean="0"/>
              <a:t>affective successes</a:t>
            </a:r>
          </a:p>
          <a:p>
            <a:pPr marL="285750" indent="-285750">
              <a:buFont typeface="Arial" panose="020B0604020202020204" pitchFamily="34" charset="0"/>
              <a:buChar char="•"/>
            </a:pPr>
            <a:endParaRPr lang="en-AU" sz="1400" b="0" dirty="0"/>
          </a:p>
          <a:p>
            <a:pPr marL="285750" indent="-285750">
              <a:buFont typeface="Arial" panose="020B0604020202020204" pitchFamily="34" charset="0"/>
              <a:buChar char="•"/>
            </a:pPr>
            <a:r>
              <a:rPr lang="en-AU" sz="1400" b="0" dirty="0" smtClean="0"/>
              <a:t>9 out of 21 students interviewed were 1</a:t>
            </a:r>
            <a:r>
              <a:rPr lang="en-AU" sz="1400" b="0" baseline="30000" dirty="0" smtClean="0"/>
              <a:t>st</a:t>
            </a:r>
            <a:r>
              <a:rPr lang="en-AU" sz="1400" b="0" dirty="0" smtClean="0"/>
              <a:t> in family. These seemed to link LAP involvement and academic success with academic achievement &amp; affective development. LAP participation by these students helps </a:t>
            </a:r>
            <a:r>
              <a:rPr lang="en-AU" sz="1400" b="0" dirty="0"/>
              <a:t>them get a sense of control over their own academic </a:t>
            </a:r>
            <a:r>
              <a:rPr lang="en-AU" sz="1400" b="0" dirty="0" smtClean="0"/>
              <a:t>success by </a:t>
            </a:r>
            <a:r>
              <a:rPr lang="en-AU" sz="1400" b="0" smtClean="0"/>
              <a:t>promoting self-belief/self-efficacy.</a:t>
            </a:r>
            <a:endParaRPr lang="en-AU" sz="1400" b="0" dirty="0"/>
          </a:p>
        </p:txBody>
      </p:sp>
    </p:spTree>
    <p:extLst>
      <p:ext uri="{BB962C8B-B14F-4D97-AF65-F5344CB8AC3E}">
        <p14:creationId xmlns:p14="http://schemas.microsoft.com/office/powerpoint/2010/main" val="334480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45506" y="1599358"/>
            <a:ext cx="8629650" cy="4232196"/>
          </a:xfrm>
        </p:spPr>
        <p:txBody>
          <a:bodyPr/>
          <a:lstStyle/>
          <a:p>
            <a:pPr marL="342900" indent="-342900">
              <a:buFont typeface="Arial" panose="020B0604020202020204" pitchFamily="34" charset="0"/>
              <a:buChar char="•"/>
            </a:pPr>
            <a:r>
              <a:rPr lang="en-AU" sz="2000" b="0" dirty="0" smtClean="0"/>
              <a:t>USQ’s LTS learner assistance programs (LAPs) </a:t>
            </a:r>
            <a:r>
              <a:rPr lang="en-AU" sz="2000" b="0" dirty="0"/>
              <a:t>on student success </a:t>
            </a:r>
            <a:r>
              <a:rPr lang="en-AU" sz="2000" b="0" dirty="0" smtClean="0"/>
              <a:t>have a </a:t>
            </a:r>
            <a:r>
              <a:rPr lang="en-AU" sz="2000" b="0" dirty="0"/>
              <a:t>modest </a:t>
            </a:r>
            <a:r>
              <a:rPr lang="en-AU" sz="2000" b="0" dirty="0" smtClean="0"/>
              <a:t>impact on student learning</a:t>
            </a:r>
          </a:p>
          <a:p>
            <a:pPr marL="342900" indent="-342900">
              <a:buFont typeface="Arial" panose="020B0604020202020204" pitchFamily="34" charset="0"/>
              <a:buChar char="•"/>
            </a:pPr>
            <a:endParaRPr lang="en-AU" sz="2000" b="0" dirty="0"/>
          </a:p>
          <a:p>
            <a:pPr marL="342900" indent="-342900">
              <a:buFont typeface="Arial" panose="020B0604020202020204" pitchFamily="34" charset="0"/>
              <a:buChar char="•"/>
            </a:pPr>
            <a:r>
              <a:rPr lang="en-AU" sz="2000" b="0" dirty="0" smtClean="0"/>
              <a:t>These findings are consistent with studies at universities regarding this type of student support (</a:t>
            </a:r>
            <a:r>
              <a:rPr lang="en-AU" sz="2000" b="0" dirty="0" err="1" smtClean="0"/>
              <a:t>Arendale</a:t>
            </a:r>
            <a:r>
              <a:rPr lang="en-AU" sz="2000" b="0" dirty="0" smtClean="0"/>
              <a:t>, 2010</a:t>
            </a:r>
            <a:r>
              <a:rPr lang="en-AU" sz="2000" b="0" dirty="0" smtClean="0"/>
              <a:t>)</a:t>
            </a:r>
          </a:p>
          <a:p>
            <a:pPr marL="342900" indent="-342900">
              <a:buFont typeface="Arial" panose="020B0604020202020204" pitchFamily="34" charset="0"/>
              <a:buChar char="•"/>
            </a:pPr>
            <a:endParaRPr lang="en-AU" sz="2000" b="0" dirty="0"/>
          </a:p>
          <a:p>
            <a:pPr marL="342900" indent="-342900">
              <a:buFont typeface="Arial" panose="020B0604020202020204" pitchFamily="34" charset="0"/>
              <a:buChar char="•"/>
            </a:pPr>
            <a:r>
              <a:rPr lang="en-AU" sz="2000" dirty="0" smtClean="0"/>
              <a:t>But where we are is at the Gartner’s “hindsight” and “insight” levels of analytics maturity, still developing capacity at both levels, still putting the puzzle together</a:t>
            </a:r>
            <a:endParaRPr lang="en-AU" sz="2000" dirty="0" smtClean="0"/>
          </a:p>
          <a:p>
            <a:pPr marL="342900" indent="-342900">
              <a:buFont typeface="Arial" panose="020B0604020202020204" pitchFamily="34" charset="0"/>
              <a:buChar char="•"/>
            </a:pPr>
            <a:endParaRPr lang="en-AU" sz="2000" dirty="0"/>
          </a:p>
        </p:txBody>
      </p:sp>
      <p:sp>
        <p:nvSpPr>
          <p:cNvPr id="6" name="Text Placeholder 5"/>
          <p:cNvSpPr>
            <a:spLocks noGrp="1"/>
          </p:cNvSpPr>
          <p:nvPr>
            <p:ph type="body" sz="quarter" idx="11"/>
          </p:nvPr>
        </p:nvSpPr>
        <p:spPr>
          <a:xfrm>
            <a:off x="145506" y="397097"/>
            <a:ext cx="7683400" cy="1160978"/>
          </a:xfrm>
        </p:spPr>
        <p:txBody>
          <a:bodyPr/>
          <a:lstStyle/>
          <a:p>
            <a:r>
              <a:rPr lang="en-AU" sz="2000" dirty="0" smtClean="0"/>
              <a:t>Overall findings from early attempts at using multiple forms of evidence are corroborated by recent  and more sophisticated analyses</a:t>
            </a:r>
            <a:endParaRPr lang="en-AU" sz="2000" dirty="0"/>
          </a:p>
        </p:txBody>
      </p:sp>
      <p:pic>
        <p:nvPicPr>
          <p:cNvPr id="2051" name="Picture 3" descr="C:\Users\u1041771\AppData\Local\Microsoft\Windows\Temporary Internet Files\Content.IE5\MQPPTEOW\quebra-cabec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260" y="4747079"/>
            <a:ext cx="1474470" cy="15150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1041771\AppData\Local\Microsoft\Windows\Temporary Internet Files\Content.IE5\7RKGQ7MH\impac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186" y="4781469"/>
            <a:ext cx="3017520" cy="148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66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25730" y="999534"/>
            <a:ext cx="8812530" cy="4232196"/>
          </a:xfrm>
        </p:spPr>
        <p:txBody>
          <a:bodyPr/>
          <a:lstStyle/>
          <a:p>
            <a:pPr marL="342900" indent="-342900">
              <a:buFont typeface="Arial" panose="020B0604020202020204" pitchFamily="34" charset="0"/>
              <a:buChar char="•"/>
            </a:pPr>
            <a:r>
              <a:rPr lang="en-AU" sz="2000" b="0" dirty="0" smtClean="0"/>
              <a:t>Findings so far relate </a:t>
            </a:r>
            <a:r>
              <a:rPr lang="en-AU" sz="2000" b="0" dirty="0"/>
              <a:t>to the impact of the various programs on student learning – at </a:t>
            </a:r>
            <a:r>
              <a:rPr lang="en-AU" sz="2000" b="0" dirty="0" err="1"/>
              <a:t>Keimig’s</a:t>
            </a:r>
            <a:r>
              <a:rPr lang="en-AU" sz="2000" b="0" dirty="0"/>
              <a:t> (1983) L2 and L3 levels of LAP programs. The need is to determine whole of program impact, which is an eventual step. </a:t>
            </a:r>
            <a:endParaRPr lang="en-AU" sz="2000" b="0" dirty="0" smtClean="0"/>
          </a:p>
          <a:p>
            <a:pPr marL="342900" indent="-342900">
              <a:buFont typeface="Arial" panose="020B0604020202020204" pitchFamily="34" charset="0"/>
              <a:buChar char="•"/>
            </a:pPr>
            <a:endParaRPr lang="en-AU" sz="2000" b="0" dirty="0"/>
          </a:p>
          <a:p>
            <a:pPr marL="342900" indent="-342900">
              <a:buFont typeface="Arial" panose="020B0604020202020204" pitchFamily="34" charset="0"/>
              <a:buChar char="•"/>
            </a:pPr>
            <a:r>
              <a:rPr lang="en-AU" sz="2000" b="0" dirty="0" smtClean="0"/>
              <a:t>Next steps:</a:t>
            </a:r>
          </a:p>
          <a:p>
            <a:pPr marL="800100" lvl="1" indent="-342900">
              <a:buFont typeface="+mj-lt"/>
              <a:buAutoNum type="arabicPeriod"/>
            </a:pPr>
            <a:r>
              <a:rPr lang="en-AU" sz="1600" b="0" dirty="0" smtClean="0"/>
              <a:t>Continue to explore and identify new analytical techniques and tools to use to build a more comprehensive analytics framework and capacity</a:t>
            </a:r>
          </a:p>
          <a:p>
            <a:pPr marL="800100" lvl="1" indent="-342900">
              <a:buFont typeface="+mj-lt"/>
              <a:buAutoNum type="arabicPeriod"/>
            </a:pPr>
            <a:r>
              <a:rPr lang="en-AU" sz="1600" b="0" dirty="0" smtClean="0"/>
              <a:t>Continue to build the linkage between the Unit’s internal databases, USQ’s institutional databases and its data warehouse (T1 with T2) to create a more seamless and streamlined access to data and capacity to perform analyses. Simultaneously increase capacity to generate useful data from outsourced 24/7 academic support program database</a:t>
            </a:r>
          </a:p>
          <a:p>
            <a:pPr marL="800100" lvl="1" indent="-342900">
              <a:buFont typeface="+mj-lt"/>
              <a:buAutoNum type="arabicPeriod"/>
            </a:pPr>
            <a:r>
              <a:rPr lang="en-AU" sz="1600" dirty="0"/>
              <a:t>Enhance </a:t>
            </a:r>
            <a:r>
              <a:rPr lang="en-AU" sz="1600" dirty="0" smtClean="0"/>
              <a:t>scheduling software </a:t>
            </a:r>
            <a:r>
              <a:rPr lang="en-AU" sz="1600" dirty="0"/>
              <a:t>ability to collect data to the level of detail the manually created database was able to </a:t>
            </a:r>
            <a:r>
              <a:rPr lang="en-AU" sz="1600" dirty="0" smtClean="0"/>
              <a:t>attain and improve accuracy of data.</a:t>
            </a:r>
          </a:p>
          <a:p>
            <a:pPr marL="800100" lvl="1" indent="-342900">
              <a:buFont typeface="+mj-lt"/>
              <a:buAutoNum type="arabicPeriod"/>
            </a:pPr>
            <a:r>
              <a:rPr lang="en-AU" sz="1600" dirty="0" smtClean="0"/>
              <a:t>Generate annualised reports based on a fully integrated analytical framework to meet regulatory compliance, evaluative and research objectives.</a:t>
            </a:r>
          </a:p>
          <a:p>
            <a:pPr marL="800100" lvl="1" indent="-342900">
              <a:buFont typeface="+mj-lt"/>
              <a:buAutoNum type="arabicPeriod"/>
            </a:pPr>
            <a:endParaRPr lang="en-AU" sz="1600" dirty="0" smtClean="0"/>
          </a:p>
          <a:p>
            <a:pPr marL="800100" lvl="1" indent="-342900">
              <a:buFont typeface="+mj-lt"/>
              <a:buAutoNum type="arabicPeriod"/>
            </a:pPr>
            <a:endParaRPr lang="en-AU" sz="1600" dirty="0"/>
          </a:p>
          <a:p>
            <a:pPr marL="800100" lvl="1" indent="-342900">
              <a:buFont typeface="+mj-lt"/>
              <a:buAutoNum type="arabicPeriod"/>
            </a:pPr>
            <a:endParaRPr lang="en-AU" sz="1600" b="0" dirty="0"/>
          </a:p>
          <a:p>
            <a:endParaRPr lang="en-AU" sz="2000" dirty="0"/>
          </a:p>
        </p:txBody>
      </p:sp>
      <p:sp>
        <p:nvSpPr>
          <p:cNvPr id="6" name="Text Placeholder 5"/>
          <p:cNvSpPr>
            <a:spLocks noGrp="1"/>
          </p:cNvSpPr>
          <p:nvPr>
            <p:ph type="body" sz="quarter" idx="11"/>
          </p:nvPr>
        </p:nvSpPr>
        <p:spPr>
          <a:xfrm>
            <a:off x="228600" y="282797"/>
            <a:ext cx="7486650" cy="1160978"/>
          </a:xfrm>
        </p:spPr>
        <p:txBody>
          <a:bodyPr/>
          <a:lstStyle/>
          <a:p>
            <a:r>
              <a:rPr lang="en-AU" sz="2400" dirty="0" smtClean="0"/>
              <a:t>Looking into the future: next steps</a:t>
            </a:r>
            <a:endParaRPr lang="en-AU" sz="2400" dirty="0"/>
          </a:p>
        </p:txBody>
      </p:sp>
    </p:spTree>
    <p:extLst>
      <p:ext uri="{BB962C8B-B14F-4D97-AF65-F5344CB8AC3E}">
        <p14:creationId xmlns:p14="http://schemas.microsoft.com/office/powerpoint/2010/main" val="744142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58" y="228600"/>
            <a:ext cx="5592948" cy="624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32320" y="2846070"/>
            <a:ext cx="1783080" cy="1477328"/>
          </a:xfrm>
          <a:prstGeom prst="rect">
            <a:avLst/>
          </a:prstGeom>
          <a:noFill/>
        </p:spPr>
        <p:txBody>
          <a:bodyPr wrap="square" rtlCol="0">
            <a:spAutoFit/>
          </a:bodyPr>
          <a:lstStyle/>
          <a:p>
            <a:r>
              <a:rPr lang="en-AU" dirty="0" smtClean="0">
                <a:solidFill>
                  <a:srgbClr val="FF0000"/>
                </a:solidFill>
              </a:rPr>
              <a:t>Where we need to go next (Norris &amp; Baer, 2013, p. 23)</a:t>
            </a:r>
            <a:endParaRPr lang="en-AU" dirty="0">
              <a:solidFill>
                <a:srgbClr val="FF0000"/>
              </a:solidFill>
            </a:endParaRPr>
          </a:p>
        </p:txBody>
      </p:sp>
      <p:sp>
        <p:nvSpPr>
          <p:cNvPr id="6" name="Right Brace 5"/>
          <p:cNvSpPr/>
          <p:nvPr/>
        </p:nvSpPr>
        <p:spPr>
          <a:xfrm>
            <a:off x="5955030" y="685800"/>
            <a:ext cx="1085850" cy="556641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666056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3300" y="1587500"/>
            <a:ext cx="184666" cy="369332"/>
          </a:xfrm>
          <a:prstGeom prst="rect">
            <a:avLst/>
          </a:prstGeom>
          <a:noFill/>
        </p:spPr>
        <p:txBody>
          <a:bodyPr wrap="none" rtlCol="0">
            <a:spAutoFit/>
          </a:bodyPr>
          <a:lstStyle/>
          <a:p>
            <a:endParaRPr lang="en-US" dirty="0"/>
          </a:p>
        </p:txBody>
      </p:sp>
      <p:sp>
        <p:nvSpPr>
          <p:cNvPr id="9" name="Title 1"/>
          <p:cNvSpPr txBox="1">
            <a:spLocks/>
          </p:cNvSpPr>
          <p:nvPr/>
        </p:nvSpPr>
        <p:spPr>
          <a:xfrm>
            <a:off x="320614" y="278700"/>
            <a:ext cx="7737536" cy="972008"/>
          </a:xfrm>
          <a:prstGeom prst="rect">
            <a:avLst/>
          </a:prstGeom>
        </p:spPr>
        <p:txBody>
          <a:bodyPr/>
          <a:lstStyle>
            <a:lvl1pPr algn="l" defTabSz="914400" rtl="0" eaLnBrk="1" latinLnBrk="0" hangingPunct="1">
              <a:spcBef>
                <a:spcPct val="0"/>
              </a:spcBef>
              <a:buNone/>
              <a:defRPr sz="3200" b="1" i="0" kern="1200" baseline="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400" b="1" i="0" u="none" strike="noStrike" kern="1200" cap="none" spc="0" normalizeH="0" baseline="0" noProof="0" dirty="0" smtClean="0">
                <a:ln>
                  <a:noFill/>
                </a:ln>
                <a:solidFill>
                  <a:srgbClr val="EC6C10"/>
                </a:solidFill>
                <a:effectLst/>
                <a:uLnTx/>
                <a:uFillTx/>
                <a:latin typeface="Verdana"/>
                <a:ea typeface="+mj-ea"/>
                <a:cs typeface="+mj-cs"/>
              </a:rPr>
              <a:t>Key points that were</a:t>
            </a:r>
            <a:r>
              <a:rPr kumimoji="0" lang="en-AU" sz="2400" b="1" i="0" u="none" strike="noStrike" kern="1200" cap="none" spc="0" normalizeH="0" noProof="0" dirty="0" smtClean="0">
                <a:ln>
                  <a:noFill/>
                </a:ln>
                <a:solidFill>
                  <a:srgbClr val="EC6C10"/>
                </a:solidFill>
                <a:effectLst/>
                <a:uLnTx/>
                <a:uFillTx/>
                <a:latin typeface="Verdana"/>
                <a:ea typeface="+mj-ea"/>
                <a:cs typeface="+mj-cs"/>
              </a:rPr>
              <a:t> being covered</a:t>
            </a:r>
            <a:endParaRPr kumimoji="0" lang="en-AU" sz="2400" b="1" i="0" u="none" strike="noStrike" kern="1200" cap="none" spc="0" normalizeH="0" baseline="0" noProof="0" dirty="0">
              <a:ln>
                <a:noFill/>
              </a:ln>
              <a:solidFill>
                <a:srgbClr val="EC6C10"/>
              </a:solidFill>
              <a:effectLst/>
              <a:uLnTx/>
              <a:uFillTx/>
              <a:latin typeface="Verdana"/>
              <a:ea typeface="+mj-ea"/>
              <a:cs typeface="+mj-cs"/>
            </a:endParaRPr>
          </a:p>
        </p:txBody>
      </p:sp>
      <p:sp>
        <p:nvSpPr>
          <p:cNvPr id="11" name="Subtitle 2"/>
          <p:cNvSpPr txBox="1">
            <a:spLocks/>
          </p:cNvSpPr>
          <p:nvPr/>
        </p:nvSpPr>
        <p:spPr>
          <a:xfrm>
            <a:off x="320614" y="1481693"/>
            <a:ext cx="8560150" cy="3600400"/>
          </a:xfrm>
          <a:prstGeom prst="rect">
            <a:avLst/>
          </a:prstGeom>
        </p:spPr>
        <p:txBody>
          <a:bodyPr/>
          <a:lstStyle>
            <a:lvl1pPr marL="0" indent="0" algn="l" defTabSz="914400" rtl="0" eaLnBrk="1" latinLnBrk="0" hangingPunct="1">
              <a:spcBef>
                <a:spcPts val="600"/>
              </a:spcBef>
              <a:buFont typeface="Arial" pitchFamily="34" charset="0"/>
              <a:buNone/>
              <a:defRPr sz="2800" b="1" kern="1200" baseline="0">
                <a:solidFill>
                  <a:schemeClr val="tx1"/>
                </a:solidFill>
                <a:latin typeface="+mn-lt"/>
                <a:ea typeface="+mn-ea"/>
                <a:cs typeface="+mn-cs"/>
              </a:defRPr>
            </a:lvl1pPr>
            <a:lvl2pPr marL="0" indent="0" algn="l" defTabSz="914400" rtl="0" eaLnBrk="1" latinLnBrk="0" hangingPunct="1">
              <a:spcBef>
                <a:spcPts val="600"/>
              </a:spcBef>
              <a:buFont typeface="Arial" pitchFamily="34" charset="0"/>
              <a:buNone/>
              <a:defRPr sz="2400" kern="1200" baseline="0">
                <a:solidFill>
                  <a:schemeClr val="tx1"/>
                </a:solidFill>
                <a:latin typeface="+mn-lt"/>
                <a:ea typeface="+mn-ea"/>
                <a:cs typeface="+mn-cs"/>
              </a:defRPr>
            </a:lvl2pPr>
            <a:lvl3pPr marL="468000" indent="-252000" algn="l" defTabSz="914400" rtl="0" eaLnBrk="1" latinLnBrk="0" hangingPunct="1">
              <a:spcBef>
                <a:spcPts val="600"/>
              </a:spcBef>
              <a:buClr>
                <a:schemeClr val="tx2"/>
              </a:buClr>
              <a:buSzPct val="130000"/>
              <a:buFont typeface="Wingdings" pitchFamily="2" charset="2"/>
              <a:buChar char="§"/>
              <a:defRPr sz="2000" kern="1200" baseline="0">
                <a:solidFill>
                  <a:schemeClr val="tx1"/>
                </a:solidFill>
                <a:latin typeface="+mn-lt"/>
                <a:ea typeface="+mn-ea"/>
                <a:cs typeface="+mn-cs"/>
              </a:defRPr>
            </a:lvl3pPr>
            <a:lvl4pPr marL="720000" indent="-252000" algn="l" defTabSz="914400" rtl="0" eaLnBrk="1" latinLnBrk="0" hangingPunct="1">
              <a:spcBef>
                <a:spcPts val="600"/>
              </a:spcBef>
              <a:buClr>
                <a:schemeClr val="tx2"/>
              </a:buClr>
              <a:buSzPct val="130000"/>
              <a:buFont typeface="Arial" pitchFamily="34" charset="0"/>
              <a:buChar char="•"/>
              <a:defRPr sz="1800" kern="1200" baseline="0">
                <a:solidFill>
                  <a:schemeClr val="tx1"/>
                </a:solidFill>
                <a:latin typeface="+mn-lt"/>
                <a:ea typeface="+mn-ea"/>
                <a:cs typeface="+mn-cs"/>
              </a:defRPr>
            </a:lvl4pPr>
            <a:lvl5pPr marL="972000" indent="-252000" algn="l" defTabSz="914400" rtl="0" eaLnBrk="1" latinLnBrk="0" hangingPunct="1">
              <a:spcBef>
                <a:spcPts val="600"/>
              </a:spcBef>
              <a:buClr>
                <a:schemeClr val="tx2"/>
              </a:buClr>
              <a:buSzPct val="130000"/>
              <a:buFont typeface="Arial" pitchFamily="34" charset="0"/>
              <a:buChar char="•"/>
              <a:defRPr sz="1600" kern="1200" baseline="0">
                <a:solidFill>
                  <a:schemeClr val="tx1"/>
                </a:solidFill>
                <a:latin typeface="+mn-lt"/>
                <a:ea typeface="+mn-ea"/>
                <a:cs typeface="+mn-cs"/>
              </a:defRPr>
            </a:lvl5pPr>
            <a:lvl6pPr marL="1224000" indent="-252000" algn="l" defTabSz="914400" rtl="0" eaLnBrk="1" latinLnBrk="0" hangingPunct="1">
              <a:spcBef>
                <a:spcPts val="600"/>
              </a:spcBef>
              <a:buClr>
                <a:schemeClr val="tx2"/>
              </a:buClr>
              <a:buSzPct val="130000"/>
              <a:buFont typeface="Arial" pitchFamily="34" charset="0"/>
              <a:buChar char="•"/>
              <a:defRPr sz="1400" kern="1200" baseline="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2000" b="0" dirty="0" smtClean="0">
              <a:solidFill>
                <a:srgbClr val="000000"/>
              </a:solidFill>
              <a:latin typeface="Verdana"/>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smtClean="0">
              <a:ln>
                <a:noFill/>
              </a:ln>
              <a:solidFill>
                <a:srgbClr val="000000"/>
              </a:solidFill>
              <a:effectLst/>
              <a:uLnTx/>
              <a:uFillTx/>
              <a:latin typeface="Verdana"/>
              <a:ea typeface="+mn-ea"/>
              <a:cs typeface="+mn-cs"/>
            </a:endParaRPr>
          </a:p>
        </p:txBody>
      </p:sp>
      <p:sp>
        <p:nvSpPr>
          <p:cNvPr id="2" name="TextBox 1"/>
          <p:cNvSpPr txBox="1"/>
          <p:nvPr/>
        </p:nvSpPr>
        <p:spPr>
          <a:xfrm>
            <a:off x="183166" y="834550"/>
            <a:ext cx="8697597" cy="563231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Methodology is not a starting point, but one that follows a number of other decisions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antecedent points of reference that shape methodological decisions</a:t>
            </a:r>
          </a:p>
          <a:p>
            <a:pPr marL="742950" lvl="1" indent="-285750">
              <a:buFont typeface="Arial" panose="020B0604020202020204" pitchFamily="34" charset="0"/>
              <a:buChar char="•"/>
            </a:pPr>
            <a:r>
              <a:rPr lang="en-AU" dirty="0"/>
              <a:t>What does the unit (and its staff) need &amp; want?</a:t>
            </a:r>
          </a:p>
          <a:p>
            <a:pPr marL="742950" lvl="1" indent="-285750">
              <a:buFont typeface="Arial" panose="020B0604020202020204" pitchFamily="34" charset="0"/>
              <a:buChar char="•"/>
            </a:pPr>
            <a:r>
              <a:rPr lang="en-AU" dirty="0"/>
              <a:t>What is the context for the evidence – what needs to be provided and what type of interpretation is needed?</a:t>
            </a:r>
          </a:p>
          <a:p>
            <a:pPr marL="742950" lvl="1" indent="-285750">
              <a:buFont typeface="Arial" panose="020B0604020202020204" pitchFamily="34" charset="0"/>
              <a:buChar char="•"/>
            </a:pPr>
            <a:r>
              <a:rPr lang="en-AU" dirty="0"/>
              <a:t>What assumptions does the unit (and its staff )have? What are the assumptions of students, academic staff, senior leaders and other external stakeholders hold about the unit and its programs?</a:t>
            </a:r>
          </a:p>
          <a:p>
            <a:pPr marL="742950" lvl="1" indent="-285750">
              <a:buFont typeface="Arial" panose="020B0604020202020204" pitchFamily="34" charset="0"/>
              <a:buChar char="•"/>
            </a:pPr>
            <a:r>
              <a:rPr lang="en-AU" dirty="0"/>
              <a:t>What is the theoretical grounding of the unit’s practice? How consistent is it with the rest of the institution’s mindset?</a:t>
            </a:r>
          </a:p>
          <a:p>
            <a:pPr marL="742950" lvl="1" indent="-285750">
              <a:buFont typeface="Arial" panose="020B0604020202020204" pitchFamily="34" charset="0"/>
              <a:buChar char="•"/>
            </a:pPr>
            <a:r>
              <a:rPr lang="en-AU" dirty="0"/>
              <a:t>What is practical given internal expectations, regulatory compliance requirements, timelines and resource limitations?</a:t>
            </a:r>
          </a:p>
          <a:p>
            <a:pPr lvl="1"/>
            <a:r>
              <a:rPr lang="en-AU" dirty="0"/>
              <a:t>(These are presented in terms of points to consider and what USQ has done per each point of reference)</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What USQ’s SDS has accomplished and next steps in the learning analytics saga</a:t>
            </a:r>
            <a:endParaRPr lang="en-AU" dirty="0"/>
          </a:p>
        </p:txBody>
      </p:sp>
    </p:spTree>
    <p:extLst>
      <p:ext uri="{BB962C8B-B14F-4D97-AF65-F5344CB8AC3E}">
        <p14:creationId xmlns:p14="http://schemas.microsoft.com/office/powerpoint/2010/main" val="2285743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765175"/>
            <a:ext cx="5327650" cy="971550"/>
          </a:xfrm>
        </p:spPr>
        <p:txBody>
          <a:bodyPr/>
          <a:lstStyle/>
          <a:p>
            <a:pPr eaLnBrk="1" hangingPunct="1">
              <a:defRPr/>
            </a:pPr>
            <a:r>
              <a:rPr lang="en-US" sz="2000" dirty="0" smtClean="0"/>
              <a:t>If you have questions, please feel free to ask them now or contact me</a:t>
            </a:r>
            <a:endParaRPr lang="en-US" sz="2000" dirty="0"/>
          </a:p>
        </p:txBody>
      </p:sp>
      <p:sp>
        <p:nvSpPr>
          <p:cNvPr id="19459" name="Subtitle 2"/>
          <p:cNvSpPr>
            <a:spLocks noGrp="1"/>
          </p:cNvSpPr>
          <p:nvPr>
            <p:ph type="subTitle" idx="1"/>
          </p:nvPr>
        </p:nvSpPr>
        <p:spPr bwMode="auto">
          <a:xfrm>
            <a:off x="611188" y="2133600"/>
            <a:ext cx="8247062"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buFont typeface="Arial" charset="0"/>
              <a:buChar char="•"/>
            </a:pPr>
            <a:r>
              <a:rPr lang="en-US" altLang="en-US" sz="2000" b="0" dirty="0" smtClean="0"/>
              <a:t>This PowerPoint presentation will be made available electronically.</a:t>
            </a:r>
          </a:p>
          <a:p>
            <a:pPr marL="342900" indent="-342900" eaLnBrk="1" hangingPunct="1">
              <a:buFont typeface="Arial" charset="0"/>
              <a:buChar char="•"/>
            </a:pPr>
            <a:endParaRPr lang="en-US" altLang="en-US" sz="2000" b="0" dirty="0" smtClean="0"/>
          </a:p>
          <a:p>
            <a:pPr marL="342900" indent="-342900" eaLnBrk="1" hangingPunct="1">
              <a:buFont typeface="Arial" charset="0"/>
              <a:buChar char="•"/>
            </a:pPr>
            <a:r>
              <a:rPr lang="en-US" altLang="en-US" sz="2000" b="0" dirty="0" smtClean="0"/>
              <a:t>Contact:	Fernando F. </a:t>
            </a:r>
            <a:r>
              <a:rPr lang="en-US" altLang="en-US" sz="2000" b="0" dirty="0" err="1" smtClean="0"/>
              <a:t>Padró</a:t>
            </a:r>
            <a:r>
              <a:rPr lang="en-US" altLang="en-US" sz="2000" b="0" dirty="0" smtClean="0"/>
              <a:t>, PhD</a:t>
            </a:r>
          </a:p>
          <a:p>
            <a:pPr lvl="1" eaLnBrk="1" hangingPunct="1"/>
            <a:r>
              <a:rPr lang="en-US" altLang="en-US" sz="1600" dirty="0" smtClean="0"/>
              <a:t>		</a:t>
            </a:r>
            <a:r>
              <a:rPr lang="en-US" altLang="en-US" sz="1600" dirty="0" smtClean="0"/>
              <a:t>		</a:t>
            </a:r>
            <a:r>
              <a:rPr lang="en-US" altLang="en-US" sz="2000" dirty="0" smtClean="0"/>
              <a:t>Acting Director</a:t>
            </a:r>
            <a:r>
              <a:rPr lang="en-US" altLang="en-US" sz="2000" dirty="0" smtClean="0"/>
              <a:t>, Learning and Teaching Services </a:t>
            </a:r>
          </a:p>
          <a:p>
            <a:pPr lvl="1" eaLnBrk="1" hangingPunct="1"/>
            <a:r>
              <a:rPr lang="en-US" altLang="en-US" sz="2000" dirty="0" smtClean="0"/>
              <a:t>		</a:t>
            </a:r>
            <a:r>
              <a:rPr lang="en-US" altLang="en-US" sz="2000" dirty="0" smtClean="0"/>
              <a:t>		</a:t>
            </a:r>
            <a:r>
              <a:rPr lang="en-US" altLang="en-US" sz="2000" dirty="0" smtClean="0">
                <a:hlinkClick r:id="rId2"/>
              </a:rPr>
              <a:t>fernando.padro@usq.edu.au</a:t>
            </a:r>
            <a:r>
              <a:rPr lang="en-US" altLang="en-US" sz="2000" dirty="0" smtClean="0"/>
              <a:t> </a:t>
            </a:r>
            <a:endParaRPr lang="en-US" altLang="en-US" sz="2000" dirty="0" smtClean="0"/>
          </a:p>
        </p:txBody>
      </p:sp>
    </p:spTree>
    <p:extLst>
      <p:ext uri="{BB962C8B-B14F-4D97-AF65-F5344CB8AC3E}">
        <p14:creationId xmlns:p14="http://schemas.microsoft.com/office/powerpoint/2010/main" val="2964303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15686" y="1695235"/>
            <a:ext cx="8359684" cy="4232196"/>
          </a:xfrm>
        </p:spPr>
        <p:txBody>
          <a:bodyPr/>
          <a:lstStyle/>
          <a:p>
            <a:r>
              <a:rPr lang="en-AU" sz="2000" dirty="0" smtClean="0"/>
              <a:t>Key </a:t>
            </a:r>
            <a:r>
              <a:rPr lang="en-AU" sz="2000" dirty="0"/>
              <a:t>drivers </a:t>
            </a:r>
            <a:r>
              <a:rPr lang="en-AU" sz="2000" dirty="0" smtClean="0"/>
              <a:t>are decisions around:</a:t>
            </a:r>
          </a:p>
          <a:p>
            <a:pPr marL="342900" indent="-342900">
              <a:buFont typeface="Arial" panose="020B0604020202020204" pitchFamily="34" charset="0"/>
              <a:buChar char="•"/>
            </a:pPr>
            <a:r>
              <a:rPr lang="en-AU" sz="2000" dirty="0" smtClean="0"/>
              <a:t>knowledge </a:t>
            </a:r>
            <a:r>
              <a:rPr lang="en-AU" sz="2000" dirty="0"/>
              <a:t>acquisition, </a:t>
            </a:r>
            <a:endParaRPr lang="en-AU" sz="2000" dirty="0" smtClean="0"/>
          </a:p>
          <a:p>
            <a:pPr marL="342900" indent="-342900">
              <a:buFont typeface="Arial" panose="020B0604020202020204" pitchFamily="34" charset="0"/>
              <a:buChar char="•"/>
            </a:pPr>
            <a:r>
              <a:rPr lang="en-AU" sz="2000" dirty="0" smtClean="0"/>
              <a:t>information </a:t>
            </a:r>
            <a:r>
              <a:rPr lang="en-AU" sz="2000" dirty="0"/>
              <a:t>distribution, </a:t>
            </a:r>
            <a:endParaRPr lang="en-AU" sz="2000" dirty="0" smtClean="0"/>
          </a:p>
          <a:p>
            <a:pPr marL="342900" indent="-342900">
              <a:buFont typeface="Arial" panose="020B0604020202020204" pitchFamily="34" charset="0"/>
              <a:buChar char="•"/>
            </a:pPr>
            <a:r>
              <a:rPr lang="en-AU" sz="2000" dirty="0" smtClean="0"/>
              <a:t>information interpretation </a:t>
            </a:r>
            <a:r>
              <a:rPr lang="en-AU" sz="2000" dirty="0"/>
              <a:t>and </a:t>
            </a:r>
            <a:endParaRPr lang="en-AU" sz="2000" dirty="0" smtClean="0"/>
          </a:p>
          <a:p>
            <a:pPr marL="342900" indent="-342900">
              <a:buFont typeface="Arial" panose="020B0604020202020204" pitchFamily="34" charset="0"/>
              <a:buChar char="•"/>
            </a:pPr>
            <a:r>
              <a:rPr lang="en-AU" sz="2000" dirty="0" smtClean="0"/>
              <a:t>organizational </a:t>
            </a:r>
            <a:r>
              <a:rPr lang="en-AU" sz="2000" dirty="0"/>
              <a:t>memory </a:t>
            </a:r>
            <a:r>
              <a:rPr lang="en-AU" sz="2000" dirty="0" smtClean="0"/>
              <a:t>(cf. Huber, 1991)</a:t>
            </a:r>
            <a:endParaRPr lang="en-AU" sz="2000" dirty="0"/>
          </a:p>
          <a:p>
            <a:endParaRPr lang="en-AU" dirty="0" smtClean="0"/>
          </a:p>
          <a:p>
            <a:endParaRPr lang="en-AU" dirty="0" smtClean="0"/>
          </a:p>
          <a:p>
            <a:r>
              <a:rPr lang="en-AU" sz="2000" dirty="0" smtClean="0"/>
              <a:t>What’s important is to get the right data</a:t>
            </a:r>
          </a:p>
          <a:p>
            <a:r>
              <a:rPr lang="en-AU" sz="2000" dirty="0" smtClean="0"/>
              <a:t>and getting the data right lest you get it</a:t>
            </a:r>
          </a:p>
          <a:p>
            <a:r>
              <a:rPr lang="en-AU" sz="2000" dirty="0"/>
              <a:t>w</a:t>
            </a:r>
            <a:r>
              <a:rPr lang="en-AU" sz="2000" dirty="0" smtClean="0"/>
              <a:t>rong and the information has no real</a:t>
            </a:r>
          </a:p>
          <a:p>
            <a:r>
              <a:rPr lang="en-AU" sz="2000" dirty="0" smtClean="0"/>
              <a:t>meaning for you (cf. </a:t>
            </a:r>
            <a:r>
              <a:rPr lang="en-AU" sz="2000" dirty="0" err="1" smtClean="0"/>
              <a:t>Dringus</a:t>
            </a:r>
            <a:r>
              <a:rPr lang="en-AU" sz="2000" dirty="0" smtClean="0"/>
              <a:t>, 2012)</a:t>
            </a:r>
            <a:endParaRPr lang="en-AU" sz="2000" dirty="0"/>
          </a:p>
        </p:txBody>
      </p:sp>
      <p:sp>
        <p:nvSpPr>
          <p:cNvPr id="6" name="Text Placeholder 5"/>
          <p:cNvSpPr>
            <a:spLocks noGrp="1"/>
          </p:cNvSpPr>
          <p:nvPr>
            <p:ph type="body" sz="quarter" idx="11"/>
          </p:nvPr>
        </p:nvSpPr>
        <p:spPr>
          <a:xfrm>
            <a:off x="315686" y="534257"/>
            <a:ext cx="7391400" cy="1160978"/>
          </a:xfrm>
        </p:spPr>
        <p:txBody>
          <a:bodyPr/>
          <a:lstStyle/>
          <a:p>
            <a:r>
              <a:rPr lang="en-AU" sz="1800" dirty="0" smtClean="0"/>
              <a:t>Methodology is </a:t>
            </a:r>
            <a:r>
              <a:rPr lang="en-AU" sz="1800" dirty="0"/>
              <a:t>not the driver behind the establishment of a culture of evidence and quality in learning assistance programs (LAPs). </a:t>
            </a:r>
            <a:r>
              <a:rPr lang="en-AU" sz="1800" dirty="0" smtClean="0"/>
              <a:t>Vision is.</a:t>
            </a:r>
            <a:endParaRPr lang="en-AU" sz="1800" dirty="0"/>
          </a:p>
        </p:txBody>
      </p:sp>
      <p:pic>
        <p:nvPicPr>
          <p:cNvPr id="1027" name="Picture 3" descr="C:\Users\u1041771\AppData\Local\Microsoft\Windows\Temporary Internet Files\Content.IE5\7RKGQ7MH\driver_magici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180" y="3928532"/>
            <a:ext cx="2447925" cy="271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52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70001"/>
            <a:ext cx="6061752" cy="684380"/>
          </a:xfrm>
        </p:spPr>
        <p:txBody>
          <a:bodyPr/>
          <a:lstStyle/>
          <a:p>
            <a:r>
              <a:rPr lang="en-AU" sz="2000" dirty="0" smtClean="0"/>
              <a:t>References</a:t>
            </a:r>
            <a:endParaRPr lang="en-AU" sz="2000"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864523415"/>
              </p:ext>
            </p:extLst>
          </p:nvPr>
        </p:nvGraphicFramePr>
        <p:xfrm>
          <a:off x="160020" y="939800"/>
          <a:ext cx="8743950" cy="4892040"/>
        </p:xfrm>
        <a:graphic>
          <a:graphicData uri="http://schemas.openxmlformats.org/drawingml/2006/table">
            <a:tbl>
              <a:tblPr firstRow="1" bandRow="1">
                <a:tableStyleId>{5C22544A-7EE6-4342-B048-85BDC9FD1C3A}</a:tableStyleId>
              </a:tblPr>
              <a:tblGrid>
                <a:gridCol w="8743950"/>
              </a:tblGrid>
              <a:tr h="370840">
                <a:tc>
                  <a:txBody>
                    <a:bodyPr/>
                    <a:lstStyle/>
                    <a:p>
                      <a:r>
                        <a:rPr lang="en-AU" sz="900" dirty="0" err="1" smtClean="0"/>
                        <a:t>Arendale</a:t>
                      </a:r>
                      <a:r>
                        <a:rPr lang="en-AU" sz="900" dirty="0" smtClean="0"/>
                        <a:t>, D. R. (2010). Access at the Crossroads-Learning Assistance in Higher Education. San Francisco: </a:t>
                      </a:r>
                      <a:r>
                        <a:rPr lang="en-AU" sz="900" dirty="0" err="1" smtClean="0"/>
                        <a:t>Jossey</a:t>
                      </a:r>
                      <a:r>
                        <a:rPr lang="en-AU" sz="900" dirty="0" smtClean="0"/>
                        <a:t>-Bass, Wiley.</a:t>
                      </a:r>
                    </a:p>
                    <a:p>
                      <a:endParaRPr lang="en-AU" sz="900" dirty="0" smtClean="0"/>
                    </a:p>
                    <a:p>
                      <a:r>
                        <a:rPr lang="en-AU" sz="900" dirty="0" err="1" smtClean="0"/>
                        <a:t>Baizerman</a:t>
                      </a:r>
                      <a:r>
                        <a:rPr lang="en-AU" sz="900" dirty="0" smtClean="0"/>
                        <a:t>, M. (2009). Deepening understanding of managing evaluation. In D.W. Compton &amp; M. </a:t>
                      </a:r>
                      <a:r>
                        <a:rPr lang="en-AU" sz="900" dirty="0" err="1" smtClean="0"/>
                        <a:t>Baizerman</a:t>
                      </a:r>
                      <a:r>
                        <a:rPr lang="en-AU" sz="900" dirty="0" smtClean="0"/>
                        <a:t> (Eds.), Managing program evaluation: Towards explicating a professional practice. New Directions for Evaluation, 121, 87-98.</a:t>
                      </a:r>
                    </a:p>
                    <a:p>
                      <a:endParaRPr lang="en-AU" sz="900" dirty="0" smtClean="0"/>
                    </a:p>
                    <a:p>
                      <a:r>
                        <a:rPr lang="en-AU" sz="900" dirty="0" err="1" smtClean="0"/>
                        <a:t>Chickering</a:t>
                      </a:r>
                      <a:r>
                        <a:rPr lang="en-AU" sz="900" dirty="0" smtClean="0"/>
                        <a:t>, A. W., &amp; </a:t>
                      </a:r>
                      <a:r>
                        <a:rPr lang="en-AU" sz="900" dirty="0" err="1" smtClean="0"/>
                        <a:t>Reisser</a:t>
                      </a:r>
                      <a:r>
                        <a:rPr lang="en-AU" sz="900" dirty="0" smtClean="0"/>
                        <a:t>, L.  (1993).  </a:t>
                      </a:r>
                      <a:r>
                        <a:rPr lang="en-AU" sz="900" i="1" dirty="0" smtClean="0"/>
                        <a:t>Education and Identity</a:t>
                      </a:r>
                      <a:r>
                        <a:rPr lang="en-AU" sz="900" dirty="0" smtClean="0"/>
                        <a:t>. (2nd ed.).  San Francisco: </a:t>
                      </a:r>
                      <a:r>
                        <a:rPr lang="en-AU" sz="900" dirty="0" err="1" smtClean="0"/>
                        <a:t>Jossey</a:t>
                      </a:r>
                      <a:r>
                        <a:rPr lang="en-AU" sz="900" dirty="0" smtClean="0"/>
                        <a:t>-Bass.</a:t>
                      </a:r>
                    </a:p>
                    <a:p>
                      <a:endParaRPr lang="en-AU" sz="900" dirty="0" smtClean="0"/>
                    </a:p>
                    <a:p>
                      <a:r>
                        <a:rPr lang="en-AU" sz="900" dirty="0" smtClean="0"/>
                        <a:t>Colvin, C., Rogers, T., Wade, A., Dawson, S., </a:t>
                      </a:r>
                      <a:r>
                        <a:rPr lang="en-AU" sz="900" dirty="0" err="1" smtClean="0"/>
                        <a:t>Gašević</a:t>
                      </a:r>
                      <a:r>
                        <a:rPr lang="en-AU" sz="900" dirty="0" smtClean="0"/>
                        <a:t> , D., Shum, S.B., Nelson, K., Alexander,</a:t>
                      </a:r>
                      <a:r>
                        <a:rPr lang="en-AU" sz="900" baseline="0" dirty="0" smtClean="0"/>
                        <a:t> S., Lockyer, L., Kennedy, G., Corrin, L., &amp;  Fisher, J. (2015). Student retention and learning</a:t>
                      </a:r>
                    </a:p>
                    <a:p>
                      <a:r>
                        <a:rPr lang="en-AU" sz="900" baseline="0" dirty="0" smtClean="0"/>
                        <a:t>analytics: A snapshot of Australian practices and a framework for advancement. Sydney, NSW: Office of Learning &amp; Teaching.</a:t>
                      </a:r>
                      <a:endParaRPr lang="en-AU" sz="900" dirty="0" smtClean="0"/>
                    </a:p>
                    <a:p>
                      <a:endParaRPr lang="en-AU" sz="900" dirty="0" smtClean="0"/>
                    </a:p>
                    <a:p>
                      <a:r>
                        <a:rPr lang="en-AU" sz="900" dirty="0" smtClean="0"/>
                        <a:t>Council for the Advancement of Standards in Higher Education [CAS] (2012). CAS professional  standards for higher education. (8th ed.). Washington, DC: Author.</a:t>
                      </a:r>
                    </a:p>
                    <a:p>
                      <a:endParaRPr lang="en-AU" sz="900" dirty="0" smtClean="0"/>
                    </a:p>
                    <a:p>
                      <a:r>
                        <a:rPr lang="en-AU" sz="900" dirty="0" smtClean="0"/>
                        <a:t>Donaldson, S.I. (2009).  Epilogue: A practitioner’s guide for gathering credible evidence in the evidence-based global society.  In S.I. Donaldson, C.A. Christie, &amp; M.M. Mark (Eds.), What counts as credible evidence in applied research and evaluation practice? (pp. 239-251). Los Angeles, CA: SAGE.</a:t>
                      </a:r>
                    </a:p>
                    <a:p>
                      <a:endParaRPr lang="en-AU" sz="900" dirty="0" smtClean="0"/>
                    </a:p>
                    <a:p>
                      <a:r>
                        <a:rPr lang="en-AU" sz="900" dirty="0" err="1" smtClean="0"/>
                        <a:t>Dringus</a:t>
                      </a:r>
                      <a:r>
                        <a:rPr lang="en-AU" sz="900" dirty="0" smtClean="0"/>
                        <a:t>, L.P. (2012). Learning analytics considered harmful. Journal of Asynchronous Learning Networks, 16(3),87-100.</a:t>
                      </a:r>
                    </a:p>
                    <a:p>
                      <a:endParaRPr lang="en-AU" sz="900" dirty="0" smtClean="0"/>
                    </a:p>
                    <a:p>
                      <a:r>
                        <a:rPr lang="en-AU" sz="900" dirty="0" smtClean="0"/>
                        <a:t>Huber, G.P. (1991). Organizational learning: The contributing processes and the literatures. Organization Science, 2(1), 88-115.</a:t>
                      </a:r>
                    </a:p>
                    <a:p>
                      <a:endParaRPr lang="en-AU" sz="900" dirty="0" smtClean="0"/>
                    </a:p>
                    <a:p>
                      <a:r>
                        <a:rPr lang="en-AU" sz="900" dirty="0" err="1" smtClean="0"/>
                        <a:t>Keimig</a:t>
                      </a:r>
                      <a:r>
                        <a:rPr lang="en-AU" sz="900" dirty="0" smtClean="0"/>
                        <a:t>, R. T. (1983). Raising academic standards: A guide to learning improvement. San Francisco: </a:t>
                      </a:r>
                      <a:r>
                        <a:rPr lang="en-AU" sz="900" dirty="0" err="1" smtClean="0"/>
                        <a:t>Jossey</a:t>
                      </a:r>
                      <a:r>
                        <a:rPr lang="en-AU" sz="900" dirty="0" smtClean="0"/>
                        <a:t>-Bass.</a:t>
                      </a:r>
                    </a:p>
                    <a:p>
                      <a:endParaRPr lang="en-AU" sz="900" dirty="0" smtClean="0"/>
                    </a:p>
                    <a:p>
                      <a:r>
                        <a:rPr lang="en-AU" sz="900" dirty="0" smtClean="0"/>
                        <a:t>Kek, M.Y.C.A.  </a:t>
                      </a:r>
                      <a:r>
                        <a:rPr lang="en-AU" sz="900" dirty="0" err="1" smtClean="0"/>
                        <a:t>Padró</a:t>
                      </a:r>
                      <a:r>
                        <a:rPr lang="en-AU" sz="900" dirty="0" smtClean="0"/>
                        <a:t>, F.F., Kimmins, L., Frederiks, A., &amp; Ayriss, P. (under review). Exploring the contributions of co-curricular learning programs on student success: The case with a learning advising program. </a:t>
                      </a:r>
                      <a:r>
                        <a:rPr lang="en-AU" sz="900" i="1" dirty="0" smtClean="0"/>
                        <a:t>Higher Education Research </a:t>
                      </a:r>
                      <a:r>
                        <a:rPr lang="en-AU" sz="900" i="1" smtClean="0"/>
                        <a:t>&amp; Development.</a:t>
                      </a:r>
                      <a:endParaRPr lang="en-AU" sz="900" dirty="0" smtClean="0"/>
                    </a:p>
                    <a:p>
                      <a:endParaRPr lang="en-AU" sz="900" dirty="0" smtClean="0"/>
                    </a:p>
                    <a:p>
                      <a:r>
                        <a:rPr lang="en-AU" sz="900" dirty="0" smtClean="0"/>
                        <a:t>Kek, M.Y. C. A. (2012, 2 August). Integrated Student Learning Journey Initiative (ISLJI) Final Paper: The Integrated Student Learning Journey – Student Personalised Academic Road to Success (SPARS): A Framework for the Provision of Adaptive and Student-Directed, On-line, On-demand, Integrated Study Support to Students. Paper submitted to the Director, Learning and Teaching Support, Office of Pro-Vice Chancellor (Learning, Teaching and Quality), University of Southern Queensland.</a:t>
                      </a:r>
                    </a:p>
                    <a:p>
                      <a:endParaRPr lang="en-AU" sz="900" dirty="0" smtClean="0"/>
                    </a:p>
                    <a:p>
                      <a:r>
                        <a:rPr lang="en-AU" sz="900" dirty="0" smtClean="0"/>
                        <a:t>Kimmins, L., Kek, M.Y.C.A., &amp; </a:t>
                      </a:r>
                      <a:r>
                        <a:rPr lang="en-AU" sz="900" dirty="0" err="1" smtClean="0"/>
                        <a:t>Padró</a:t>
                      </a:r>
                      <a:r>
                        <a:rPr lang="en-AU" sz="900" dirty="0" smtClean="0"/>
                        <a:t>, FF. (August 2013). Meet-Up program summary report, S1 2013. Unpublished report. Toowoomba, QLD: University of Southern Queensland, Learning and Teaching Services.</a:t>
                      </a:r>
                    </a:p>
                    <a:p>
                      <a:endParaRPr lang="en-AU" sz="900" dirty="0" smtClean="0"/>
                    </a:p>
                    <a:p>
                      <a:r>
                        <a:rPr lang="en-AU" sz="900" dirty="0" err="1" smtClean="0"/>
                        <a:t>Løwendahl</a:t>
                      </a:r>
                      <a:r>
                        <a:rPr lang="en-AU" sz="900" dirty="0" smtClean="0"/>
                        <a:t>, B., &amp; Ø. </a:t>
                      </a:r>
                      <a:r>
                        <a:rPr lang="en-AU" sz="900" dirty="0" err="1" smtClean="0"/>
                        <a:t>Revang</a:t>
                      </a:r>
                      <a:r>
                        <a:rPr lang="en-AU" sz="900" dirty="0" smtClean="0"/>
                        <a:t> (1998). Challenges to existing strategy theory in a </a:t>
                      </a:r>
                      <a:r>
                        <a:rPr lang="en-AU" sz="900" dirty="0" err="1" smtClean="0"/>
                        <a:t>postindustrial</a:t>
                      </a:r>
                      <a:r>
                        <a:rPr lang="en-AU" sz="900" dirty="0" smtClean="0"/>
                        <a:t> society. Strategic Management Journal, 19, 755-773.</a:t>
                      </a:r>
                    </a:p>
                    <a:p>
                      <a:endParaRPr lang="en-AU" sz="900" dirty="0" smtClean="0"/>
                    </a:p>
                    <a:p>
                      <a:r>
                        <a:rPr lang="en-AU" sz="900" dirty="0" err="1" smtClean="0"/>
                        <a:t>Macfadyen</a:t>
                      </a:r>
                      <a:r>
                        <a:rPr lang="en-AU" sz="900" dirty="0" smtClean="0"/>
                        <a:t>,</a:t>
                      </a:r>
                      <a:r>
                        <a:rPr lang="en-AU" sz="900" baseline="0" dirty="0" smtClean="0"/>
                        <a:t> L.P., </a:t>
                      </a:r>
                      <a:r>
                        <a:rPr lang="en-AU" sz="900" baseline="0" dirty="0" err="1" smtClean="0"/>
                        <a:t>Daswon</a:t>
                      </a:r>
                      <a:r>
                        <a:rPr lang="en-AU" sz="900" baseline="0" dirty="0" smtClean="0"/>
                        <a:t>, S., Pardo, A., &amp;  </a:t>
                      </a:r>
                      <a:r>
                        <a:rPr lang="en-AU" sz="900" baseline="0" dirty="0" err="1" smtClean="0"/>
                        <a:t>Gašević</a:t>
                      </a:r>
                      <a:r>
                        <a:rPr lang="en-AU" sz="900" baseline="0" dirty="0" smtClean="0"/>
                        <a:t>, D. (2014). Embracing big data in complex educational systems: The learning analytics imperative and the policy challenge. </a:t>
                      </a:r>
                      <a:r>
                        <a:rPr lang="en-AU" sz="900" i="1" baseline="0" dirty="0" smtClean="0"/>
                        <a:t>Research and Practice in Assessment, 9, 17-28. </a:t>
                      </a:r>
                      <a:endParaRPr lang="en-AU" sz="900" dirty="0" smtClean="0"/>
                    </a:p>
                  </a:txBody>
                  <a:tcPr/>
                </a:tc>
              </a:tr>
            </a:tbl>
          </a:graphicData>
        </a:graphic>
      </p:graphicFrame>
    </p:spTree>
    <p:extLst>
      <p:ext uri="{BB962C8B-B14F-4D97-AF65-F5344CB8AC3E}">
        <p14:creationId xmlns:p14="http://schemas.microsoft.com/office/powerpoint/2010/main" val="89829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21" y="213114"/>
            <a:ext cx="6061752" cy="712684"/>
          </a:xfrm>
        </p:spPr>
        <p:txBody>
          <a:bodyPr/>
          <a:lstStyle/>
          <a:p>
            <a:r>
              <a:rPr lang="en-AU" sz="2000" dirty="0" smtClean="0"/>
              <a:t>References</a:t>
            </a:r>
            <a:r>
              <a:rPr lang="en-AU" dirty="0" smtClean="0"/>
              <a:t> </a:t>
            </a:r>
            <a:endParaRPr lang="en-AU"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1321819337"/>
              </p:ext>
            </p:extLst>
          </p:nvPr>
        </p:nvGraphicFramePr>
        <p:xfrm>
          <a:off x="117021" y="845820"/>
          <a:ext cx="8924109" cy="5760720"/>
        </p:xfrm>
        <a:graphic>
          <a:graphicData uri="http://schemas.openxmlformats.org/drawingml/2006/table">
            <a:tbl>
              <a:tblPr firstRow="1" bandRow="1">
                <a:tableStyleId>{5C22544A-7EE6-4342-B048-85BDC9FD1C3A}</a:tableStyleId>
              </a:tblPr>
              <a:tblGrid>
                <a:gridCol w="8924109"/>
              </a:tblGrid>
              <a:tr h="5760720">
                <a:tc>
                  <a:txBody>
                    <a:bodyPr/>
                    <a:lstStyle/>
                    <a:p>
                      <a:r>
                        <a:rPr lang="en-AU" sz="900" b="0" dirty="0" smtClean="0">
                          <a:effectLst/>
                          <a:latin typeface="Verdana" panose="020B0604030504040204" pitchFamily="34" charset="0"/>
                          <a:ea typeface="Verdana" panose="020B0604030504040204" pitchFamily="34" charset="0"/>
                          <a:cs typeface="Verdana" panose="020B0604030504040204" pitchFamily="34" charset="0"/>
                        </a:rPr>
                        <a:t>Marshall, S. J., </a:t>
                      </a:r>
                      <a:r>
                        <a:rPr lang="en-AU" sz="900" b="0" dirty="0" err="1" smtClean="0">
                          <a:effectLst/>
                          <a:latin typeface="Verdana" panose="020B0604030504040204" pitchFamily="34" charset="0"/>
                          <a:ea typeface="Verdana" panose="020B0604030504040204" pitchFamily="34" charset="0"/>
                          <a:cs typeface="Verdana" panose="020B0604030504040204" pitchFamily="34" charset="0"/>
                        </a:rPr>
                        <a:t>Orrell</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J., Cameron, A., </a:t>
                      </a:r>
                      <a:r>
                        <a:rPr lang="en-AU" sz="900" b="0" dirty="0" err="1" smtClean="0">
                          <a:effectLst/>
                          <a:latin typeface="Verdana" panose="020B0604030504040204" pitchFamily="34" charset="0"/>
                          <a:ea typeface="Verdana" panose="020B0604030504040204" pitchFamily="34" charset="0"/>
                          <a:cs typeface="Verdana" panose="020B0604030504040204" pitchFamily="34" charset="0"/>
                        </a:rPr>
                        <a:t>Bosanquet</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A. &amp; Thomas, S. (2011). Leading and managing learning and teaching in higher education. </a:t>
                      </a:r>
                      <a:r>
                        <a:rPr lang="en-AU" sz="900" b="0" i="1" dirty="0" smtClean="0">
                          <a:effectLst/>
                          <a:latin typeface="Verdana" panose="020B0604030504040204" pitchFamily="34" charset="0"/>
                          <a:ea typeface="Verdana" panose="020B0604030504040204" pitchFamily="34" charset="0"/>
                          <a:cs typeface="Verdana" panose="020B0604030504040204" pitchFamily="34" charset="0"/>
                        </a:rPr>
                        <a:t>Higher Education Research &amp; Development, 30(2), </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87-103.</a:t>
                      </a:r>
                    </a:p>
                    <a:p>
                      <a:endParaRPr lang="en-AU" sz="900" b="0" dirty="0" smtClean="0">
                        <a:effectLst/>
                        <a:latin typeface="Verdana" panose="020B0604030504040204" pitchFamily="34" charset="0"/>
                        <a:ea typeface="Verdana" panose="020B0604030504040204" pitchFamily="34" charset="0"/>
                        <a:cs typeface="Verdana" panose="020B0604030504040204" pitchFamily="34" charset="0"/>
                      </a:endParaRPr>
                    </a:p>
                    <a:p>
                      <a:r>
                        <a:rPr lang="en-AU" sz="900" b="0" dirty="0" smtClean="0">
                          <a:effectLst/>
                          <a:latin typeface="Verdana" panose="020B0604030504040204" pitchFamily="34" charset="0"/>
                          <a:ea typeface="Verdana" panose="020B0604030504040204" pitchFamily="34" charset="0"/>
                          <a:cs typeface="Verdana" panose="020B0604030504040204" pitchFamily="34" charset="0"/>
                        </a:rPr>
                        <a:t>Newcomer, K., &amp; Brass, C.T. (2016). Forging a strategic and comprehensive approach to evaluation within public and </a:t>
                      </a:r>
                      <a:r>
                        <a:rPr lang="en-AU" sz="900" b="0" dirty="0" err="1" smtClean="0">
                          <a:effectLst/>
                          <a:latin typeface="Verdana" panose="020B0604030504040204" pitchFamily="34" charset="0"/>
                          <a:ea typeface="Verdana" panose="020B0604030504040204" pitchFamily="34" charset="0"/>
                          <a:cs typeface="Verdana" panose="020B0604030504040204" pitchFamily="34" charset="0"/>
                        </a:rPr>
                        <a:t>nonprofit</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organizations: Integrating measurement and analytics within evaluation. </a:t>
                      </a:r>
                      <a:r>
                        <a:rPr lang="en-AU" sz="900" b="0" i="1" dirty="0" smtClean="0">
                          <a:effectLst/>
                          <a:latin typeface="Verdana" panose="020B0604030504040204" pitchFamily="34" charset="0"/>
                          <a:ea typeface="Verdana" panose="020B0604030504040204" pitchFamily="34" charset="0"/>
                          <a:cs typeface="Verdana" panose="020B0604030504040204" pitchFamily="34" charset="0"/>
                        </a:rPr>
                        <a:t>American Journal of Evaluation 2016, 37(1), </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80-99.</a:t>
                      </a:r>
                    </a:p>
                    <a:p>
                      <a:pPr algn="l"/>
                      <a:r>
                        <a:rPr lang="en-AU" sz="900" b="0" dirty="0" smtClean="0">
                          <a:effectLst/>
                          <a:latin typeface="Verdana" panose="020B0604030504040204" pitchFamily="34" charset="0"/>
                          <a:ea typeface="Verdana" panose="020B0604030504040204" pitchFamily="34" charset="0"/>
                          <a:cs typeface="Verdana" panose="020B0604030504040204" pitchFamily="34" charset="0"/>
                        </a:rPr>
                        <a:t>Norris, D.M., &amp; Baer, L.L. (2013). Building organizational capacity for analytics. </a:t>
                      </a:r>
                      <a:r>
                        <a:rPr lang="en-AU" sz="900" b="0" i="1" u="none" strike="noStrike" baseline="0" dirty="0" smtClean="0">
                          <a:latin typeface="TimesNewRomanPS-ItalicMT"/>
                        </a:rPr>
                        <a:t>EDUCAUSE</a:t>
                      </a:r>
                      <a:r>
                        <a:rPr lang="en-AU" sz="900" b="0" i="0" u="none" strike="noStrike" baseline="0" dirty="0" smtClean="0">
                          <a:latin typeface="TimesNewRomanPSMT"/>
                        </a:rPr>
                        <a:t>. Retrieved from </a:t>
                      </a:r>
                      <a:r>
                        <a:rPr lang="en-AU" sz="900" b="0" i="0" u="none" strike="noStrike" baseline="0" dirty="0" smtClean="0">
                          <a:latin typeface="TimesNewRomanPSMT"/>
                          <a:hlinkClick r:id="rId2"/>
                        </a:rPr>
                        <a:t>https://net.educause.edu/ir/library/pdf/PUB9012.pdf</a:t>
                      </a:r>
                      <a:r>
                        <a:rPr lang="en-AU" sz="900" b="0" i="0" u="none" strike="noStrike" baseline="0" dirty="0" smtClean="0">
                          <a:latin typeface="TimesNewRomanPSMT"/>
                        </a:rPr>
                        <a:t> </a:t>
                      </a:r>
                      <a:endParaRPr lang="en-AU" sz="900" b="0" dirty="0" smtClean="0">
                        <a:effectLst/>
                        <a:latin typeface="Verdana" panose="020B0604030504040204" pitchFamily="34" charset="0"/>
                        <a:ea typeface="Verdana" panose="020B0604030504040204" pitchFamily="34" charset="0"/>
                        <a:cs typeface="Verdana" panose="020B0604030504040204" pitchFamily="34" charset="0"/>
                      </a:endParaRPr>
                    </a:p>
                    <a:p>
                      <a:endParaRPr lang="en-AU" sz="900" b="0" dirty="0" smtClean="0">
                        <a:effectLst/>
                        <a:latin typeface="Verdana" panose="020B0604030504040204" pitchFamily="34" charset="0"/>
                        <a:ea typeface="Verdana" panose="020B0604030504040204" pitchFamily="34" charset="0"/>
                        <a:cs typeface="Verdana" panose="020B0604030504040204" pitchFamily="34" charset="0"/>
                      </a:endParaRPr>
                    </a:p>
                    <a:p>
                      <a:r>
                        <a:rPr lang="en-AU" sz="900" b="0" dirty="0" err="1" smtClean="0">
                          <a:effectLst/>
                          <a:latin typeface="Verdana" panose="020B0604030504040204" pitchFamily="34" charset="0"/>
                          <a:ea typeface="Verdana" panose="020B0604030504040204" pitchFamily="34" charset="0"/>
                          <a:cs typeface="Verdana" panose="020B0604030504040204" pitchFamily="34" charset="0"/>
                        </a:rPr>
                        <a:t>Padró</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F.F., &amp; Frederiks, A. (2013). Evaluating the impact of the Learning Centre on student learning and satisfaction. In </a:t>
                      </a:r>
                      <a:r>
                        <a:rPr lang="en-AU" sz="900" b="0" i="1" dirty="0" smtClean="0">
                          <a:effectLst/>
                          <a:latin typeface="Verdana" panose="020B0604030504040204" pitchFamily="34" charset="0"/>
                          <a:ea typeface="Verdana" panose="020B0604030504040204" pitchFamily="34" charset="0"/>
                          <a:cs typeface="Verdana" panose="020B0604030504040204" pitchFamily="34" charset="0"/>
                        </a:rPr>
                        <a:t>Design, develop, evaluate: The core of the learning environment</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a:t>
                      </a:r>
                      <a:r>
                        <a:rPr lang="en-AU" sz="900" b="0" i="1" dirty="0" smtClean="0">
                          <a:effectLst/>
                          <a:latin typeface="Verdana" panose="020B0604030504040204" pitchFamily="34" charset="0"/>
                          <a:ea typeface="Verdana" panose="020B0604030504040204" pitchFamily="34" charset="0"/>
                          <a:cs typeface="Verdana" panose="020B0604030504040204" pitchFamily="34" charset="0"/>
                        </a:rPr>
                        <a:t>Proceedings of the 22nd Annual Teaching Learning Forum</a:t>
                      </a:r>
                      <a:r>
                        <a:rPr lang="en-AU" sz="900" b="0" dirty="0" smtClean="0">
                          <a:effectLst/>
                          <a:latin typeface="Verdana" panose="020B0604030504040204" pitchFamily="34" charset="0"/>
                          <a:ea typeface="Verdana" panose="020B0604030504040204" pitchFamily="34" charset="0"/>
                          <a:cs typeface="Verdana" panose="020B0604030504040204" pitchFamily="34" charset="0"/>
                        </a:rPr>
                        <a:t>, 7-8 </a:t>
                      </a:r>
                    </a:p>
                    <a:p>
                      <a:r>
                        <a:rPr lang="en-AU" sz="900" b="0" dirty="0" smtClean="0">
                          <a:effectLst/>
                          <a:latin typeface="Verdana" panose="020B0604030504040204" pitchFamily="34" charset="0"/>
                          <a:ea typeface="Verdana" panose="020B0604030504040204" pitchFamily="34" charset="0"/>
                          <a:cs typeface="Verdana" panose="020B0604030504040204" pitchFamily="34" charset="0"/>
                        </a:rPr>
                        <a:t>February 2013. Perth: Murdoch University. </a:t>
                      </a:r>
                    </a:p>
                    <a:p>
                      <a:endParaRPr lang="en-US" sz="900" b="0"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Padró</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F.F. (2013).  High stakes testing assessment: The dues ex machine of quality in education. In J. Bower &amp; P.L. Thomas (Eds.),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De-testing and de-grading schools: Alternatives to accountability and standardization.  </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(pp.  27-43).  New York: Peter Lang.</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Padró</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F.F., &amp; Kek, M.Y.C.A. (2013, 9 April).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Student engagement and student satisfaction: Two measures arguing for independent review criteria of standards for student support services in national quality assurance schemes. </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Presentation given at 2013 International Network of Quality Assurance Agencies in Higher Education </a:t>
                      </a: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(INQAAHE) Biennial Conference, Taipei, Taiwan.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Saunders, K. &amp; Cooper, R.M. (2009).  Instrumentation.  In J.H.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Schuh</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(Ed.),,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Assessment methods for Student Affairs</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(pp. 107-139).  San Francisco: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Jossey</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-Bass.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Saunders, K. &amp;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Wohlgemuth</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D.R. (2009).   Using existing databases.  In J.H.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Schuh</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(Ed.),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Assessment methods for Student Affairs</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(pp. 23-50).  San Francisco: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Jossey</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-Bass.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Schein, E. H. (1985).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Organizational culture  and leadership.</a:t>
                      </a:r>
                      <a:r>
                        <a:rPr lang="en-AU" sz="900" b="0" i="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San Francisco: </a:t>
                      </a:r>
                      <a:r>
                        <a:rPr lang="en-AU" sz="900" b="0" i="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Jossey</a:t>
                      </a:r>
                      <a:r>
                        <a:rPr lang="en-AU" sz="900" b="0" i="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-Bass.</a:t>
                      </a: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Schuh</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J.H. (2009).  Assessment as an essential dimension of contemporary student affairs practice. In J.H.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Schuh</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(Ed.) &amp; </a:t>
                      </a:r>
                      <a:r>
                        <a:rPr lang="en-AU" sz="900" b="0" i="1"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Associates, Assessment methods for student affairs. </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(pp. 1-22).  San Francisco: </a:t>
                      </a: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Jossey</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-Bass.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u="none" strike="noStrike"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Scriven</a:t>
                      </a:r>
                      <a:r>
                        <a:rPr lang="en-AU" sz="900" b="0" u="none" strike="noStrike"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M. (2016). Roadblocks to recognition and revolution. </a:t>
                      </a:r>
                      <a:r>
                        <a:rPr lang="en-AU" sz="900" b="0" i="1"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American Journal of Evaluation, 37(1),</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27-44.</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Stake, R.E. (2004).  </a:t>
                      </a:r>
                      <a:r>
                        <a:rPr lang="en-AU" sz="900" b="0" i="1"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Standards-based &amp; responsive evaluation</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Thousand Oaks, CA: SAGE.</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Tichy</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N.M. (1983). </a:t>
                      </a:r>
                      <a:r>
                        <a:rPr lang="en-AU" sz="900" b="0" i="1"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Managing strategic change: Technical, political, and cultural dynamics. </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New York: John Wiley.</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Volkov</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B. B. (2011). Beyond being an evaluator: The multiplicity of roles of the internal evaluator. In B. B. </a:t>
                      </a:r>
                      <a:r>
                        <a:rPr lang="en-AU" sz="900" b="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Volkov</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&amp; M. E. Baron (Eds.), </a:t>
                      </a:r>
                      <a:r>
                        <a:rPr lang="en-AU" sz="900" b="0" i="1"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Internal evaluation in the 21st century. New Directions for Evaluation, 132</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25-42.</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900" b="0" kern="1200" dirty="0" err="1"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Weick</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 K.W. (1984).  Small wins: Redefining the scale of social problems.  </a:t>
                      </a:r>
                      <a:r>
                        <a:rPr lang="en-AU" sz="900" b="0" i="1"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American Psychologist, 39(1), </a:t>
                      </a:r>
                      <a:r>
                        <a:rPr lang="en-AU" sz="900" b="0" kern="1200" dirty="0" smtClean="0">
                          <a:solidFill>
                            <a:schemeClr val="lt1"/>
                          </a:solidFill>
                          <a:effectLst/>
                          <a:latin typeface="Verdana" panose="020B0604030504040204" pitchFamily="34" charset="0"/>
                          <a:ea typeface="Verdana" panose="020B0604030504040204" pitchFamily="34" charset="0"/>
                          <a:cs typeface="Verdana" panose="020B0604030504040204" pitchFamily="34" charset="0"/>
                        </a:rPr>
                        <a:t>40-49.</a:t>
                      </a:r>
                    </a:p>
                  </a:txBody>
                  <a:tcPr/>
                </a:tc>
              </a:tr>
            </a:tbl>
          </a:graphicData>
        </a:graphic>
      </p:graphicFrame>
    </p:spTree>
    <p:extLst>
      <p:ext uri="{BB962C8B-B14F-4D97-AF65-F5344CB8AC3E}">
        <p14:creationId xmlns:p14="http://schemas.microsoft.com/office/powerpoint/2010/main" val="420150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36996" y="534257"/>
            <a:ext cx="7146834" cy="1160978"/>
          </a:xfrm>
        </p:spPr>
        <p:txBody>
          <a:bodyPr/>
          <a:lstStyle/>
          <a:p>
            <a:r>
              <a:rPr lang="en-AU" sz="2000" dirty="0"/>
              <a:t>Model of system conditions for sustainable uptake </a:t>
            </a:r>
            <a:r>
              <a:rPr lang="en-AU" sz="2000" dirty="0" smtClean="0"/>
              <a:t>of learning analytics (Colvin et al., 2015)</a:t>
            </a:r>
            <a:endParaRPr lang="en-AU" sz="2000" dirty="0"/>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096405" y="2558471"/>
            <a:ext cx="6273328" cy="31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88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201718"/>
            <a:ext cx="7198179" cy="1217095"/>
          </a:xfrm>
        </p:spPr>
        <p:txBody>
          <a:bodyPr/>
          <a:lstStyle/>
          <a:p>
            <a:r>
              <a:rPr lang="en-AU" sz="2400" dirty="0" smtClean="0"/>
              <a:t>Vision &amp; methodology emanate in large part from addressing the following questions (Donaldson, 2009)</a:t>
            </a:r>
            <a:endParaRPr lang="en-AU" sz="2400" dirty="0"/>
          </a:p>
        </p:txBody>
      </p:sp>
      <p:graphicFrame>
        <p:nvGraphicFramePr>
          <p:cNvPr id="12" name="Table Placeholder 11"/>
          <p:cNvGraphicFramePr>
            <a:graphicFrameLocks noGrp="1"/>
          </p:cNvGraphicFramePr>
          <p:nvPr>
            <p:ph type="tbl" sz="quarter" idx="10"/>
            <p:extLst>
              <p:ext uri="{D42A27DB-BD31-4B8C-83A1-F6EECF244321}">
                <p14:modId xmlns:p14="http://schemas.microsoft.com/office/powerpoint/2010/main" val="943016599"/>
              </p:ext>
            </p:extLst>
          </p:nvPr>
        </p:nvGraphicFramePr>
        <p:xfrm>
          <a:off x="138792" y="1534887"/>
          <a:ext cx="7786008" cy="5001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C:\Users\u1041771\AppData\Local\Microsoft\Windows\Temporary Internet Files\Content.IE5\DXOZISB9\9551-3d-bar-graph-meeting-pv[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6915" y="3973286"/>
            <a:ext cx="2363506" cy="2363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4350" y="3884414"/>
            <a:ext cx="411480" cy="369332"/>
          </a:xfrm>
          <a:prstGeom prst="rect">
            <a:avLst/>
          </a:prstGeom>
          <a:noFill/>
        </p:spPr>
        <p:txBody>
          <a:bodyPr wrap="square" rtlCol="0">
            <a:spAutoFit/>
          </a:bodyPr>
          <a:lstStyle/>
          <a:p>
            <a:r>
              <a:rPr lang="en-AU" dirty="0" smtClean="0"/>
              <a:t>1</a:t>
            </a:r>
            <a:endParaRPr lang="en-AU" dirty="0"/>
          </a:p>
        </p:txBody>
      </p:sp>
      <p:sp>
        <p:nvSpPr>
          <p:cNvPr id="3" name="TextBox 2"/>
          <p:cNvSpPr txBox="1"/>
          <p:nvPr/>
        </p:nvSpPr>
        <p:spPr>
          <a:xfrm>
            <a:off x="2194560" y="3518654"/>
            <a:ext cx="365760" cy="369332"/>
          </a:xfrm>
          <a:prstGeom prst="rect">
            <a:avLst/>
          </a:prstGeom>
          <a:noFill/>
        </p:spPr>
        <p:txBody>
          <a:bodyPr wrap="square" rtlCol="0">
            <a:spAutoFit/>
          </a:bodyPr>
          <a:lstStyle/>
          <a:p>
            <a:r>
              <a:rPr lang="en-AU" dirty="0" smtClean="0"/>
              <a:t>2</a:t>
            </a:r>
            <a:endParaRPr lang="en-AU" dirty="0"/>
          </a:p>
        </p:txBody>
      </p:sp>
      <p:sp>
        <p:nvSpPr>
          <p:cNvPr id="4" name="TextBox 3"/>
          <p:cNvSpPr txBox="1"/>
          <p:nvPr/>
        </p:nvSpPr>
        <p:spPr>
          <a:xfrm>
            <a:off x="3851910" y="2890004"/>
            <a:ext cx="354330" cy="369332"/>
          </a:xfrm>
          <a:prstGeom prst="rect">
            <a:avLst/>
          </a:prstGeom>
          <a:noFill/>
        </p:spPr>
        <p:txBody>
          <a:bodyPr wrap="square" rtlCol="0">
            <a:spAutoFit/>
          </a:bodyPr>
          <a:lstStyle/>
          <a:p>
            <a:r>
              <a:rPr lang="en-AU" dirty="0" smtClean="0"/>
              <a:t>3</a:t>
            </a:r>
            <a:endParaRPr lang="en-AU" dirty="0"/>
          </a:p>
        </p:txBody>
      </p:sp>
      <p:sp>
        <p:nvSpPr>
          <p:cNvPr id="6" name="TextBox 5"/>
          <p:cNvSpPr txBox="1"/>
          <p:nvPr/>
        </p:nvSpPr>
        <p:spPr>
          <a:xfrm>
            <a:off x="5452110" y="2520672"/>
            <a:ext cx="251460" cy="369332"/>
          </a:xfrm>
          <a:prstGeom prst="rect">
            <a:avLst/>
          </a:prstGeom>
          <a:noFill/>
        </p:spPr>
        <p:txBody>
          <a:bodyPr wrap="square" rtlCol="0">
            <a:spAutoFit/>
          </a:bodyPr>
          <a:lstStyle/>
          <a:p>
            <a:r>
              <a:rPr lang="en-AU" dirty="0" smtClean="0"/>
              <a:t>4</a:t>
            </a:r>
            <a:endParaRPr lang="en-AU" dirty="0"/>
          </a:p>
        </p:txBody>
      </p:sp>
      <p:sp>
        <p:nvSpPr>
          <p:cNvPr id="7" name="TextBox 6"/>
          <p:cNvSpPr txBox="1"/>
          <p:nvPr/>
        </p:nvSpPr>
        <p:spPr>
          <a:xfrm>
            <a:off x="7098030" y="2101334"/>
            <a:ext cx="274320" cy="369332"/>
          </a:xfrm>
          <a:prstGeom prst="rect">
            <a:avLst/>
          </a:prstGeom>
          <a:noFill/>
        </p:spPr>
        <p:txBody>
          <a:bodyPr wrap="square" rtlCol="0">
            <a:spAutoFit/>
          </a:bodyPr>
          <a:lstStyle/>
          <a:p>
            <a:r>
              <a:rPr lang="en-AU" dirty="0" smtClean="0"/>
              <a:t>5</a:t>
            </a:r>
            <a:endParaRPr lang="en-AU" dirty="0"/>
          </a:p>
        </p:txBody>
      </p:sp>
    </p:spTree>
    <p:extLst>
      <p:ext uri="{BB962C8B-B14F-4D97-AF65-F5344CB8AC3E}">
        <p14:creationId xmlns:p14="http://schemas.microsoft.com/office/powerpoint/2010/main" val="289902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550060"/>
            <a:ext cx="7970520" cy="767111"/>
          </a:xfrm>
        </p:spPr>
        <p:txBody>
          <a:bodyPr/>
          <a:lstStyle/>
          <a:p>
            <a:r>
              <a:rPr lang="en-AU" sz="1800" dirty="0" smtClean="0"/>
              <a:t>1. What </a:t>
            </a:r>
            <a:r>
              <a:rPr lang="en-AU" sz="1800" dirty="0" smtClean="0"/>
              <a:t>does the unit (and its staff) need &amp; want?</a:t>
            </a:r>
            <a:br>
              <a:rPr lang="en-AU" sz="1800" dirty="0" smtClean="0"/>
            </a:br>
            <a:r>
              <a:rPr lang="en-AU" sz="1800" dirty="0" smtClean="0"/>
              <a:t/>
            </a:r>
            <a:br>
              <a:rPr lang="en-AU" sz="1800" dirty="0" smtClean="0"/>
            </a:br>
            <a:r>
              <a:rPr lang="en-AU" sz="1800" dirty="0" smtClean="0"/>
              <a:t>This is about establishing purpose – objective(s), utility and supporting literature, if any (Saunders &amp; Cooper, 2009)</a:t>
            </a:r>
            <a:br>
              <a:rPr lang="en-AU" sz="1800" dirty="0" smtClean="0"/>
            </a:br>
            <a:endParaRPr lang="en-AU" sz="1800" dirty="0"/>
          </a:p>
        </p:txBody>
      </p:sp>
      <p:graphicFrame>
        <p:nvGraphicFramePr>
          <p:cNvPr id="12" name="Table Placeholder 11"/>
          <p:cNvGraphicFramePr>
            <a:graphicFrameLocks noGrp="1"/>
          </p:cNvGraphicFramePr>
          <p:nvPr>
            <p:ph type="tbl" sz="quarter" idx="10"/>
            <p:extLst>
              <p:ext uri="{D42A27DB-BD31-4B8C-83A1-F6EECF244321}">
                <p14:modId xmlns:p14="http://schemas.microsoft.com/office/powerpoint/2010/main" val="3965037117"/>
              </p:ext>
            </p:extLst>
          </p:nvPr>
        </p:nvGraphicFramePr>
        <p:xfrm>
          <a:off x="106679" y="1860913"/>
          <a:ext cx="8656864" cy="4495800"/>
        </p:xfrm>
        <a:graphic>
          <a:graphicData uri="http://schemas.openxmlformats.org/drawingml/2006/table">
            <a:tbl>
              <a:tblPr firstRow="1" bandRow="1">
                <a:tableStyleId>{5C22544A-7EE6-4342-B048-85BDC9FD1C3A}</a:tableStyleId>
              </a:tblPr>
              <a:tblGrid>
                <a:gridCol w="8656864"/>
              </a:tblGrid>
              <a:tr h="370840">
                <a:tc>
                  <a:txBody>
                    <a:bodyPr/>
                    <a:lstStyle/>
                    <a:p>
                      <a:pPr marL="285750" indent="-285750">
                        <a:buFont typeface="Arial" panose="020B0604020202020204" pitchFamily="34" charset="0"/>
                        <a:buChar char="•"/>
                      </a:pPr>
                      <a:r>
                        <a:rPr lang="en-AU" dirty="0" smtClean="0"/>
                        <a:t>Formulate decisions and planning around funding, programs, and resources</a:t>
                      </a:r>
                      <a:endParaRPr lang="en-AU" dirty="0"/>
                    </a:p>
                  </a:txBody>
                  <a:tcPr/>
                </a:tc>
              </a:tr>
              <a:tr h="370840">
                <a:tc>
                  <a:txBody>
                    <a:bodyPr/>
                    <a:lstStyle/>
                    <a:p>
                      <a:pPr marL="285750" indent="-285750">
                        <a:buFont typeface="Arial" panose="020B0604020202020204" pitchFamily="34" charset="0"/>
                        <a:buChar char="•"/>
                      </a:pPr>
                      <a:r>
                        <a:rPr lang="en-AU" dirty="0" smtClean="0"/>
                        <a:t>Finding the happy medium between being too management-centric</a:t>
                      </a:r>
                      <a:r>
                        <a:rPr lang="en-AU" baseline="0" dirty="0" smtClean="0"/>
                        <a:t> or too student-centric (Marshall, </a:t>
                      </a:r>
                      <a:r>
                        <a:rPr lang="en-AU" baseline="0" dirty="0" err="1" smtClean="0"/>
                        <a:t>Orrell</a:t>
                      </a:r>
                      <a:r>
                        <a:rPr lang="en-AU" baseline="0" dirty="0" smtClean="0"/>
                        <a:t>, Cameron, </a:t>
                      </a:r>
                      <a:r>
                        <a:rPr lang="en-AU" baseline="0" dirty="0" err="1" smtClean="0"/>
                        <a:t>Bosanquet</a:t>
                      </a:r>
                      <a:r>
                        <a:rPr lang="en-AU" baseline="0" dirty="0" smtClean="0"/>
                        <a:t>, &amp; Thomas, 2011) or research-centric</a:t>
                      </a:r>
                    </a:p>
                  </a:txBody>
                  <a:tcPr/>
                </a:tc>
              </a:tr>
              <a:tr h="370840">
                <a:tc>
                  <a:txBody>
                    <a:bodyPr/>
                    <a:lstStyle/>
                    <a:p>
                      <a:pPr marL="285750" indent="-285750">
                        <a:buFont typeface="Arial" panose="020B0604020202020204" pitchFamily="34" charset="0"/>
                        <a:buChar char="•"/>
                      </a:pPr>
                      <a:r>
                        <a:rPr lang="en-AU" dirty="0" smtClean="0"/>
                        <a:t>Demonstrate compliance and reporting</a:t>
                      </a:r>
                      <a:endParaRPr lang="en-AU" dirty="0"/>
                    </a:p>
                  </a:txBody>
                  <a:tcPr/>
                </a:tc>
              </a:tr>
              <a:tr h="370840">
                <a:tc>
                  <a:txBody>
                    <a:bodyPr/>
                    <a:lstStyle/>
                    <a:p>
                      <a:pPr marL="285750" indent="-285750">
                        <a:buFont typeface="Arial" panose="020B0604020202020204" pitchFamily="34" charset="0"/>
                        <a:buChar char="•"/>
                      </a:pPr>
                      <a:r>
                        <a:rPr lang="en-AU" dirty="0" smtClean="0"/>
                        <a:t>Program evaluation to determine effectiveness, efficiencies, and/or impact (for the purpose of increasing unit credibility</a:t>
                      </a:r>
                      <a:r>
                        <a:rPr lang="en-AU" dirty="0" smtClean="0"/>
                        <a:t>) – performance</a:t>
                      </a:r>
                      <a:r>
                        <a:rPr lang="en-AU" baseline="0" dirty="0" smtClean="0"/>
                        <a:t> evaluation and learning analytics should be seen as complementary (Newcomer &amp; Brass, 2016)</a:t>
                      </a:r>
                      <a:r>
                        <a:rPr lang="en-AU" dirty="0" smtClean="0"/>
                        <a:t>. Need to answer </a:t>
                      </a:r>
                      <a:r>
                        <a:rPr lang="en-AU" dirty="0" smtClean="0"/>
                        <a:t>2 questions: [1]</a:t>
                      </a:r>
                      <a:r>
                        <a:rPr lang="en-AU" baseline="0" dirty="0" smtClean="0"/>
                        <a:t> best approach, [2] best way to make it happen (cf. </a:t>
                      </a:r>
                      <a:r>
                        <a:rPr lang="en-AU" baseline="0" dirty="0" err="1" smtClean="0"/>
                        <a:t>Baizerman</a:t>
                      </a:r>
                      <a:r>
                        <a:rPr lang="en-AU" baseline="0" dirty="0" smtClean="0"/>
                        <a:t>, 2009)</a:t>
                      </a:r>
                      <a:endParaRPr lang="en-AU" dirty="0"/>
                    </a:p>
                  </a:txBody>
                  <a:tcPr/>
                </a:tc>
              </a:tr>
              <a:tr h="370840">
                <a:tc>
                  <a:txBody>
                    <a:bodyPr/>
                    <a:lstStyle/>
                    <a:p>
                      <a:pPr marL="285750" indent="-285750">
                        <a:buFont typeface="Arial" panose="020B0604020202020204" pitchFamily="34" charset="0"/>
                        <a:buChar char="•"/>
                      </a:pPr>
                      <a:r>
                        <a:rPr lang="en-AU" dirty="0" smtClean="0"/>
                        <a:t>Expand your understanding of what you do by performing internal research</a:t>
                      </a:r>
                      <a:endParaRPr lang="en-AU" dirty="0"/>
                    </a:p>
                  </a:txBody>
                  <a:tcPr/>
                </a:tc>
              </a:tr>
              <a:tr h="370840">
                <a:tc>
                  <a:txBody>
                    <a:bodyPr/>
                    <a:lstStyle/>
                    <a:p>
                      <a:pPr marL="285750" indent="-285750">
                        <a:buFont typeface="Arial" panose="020B0604020202020204" pitchFamily="34" charset="0"/>
                        <a:buChar char="•"/>
                      </a:pPr>
                      <a:r>
                        <a:rPr lang="en-AU" dirty="0" smtClean="0"/>
                        <a:t>Publication of research findings and practice to enhance reputation, meet institutional research goals, publicize the unit outside and within the university, and/or enter into the larger debate on topics of your practice</a:t>
                      </a:r>
                      <a:endParaRPr lang="en-AU" dirty="0"/>
                    </a:p>
                  </a:txBody>
                  <a:tcPr/>
                </a:tc>
              </a:tr>
              <a:tr h="370840">
                <a:tc>
                  <a:txBody>
                    <a:bodyPr/>
                    <a:lstStyle/>
                    <a:p>
                      <a:pPr marL="285750" indent="-285750">
                        <a:buFont typeface="Arial" panose="020B0604020202020204" pitchFamily="34" charset="0"/>
                        <a:buChar char="•"/>
                      </a:pPr>
                      <a:r>
                        <a:rPr lang="en-AU" dirty="0" smtClean="0"/>
                        <a:t>Creating a culture of evidence and quality for its own sake and/or drive the above points</a:t>
                      </a:r>
                      <a:endParaRPr lang="en-AU" dirty="0"/>
                    </a:p>
                  </a:txBody>
                  <a:tcPr/>
                </a:tc>
              </a:tr>
            </a:tbl>
          </a:graphicData>
        </a:graphic>
      </p:graphicFrame>
    </p:spTree>
    <p:extLst>
      <p:ext uri="{BB962C8B-B14F-4D97-AF65-F5344CB8AC3E}">
        <p14:creationId xmlns:p14="http://schemas.microsoft.com/office/powerpoint/2010/main" val="408679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70" y="1048860"/>
            <a:ext cx="6808745" cy="514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424543"/>
            <a:ext cx="7598229" cy="707886"/>
          </a:xfrm>
          <a:prstGeom prst="rect">
            <a:avLst/>
          </a:prstGeom>
          <a:noFill/>
        </p:spPr>
        <p:txBody>
          <a:bodyPr wrap="square" rtlCol="0">
            <a:spAutoFit/>
          </a:bodyPr>
          <a:lstStyle/>
          <a:p>
            <a:r>
              <a:rPr lang="en-AU" sz="2000" dirty="0" smtClean="0">
                <a:solidFill>
                  <a:srgbClr val="FF0000"/>
                </a:solidFill>
              </a:rPr>
              <a:t>Underpinning of USQ’s Evaluation Framework </a:t>
            </a:r>
          </a:p>
          <a:p>
            <a:r>
              <a:rPr lang="en-AU" sz="2000" dirty="0" smtClean="0">
                <a:solidFill>
                  <a:srgbClr val="FF0000"/>
                </a:solidFill>
              </a:rPr>
              <a:t>(</a:t>
            </a:r>
            <a:r>
              <a:rPr lang="en-AU" sz="2000" dirty="0" err="1" smtClean="0">
                <a:solidFill>
                  <a:srgbClr val="FF0000"/>
                </a:solidFill>
              </a:rPr>
              <a:t>Padró</a:t>
            </a:r>
            <a:r>
              <a:rPr lang="en-AU" sz="2000" dirty="0" smtClean="0">
                <a:solidFill>
                  <a:srgbClr val="FF0000"/>
                </a:solidFill>
              </a:rPr>
              <a:t> &amp; Fredericks, 2013)</a:t>
            </a:r>
            <a:endParaRPr lang="en-AU" sz="2000" dirty="0">
              <a:solidFill>
                <a:srgbClr val="FF0000"/>
              </a:solidFill>
            </a:endParaRPr>
          </a:p>
        </p:txBody>
      </p:sp>
    </p:spTree>
    <p:extLst>
      <p:ext uri="{BB962C8B-B14F-4D97-AF65-F5344CB8AC3E}">
        <p14:creationId xmlns:p14="http://schemas.microsoft.com/office/powerpoint/2010/main" val="913177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880" y="203554"/>
            <a:ext cx="8149590" cy="702497"/>
          </a:xfrm>
        </p:spPr>
        <p:txBody>
          <a:bodyPr/>
          <a:lstStyle/>
          <a:p>
            <a:r>
              <a:rPr lang="en-AU" sz="2000" dirty="0" smtClean="0"/>
              <a:t>LTS student development and support programs’ purpose: approach and structure shaping needs &amp; wants</a:t>
            </a:r>
            <a:endParaRPr lang="en-AU" sz="2000" dirty="0"/>
          </a:p>
        </p:txBody>
      </p:sp>
      <p:sp>
        <p:nvSpPr>
          <p:cNvPr id="5" name="Text Placeholder 4"/>
          <p:cNvSpPr>
            <a:spLocks noGrp="1"/>
          </p:cNvSpPr>
          <p:nvPr>
            <p:ph type="body" sz="quarter" idx="13"/>
          </p:nvPr>
        </p:nvSpPr>
        <p:spPr>
          <a:xfrm>
            <a:off x="308610" y="1451610"/>
            <a:ext cx="4617720" cy="5117891"/>
          </a:xfrm>
        </p:spPr>
        <p:txBody>
          <a:bodyPr/>
          <a:lstStyle/>
          <a:p>
            <a:r>
              <a:rPr lang="en-AU" sz="2000" dirty="0" err="1" smtClean="0"/>
              <a:t>Keimig</a:t>
            </a:r>
            <a:r>
              <a:rPr lang="en-AU" sz="2000" dirty="0" smtClean="0"/>
              <a:t> (1983</a:t>
            </a:r>
            <a:r>
              <a:rPr lang="en-AU" sz="2000" dirty="0" smtClean="0"/>
              <a:t>) hierarchy of programs</a:t>
            </a:r>
          </a:p>
          <a:p>
            <a:pPr marL="285750" indent="-285750">
              <a:buFont typeface="Arial" panose="020B0604020202020204" pitchFamily="34" charset="0"/>
              <a:buChar char="•"/>
            </a:pPr>
            <a:r>
              <a:rPr lang="en-AU" sz="1400" b="0" dirty="0" smtClean="0"/>
              <a:t>Learning assistance </a:t>
            </a:r>
            <a:r>
              <a:rPr lang="en-AU" sz="1400" b="0" dirty="0" smtClean="0"/>
              <a:t>for </a:t>
            </a:r>
            <a:r>
              <a:rPr lang="en-AU" sz="1400" b="0" dirty="0" smtClean="0"/>
              <a:t>individual students (L2 – Learning Centre)</a:t>
            </a:r>
          </a:p>
          <a:p>
            <a:pPr marL="285750" indent="-285750">
              <a:buFont typeface="Arial" panose="020B0604020202020204" pitchFamily="34" charset="0"/>
              <a:buChar char="•"/>
            </a:pPr>
            <a:r>
              <a:rPr lang="en-AU" sz="1400" b="0" dirty="0" smtClean="0"/>
              <a:t>Course-related services (L3 – Meet-Up)</a:t>
            </a:r>
          </a:p>
          <a:p>
            <a:pPr marL="285750" indent="-285750">
              <a:buFont typeface="Arial" panose="020B0604020202020204" pitchFamily="34" charset="0"/>
              <a:buChar char="•"/>
            </a:pPr>
            <a:r>
              <a:rPr lang="en-AU" sz="1400" b="0" dirty="0" smtClean="0"/>
              <a:t>Comprehensive learning support system (L4 – suite of face-to-face and online assisted and self-help programs)</a:t>
            </a:r>
          </a:p>
          <a:p>
            <a:pPr marL="285750" indent="-285750">
              <a:buFont typeface="Arial" panose="020B0604020202020204" pitchFamily="34" charset="0"/>
              <a:buChar char="•"/>
            </a:pPr>
            <a:endParaRPr lang="en-AU" sz="1600" b="0" dirty="0" smtClean="0"/>
          </a:p>
          <a:p>
            <a:pPr indent="0"/>
            <a:r>
              <a:rPr lang="en-AU" sz="2000" dirty="0" smtClean="0"/>
              <a:t>CAS (2012) standards for LAPs</a:t>
            </a:r>
            <a:endParaRPr lang="en-AU" sz="2000" b="0" dirty="0" smtClean="0"/>
          </a:p>
          <a:p>
            <a:pPr marL="285750" indent="-285750">
              <a:buFont typeface="Arial" panose="020B0604020202020204" pitchFamily="34" charset="0"/>
              <a:buChar char="•"/>
            </a:pPr>
            <a:r>
              <a:rPr lang="en-AU" sz="1400" b="0" dirty="0" smtClean="0"/>
              <a:t>Programs must </a:t>
            </a:r>
            <a:r>
              <a:rPr lang="en-AU" sz="1400" b="0" dirty="0"/>
              <a:t>promote student </a:t>
            </a:r>
            <a:r>
              <a:rPr lang="en-AU" sz="1400" b="0" dirty="0" smtClean="0"/>
              <a:t>learning and </a:t>
            </a:r>
            <a:r>
              <a:rPr lang="en-AU" sz="1400" b="0" dirty="0"/>
              <a:t>development outcomes </a:t>
            </a:r>
            <a:endParaRPr lang="en-AU" sz="1400" b="0" dirty="0" smtClean="0"/>
          </a:p>
          <a:p>
            <a:pPr marL="285750" indent="-285750">
              <a:buFont typeface="Arial" panose="020B0604020202020204" pitchFamily="34" charset="0"/>
              <a:buChar char="•"/>
            </a:pPr>
            <a:endParaRPr lang="en-AU" sz="1400" b="0" dirty="0" smtClean="0"/>
          </a:p>
          <a:p>
            <a:pPr marL="285750" indent="-285750">
              <a:buFont typeface="Arial" panose="020B0604020202020204" pitchFamily="34" charset="0"/>
              <a:buChar char="•"/>
            </a:pPr>
            <a:r>
              <a:rPr lang="en-AU" sz="1400" b="0" dirty="0" smtClean="0"/>
              <a:t>Clearly </a:t>
            </a:r>
            <a:r>
              <a:rPr lang="en-AU" sz="1400" b="0" dirty="0"/>
              <a:t>articulated assessment plan to document achievement of stated goals and learning </a:t>
            </a:r>
            <a:r>
              <a:rPr lang="en-AU" sz="1400" b="0" dirty="0" smtClean="0"/>
              <a:t>outcomes</a:t>
            </a:r>
          </a:p>
          <a:p>
            <a:pPr indent="0"/>
            <a:r>
              <a:rPr lang="en-AU" dirty="0" smtClean="0"/>
              <a:t>	</a:t>
            </a:r>
            <a:endParaRPr lang="en-AU" dirty="0"/>
          </a:p>
        </p:txBody>
      </p:sp>
      <p:sp>
        <p:nvSpPr>
          <p:cNvPr id="6" name="Text Placeholder 5"/>
          <p:cNvSpPr>
            <a:spLocks noGrp="1"/>
          </p:cNvSpPr>
          <p:nvPr>
            <p:ph type="body" sz="quarter" idx="14"/>
          </p:nvPr>
        </p:nvSpPr>
        <p:spPr>
          <a:xfrm>
            <a:off x="5143500" y="1993187"/>
            <a:ext cx="3874770" cy="4566041"/>
          </a:xfrm>
        </p:spPr>
        <p:txBody>
          <a:bodyPr/>
          <a:lstStyle/>
          <a:p>
            <a:r>
              <a:rPr lang="en-AU" sz="1800" dirty="0" err="1" smtClean="0"/>
              <a:t>Chickering</a:t>
            </a:r>
            <a:r>
              <a:rPr lang="en-AU" sz="1800" dirty="0" smtClean="0"/>
              <a:t> &amp; </a:t>
            </a:r>
            <a:r>
              <a:rPr lang="en-AU" sz="1800" dirty="0" err="1" smtClean="0"/>
              <a:t>Reisser</a:t>
            </a:r>
            <a:r>
              <a:rPr lang="en-AU" sz="1800" dirty="0" smtClean="0"/>
              <a:t> (1993</a:t>
            </a:r>
            <a:r>
              <a:rPr lang="en-AU" sz="1800" dirty="0" smtClean="0"/>
              <a:t>) </a:t>
            </a:r>
          </a:p>
          <a:p>
            <a:r>
              <a:rPr lang="en-AU" sz="1800" dirty="0" smtClean="0"/>
              <a:t>7 vectors of student development</a:t>
            </a:r>
            <a:endParaRPr lang="en-AU" sz="1800" b="0" dirty="0" smtClean="0"/>
          </a:p>
          <a:p>
            <a:pPr marL="85725" indent="-342900">
              <a:buFont typeface="+mj-lt"/>
              <a:buAutoNum type="arabicPeriod"/>
            </a:pPr>
            <a:r>
              <a:rPr lang="en-AU" sz="1800" b="0" dirty="0" smtClean="0"/>
              <a:t>developing </a:t>
            </a:r>
            <a:r>
              <a:rPr lang="en-AU" sz="1800" b="0" dirty="0"/>
              <a:t>competence</a:t>
            </a:r>
          </a:p>
          <a:p>
            <a:pPr marL="85725" indent="-342900">
              <a:buFont typeface="+mj-lt"/>
              <a:buAutoNum type="arabicPeriod"/>
            </a:pPr>
            <a:r>
              <a:rPr lang="en-AU" sz="1800" b="0" dirty="0" smtClean="0"/>
              <a:t>managing emotions</a:t>
            </a:r>
          </a:p>
          <a:p>
            <a:pPr marL="342900" indent="-342900">
              <a:buFont typeface="+mj-lt"/>
              <a:buAutoNum type="arabicPeriod"/>
            </a:pPr>
            <a:r>
              <a:rPr lang="en-AU" sz="1800" b="0" dirty="0" smtClean="0"/>
              <a:t>moving </a:t>
            </a:r>
            <a:r>
              <a:rPr lang="en-AU" sz="1800" b="0" dirty="0"/>
              <a:t>through autonomy </a:t>
            </a:r>
            <a:r>
              <a:rPr lang="en-AU" sz="1800" b="0" dirty="0" smtClean="0"/>
              <a:t>towards interdependence </a:t>
            </a:r>
            <a:endParaRPr lang="en-AU" sz="1800" b="0" dirty="0"/>
          </a:p>
          <a:p>
            <a:pPr marL="342900" indent="-342900">
              <a:buFont typeface="+mj-lt"/>
              <a:buAutoNum type="arabicPeriod"/>
            </a:pPr>
            <a:r>
              <a:rPr lang="en-AU" sz="1800" b="0" dirty="0" smtClean="0"/>
              <a:t>developing </a:t>
            </a:r>
            <a:r>
              <a:rPr lang="en-AU" sz="1800" b="0" dirty="0"/>
              <a:t>mature relationships</a:t>
            </a:r>
          </a:p>
          <a:p>
            <a:pPr marL="85725" indent="-342900">
              <a:buFont typeface="+mj-lt"/>
              <a:buAutoNum type="arabicPeriod"/>
            </a:pPr>
            <a:r>
              <a:rPr lang="en-AU" sz="1800" b="0" dirty="0" smtClean="0"/>
              <a:t>establishing </a:t>
            </a:r>
            <a:r>
              <a:rPr lang="en-AU" sz="1800" b="0" dirty="0"/>
              <a:t>identity </a:t>
            </a:r>
          </a:p>
          <a:p>
            <a:pPr marL="85725" indent="-342900">
              <a:buFont typeface="+mj-lt"/>
              <a:buAutoNum type="arabicPeriod"/>
            </a:pPr>
            <a:r>
              <a:rPr lang="en-AU" sz="1800" b="0" dirty="0" smtClean="0"/>
              <a:t>developing </a:t>
            </a:r>
            <a:r>
              <a:rPr lang="en-AU" sz="1800" b="0" dirty="0"/>
              <a:t>purpose  </a:t>
            </a:r>
          </a:p>
          <a:p>
            <a:pPr marL="85725" indent="-342900">
              <a:buFont typeface="+mj-lt"/>
              <a:buAutoNum type="arabicPeriod"/>
            </a:pPr>
            <a:r>
              <a:rPr lang="en-AU" sz="1800" b="0" dirty="0" smtClean="0"/>
              <a:t>developing </a:t>
            </a:r>
            <a:r>
              <a:rPr lang="en-AU" sz="1800" b="0" dirty="0"/>
              <a:t>integrity</a:t>
            </a:r>
          </a:p>
          <a:p>
            <a:endParaRPr lang="en-AU" sz="1600" dirty="0"/>
          </a:p>
        </p:txBody>
      </p:sp>
    </p:spTree>
    <p:extLst>
      <p:ext uri="{BB962C8B-B14F-4D97-AF65-F5344CB8AC3E}">
        <p14:creationId xmlns:p14="http://schemas.microsoft.com/office/powerpoint/2010/main" val="118128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299689"/>
            <a:ext cx="7928641" cy="1217095"/>
          </a:xfrm>
        </p:spPr>
        <p:txBody>
          <a:bodyPr/>
          <a:lstStyle/>
          <a:p>
            <a:r>
              <a:rPr lang="en-AU" sz="1800" dirty="0" smtClean="0"/>
              <a:t>2. What </a:t>
            </a:r>
            <a:r>
              <a:rPr lang="en-AU" sz="1800" dirty="0"/>
              <a:t>is the context for the </a:t>
            </a:r>
            <a:r>
              <a:rPr lang="en-AU" sz="1800" dirty="0" smtClean="0"/>
              <a:t>evidence and its use? </a:t>
            </a:r>
            <a:r>
              <a:rPr lang="en-AU" sz="1800" dirty="0"/>
              <a:t/>
            </a:r>
            <a:br>
              <a:rPr lang="en-AU" sz="1800" dirty="0"/>
            </a:br>
            <a:r>
              <a:rPr lang="en-AU" sz="1800" dirty="0" smtClean="0"/>
              <a:t/>
            </a:r>
            <a:br>
              <a:rPr lang="en-AU" sz="1800" dirty="0" smtClean="0"/>
            </a:br>
            <a:r>
              <a:rPr lang="en-AU" sz="1800" dirty="0" smtClean="0"/>
              <a:t>Understanding context yields </a:t>
            </a:r>
            <a:r>
              <a:rPr lang="en-AU" sz="1800" dirty="0"/>
              <a:t>practical knowledge and influences organisational decision making (</a:t>
            </a:r>
            <a:r>
              <a:rPr lang="en-AU" sz="1800" dirty="0" err="1"/>
              <a:t>Volkov</a:t>
            </a:r>
            <a:r>
              <a:rPr lang="en-AU" sz="1800" dirty="0"/>
              <a:t>, 2011). </a:t>
            </a:r>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2829623488"/>
              </p:ext>
            </p:extLst>
          </p:nvPr>
        </p:nvGraphicFramePr>
        <p:xfrm>
          <a:off x="206375" y="1644197"/>
          <a:ext cx="8806996" cy="4953000"/>
        </p:xfrm>
        <a:graphic>
          <a:graphicData uri="http://schemas.openxmlformats.org/drawingml/2006/table">
            <a:tbl>
              <a:tblPr firstRow="1" bandRow="1">
                <a:tableStyleId>{F5AB1C69-6EDB-4FF4-983F-18BD219EF322}</a:tableStyleId>
              </a:tblPr>
              <a:tblGrid>
                <a:gridCol w="8806996"/>
              </a:tblGrid>
              <a:tr h="370840">
                <a:tc>
                  <a:txBody>
                    <a:bodyPr/>
                    <a:lstStyle/>
                    <a:p>
                      <a:pPr marL="285750" indent="-285750">
                        <a:buFont typeface="Arial" panose="020B0604020202020204" pitchFamily="34" charset="0"/>
                        <a:buChar char="•"/>
                      </a:pPr>
                      <a:r>
                        <a:rPr lang="en-AU" dirty="0" smtClean="0"/>
                        <a:t>Determining the audience, </a:t>
                      </a:r>
                      <a:r>
                        <a:rPr lang="en-AU" baseline="0" dirty="0" smtClean="0"/>
                        <a:t>what they want and why they want it</a:t>
                      </a:r>
                    </a:p>
                  </a:txBody>
                  <a:tcPr/>
                </a:tc>
              </a:tr>
              <a:tr h="370840">
                <a:tc>
                  <a:txBody>
                    <a:bodyPr/>
                    <a:lstStyle/>
                    <a:p>
                      <a:pPr marL="285750" indent="-285750">
                        <a:buFont typeface="Arial" panose="020B0604020202020204" pitchFamily="34" charset="0"/>
                        <a:buChar char="•"/>
                      </a:pPr>
                      <a:r>
                        <a:rPr lang="en-AU" baseline="0" dirty="0" smtClean="0"/>
                        <a:t>Identifying the relationship between the unit and its programs with the rest of the institution</a:t>
                      </a:r>
                    </a:p>
                  </a:txBody>
                  <a:tcPr/>
                </a:tc>
              </a:tr>
              <a:tr h="370840">
                <a:tc>
                  <a:txBody>
                    <a:bodyPr/>
                    <a:lstStyle/>
                    <a:p>
                      <a:pPr marL="285750" indent="-285750">
                        <a:buFont typeface="Arial" panose="020B0604020202020204" pitchFamily="34" charset="0"/>
                        <a:buChar char="•"/>
                      </a:pPr>
                      <a:r>
                        <a:rPr lang="en-AU" baseline="0" dirty="0" smtClean="0"/>
                        <a:t>Figuring out program alignment within unit to determine how to best report student learning activity for the unit (i.e., separate, together, both, special considerations)</a:t>
                      </a:r>
                    </a:p>
                  </a:txBody>
                  <a:tcPr/>
                </a:tc>
              </a:tr>
              <a:tr h="370840">
                <a:tc>
                  <a:txBody>
                    <a:bodyPr/>
                    <a:lstStyle/>
                    <a:p>
                      <a:pPr marL="285750" indent="-285750">
                        <a:buFont typeface="Arial" panose="020B0604020202020204" pitchFamily="34" charset="0"/>
                        <a:buChar char="•"/>
                      </a:pPr>
                      <a:r>
                        <a:rPr lang="en-AU" dirty="0" smtClean="0"/>
                        <a:t>Figuring out what type of evidence one</a:t>
                      </a:r>
                      <a:r>
                        <a:rPr lang="en-AU" baseline="0" dirty="0" smtClean="0"/>
                        <a:t> has available, where it’s located and how accessible it is</a:t>
                      </a:r>
                      <a:endParaRPr lang="en-AU" dirty="0"/>
                    </a:p>
                  </a:txBody>
                  <a:tcPr/>
                </a:tc>
              </a:tr>
              <a:tr h="370840">
                <a:tc>
                  <a:txBody>
                    <a:bodyPr/>
                    <a:lstStyle/>
                    <a:p>
                      <a:pPr marL="285750" indent="-285750">
                        <a:buFont typeface="Arial" panose="020B0604020202020204" pitchFamily="34" charset="0"/>
                        <a:buChar char="•"/>
                      </a:pPr>
                      <a:r>
                        <a:rPr lang="en-AU" dirty="0" smtClean="0"/>
                        <a:t>Ascertaining</a:t>
                      </a:r>
                      <a:r>
                        <a:rPr lang="en-AU" baseline="0" dirty="0" smtClean="0"/>
                        <a:t> the appetite for qualitative versus quantitative data – even mixed methods for that matter and degree of sophistication in what you’re generating</a:t>
                      </a:r>
                      <a:endParaRPr lang="en-AU" dirty="0"/>
                    </a:p>
                  </a:txBody>
                  <a:tcPr/>
                </a:tc>
              </a:tr>
              <a:tr h="370840">
                <a:tc>
                  <a:txBody>
                    <a:bodyPr/>
                    <a:lstStyle/>
                    <a:p>
                      <a:pPr marL="285750" indent="-285750">
                        <a:buFont typeface="Arial" panose="020B0604020202020204" pitchFamily="34" charset="0"/>
                        <a:buChar char="•"/>
                      </a:pPr>
                      <a:r>
                        <a:rPr lang="en-AU" dirty="0" smtClean="0"/>
                        <a:t>Finding out how much access to external institutional databases one has to be able to perform the desired data analyses</a:t>
                      </a:r>
                    </a:p>
                  </a:txBody>
                  <a:tcPr/>
                </a:tc>
              </a:tr>
              <a:tr h="370840">
                <a:tc>
                  <a:txBody>
                    <a:bodyPr/>
                    <a:lstStyle/>
                    <a:p>
                      <a:pPr marL="285750" indent="-285750">
                        <a:buFont typeface="Arial" panose="020B0604020202020204" pitchFamily="34" charset="0"/>
                        <a:buChar char="•"/>
                      </a:pPr>
                      <a:r>
                        <a:rPr lang="en-AU" dirty="0" smtClean="0"/>
                        <a:t>Identifying timelines and required</a:t>
                      </a:r>
                      <a:r>
                        <a:rPr lang="en-AU" baseline="0" dirty="0" smtClean="0"/>
                        <a:t> formats</a:t>
                      </a:r>
                      <a:endParaRPr lang="en-AU" dirty="0"/>
                    </a:p>
                  </a:txBody>
                  <a:tcPr/>
                </a:tc>
              </a:tr>
              <a:tr h="370840">
                <a:tc>
                  <a:txBody>
                    <a:bodyPr/>
                    <a:lstStyle/>
                    <a:p>
                      <a:pPr marL="285750" indent="-285750">
                        <a:buFont typeface="Arial" panose="020B0604020202020204" pitchFamily="34" charset="0"/>
                        <a:buChar char="•"/>
                      </a:pPr>
                      <a:r>
                        <a:rPr lang="en-AU" dirty="0" smtClean="0"/>
                        <a:t>Aligning</a:t>
                      </a:r>
                      <a:r>
                        <a:rPr lang="en-AU" baseline="0" dirty="0" smtClean="0"/>
                        <a:t> contextual needs with unit preferences and must do to meet internal obligations</a:t>
                      </a:r>
                      <a:endParaRPr lang="en-AU" dirty="0"/>
                    </a:p>
                  </a:txBody>
                  <a:tcPr/>
                </a:tc>
              </a:tr>
              <a:tr h="370840">
                <a:tc>
                  <a:txBody>
                    <a:bodyPr/>
                    <a:lstStyle/>
                    <a:p>
                      <a:pPr marL="285750" indent="-285750">
                        <a:buFont typeface="Arial" panose="020B0604020202020204" pitchFamily="34" charset="0"/>
                        <a:buChar char="•"/>
                      </a:pPr>
                      <a:r>
                        <a:rPr lang="en-AU" dirty="0" smtClean="0"/>
                        <a:t>Identifying and establishing relationships with other units/areas within the institution to access data and formulate analyses</a:t>
                      </a:r>
                      <a:endParaRPr lang="en-AU" dirty="0"/>
                    </a:p>
                  </a:txBody>
                  <a:tcPr/>
                </a:tc>
              </a:tr>
            </a:tbl>
          </a:graphicData>
        </a:graphic>
      </p:graphicFrame>
    </p:spTree>
    <p:extLst>
      <p:ext uri="{BB962C8B-B14F-4D97-AF65-F5344CB8AC3E}">
        <p14:creationId xmlns:p14="http://schemas.microsoft.com/office/powerpoint/2010/main" val="24094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USQ_colour palette">
      <a:dk1>
        <a:srgbClr val="1E1E1E"/>
      </a:dk1>
      <a:lt1>
        <a:srgbClr val="FFFFFF"/>
      </a:lt1>
      <a:dk2>
        <a:srgbClr val="1E1E1E"/>
      </a:dk2>
      <a:lt2>
        <a:srgbClr val="EFE9E5"/>
      </a:lt2>
      <a:accent1>
        <a:srgbClr val="F58220"/>
      </a:accent1>
      <a:accent2>
        <a:srgbClr val="E63E30"/>
      </a:accent2>
      <a:accent3>
        <a:srgbClr val="B63393"/>
      </a:accent3>
      <a:accent4>
        <a:srgbClr val="63A945"/>
      </a:accent4>
      <a:accent5>
        <a:srgbClr val="0090BA"/>
      </a:accent5>
      <a:accent6>
        <a:srgbClr val="76848F"/>
      </a:accent6>
      <a:hlink>
        <a:srgbClr val="ACA095"/>
      </a:hlink>
      <a:folHlink>
        <a:srgbClr val="FFD100"/>
      </a:folHlink>
    </a:clrScheme>
    <a:fontScheme name="USQ _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4231</Words>
  <Application>Microsoft Office PowerPoint</Application>
  <PresentationFormat>On-screen Show (4:3)</PresentationFormat>
  <Paragraphs>438</Paragraphs>
  <Slides>31</Slides>
  <Notes>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Custom Design</vt:lpstr>
      <vt:lpstr>1_Custom Design</vt:lpstr>
      <vt:lpstr>PowerPoint Presentation</vt:lpstr>
      <vt:lpstr>PowerPoint Presentation</vt:lpstr>
      <vt:lpstr>PowerPoint Presentation</vt:lpstr>
      <vt:lpstr>PowerPoint Presentation</vt:lpstr>
      <vt:lpstr>Vision &amp; methodology emanate in large part from addressing the following questions (Donaldson, 2009)</vt:lpstr>
      <vt:lpstr>1. What does the unit (and its staff) need &amp; want?  This is about establishing purpose – objective(s), utility and supporting literature, if any (Saunders &amp; Cooper, 2009) </vt:lpstr>
      <vt:lpstr>PowerPoint Presentation</vt:lpstr>
      <vt:lpstr>PowerPoint Presentation</vt:lpstr>
      <vt:lpstr>2. What is the context for the evidence and its use?   Understanding context yields practical knowledge and influences organisational decision making (Volkov, 2011). </vt:lpstr>
      <vt:lpstr>Mapping out the context – similar to Macfadyen, Dawson, Pardo, &amp; Gašević’s (2014) RAPID Outcome Mapping Approach (ROMA) to ascertaining policy challenges</vt:lpstr>
      <vt:lpstr>PowerPoint Presentation</vt:lpstr>
      <vt:lpstr>3a. What assumptions does the unit (and its staff )have?   3b. What are the assumptions of students, academic staff, senior leaders and other external stakeholders hold about the unit and its programs? </vt:lpstr>
      <vt:lpstr>PowerPoint Presentation</vt:lpstr>
      <vt:lpstr>PowerPoint Presentation</vt:lpstr>
      <vt:lpstr>4a. What is the theoretical grounding of the unit’s practice?   4b. How consistent is it with the rest of the institution’s mindset?  </vt:lpstr>
      <vt:lpstr>PowerPoint Presentation</vt:lpstr>
      <vt:lpstr>5. What is practical given internal expectations, regulatory compliance requirements, timelines and resource limitations? </vt:lpstr>
      <vt:lpstr>Key elements of an analytics framework  (Padró &amp; Kek, 2013)</vt:lpstr>
      <vt:lpstr>Strategy used to develop a comprehensive database and analytical framework: Weick’s (1984) small wins</vt:lpstr>
      <vt:lpstr>Our view is to answer and progress our analytics capacity as suggested in the Gartner analytics maturity model (http://blogs.gartner.com/matthew-davis/top-10-moments-from-gartners-supply-chain-executive-conference)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have questions, please feel free to ask them now or contact me</vt:lpstr>
      <vt:lpstr>References</vt:lpstr>
      <vt:lpstr>References </vt:lpstr>
    </vt:vector>
  </TitlesOfParts>
  <Company>University of Southern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  Presenter’s name</dc:title>
  <dc:creator>Alan Tai</dc:creator>
  <cp:lastModifiedBy>Fernando Padro</cp:lastModifiedBy>
  <cp:revision>178</cp:revision>
  <cp:lastPrinted>2015-04-14T05:57:56Z</cp:lastPrinted>
  <dcterms:created xsi:type="dcterms:W3CDTF">2014-12-04T03:27:29Z</dcterms:created>
  <dcterms:modified xsi:type="dcterms:W3CDTF">2016-06-02T03:32:23Z</dcterms:modified>
</cp:coreProperties>
</file>