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60" r:id="rId4"/>
    <p:sldId id="266" r:id="rId5"/>
    <p:sldId id="259" r:id="rId6"/>
    <p:sldId id="261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8A8F"/>
    <a:srgbClr val="6A288A"/>
    <a:srgbClr val="BF5B1F"/>
    <a:srgbClr val="D40E8C"/>
    <a:srgbClr val="5F5F5F"/>
    <a:srgbClr val="333333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844675"/>
            <a:ext cx="7735887" cy="1385888"/>
          </a:xfrm>
        </p:spPr>
        <p:txBody>
          <a:bodyPr/>
          <a:lstStyle>
            <a:lvl1pPr>
              <a:defRPr sz="32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7638" y="3995738"/>
            <a:ext cx="7239000" cy="914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0"/>
            <a:ext cx="2057400" cy="5599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019800" cy="5599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10000"/>
                  </a:schemeClr>
                </a:solidFill>
              </a:defRPr>
            </a:lvl1pPr>
          </a:lstStyle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>
                <a:solidFill>
                  <a:schemeClr val="accent1">
                    <a:lumMod val="10000"/>
                  </a:schemeClr>
                </a:solidFill>
              </a:rPr>
              <a:t>Heading</a:t>
            </a:r>
            <a:r>
              <a:rPr lang="en-AU" b="0" dirty="0" smtClean="0">
                <a:solidFill>
                  <a:srgbClr val="FFFF00"/>
                </a:solidFill>
              </a:rPr>
              <a:t/>
            </a:r>
            <a:br>
              <a:rPr lang="en-AU" b="0" dirty="0" smtClean="0">
                <a:solidFill>
                  <a:srgbClr val="FFFF00"/>
                </a:solidFill>
              </a:rPr>
            </a:br>
            <a:r>
              <a:rPr lang="en-AU" dirty="0" smtClean="0"/>
              <a:t>Body text.</a:t>
            </a:r>
            <a:r>
              <a:rPr lang="en-AU" dirty="0" smtClean="0">
                <a:solidFill>
                  <a:srgbClr val="FFFF0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2296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3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b="1" dirty="0" smtClean="0">
                <a:solidFill>
                  <a:schemeClr val="accent1">
                    <a:lumMod val="10000"/>
                  </a:schemeClr>
                </a:solidFill>
              </a:rPr>
              <a:t>Heading</a:t>
            </a:r>
            <a:endParaRPr lang="en-AU" dirty="0" smtClean="0">
              <a:solidFill>
                <a:srgbClr val="FFFF00"/>
              </a:solidFill>
            </a:endParaRPr>
          </a:p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dirty="0" smtClean="0"/>
              <a:t>Body text.</a:t>
            </a:r>
            <a:r>
              <a:rPr lang="en-AU" dirty="0" smtClean="0">
                <a:solidFill>
                  <a:srgbClr val="FFFF00"/>
                </a:solidFill>
              </a:rPr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AU" dirty="0" smtClean="0"/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sz="2400" dirty="0" smtClean="0"/>
              <a:t>Dot points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4">
              <a:lumMod val="10000"/>
            </a:schemeClr>
          </a:solidFill>
          <a:effectLst/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B20A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CE50"/>
        </a:buClr>
        <a:buSzPct val="80000"/>
        <a:buFont typeface="Wingdings" pitchFamily="2" charset="2"/>
        <a:buChar char="n"/>
        <a:defRPr sz="3200">
          <a:solidFill>
            <a:srgbClr val="818A8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33"/>
        </a:buClr>
        <a:buSzPct val="65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SzPct val="4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8561" y="1844675"/>
            <a:ext cx="7735887" cy="1385888"/>
          </a:xfrm>
        </p:spPr>
        <p:txBody>
          <a:bodyPr/>
          <a:lstStyle/>
          <a:p>
            <a:r>
              <a:rPr lang="en-AU" sz="2800" dirty="0" smtClean="0"/>
              <a:t>Minimising the Gender Status Effects on Performance for Women in Leadership</a:t>
            </a:r>
            <a:r>
              <a:rPr lang="en-AU" sz="2800" dirty="0"/>
              <a:t/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004" y="3230563"/>
            <a:ext cx="7239000" cy="1368152"/>
          </a:xfrm>
        </p:spPr>
        <p:txBody>
          <a:bodyPr/>
          <a:lstStyle/>
          <a:p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</a:rPr>
              <a:t>Professor 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</a:rPr>
              <a:t>Peter A. 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</a:rPr>
              <a:t>Murray &amp;</a:t>
            </a:r>
          </a:p>
          <a:p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</a:rPr>
              <a:t>Dr Kim Southey</a:t>
            </a:r>
          </a:p>
          <a:p>
            <a:endParaRPr lang="en-AU" sz="2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AU" sz="2800" b="1" dirty="0" smtClean="0">
                <a:solidFill>
                  <a:schemeClr val="accent1"/>
                </a:solidFill>
              </a:rPr>
              <a:t>University of Southern Queensland</a:t>
            </a:r>
            <a:r>
              <a:rPr lang="en-AU" sz="24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AU" sz="2400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AU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383427"/>
              </p:ext>
            </p:extLst>
          </p:nvPr>
        </p:nvGraphicFramePr>
        <p:xfrm>
          <a:off x="2267744" y="2133600"/>
          <a:ext cx="4209256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3" imgW="2590920" imgH="2600280" progId="MS_ClipArt_Gallery.2">
                  <p:embed/>
                </p:oleObj>
              </mc:Choice>
              <mc:Fallback>
                <p:oleObj name="Clip" r:id="rId3" imgW="2590920" imgH="26002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133600"/>
                        <a:ext cx="4209256" cy="381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683568" y="332656"/>
            <a:ext cx="6912768" cy="11572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AU" sz="3600" b="1" i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Time to race off for a .........</a:t>
            </a:r>
          </a:p>
        </p:txBody>
      </p:sp>
    </p:spTree>
    <p:extLst>
      <p:ext uri="{BB962C8B-B14F-4D97-AF65-F5344CB8AC3E}">
        <p14:creationId xmlns:p14="http://schemas.microsoft.com/office/powerpoint/2010/main" val="6396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573"/>
            <a:ext cx="8229600" cy="900113"/>
          </a:xfrm>
        </p:spPr>
        <p:txBody>
          <a:bodyPr/>
          <a:lstStyle/>
          <a:p>
            <a:r>
              <a:rPr lang="en-AU" sz="2800" dirty="0" smtClean="0"/>
              <a:t>Research Aims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114800"/>
          </a:xfrm>
        </p:spPr>
        <p:txBody>
          <a:bodyPr/>
          <a:lstStyle/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sz="2000" b="1" dirty="0">
                <a:solidFill>
                  <a:srgbClr val="FF0000"/>
                </a:solidFill>
              </a:rPr>
              <a:t>This study explores the idea that when different workplace structures are institutionalised, lower-status assessments associated with the gender stereotype become inconsequential for senior women </a:t>
            </a:r>
            <a:r>
              <a:rPr lang="en-AU" sz="2000" b="1" dirty="0" smtClean="0">
                <a:solidFill>
                  <a:srgbClr val="FF0000"/>
                </a:solidFill>
              </a:rPr>
              <a:t>leaders.</a:t>
            </a:r>
          </a:p>
          <a:p>
            <a:pPr marL="0" fontAlgn="auto">
              <a:spcAft>
                <a:spcPts val="0"/>
              </a:spcAft>
              <a:buFontTx/>
              <a:buNone/>
              <a:defRPr/>
            </a:pPr>
            <a:endParaRPr lang="en-AU" sz="1800" b="1" dirty="0">
              <a:solidFill>
                <a:srgbClr val="FF0000"/>
              </a:solidFill>
            </a:endParaRPr>
          </a:p>
          <a:p>
            <a:pPr marL="0" fontAlgn="auto">
              <a:spcAft>
                <a:spcPts val="0"/>
              </a:spcAft>
              <a:buFontTx/>
              <a:buNone/>
              <a:defRPr/>
            </a:pPr>
            <a:r>
              <a:rPr lang="en-AU" sz="1800" b="1" dirty="0" smtClean="0">
                <a:solidFill>
                  <a:srgbClr val="FF0000"/>
                </a:solidFill>
              </a:rPr>
              <a:t>Primary aim is to: </a:t>
            </a:r>
            <a:endParaRPr lang="en-AU" sz="1800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explore </a:t>
            </a:r>
            <a:r>
              <a:rPr lang="en-AU" sz="2000" b="1" dirty="0">
                <a:solidFill>
                  <a:schemeClr val="bg1"/>
                </a:solidFill>
              </a:rPr>
              <a:t>how women in leadership address lower-status assessments associated with being female and their perceived competence to complete a task in informal problem-solving </a:t>
            </a:r>
            <a:r>
              <a:rPr lang="en-AU" sz="2000" b="1" dirty="0" smtClean="0">
                <a:solidFill>
                  <a:schemeClr val="bg1"/>
                </a:solidFill>
              </a:rPr>
              <a:t>groups, and</a:t>
            </a:r>
          </a:p>
          <a:p>
            <a:r>
              <a:rPr lang="en-AU" sz="2000" b="1" dirty="0" smtClean="0">
                <a:solidFill>
                  <a:schemeClr val="bg1"/>
                </a:solidFill>
              </a:rPr>
              <a:t>determine </a:t>
            </a:r>
            <a:r>
              <a:rPr lang="en-AU" sz="2000" b="1" dirty="0">
                <a:solidFill>
                  <a:schemeClr val="bg1"/>
                </a:solidFill>
              </a:rPr>
              <a:t>how an institutional approach towards establishing senior women leaders can reduce the gap between gendered stereotypes and perceived performance around task and role success</a:t>
            </a:r>
            <a:endParaRPr lang="en-A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0113"/>
          </a:xfrm>
        </p:spPr>
        <p:txBody>
          <a:bodyPr/>
          <a:lstStyle/>
          <a:p>
            <a:r>
              <a:rPr lang="en-AU" sz="2800" dirty="0" smtClean="0"/>
              <a:t>Scope of Research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27363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dirty="0">
                <a:solidFill>
                  <a:schemeClr val="bg1"/>
                </a:solidFill>
              </a:rPr>
              <a:t>Senior women leaders (SWLs) are defined here as women executives with 10 or more years of experience serving at a senior management level. 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 smtClean="0">
                <a:solidFill>
                  <a:schemeClr val="bg1"/>
                </a:solidFill>
              </a:rPr>
              <a:t>Legitimate </a:t>
            </a:r>
            <a:r>
              <a:rPr lang="en-AU" dirty="0">
                <a:solidFill>
                  <a:schemeClr val="bg1"/>
                </a:solidFill>
              </a:rPr>
              <a:t>workplace structures confuse &amp; challenge the status effects of gender on perceived task &amp; role; </a:t>
            </a:r>
          </a:p>
          <a:p>
            <a:pPr fontAlgn="auto">
              <a:spcAft>
                <a:spcPts val="0"/>
              </a:spcAft>
              <a:defRPr/>
            </a:pPr>
            <a:r>
              <a:rPr lang="en-AU" dirty="0">
                <a:solidFill>
                  <a:schemeClr val="bg1"/>
                </a:solidFill>
              </a:rPr>
              <a:t>Institutionalised structures for this paper were evidence of equal status, promotion in to high status roles, opportunities to participate in unstructured group-task roles, &amp; mentoring opportunities</a:t>
            </a:r>
            <a:r>
              <a:rPr lang="en-AU" dirty="0" smtClean="0">
                <a:solidFill>
                  <a:schemeClr val="bg1"/>
                </a:solidFill>
              </a:rPr>
              <a:t>;</a:t>
            </a: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7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50" y="-171400"/>
            <a:ext cx="8229600" cy="900113"/>
          </a:xfrm>
        </p:spPr>
        <p:txBody>
          <a:bodyPr/>
          <a:lstStyle/>
          <a:p>
            <a:r>
              <a:rPr lang="en-AU" sz="2800" dirty="0" smtClean="0"/>
              <a:t>Some theoretical approaches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703" y="476672"/>
            <a:ext cx="8475553" cy="4680520"/>
          </a:xfrm>
        </p:spPr>
        <p:txBody>
          <a:bodyPr/>
          <a:lstStyle/>
          <a:p>
            <a:endParaRPr lang="en-AU" sz="1600" dirty="0" smtClean="0">
              <a:solidFill>
                <a:schemeClr val="bg1"/>
              </a:solidFill>
            </a:endParaRPr>
          </a:p>
          <a:p>
            <a:r>
              <a:rPr lang="en-AU" sz="1800" dirty="0" smtClean="0">
                <a:solidFill>
                  <a:schemeClr val="bg1"/>
                </a:solidFill>
              </a:rPr>
              <a:t>Inequality studies on the basis of resources and Power (Ridgeway, 2014; Ridgeway &amp; </a:t>
            </a:r>
            <a:r>
              <a:rPr lang="en-AU" sz="1800" dirty="0" err="1" smtClean="0">
                <a:solidFill>
                  <a:schemeClr val="bg1"/>
                </a:solidFill>
              </a:rPr>
              <a:t>Correll</a:t>
            </a:r>
            <a:r>
              <a:rPr lang="en-AU" sz="1800" dirty="0" smtClean="0">
                <a:solidFill>
                  <a:schemeClr val="bg1"/>
                </a:solidFill>
              </a:rPr>
              <a:t>, 2006);</a:t>
            </a:r>
          </a:p>
          <a:p>
            <a:r>
              <a:rPr lang="en-AU" sz="1800" dirty="0" smtClean="0">
                <a:solidFill>
                  <a:schemeClr val="bg1"/>
                </a:solidFill>
              </a:rPr>
              <a:t>People with more resources are deemed more influential and thus perceived as more competent (Lucas and Baxter, 2012; Stewart and Moore Jr, 1992);</a:t>
            </a:r>
          </a:p>
          <a:p>
            <a:r>
              <a:rPr lang="en-AU" sz="1800" dirty="0" smtClean="0">
                <a:solidFill>
                  <a:schemeClr val="bg1"/>
                </a:solidFill>
              </a:rPr>
              <a:t>Using SCT, we explored how status </a:t>
            </a:r>
            <a:r>
              <a:rPr lang="en-AU" sz="1800" dirty="0">
                <a:solidFill>
                  <a:schemeClr val="bg1"/>
                </a:solidFill>
              </a:rPr>
              <a:t>inequalities develop almost instantaneously as opportunities to participate in group problem-solving evolve </a:t>
            </a:r>
            <a:r>
              <a:rPr lang="en-AU" sz="1800" dirty="0" smtClean="0">
                <a:solidFill>
                  <a:schemeClr val="bg1"/>
                </a:solidFill>
              </a:rPr>
              <a:t>(Berger and Conner, 1969); the idea of a path of relevance;</a:t>
            </a:r>
          </a:p>
          <a:p>
            <a:r>
              <a:rPr lang="en-AU" sz="1800" dirty="0" smtClean="0">
                <a:solidFill>
                  <a:schemeClr val="bg1"/>
                </a:solidFill>
              </a:rPr>
              <a:t>This study moves away from role-congruity theory (</a:t>
            </a:r>
            <a:r>
              <a:rPr lang="en-AU" sz="1800" dirty="0" err="1" smtClean="0">
                <a:solidFill>
                  <a:schemeClr val="bg1"/>
                </a:solidFill>
              </a:rPr>
              <a:t>Eagly</a:t>
            </a:r>
            <a:r>
              <a:rPr lang="en-AU" sz="1800" dirty="0" smtClean="0">
                <a:solidFill>
                  <a:schemeClr val="bg1"/>
                </a:solidFill>
              </a:rPr>
              <a:t> and </a:t>
            </a:r>
            <a:r>
              <a:rPr lang="en-AU" sz="1800" dirty="0" err="1" smtClean="0">
                <a:solidFill>
                  <a:schemeClr val="bg1"/>
                </a:solidFill>
              </a:rPr>
              <a:t>Karau</a:t>
            </a:r>
            <a:r>
              <a:rPr lang="en-AU" sz="1800" dirty="0" smtClean="0">
                <a:solidFill>
                  <a:schemeClr val="bg1"/>
                </a:solidFill>
              </a:rPr>
              <a:t>, 1991), tokenism (</a:t>
            </a:r>
            <a:r>
              <a:rPr lang="en-AU" sz="1800" dirty="0" err="1" smtClean="0">
                <a:solidFill>
                  <a:schemeClr val="bg1"/>
                </a:solidFill>
              </a:rPr>
              <a:t>Kanter</a:t>
            </a:r>
            <a:r>
              <a:rPr lang="en-AU" sz="1800" dirty="0" smtClean="0">
                <a:solidFill>
                  <a:schemeClr val="bg1"/>
                </a:solidFill>
              </a:rPr>
              <a:t>, 1977), and lack-of-fit theory (</a:t>
            </a:r>
            <a:r>
              <a:rPr lang="en-AU" sz="1800" dirty="0" err="1" smtClean="0">
                <a:solidFill>
                  <a:schemeClr val="bg1"/>
                </a:solidFill>
              </a:rPr>
              <a:t>Heilman</a:t>
            </a:r>
            <a:r>
              <a:rPr lang="en-AU" sz="1800" dirty="0" smtClean="0">
                <a:solidFill>
                  <a:schemeClr val="bg1"/>
                </a:solidFill>
              </a:rPr>
              <a:t>, 2001), the foundation of which is that women lack the skills required for effective leadership;</a:t>
            </a:r>
          </a:p>
          <a:p>
            <a:r>
              <a:rPr lang="en-AU" sz="1800" dirty="0" smtClean="0">
                <a:solidFill>
                  <a:schemeClr val="bg1"/>
                </a:solidFill>
              </a:rPr>
              <a:t>We challenge the idea that women lack the competence required of effective leadership (</a:t>
            </a:r>
            <a:r>
              <a:rPr lang="en-AU" sz="1800" dirty="0" err="1" smtClean="0">
                <a:solidFill>
                  <a:schemeClr val="bg1"/>
                </a:solidFill>
              </a:rPr>
              <a:t>Heilman</a:t>
            </a:r>
            <a:r>
              <a:rPr lang="en-AU" sz="1800" dirty="0" smtClean="0">
                <a:solidFill>
                  <a:schemeClr val="bg1"/>
                </a:solidFill>
              </a:rPr>
              <a:t>; 2001), and</a:t>
            </a:r>
          </a:p>
          <a:p>
            <a:r>
              <a:rPr lang="en-AU" sz="1800" dirty="0">
                <a:solidFill>
                  <a:schemeClr val="bg1"/>
                </a:solidFill>
              </a:rPr>
              <a:t>W</a:t>
            </a:r>
            <a:r>
              <a:rPr lang="en-AU" sz="1800" dirty="0" smtClean="0">
                <a:solidFill>
                  <a:schemeClr val="bg1"/>
                </a:solidFill>
              </a:rPr>
              <a:t>e </a:t>
            </a:r>
            <a:r>
              <a:rPr lang="en-AU" sz="1800" dirty="0">
                <a:solidFill>
                  <a:schemeClr val="bg1"/>
                </a:solidFill>
              </a:rPr>
              <a:t>contest the </a:t>
            </a:r>
            <a:r>
              <a:rPr lang="en-AU" sz="1800" dirty="0" smtClean="0">
                <a:solidFill>
                  <a:schemeClr val="bg1"/>
                </a:solidFill>
              </a:rPr>
              <a:t>notion </a:t>
            </a:r>
            <a:r>
              <a:rPr lang="en-AU" sz="1800" dirty="0">
                <a:solidFill>
                  <a:schemeClr val="bg1"/>
                </a:solidFill>
              </a:rPr>
              <a:t>that </a:t>
            </a:r>
            <a:r>
              <a:rPr lang="en-AU" sz="1800" dirty="0" smtClean="0">
                <a:solidFill>
                  <a:schemeClr val="bg1"/>
                </a:solidFill>
              </a:rPr>
              <a:t>senior women leaders </a:t>
            </a:r>
            <a:r>
              <a:rPr lang="en-AU" sz="1800" dirty="0">
                <a:solidFill>
                  <a:schemeClr val="bg1"/>
                </a:solidFill>
              </a:rPr>
              <a:t>need to be protected in challenging work assignments (Lee </a:t>
            </a:r>
            <a:r>
              <a:rPr lang="en-AU" sz="1800" i="1" dirty="0">
                <a:solidFill>
                  <a:schemeClr val="bg1"/>
                </a:solidFill>
              </a:rPr>
              <a:t>et al.,</a:t>
            </a:r>
            <a:r>
              <a:rPr lang="en-AU" sz="1800" dirty="0">
                <a:solidFill>
                  <a:schemeClr val="bg1"/>
                </a:solidFill>
              </a:rPr>
              <a:t> 2010; Glick and Fiske, 2001). </a:t>
            </a:r>
            <a:endParaRPr lang="en-AU" sz="1800" dirty="0" smtClean="0">
              <a:solidFill>
                <a:schemeClr val="bg1"/>
              </a:solidFill>
            </a:endParaRPr>
          </a:p>
          <a:p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Research Questions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20" y="1052736"/>
            <a:ext cx="8194279" cy="5185047"/>
          </a:xfrm>
        </p:spPr>
        <p:txBody>
          <a:bodyPr/>
          <a:lstStyle/>
          <a:p>
            <a:r>
              <a:rPr lang="en-AU" b="1" dirty="0" smtClean="0">
                <a:solidFill>
                  <a:schemeClr val="accent1"/>
                </a:solidFill>
              </a:rPr>
              <a:t>RQ 1</a:t>
            </a:r>
            <a:r>
              <a:rPr lang="en-AU" dirty="0" smtClean="0">
                <a:solidFill>
                  <a:schemeClr val="accent1"/>
                </a:solidFill>
              </a:rPr>
              <a:t>: </a:t>
            </a:r>
            <a:r>
              <a:rPr lang="en-AU" dirty="0" smtClean="0">
                <a:solidFill>
                  <a:schemeClr val="bg1"/>
                </a:solidFill>
              </a:rPr>
              <a:t>How effective are SWLs in shortening the path of relevance when IWS reflect equal status? </a:t>
            </a:r>
          </a:p>
          <a:p>
            <a:r>
              <a:rPr lang="en-AU" b="1" dirty="0" smtClean="0">
                <a:solidFill>
                  <a:schemeClr val="accent1"/>
                </a:solidFill>
              </a:rPr>
              <a:t>RQ 2</a:t>
            </a:r>
            <a:r>
              <a:rPr lang="en-AU" dirty="0" smtClean="0">
                <a:solidFill>
                  <a:schemeClr val="bg1"/>
                </a:solidFill>
              </a:rPr>
              <a:t>: How effective are SWLs in shortening the path of relevance when IWS promote them into high-status roles? </a:t>
            </a:r>
          </a:p>
          <a:p>
            <a:r>
              <a:rPr lang="en-AU" b="1" dirty="0" smtClean="0">
                <a:solidFill>
                  <a:schemeClr val="accent1"/>
                </a:solidFill>
              </a:rPr>
              <a:t>RQ 3</a:t>
            </a:r>
            <a:r>
              <a:rPr lang="en-AU" dirty="0" smtClean="0">
                <a:solidFill>
                  <a:schemeClr val="accent1"/>
                </a:solidFill>
              </a:rPr>
              <a:t>: </a:t>
            </a:r>
            <a:r>
              <a:rPr lang="en-AU" dirty="0" smtClean="0">
                <a:solidFill>
                  <a:schemeClr val="bg1"/>
                </a:solidFill>
              </a:rPr>
              <a:t>How effective are SWLs in shortening the path of relevance when IWS promote greater participation in unstructured group-task situations for lower-status members? </a:t>
            </a:r>
          </a:p>
          <a:p>
            <a:r>
              <a:rPr lang="en-AU" b="1" dirty="0">
                <a:solidFill>
                  <a:schemeClr val="accent1"/>
                </a:solidFill>
              </a:rPr>
              <a:t>RQ 4</a:t>
            </a:r>
            <a:r>
              <a:rPr lang="en-AU" dirty="0">
                <a:solidFill>
                  <a:schemeClr val="accent1"/>
                </a:solidFill>
              </a:rPr>
              <a:t>: </a:t>
            </a:r>
            <a:r>
              <a:rPr lang="en-AU" dirty="0">
                <a:solidFill>
                  <a:schemeClr val="bg1"/>
                </a:solidFill>
              </a:rPr>
              <a:t>How effective are SWLs in shortening the path of relevance when IWS enhance mentoring opportunities? 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endParaRPr lang="en-AU" dirty="0" smtClean="0">
              <a:solidFill>
                <a:schemeClr val="bg1"/>
              </a:solidFill>
            </a:endParaRPr>
          </a:p>
          <a:p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5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Methods</a:t>
            </a:r>
            <a:endParaRPr lang="en-AU" sz="2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52661" y="1052736"/>
            <a:ext cx="8424936" cy="2736304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AU" dirty="0" smtClean="0">
                <a:solidFill>
                  <a:schemeClr val="bg1"/>
                </a:solidFill>
              </a:rPr>
              <a:t>Thematic analysis using MAX-QDA qualitative software &amp; a realist approach of lived experiences;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AU" dirty="0" smtClean="0">
                <a:solidFill>
                  <a:schemeClr val="bg1"/>
                </a:solidFill>
              </a:rPr>
              <a:t>Techniques explored whether SWLs acted on </a:t>
            </a:r>
            <a:r>
              <a:rPr lang="en-AU" dirty="0" smtClean="0">
                <a:solidFill>
                  <a:schemeClr val="accent1"/>
                </a:solidFill>
              </a:rPr>
              <a:t>ability alone </a:t>
            </a:r>
            <a:r>
              <a:rPr lang="en-AU" dirty="0" smtClean="0">
                <a:solidFill>
                  <a:schemeClr val="bg1"/>
                </a:solidFill>
              </a:rPr>
              <a:t>or if experiences reflected an </a:t>
            </a:r>
            <a:r>
              <a:rPr lang="en-AU" dirty="0" smtClean="0">
                <a:solidFill>
                  <a:schemeClr val="accent1"/>
                </a:solidFill>
              </a:rPr>
              <a:t>institutionalised effect</a:t>
            </a:r>
            <a:r>
              <a:rPr lang="en-AU" dirty="0" smtClean="0">
                <a:solidFill>
                  <a:schemeClr val="bg1"/>
                </a:solidFill>
              </a:rPr>
              <a:t>;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AU" dirty="0">
                <a:solidFill>
                  <a:schemeClr val="bg1"/>
                </a:solidFill>
              </a:rPr>
              <a:t>A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>
                <a:solidFill>
                  <a:schemeClr val="bg1"/>
                </a:solidFill>
              </a:rPr>
              <a:t>semi-structured interview process of twenty seven senior women </a:t>
            </a:r>
            <a:r>
              <a:rPr lang="en-AU" dirty="0" smtClean="0">
                <a:solidFill>
                  <a:schemeClr val="bg1"/>
                </a:solidFill>
              </a:rPr>
              <a:t>leaders from a variety of industries;</a:t>
            </a:r>
          </a:p>
          <a:p>
            <a:pPr fontAlgn="auto">
              <a:spcAft>
                <a:spcPts val="0"/>
              </a:spcAft>
              <a:buClr>
                <a:schemeClr val="accent1"/>
              </a:buClr>
              <a:defRPr/>
            </a:pPr>
            <a:r>
              <a:rPr lang="en-AU" dirty="0">
                <a:solidFill>
                  <a:schemeClr val="bg1"/>
                </a:solidFill>
              </a:rPr>
              <a:t>L</a:t>
            </a:r>
            <a:r>
              <a:rPr lang="en-AU" dirty="0" smtClean="0">
                <a:solidFill>
                  <a:schemeClr val="bg1"/>
                </a:solidFill>
              </a:rPr>
              <a:t>eaders were either </a:t>
            </a:r>
            <a:r>
              <a:rPr lang="en-AU" dirty="0">
                <a:solidFill>
                  <a:schemeClr val="bg1"/>
                </a:solidFill>
              </a:rPr>
              <a:t>fully effective (FE) or not effective (NE) at shortening the path of relevance (POR) based on the institutionalised factor for RQ1 through RQ4 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Results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2" y="917679"/>
            <a:ext cx="8727312" cy="4114800"/>
          </a:xfrm>
        </p:spPr>
        <p:txBody>
          <a:bodyPr/>
          <a:lstStyle/>
          <a:p>
            <a:r>
              <a:rPr lang="en-AU" sz="2000" b="1" dirty="0" smtClean="0">
                <a:solidFill>
                  <a:schemeClr val="accent1"/>
                </a:solidFill>
              </a:rPr>
              <a:t>For RQ1</a:t>
            </a:r>
            <a:r>
              <a:rPr lang="en-AU" sz="2000" dirty="0" smtClean="0">
                <a:solidFill>
                  <a:schemeClr val="bg1"/>
                </a:solidFill>
              </a:rPr>
              <a:t>, fully effective </a:t>
            </a:r>
            <a:r>
              <a:rPr lang="en-AU" sz="2000" dirty="0">
                <a:solidFill>
                  <a:schemeClr val="bg1"/>
                </a:solidFill>
              </a:rPr>
              <a:t>workplace structures based on equality practices </a:t>
            </a:r>
            <a:r>
              <a:rPr lang="en-AU" sz="2000" dirty="0" smtClean="0">
                <a:solidFill>
                  <a:schemeClr val="bg1"/>
                </a:solidFill>
              </a:rPr>
              <a:t>represented </a:t>
            </a:r>
            <a:r>
              <a:rPr lang="en-AU" sz="2000" dirty="0">
                <a:solidFill>
                  <a:schemeClr val="bg1"/>
                </a:solidFill>
              </a:rPr>
              <a:t>sixty-six per cent of lived experiences while practices that </a:t>
            </a:r>
            <a:r>
              <a:rPr lang="en-AU" sz="2000" dirty="0" smtClean="0">
                <a:solidFill>
                  <a:schemeClr val="bg1"/>
                </a:solidFill>
              </a:rPr>
              <a:t>were </a:t>
            </a:r>
            <a:r>
              <a:rPr lang="en-AU" sz="2000" dirty="0">
                <a:solidFill>
                  <a:schemeClr val="bg1"/>
                </a:solidFill>
              </a:rPr>
              <a:t>‘not effective’ and based on ability alone </a:t>
            </a:r>
            <a:r>
              <a:rPr lang="en-AU" sz="2000" dirty="0" smtClean="0">
                <a:solidFill>
                  <a:schemeClr val="bg1"/>
                </a:solidFill>
              </a:rPr>
              <a:t>represented </a:t>
            </a:r>
            <a:r>
              <a:rPr lang="en-AU" sz="2000" dirty="0">
                <a:solidFill>
                  <a:schemeClr val="bg1"/>
                </a:solidFill>
              </a:rPr>
              <a:t>thirty per cent of </a:t>
            </a:r>
            <a:r>
              <a:rPr lang="en-AU" sz="2000" dirty="0" smtClean="0">
                <a:solidFill>
                  <a:schemeClr val="bg1"/>
                </a:solidFill>
              </a:rPr>
              <a:t>experiences;</a:t>
            </a:r>
          </a:p>
          <a:p>
            <a:r>
              <a:rPr lang="en-AU" sz="2000" b="1" dirty="0" smtClean="0">
                <a:solidFill>
                  <a:schemeClr val="accent1"/>
                </a:solidFill>
              </a:rPr>
              <a:t>For RQ2</a:t>
            </a:r>
            <a:r>
              <a:rPr lang="en-AU" sz="2000" dirty="0" smtClean="0">
                <a:solidFill>
                  <a:schemeClr val="accent1"/>
                </a:solidFill>
              </a:rPr>
              <a:t>, </a:t>
            </a:r>
            <a:r>
              <a:rPr lang="en-AU" sz="2000" dirty="0" smtClean="0">
                <a:solidFill>
                  <a:schemeClr val="bg1"/>
                </a:solidFill>
              </a:rPr>
              <a:t>fully </a:t>
            </a:r>
            <a:r>
              <a:rPr lang="en-AU" sz="2000" dirty="0">
                <a:solidFill>
                  <a:schemeClr val="bg1"/>
                </a:solidFill>
              </a:rPr>
              <a:t>effective workplace structures that enable women to achieve high status roles </a:t>
            </a:r>
            <a:r>
              <a:rPr lang="en-AU" sz="2000" dirty="0" smtClean="0">
                <a:solidFill>
                  <a:schemeClr val="bg1"/>
                </a:solidFill>
              </a:rPr>
              <a:t>represented </a:t>
            </a:r>
            <a:r>
              <a:rPr lang="en-AU" sz="2000" dirty="0">
                <a:solidFill>
                  <a:schemeClr val="bg1"/>
                </a:solidFill>
              </a:rPr>
              <a:t>61.4 per cent of lived experiences while practices that </a:t>
            </a:r>
            <a:r>
              <a:rPr lang="en-AU" sz="2000" dirty="0" smtClean="0">
                <a:solidFill>
                  <a:schemeClr val="bg1"/>
                </a:solidFill>
              </a:rPr>
              <a:t>were </a:t>
            </a:r>
            <a:r>
              <a:rPr lang="en-AU" sz="2000" dirty="0">
                <a:solidFill>
                  <a:schemeClr val="bg1"/>
                </a:solidFill>
              </a:rPr>
              <a:t>not effective </a:t>
            </a:r>
            <a:r>
              <a:rPr lang="en-AU" sz="2000" dirty="0" smtClean="0">
                <a:solidFill>
                  <a:schemeClr val="bg1"/>
                </a:solidFill>
              </a:rPr>
              <a:t>represented </a:t>
            </a:r>
            <a:r>
              <a:rPr lang="en-AU" sz="2000" dirty="0">
                <a:solidFill>
                  <a:schemeClr val="bg1"/>
                </a:solidFill>
              </a:rPr>
              <a:t>32.4 per cent of </a:t>
            </a:r>
            <a:r>
              <a:rPr lang="en-AU" sz="2000" dirty="0" smtClean="0">
                <a:solidFill>
                  <a:schemeClr val="bg1"/>
                </a:solidFill>
              </a:rPr>
              <a:t>experiences;</a:t>
            </a:r>
          </a:p>
          <a:p>
            <a:r>
              <a:rPr lang="en-AU" sz="2000" b="1" dirty="0" smtClean="0">
                <a:solidFill>
                  <a:schemeClr val="accent1"/>
                </a:solidFill>
              </a:rPr>
              <a:t>For RQ3</a:t>
            </a:r>
            <a:r>
              <a:rPr lang="en-AU" sz="2000" dirty="0" smtClean="0">
                <a:solidFill>
                  <a:schemeClr val="accent1"/>
                </a:solidFill>
              </a:rPr>
              <a:t>, </a:t>
            </a:r>
            <a:r>
              <a:rPr lang="en-AU" sz="2000" dirty="0" smtClean="0">
                <a:solidFill>
                  <a:schemeClr val="bg1"/>
                </a:solidFill>
              </a:rPr>
              <a:t>fully </a:t>
            </a:r>
            <a:r>
              <a:rPr lang="en-AU" sz="2000" dirty="0">
                <a:solidFill>
                  <a:schemeClr val="bg1"/>
                </a:solidFill>
              </a:rPr>
              <a:t>effective workplace structures that </a:t>
            </a:r>
            <a:r>
              <a:rPr lang="en-AU" sz="2000" dirty="0" smtClean="0">
                <a:solidFill>
                  <a:schemeClr val="bg1"/>
                </a:solidFill>
              </a:rPr>
              <a:t>promoted </a:t>
            </a:r>
            <a:r>
              <a:rPr lang="en-AU" sz="2000" dirty="0">
                <a:solidFill>
                  <a:schemeClr val="bg1"/>
                </a:solidFill>
              </a:rPr>
              <a:t>greater participation in group-task situations for lower-status members </a:t>
            </a:r>
            <a:r>
              <a:rPr lang="en-AU" sz="2000" dirty="0" smtClean="0">
                <a:solidFill>
                  <a:schemeClr val="bg1"/>
                </a:solidFill>
              </a:rPr>
              <a:t>represented </a:t>
            </a:r>
            <a:r>
              <a:rPr lang="en-AU" sz="2000" dirty="0">
                <a:solidFill>
                  <a:schemeClr val="bg1"/>
                </a:solidFill>
              </a:rPr>
              <a:t>57.55 per cent of lived experiences while practices that </a:t>
            </a:r>
            <a:r>
              <a:rPr lang="en-AU" sz="2000" dirty="0" smtClean="0">
                <a:solidFill>
                  <a:schemeClr val="bg1"/>
                </a:solidFill>
              </a:rPr>
              <a:t>were </a:t>
            </a:r>
            <a:r>
              <a:rPr lang="en-AU" sz="2000" dirty="0">
                <a:solidFill>
                  <a:schemeClr val="bg1"/>
                </a:solidFill>
              </a:rPr>
              <a:t>not effective </a:t>
            </a:r>
            <a:r>
              <a:rPr lang="en-AU" sz="2000" dirty="0" smtClean="0">
                <a:solidFill>
                  <a:schemeClr val="bg1"/>
                </a:solidFill>
              </a:rPr>
              <a:t>represented </a:t>
            </a:r>
            <a:r>
              <a:rPr lang="en-AU" sz="2000" dirty="0">
                <a:solidFill>
                  <a:schemeClr val="bg1"/>
                </a:solidFill>
              </a:rPr>
              <a:t>31.13 per cent of </a:t>
            </a:r>
            <a:r>
              <a:rPr lang="en-AU" sz="2000" dirty="0" smtClean="0">
                <a:solidFill>
                  <a:schemeClr val="bg1"/>
                </a:solidFill>
              </a:rPr>
              <a:t>experiences;</a:t>
            </a:r>
            <a:r>
              <a:rPr lang="en-AU" sz="2000" dirty="0">
                <a:solidFill>
                  <a:schemeClr val="bg1"/>
                </a:solidFill>
              </a:rPr>
              <a:t> </a:t>
            </a:r>
            <a:r>
              <a:rPr lang="en-AU" sz="2000" dirty="0" smtClean="0">
                <a:solidFill>
                  <a:schemeClr val="bg1"/>
                </a:solidFill>
              </a:rPr>
              <a:t>and</a:t>
            </a:r>
          </a:p>
          <a:p>
            <a:r>
              <a:rPr lang="en-AU" sz="2000" b="1" dirty="0" smtClean="0">
                <a:solidFill>
                  <a:schemeClr val="accent1"/>
                </a:solidFill>
              </a:rPr>
              <a:t>For RQ4</a:t>
            </a:r>
            <a:r>
              <a:rPr lang="en-AU" sz="2000" dirty="0" smtClean="0">
                <a:solidFill>
                  <a:schemeClr val="accent1"/>
                </a:solidFill>
              </a:rPr>
              <a:t>, </a:t>
            </a:r>
            <a:r>
              <a:rPr lang="en-AU" sz="2000" dirty="0" smtClean="0">
                <a:solidFill>
                  <a:schemeClr val="bg1"/>
                </a:solidFill>
              </a:rPr>
              <a:t>fully </a:t>
            </a:r>
            <a:r>
              <a:rPr lang="en-AU" sz="2000" dirty="0">
                <a:solidFill>
                  <a:schemeClr val="bg1"/>
                </a:solidFill>
              </a:rPr>
              <a:t>effective workplace structures that enhance mentoring opportunities for SWLs represent 73.47 per cent of lived experiences while practices that are not effective represent 18.37 per cent of experiences </a:t>
            </a:r>
            <a:endParaRPr lang="en-AU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1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00113"/>
          </a:xfrm>
        </p:spPr>
        <p:txBody>
          <a:bodyPr/>
          <a:lstStyle/>
          <a:p>
            <a:r>
              <a:rPr lang="en-AU" sz="2800" dirty="0" smtClean="0"/>
              <a:t>Discussion 1 </a:t>
            </a:r>
            <a:endParaRPr lang="en-AU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22848" cy="4114800"/>
          </a:xfrm>
        </p:spPr>
        <p:txBody>
          <a:bodyPr/>
          <a:lstStyle/>
          <a:p>
            <a:r>
              <a:rPr lang="en-AU" sz="2000" dirty="0">
                <a:solidFill>
                  <a:schemeClr val="bg1"/>
                </a:solidFill>
              </a:rPr>
              <a:t>We found strong </a:t>
            </a:r>
            <a:r>
              <a:rPr lang="en-AU" sz="2000" dirty="0" smtClean="0">
                <a:solidFill>
                  <a:schemeClr val="bg1"/>
                </a:solidFill>
              </a:rPr>
              <a:t>evidence </a:t>
            </a:r>
            <a:r>
              <a:rPr lang="en-AU" sz="2000" dirty="0">
                <a:solidFill>
                  <a:schemeClr val="bg1"/>
                </a:solidFill>
              </a:rPr>
              <a:t>of fully </a:t>
            </a:r>
            <a:r>
              <a:rPr lang="en-AU" sz="2000" dirty="0" smtClean="0">
                <a:solidFill>
                  <a:schemeClr val="bg1"/>
                </a:solidFill>
              </a:rPr>
              <a:t>effective workplace structures. They were not a </a:t>
            </a:r>
            <a:r>
              <a:rPr lang="en-AU" sz="2000" dirty="0">
                <a:solidFill>
                  <a:schemeClr val="bg1"/>
                </a:solidFill>
              </a:rPr>
              <a:t>by-product of male-typed jobs or inequality practices</a:t>
            </a:r>
            <a:r>
              <a:rPr lang="en-AU" sz="2000" dirty="0" smtClean="0">
                <a:solidFill>
                  <a:schemeClr val="bg1"/>
                </a:solidFill>
              </a:rPr>
              <a:t>, did </a:t>
            </a:r>
            <a:r>
              <a:rPr lang="en-AU" sz="2000" dirty="0">
                <a:solidFill>
                  <a:schemeClr val="bg1"/>
                </a:solidFill>
              </a:rPr>
              <a:t>not lead to </a:t>
            </a:r>
            <a:r>
              <a:rPr lang="en-AU" sz="2000" dirty="0">
                <a:solidFill>
                  <a:schemeClr val="accent1"/>
                </a:solidFill>
              </a:rPr>
              <a:t>differences in perceived competence </a:t>
            </a:r>
            <a:r>
              <a:rPr lang="en-AU" sz="2000" dirty="0">
                <a:solidFill>
                  <a:schemeClr val="bg1"/>
                </a:solidFill>
              </a:rPr>
              <a:t>as noted by previous researchers (Joshi </a:t>
            </a:r>
            <a:r>
              <a:rPr lang="en-AU" sz="2000" i="1" dirty="0">
                <a:solidFill>
                  <a:schemeClr val="bg1"/>
                </a:solidFill>
              </a:rPr>
              <a:t>et al.,</a:t>
            </a:r>
            <a:r>
              <a:rPr lang="en-AU" sz="2000" dirty="0">
                <a:solidFill>
                  <a:schemeClr val="bg1"/>
                </a:solidFill>
              </a:rPr>
              <a:t> 2015; Ridgeway, </a:t>
            </a:r>
            <a:r>
              <a:rPr lang="en-AU" sz="2000" dirty="0" smtClean="0">
                <a:solidFill>
                  <a:schemeClr val="bg1"/>
                </a:solidFill>
              </a:rPr>
              <a:t>2014</a:t>
            </a:r>
            <a:r>
              <a:rPr lang="en-AU" sz="2000" dirty="0">
                <a:solidFill>
                  <a:schemeClr val="bg1"/>
                </a:solidFill>
              </a:rPr>
              <a:t>)</a:t>
            </a:r>
            <a:r>
              <a:rPr lang="en-AU" sz="20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AU" sz="2000" dirty="0">
                <a:solidFill>
                  <a:schemeClr val="bg1"/>
                </a:solidFill>
              </a:rPr>
              <a:t>Open-structured tasks and group-task roles led to SWLs feeling much more </a:t>
            </a:r>
            <a:r>
              <a:rPr lang="en-AU" sz="2000" dirty="0">
                <a:solidFill>
                  <a:schemeClr val="accent1"/>
                </a:solidFill>
              </a:rPr>
              <a:t>supported and equal </a:t>
            </a:r>
            <a:r>
              <a:rPr lang="en-AU" sz="2000" dirty="0">
                <a:solidFill>
                  <a:schemeClr val="bg1"/>
                </a:solidFill>
              </a:rPr>
              <a:t>with </a:t>
            </a:r>
            <a:r>
              <a:rPr lang="en-AU" sz="2000" dirty="0" smtClean="0">
                <a:solidFill>
                  <a:schemeClr val="bg1"/>
                </a:solidFill>
              </a:rPr>
              <a:t>men;</a:t>
            </a:r>
          </a:p>
          <a:p>
            <a:r>
              <a:rPr lang="en-AU" sz="2000" dirty="0">
                <a:solidFill>
                  <a:schemeClr val="bg1"/>
                </a:solidFill>
              </a:rPr>
              <a:t>N</a:t>
            </a:r>
            <a:r>
              <a:rPr lang="en-AU" sz="2000" dirty="0" smtClean="0">
                <a:solidFill>
                  <a:schemeClr val="bg1"/>
                </a:solidFill>
              </a:rPr>
              <a:t>etworks </a:t>
            </a:r>
            <a:r>
              <a:rPr lang="en-AU" sz="2000" dirty="0">
                <a:solidFill>
                  <a:schemeClr val="bg1"/>
                </a:solidFill>
              </a:rPr>
              <a:t>of </a:t>
            </a:r>
            <a:r>
              <a:rPr lang="en-AU" sz="2000" dirty="0" smtClean="0">
                <a:solidFill>
                  <a:schemeClr val="bg1"/>
                </a:solidFill>
              </a:rPr>
              <a:t>support through formal </a:t>
            </a:r>
            <a:r>
              <a:rPr lang="en-AU" sz="2000" dirty="0">
                <a:solidFill>
                  <a:schemeClr val="bg1"/>
                </a:solidFill>
              </a:rPr>
              <a:t>mentoring opportunities that significantly </a:t>
            </a:r>
            <a:r>
              <a:rPr lang="en-AU" sz="2000" dirty="0">
                <a:solidFill>
                  <a:schemeClr val="accent1"/>
                </a:solidFill>
              </a:rPr>
              <a:t>aided women’s career </a:t>
            </a:r>
            <a:r>
              <a:rPr lang="en-AU" sz="2000" dirty="0" smtClean="0">
                <a:solidFill>
                  <a:schemeClr val="bg1"/>
                </a:solidFill>
              </a:rPr>
              <a:t>prospects;</a:t>
            </a:r>
          </a:p>
          <a:p>
            <a:r>
              <a:rPr lang="en-AU" sz="2000" dirty="0">
                <a:solidFill>
                  <a:schemeClr val="bg1"/>
                </a:solidFill>
              </a:rPr>
              <a:t>N</a:t>
            </a:r>
            <a:r>
              <a:rPr lang="en-AU" sz="2000" dirty="0" smtClean="0">
                <a:solidFill>
                  <a:schemeClr val="bg1"/>
                </a:solidFill>
              </a:rPr>
              <a:t>o </a:t>
            </a:r>
            <a:r>
              <a:rPr lang="en-AU" sz="2000" dirty="0">
                <a:solidFill>
                  <a:schemeClr val="bg1"/>
                </a:solidFill>
              </a:rPr>
              <a:t>evidence that SWLs needed to be protected in challenging work situations (Glick and Fiske, 2001) or revered because of their gender (Lee </a:t>
            </a:r>
            <a:r>
              <a:rPr lang="en-AU" sz="2000" i="1" dirty="0">
                <a:solidFill>
                  <a:schemeClr val="bg1"/>
                </a:solidFill>
              </a:rPr>
              <a:t>et al.,</a:t>
            </a:r>
            <a:r>
              <a:rPr lang="en-AU" sz="2000" dirty="0">
                <a:solidFill>
                  <a:schemeClr val="bg1"/>
                </a:solidFill>
              </a:rPr>
              <a:t> 2010</a:t>
            </a:r>
            <a:r>
              <a:rPr lang="en-AU" sz="2000" dirty="0" smtClean="0">
                <a:solidFill>
                  <a:schemeClr val="accent1"/>
                </a:solidFill>
              </a:rPr>
              <a:t>), few </a:t>
            </a:r>
            <a:r>
              <a:rPr lang="en-AU" sz="2000" dirty="0">
                <a:solidFill>
                  <a:schemeClr val="accent1"/>
                </a:solidFill>
              </a:rPr>
              <a:t>instances </a:t>
            </a:r>
            <a:r>
              <a:rPr lang="en-AU" sz="2000" dirty="0" smtClean="0">
                <a:solidFill>
                  <a:schemeClr val="accent1"/>
                </a:solidFill>
              </a:rPr>
              <a:t>where </a:t>
            </a:r>
            <a:r>
              <a:rPr lang="en-AU" sz="2000" dirty="0">
                <a:solidFill>
                  <a:schemeClr val="accent1"/>
                </a:solidFill>
              </a:rPr>
              <a:t>leaders had to continually prove their competence </a:t>
            </a:r>
            <a:r>
              <a:rPr lang="en-AU" sz="2000" dirty="0">
                <a:solidFill>
                  <a:schemeClr val="bg1"/>
                </a:solidFill>
              </a:rPr>
              <a:t>over a period of time (Ridgeway, 2014; Berger </a:t>
            </a:r>
            <a:r>
              <a:rPr lang="en-AU" sz="2000" i="1" dirty="0">
                <a:solidFill>
                  <a:schemeClr val="bg1"/>
                </a:solidFill>
              </a:rPr>
              <a:t>et al.,</a:t>
            </a:r>
            <a:r>
              <a:rPr lang="en-AU" sz="2000" dirty="0">
                <a:solidFill>
                  <a:schemeClr val="bg1"/>
                </a:solidFill>
              </a:rPr>
              <a:t> 1980) </a:t>
            </a:r>
            <a:endParaRPr lang="en-AU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8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89" y="0"/>
            <a:ext cx="8229600" cy="900113"/>
          </a:xfrm>
        </p:spPr>
        <p:txBody>
          <a:bodyPr/>
          <a:lstStyle/>
          <a:p>
            <a:r>
              <a:rPr lang="en-AU" sz="2800" dirty="0" smtClean="0"/>
              <a:t>Discussion</a:t>
            </a:r>
            <a:r>
              <a:rPr lang="en-AU" sz="2800" dirty="0" smtClean="0"/>
              <a:t> </a:t>
            </a:r>
            <a:r>
              <a:rPr lang="en-AU" sz="2800" dirty="0" smtClean="0"/>
              <a:t>2</a:t>
            </a:r>
            <a:endParaRPr lang="en-AU" sz="28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3920" y="1052736"/>
            <a:ext cx="8700568" cy="5185047"/>
          </a:xfrm>
        </p:spPr>
        <p:txBody>
          <a:bodyPr/>
          <a:lstStyle/>
          <a:p>
            <a:r>
              <a:rPr lang="en-AU" sz="2000" dirty="0">
                <a:solidFill>
                  <a:schemeClr val="bg1"/>
                </a:solidFill>
              </a:rPr>
              <a:t>T</a:t>
            </a:r>
            <a:r>
              <a:rPr lang="en-AU" sz="2000" dirty="0" smtClean="0">
                <a:solidFill>
                  <a:schemeClr val="bg1"/>
                </a:solidFill>
              </a:rPr>
              <a:t>he </a:t>
            </a:r>
            <a:r>
              <a:rPr lang="en-AU" sz="2000" dirty="0">
                <a:solidFill>
                  <a:schemeClr val="bg1"/>
                </a:solidFill>
              </a:rPr>
              <a:t>absence </a:t>
            </a:r>
            <a:r>
              <a:rPr lang="en-AU" sz="2000" dirty="0" smtClean="0">
                <a:solidFill>
                  <a:schemeClr val="bg1"/>
                </a:solidFill>
              </a:rPr>
              <a:t>of </a:t>
            </a:r>
            <a:r>
              <a:rPr lang="en-AU" sz="2000" dirty="0">
                <a:solidFill>
                  <a:schemeClr val="bg1"/>
                </a:solidFill>
              </a:rPr>
              <a:t>workplace structures related to equality practices (30%), legitimate appointment to high-status roles (32.46%), greater participation for lower-status members (31.13%) and mentoring opportunities (18.37</a:t>
            </a:r>
            <a:r>
              <a:rPr lang="en-AU" sz="2000" dirty="0" smtClean="0">
                <a:solidFill>
                  <a:schemeClr val="bg1"/>
                </a:solidFill>
              </a:rPr>
              <a:t>%);</a:t>
            </a:r>
          </a:p>
          <a:p>
            <a:r>
              <a:rPr lang="en-AU" sz="2000" dirty="0">
                <a:solidFill>
                  <a:schemeClr val="bg1"/>
                </a:solidFill>
              </a:rPr>
              <a:t>N</a:t>
            </a:r>
            <a:r>
              <a:rPr lang="en-AU" sz="2000" dirty="0" smtClean="0">
                <a:solidFill>
                  <a:schemeClr val="bg1"/>
                </a:solidFill>
              </a:rPr>
              <a:t>on-legitimate </a:t>
            </a:r>
            <a:r>
              <a:rPr lang="en-AU" sz="2000" dirty="0">
                <a:solidFill>
                  <a:schemeClr val="bg1"/>
                </a:solidFill>
              </a:rPr>
              <a:t>equality practices meant that </a:t>
            </a:r>
            <a:r>
              <a:rPr lang="en-AU" sz="2000" dirty="0" smtClean="0">
                <a:solidFill>
                  <a:schemeClr val="bg1"/>
                </a:solidFill>
              </a:rPr>
              <a:t>SWLs had </a:t>
            </a:r>
            <a:r>
              <a:rPr lang="en-AU" sz="2000" dirty="0">
                <a:solidFill>
                  <a:schemeClr val="bg1"/>
                </a:solidFill>
              </a:rPr>
              <a:t>to place more effort on their </a:t>
            </a:r>
            <a:r>
              <a:rPr lang="en-AU" sz="2000" dirty="0">
                <a:solidFill>
                  <a:schemeClr val="accent1"/>
                </a:solidFill>
              </a:rPr>
              <a:t>ability alone </a:t>
            </a:r>
            <a:r>
              <a:rPr lang="en-AU" sz="2000" dirty="0">
                <a:solidFill>
                  <a:schemeClr val="bg1"/>
                </a:solidFill>
              </a:rPr>
              <a:t>to negotiate salary </a:t>
            </a:r>
            <a:r>
              <a:rPr lang="en-AU" sz="2000" dirty="0" smtClean="0">
                <a:solidFill>
                  <a:schemeClr val="bg1"/>
                </a:solidFill>
              </a:rPr>
              <a:t>arrangements;</a:t>
            </a:r>
          </a:p>
          <a:p>
            <a:r>
              <a:rPr lang="en-AU" sz="2000" dirty="0">
                <a:solidFill>
                  <a:schemeClr val="bg1"/>
                </a:solidFill>
              </a:rPr>
              <a:t>Less flexibility within roles and less inclusive workplaces left them feeling </a:t>
            </a:r>
            <a:r>
              <a:rPr lang="en-AU" sz="2000" dirty="0">
                <a:solidFill>
                  <a:schemeClr val="accent1"/>
                </a:solidFill>
              </a:rPr>
              <a:t>vulnerable and </a:t>
            </a:r>
            <a:r>
              <a:rPr lang="en-AU" sz="2000" dirty="0" smtClean="0">
                <a:solidFill>
                  <a:schemeClr val="accent1"/>
                </a:solidFill>
              </a:rPr>
              <a:t>exposed</a:t>
            </a:r>
            <a:r>
              <a:rPr lang="en-AU" sz="200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AU" sz="2000" dirty="0">
                <a:solidFill>
                  <a:schemeClr val="bg1"/>
                </a:solidFill>
              </a:rPr>
              <a:t>Other experiences related to the poor design of work, structural disadvantages for women wanting to start a family and feelings of </a:t>
            </a:r>
            <a:r>
              <a:rPr lang="en-AU" sz="2000" dirty="0">
                <a:solidFill>
                  <a:schemeClr val="accent1"/>
                </a:solidFill>
              </a:rPr>
              <a:t>isolation of ‘going it alone</a:t>
            </a:r>
            <a:r>
              <a:rPr lang="en-AU" sz="2000" dirty="0" smtClean="0">
                <a:solidFill>
                  <a:schemeClr val="bg1"/>
                </a:solidFill>
              </a:rPr>
              <a:t>’;</a:t>
            </a:r>
          </a:p>
          <a:p>
            <a:r>
              <a:rPr lang="en-AU" sz="2000" dirty="0">
                <a:solidFill>
                  <a:schemeClr val="bg1"/>
                </a:solidFill>
              </a:rPr>
              <a:t>Structures that were not effective parallel situations of tokenism (</a:t>
            </a:r>
            <a:r>
              <a:rPr lang="en-AU" sz="2000" dirty="0" err="1">
                <a:solidFill>
                  <a:schemeClr val="bg1"/>
                </a:solidFill>
              </a:rPr>
              <a:t>Kanter</a:t>
            </a:r>
            <a:r>
              <a:rPr lang="en-AU" sz="2000" dirty="0">
                <a:solidFill>
                  <a:schemeClr val="bg1"/>
                </a:solidFill>
              </a:rPr>
              <a:t>, 1977), conform to common stereotypes of male-typed jobs being unsuitable for women (Wang and Kelan, 2013), or roles that </a:t>
            </a:r>
            <a:r>
              <a:rPr lang="en-AU" sz="2000" dirty="0" smtClean="0">
                <a:solidFill>
                  <a:schemeClr val="bg1"/>
                </a:solidFill>
              </a:rPr>
              <a:t>appeared </a:t>
            </a:r>
            <a:r>
              <a:rPr lang="en-AU" sz="2000" dirty="0">
                <a:solidFill>
                  <a:schemeClr val="bg1"/>
                </a:solidFill>
              </a:rPr>
              <a:t>to favour men more than women </a:t>
            </a:r>
            <a:endParaRPr lang="en-AU" sz="2000" dirty="0" smtClean="0">
              <a:solidFill>
                <a:schemeClr val="bg1"/>
              </a:solidFill>
            </a:endParaRPr>
          </a:p>
          <a:p>
            <a:endParaRPr lang="en-A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419495"/>
      </p:ext>
    </p:extLst>
  </p:cSld>
  <p:clrMapOvr>
    <a:masterClrMapping/>
  </p:clrMapOvr>
</p:sld>
</file>

<file path=ppt/theme/theme1.xml><?xml version="1.0" encoding="utf-8"?>
<a:theme xmlns:a="http://schemas.openxmlformats.org/drawingml/2006/main" name="12-1972_USQ_corp_temp_black_style1[1]">
  <a:themeElements>
    <a:clrScheme name="">
      <a:dk1>
        <a:srgbClr val="000066"/>
      </a:dk1>
      <a:lt1>
        <a:srgbClr val="FFFFFF"/>
      </a:lt1>
      <a:dk2>
        <a:srgbClr val="0000CC"/>
      </a:dk2>
      <a:lt2>
        <a:srgbClr val="FFC400"/>
      </a:lt2>
      <a:accent1>
        <a:srgbClr val="FF6421"/>
      </a:accent1>
      <a:accent2>
        <a:srgbClr val="FFF580"/>
      </a:accent2>
      <a:accent3>
        <a:srgbClr val="AAAAE2"/>
      </a:accent3>
      <a:accent4>
        <a:srgbClr val="DADADA"/>
      </a:accent4>
      <a:accent5>
        <a:srgbClr val="FFB8AB"/>
      </a:accent5>
      <a:accent6>
        <a:srgbClr val="E7DE73"/>
      </a:accent6>
      <a:hlink>
        <a:srgbClr val="99CCFF"/>
      </a:hlink>
      <a:folHlink>
        <a:srgbClr val="0066FF"/>
      </a:folHlink>
    </a:clrScheme>
    <a:fontScheme name="edu_ppt_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edu_ppt_temp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_ppt_temp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_ppt_temp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12-1972_USQ_corp_temp_black_style1[1]</Template>
  <TotalTime>152</TotalTime>
  <Words>957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</vt:lpstr>
      <vt:lpstr>Times New Roman</vt:lpstr>
      <vt:lpstr>Verdana</vt:lpstr>
      <vt:lpstr>Wingdings</vt:lpstr>
      <vt:lpstr>12-1972_USQ_corp_temp_black_style1[1]</vt:lpstr>
      <vt:lpstr>Clip</vt:lpstr>
      <vt:lpstr>Minimising the Gender Status Effects on Performance for Women in Leadership </vt:lpstr>
      <vt:lpstr>Research Aims</vt:lpstr>
      <vt:lpstr>Scope of Research</vt:lpstr>
      <vt:lpstr>Some theoretical approaches</vt:lpstr>
      <vt:lpstr>Research Questions</vt:lpstr>
      <vt:lpstr>Methods</vt:lpstr>
      <vt:lpstr>Results</vt:lpstr>
      <vt:lpstr>Discussion 1 </vt:lpstr>
      <vt:lpstr>Discussion 2</vt:lpstr>
      <vt:lpstr>PowerPoint Presentation</vt:lpstr>
    </vt:vector>
  </TitlesOfParts>
  <Company>University of Southern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Kate Charles</dc:creator>
  <cp:lastModifiedBy>Peter Murray</cp:lastModifiedBy>
  <cp:revision>41</cp:revision>
  <dcterms:created xsi:type="dcterms:W3CDTF">2013-06-04T23:35:05Z</dcterms:created>
  <dcterms:modified xsi:type="dcterms:W3CDTF">2017-07-30T04:35:56Z</dcterms:modified>
</cp:coreProperties>
</file>