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8" r:id="rId2"/>
    <p:sldId id="260" r:id="rId3"/>
    <p:sldId id="259" r:id="rId4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12307"/>
    <a:srgbClr val="027C16"/>
    <a:srgbClr val="A3EDFF"/>
    <a:srgbClr val="303030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nightn\ownCloud\Post-Doc%20Work\Crown%20Rot%20Trials%20including%20Tolerance-DH%202010%20to%202014\Durum%20DH%20Data%20redone%202011-2014\Durum%20DH%20Data%20redone%202011-201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nightn\ownCloud\Post-Doc%20Work\Crown%20Rot%20Trials%20including%20Tolerance-DH%202010%20to%202014\Durum%20DH%20Data%20redone%202011-2014\Durum%20DH%20Data%20redone%202011-2014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4725114065987"/>
          <c:y val="6.8513291170544818E-2"/>
          <c:w val="0.80465858662275913"/>
          <c:h val="0.862973417658910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'2014'!$AW$162</c:f>
              <c:strCache>
                <c:ptCount val="1"/>
                <c:pt idx="0">
                  <c:v>DH</c:v>
                </c:pt>
              </c:strCache>
            </c:strRef>
          </c:tx>
          <c:spPr>
            <a:solidFill>
              <a:srgbClr val="B12307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'2014'!$BE$162:$BH$162</c:f>
                <c:numCache>
                  <c:formatCode>General</c:formatCode>
                  <c:ptCount val="4"/>
                  <c:pt idx="0">
                    <c:v>0.625</c:v>
                  </c:pt>
                  <c:pt idx="1">
                    <c:v>5.3963379906819604</c:v>
                  </c:pt>
                  <c:pt idx="2">
                    <c:v>6.5135946544577541</c:v>
                  </c:pt>
                  <c:pt idx="3">
                    <c:v>0</c:v>
                  </c:pt>
                </c:numCache>
              </c:numRef>
            </c:plus>
            <c:minus>
              <c:numRef>
                <c:f>'2014'!$BE$162:$BH$162</c:f>
                <c:numCache>
                  <c:formatCode>General</c:formatCode>
                  <c:ptCount val="4"/>
                  <c:pt idx="0">
                    <c:v>0.625</c:v>
                  </c:pt>
                  <c:pt idx="1">
                    <c:v>5.3963379906819604</c:v>
                  </c:pt>
                  <c:pt idx="2">
                    <c:v>6.5135946544577541</c:v>
                  </c:pt>
                  <c:pt idx="3">
                    <c:v>0</c:v>
                  </c:pt>
                </c:numCache>
              </c:numRef>
            </c:minus>
          </c:errBars>
          <c:cat>
            <c:strRef>
              <c:f>'2014'!$AX$161:$AZ$161</c:f>
              <c:strCache>
                <c:ptCount val="3"/>
                <c:pt idx="0">
                  <c:v>0-6 cm</c:v>
                </c:pt>
                <c:pt idx="1">
                  <c:v>6-12 cm</c:v>
                </c:pt>
                <c:pt idx="2">
                  <c:v>12-18 cm</c:v>
                </c:pt>
              </c:strCache>
            </c:strRef>
          </c:cat>
          <c:val>
            <c:numRef>
              <c:f>'2014'!$AX$162:$AZ$162</c:f>
              <c:numCache>
                <c:formatCode>General</c:formatCode>
                <c:ptCount val="3"/>
                <c:pt idx="0">
                  <c:v>99.375</c:v>
                </c:pt>
                <c:pt idx="1">
                  <c:v>58.125</c:v>
                </c:pt>
                <c:pt idx="2">
                  <c:v>28.125</c:v>
                </c:pt>
              </c:numCache>
            </c:numRef>
          </c:val>
        </c:ser>
        <c:ser>
          <c:idx val="1"/>
          <c:order val="1"/>
          <c:tx>
            <c:strRef>
              <c:f>'2014'!$AW$163</c:f>
              <c:strCache>
                <c:ptCount val="1"/>
                <c:pt idx="0">
                  <c:v>GR</c:v>
                </c:pt>
              </c:strCache>
            </c:strRef>
          </c:tx>
          <c:spPr>
            <a:pattFill prst="pct70">
              <a:fgClr>
                <a:srgbClr val="027C16"/>
              </a:fgClr>
              <a:bgClr>
                <a:srgbClr val="FFFFFF"/>
              </a:bgClr>
            </a:pattFill>
          </c:spPr>
          <c:invertIfNegative val="0"/>
          <c:errBars>
            <c:errBarType val="both"/>
            <c:errValType val="cust"/>
            <c:noEndCap val="0"/>
            <c:plus>
              <c:numRef>
                <c:f>'2014'!$BE$163:$BH$163</c:f>
                <c:numCache>
                  <c:formatCode>General</c:formatCode>
                  <c:ptCount val="4"/>
                  <c:pt idx="0">
                    <c:v>1.40988553356006</c:v>
                  </c:pt>
                  <c:pt idx="1">
                    <c:v>5.8155450747224915</c:v>
                  </c:pt>
                  <c:pt idx="2">
                    <c:v>6.9115596834625181</c:v>
                  </c:pt>
                  <c:pt idx="3">
                    <c:v>0</c:v>
                  </c:pt>
                </c:numCache>
              </c:numRef>
            </c:plus>
            <c:minus>
              <c:numRef>
                <c:f>'2014'!$BE$163:$BH$163</c:f>
                <c:numCache>
                  <c:formatCode>General</c:formatCode>
                  <c:ptCount val="4"/>
                  <c:pt idx="0">
                    <c:v>1.40988553356006</c:v>
                  </c:pt>
                  <c:pt idx="1">
                    <c:v>5.8155450747224915</c:v>
                  </c:pt>
                  <c:pt idx="2">
                    <c:v>6.9115596834625181</c:v>
                  </c:pt>
                  <c:pt idx="3">
                    <c:v>0</c:v>
                  </c:pt>
                </c:numCache>
              </c:numRef>
            </c:minus>
          </c:errBars>
          <c:cat>
            <c:strRef>
              <c:f>'2014'!$AX$161:$AZ$161</c:f>
              <c:strCache>
                <c:ptCount val="3"/>
                <c:pt idx="0">
                  <c:v>0-6 cm</c:v>
                </c:pt>
                <c:pt idx="1">
                  <c:v>6-12 cm</c:v>
                </c:pt>
                <c:pt idx="2">
                  <c:v>12-18 cm</c:v>
                </c:pt>
              </c:strCache>
            </c:strRef>
          </c:cat>
          <c:val>
            <c:numRef>
              <c:f>'2014'!$AX$163:$AZ$163</c:f>
              <c:numCache>
                <c:formatCode>General</c:formatCode>
                <c:ptCount val="3"/>
                <c:pt idx="0">
                  <c:v>95.9375</c:v>
                </c:pt>
                <c:pt idx="1">
                  <c:v>43.75</c:v>
                </c:pt>
                <c:pt idx="2">
                  <c:v>24.375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072744"/>
        <c:axId val="275073528"/>
      </c:barChart>
      <c:catAx>
        <c:axId val="2750727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75073528"/>
        <c:crosses val="autoZero"/>
        <c:auto val="1"/>
        <c:lblAlgn val="ctr"/>
        <c:lblOffset val="100"/>
        <c:noMultiLvlLbl val="0"/>
      </c:catAx>
      <c:valAx>
        <c:axId val="275073528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500"/>
                </a:pPr>
                <a:r>
                  <a:rPr lang="en-US" sz="1500"/>
                  <a:t>Visual Symptoms (%)</a:t>
                </a:r>
              </a:p>
            </c:rich>
          </c:tx>
          <c:layout>
            <c:manualLayout>
              <c:xMode val="edge"/>
              <c:yMode val="edge"/>
              <c:x val="5.5665998747734188E-3"/>
              <c:y val="0.1213715789423002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75072744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900637142610257"/>
          <c:y val="5.6185519563241484E-2"/>
          <c:w val="0.80900093993083666"/>
          <c:h val="0.741887782771532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'2014'!$AW$166</c:f>
              <c:strCache>
                <c:ptCount val="1"/>
                <c:pt idx="0">
                  <c:v>DH</c:v>
                </c:pt>
              </c:strCache>
            </c:strRef>
          </c:tx>
          <c:spPr>
            <a:solidFill>
              <a:srgbClr val="B12307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'2014'!$BE$166:$BH$166</c:f>
                <c:numCache>
                  <c:formatCode>General</c:formatCode>
                  <c:ptCount val="4"/>
                  <c:pt idx="0">
                    <c:v>1.7283037646209902</c:v>
                  </c:pt>
                  <c:pt idx="1">
                    <c:v>3.0603403626576027</c:v>
                  </c:pt>
                  <c:pt idx="2">
                    <c:v>3.0057288396874919</c:v>
                  </c:pt>
                  <c:pt idx="3">
                    <c:v>0</c:v>
                  </c:pt>
                </c:numCache>
              </c:numRef>
            </c:plus>
            <c:minus>
              <c:numRef>
                <c:f>'2014'!$BE$166:$BH$166</c:f>
                <c:numCache>
                  <c:formatCode>General</c:formatCode>
                  <c:ptCount val="4"/>
                  <c:pt idx="0">
                    <c:v>1.7283037646209902</c:v>
                  </c:pt>
                  <c:pt idx="1">
                    <c:v>3.0603403626576027</c:v>
                  </c:pt>
                  <c:pt idx="2">
                    <c:v>3.0057288396874919</c:v>
                  </c:pt>
                  <c:pt idx="3">
                    <c:v>0</c:v>
                  </c:pt>
                </c:numCache>
              </c:numRef>
            </c:minus>
          </c:errBars>
          <c:cat>
            <c:strRef>
              <c:f>'2014'!$AX$165:$AZ$165</c:f>
              <c:strCache>
                <c:ptCount val="3"/>
                <c:pt idx="0">
                  <c:v>0-6 cm</c:v>
                </c:pt>
                <c:pt idx="1">
                  <c:v>6-12 cm</c:v>
                </c:pt>
                <c:pt idx="2">
                  <c:v>12-18 cm</c:v>
                </c:pt>
              </c:strCache>
            </c:strRef>
          </c:cat>
          <c:val>
            <c:numRef>
              <c:f>'2014'!$AX$166:$AZ$166</c:f>
              <c:numCache>
                <c:formatCode>General</c:formatCode>
                <c:ptCount val="3"/>
                <c:pt idx="0">
                  <c:v>13.221808345246783</c:v>
                </c:pt>
                <c:pt idx="1">
                  <c:v>17.423714280931989</c:v>
                </c:pt>
                <c:pt idx="2">
                  <c:v>10.280506838719393</c:v>
                </c:pt>
              </c:numCache>
            </c:numRef>
          </c:val>
        </c:ser>
        <c:ser>
          <c:idx val="1"/>
          <c:order val="1"/>
          <c:tx>
            <c:strRef>
              <c:f>'2014'!$AW$167</c:f>
              <c:strCache>
                <c:ptCount val="1"/>
                <c:pt idx="0">
                  <c:v>GR</c:v>
                </c:pt>
              </c:strCache>
            </c:strRef>
          </c:tx>
          <c:spPr>
            <a:pattFill prst="pct25">
              <a:fgClr>
                <a:srgbClr val="FFFFFF"/>
              </a:fgClr>
              <a:bgClr>
                <a:srgbClr val="027C16"/>
              </a:bgClr>
            </a:pattFill>
          </c:spPr>
          <c:invertIfNegative val="0"/>
          <c:errBars>
            <c:errBarType val="both"/>
            <c:errValType val="cust"/>
            <c:noEndCap val="0"/>
            <c:plus>
              <c:numRef>
                <c:f>'2014'!$BE$167:$BH$167</c:f>
                <c:numCache>
                  <c:formatCode>General</c:formatCode>
                  <c:ptCount val="4"/>
                  <c:pt idx="0">
                    <c:v>0.93014281281063049</c:v>
                  </c:pt>
                  <c:pt idx="1">
                    <c:v>1.0381875273913297</c:v>
                  </c:pt>
                  <c:pt idx="2">
                    <c:v>0.39488945716845125</c:v>
                  </c:pt>
                  <c:pt idx="3">
                    <c:v>0</c:v>
                  </c:pt>
                </c:numCache>
              </c:numRef>
            </c:plus>
            <c:minus>
              <c:numRef>
                <c:f>'2014'!$BE$167:$BH$167</c:f>
                <c:numCache>
                  <c:formatCode>General</c:formatCode>
                  <c:ptCount val="4"/>
                  <c:pt idx="0">
                    <c:v>0.93014281281063049</c:v>
                  </c:pt>
                  <c:pt idx="1">
                    <c:v>1.0381875273913297</c:v>
                  </c:pt>
                  <c:pt idx="2">
                    <c:v>0.39488945716845125</c:v>
                  </c:pt>
                  <c:pt idx="3">
                    <c:v>0</c:v>
                  </c:pt>
                </c:numCache>
              </c:numRef>
            </c:minus>
          </c:errBars>
          <c:cat>
            <c:strRef>
              <c:f>'2014'!$AX$165:$AZ$165</c:f>
              <c:strCache>
                <c:ptCount val="3"/>
                <c:pt idx="0">
                  <c:v>0-6 cm</c:v>
                </c:pt>
                <c:pt idx="1">
                  <c:v>6-12 cm</c:v>
                </c:pt>
                <c:pt idx="2">
                  <c:v>12-18 cm</c:v>
                </c:pt>
              </c:strCache>
            </c:strRef>
          </c:cat>
          <c:val>
            <c:numRef>
              <c:f>'2014'!$AX$167:$AZ$167</c:f>
              <c:numCache>
                <c:formatCode>General</c:formatCode>
                <c:ptCount val="3"/>
                <c:pt idx="0">
                  <c:v>5.67309163537122</c:v>
                </c:pt>
                <c:pt idx="1">
                  <c:v>4.5110688962312402</c:v>
                </c:pt>
                <c:pt idx="2">
                  <c:v>0.70583972024138342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068040"/>
        <c:axId val="275070784"/>
      </c:barChart>
      <c:catAx>
        <c:axId val="275068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275070784"/>
        <c:crosses val="autoZero"/>
        <c:auto val="1"/>
        <c:lblAlgn val="ctr"/>
        <c:lblOffset val="100"/>
        <c:noMultiLvlLbl val="0"/>
      </c:catAx>
      <c:valAx>
        <c:axId val="2750707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500"/>
                </a:pPr>
                <a:r>
                  <a:rPr lang="en-US" sz="1500" dirty="0" smtClean="0"/>
                  <a:t>mg</a:t>
                </a:r>
                <a:r>
                  <a:rPr lang="en-US" sz="1500" baseline="0" dirty="0" smtClean="0"/>
                  <a:t> </a:t>
                </a:r>
                <a:r>
                  <a:rPr lang="en-US" sz="1500" i="1" baseline="0" dirty="0" err="1" smtClean="0"/>
                  <a:t>Fp</a:t>
                </a:r>
                <a:r>
                  <a:rPr lang="en-US" sz="1500" baseline="0" dirty="0" smtClean="0"/>
                  <a:t> / g</a:t>
                </a:r>
                <a:endParaRPr lang="en-US" sz="1500" dirty="0"/>
              </a:p>
            </c:rich>
          </c:tx>
          <c:layout>
            <c:manualLayout>
              <c:xMode val="edge"/>
              <c:yMode val="edge"/>
              <c:x val="0"/>
              <c:y val="0.265974093662721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750680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B9E8FF"/>
              </a:solidFill>
            </c:spPr>
          </c:dPt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spPr>
              <a:solidFill>
                <a:srgbClr val="F78B31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'[2]Pie Chart Compare'!$D$1:$G$1</c:f>
              <c:strCache>
                <c:ptCount val="4"/>
                <c:pt idx="0">
                  <c:v>No Colonisation</c:v>
                </c:pt>
                <c:pt idx="1">
                  <c:v>Xylem Colonisation</c:v>
                </c:pt>
                <c:pt idx="2">
                  <c:v>Xylem &amp; Phloem Colonised</c:v>
                </c:pt>
                <c:pt idx="3">
                  <c:v>Phloem Colonisation</c:v>
                </c:pt>
              </c:strCache>
            </c:strRef>
          </c:cat>
          <c:val>
            <c:numRef>
              <c:f>'[2]Pie Chart Compare'!$D$240:$G$240</c:f>
              <c:numCache>
                <c:formatCode>General</c:formatCode>
                <c:ptCount val="4"/>
                <c:pt idx="0">
                  <c:v>25.087351502445841</c:v>
                </c:pt>
                <c:pt idx="1">
                  <c:v>16.422082459818309</c:v>
                </c:pt>
                <c:pt idx="2">
                  <c:v>52.900069881201958</c:v>
                </c:pt>
                <c:pt idx="3">
                  <c:v>5.5904961565338924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B9E8FF"/>
              </a:solidFill>
            </c:spPr>
          </c:dPt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spPr>
              <a:solidFill>
                <a:srgbClr val="F78B31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'[2]Pie Chart Compare'!$D$1:$G$1</c:f>
              <c:strCache>
                <c:ptCount val="4"/>
                <c:pt idx="0">
                  <c:v>No Colonisation</c:v>
                </c:pt>
                <c:pt idx="1">
                  <c:v>Xylem Colonisation</c:v>
                </c:pt>
                <c:pt idx="2">
                  <c:v>Xylem &amp; Phloem Colonised</c:v>
                </c:pt>
                <c:pt idx="3">
                  <c:v>Phloem Colonisation</c:v>
                </c:pt>
              </c:strCache>
            </c:strRef>
          </c:cat>
          <c:val>
            <c:numRef>
              <c:f>'[2]Pie Chart Compare'!$D$277:$G$277</c:f>
              <c:numCache>
                <c:formatCode>General</c:formatCode>
                <c:ptCount val="4"/>
                <c:pt idx="0">
                  <c:v>63.478260869565219</c:v>
                </c:pt>
                <c:pt idx="1">
                  <c:v>24.275362318840578</c:v>
                </c:pt>
                <c:pt idx="2">
                  <c:v>11.376811594202898</c:v>
                </c:pt>
                <c:pt idx="3">
                  <c:v>0.86956521739130432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B9E8FF"/>
              </a:solidFill>
            </c:spPr>
          </c:dPt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spPr>
              <a:solidFill>
                <a:srgbClr val="F78B31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'[2]Pie Chart Compare'!$D$1:$G$1</c:f>
              <c:strCache>
                <c:ptCount val="4"/>
                <c:pt idx="0">
                  <c:v>No Colonisation</c:v>
                </c:pt>
                <c:pt idx="1">
                  <c:v>Xylem Colonisation</c:v>
                </c:pt>
                <c:pt idx="2">
                  <c:v>Xylem &amp; Phloem Colonised</c:v>
                </c:pt>
                <c:pt idx="3">
                  <c:v>Phloem Colonisation</c:v>
                </c:pt>
              </c:strCache>
            </c:strRef>
          </c:cat>
          <c:val>
            <c:numRef>
              <c:f>'[2]Pie Chart Compare'!$D$314:$G$314</c:f>
              <c:numCache>
                <c:formatCode>General</c:formatCode>
                <c:ptCount val="4"/>
                <c:pt idx="0">
                  <c:v>50.298953662182363</c:v>
                </c:pt>
                <c:pt idx="1">
                  <c:v>10.612855007473842</c:v>
                </c:pt>
                <c:pt idx="2">
                  <c:v>37.668161434977577</c:v>
                </c:pt>
                <c:pt idx="3">
                  <c:v>1.4200298953662183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B9E8FF"/>
              </a:solidFill>
            </c:spPr>
          </c:dPt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spPr>
              <a:solidFill>
                <a:srgbClr val="F78B31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1"/>
              <c:layout>
                <c:manualLayout>
                  <c:x val="0.15649047273442979"/>
                  <c:y val="0.1343801087104065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'[2]Pie Chart Compare'!$D$1:$G$1</c:f>
              <c:strCache>
                <c:ptCount val="4"/>
                <c:pt idx="0">
                  <c:v>No Colonisation</c:v>
                </c:pt>
                <c:pt idx="1">
                  <c:v>Xylem Colonisation</c:v>
                </c:pt>
                <c:pt idx="2">
                  <c:v>Xylem &amp; Phloem Colonised</c:v>
                </c:pt>
                <c:pt idx="3">
                  <c:v>Phloem Colonisation</c:v>
                </c:pt>
              </c:strCache>
            </c:strRef>
          </c:cat>
          <c:val>
            <c:numRef>
              <c:f>'[2]Pie Chart Compare'!$D$354:$G$354</c:f>
              <c:numCache>
                <c:formatCode>General</c:formatCode>
                <c:ptCount val="4"/>
                <c:pt idx="0">
                  <c:v>82.053122756640335</c:v>
                </c:pt>
                <c:pt idx="1">
                  <c:v>10.122038765254846</c:v>
                </c:pt>
                <c:pt idx="2">
                  <c:v>7.5376884422110546</c:v>
                </c:pt>
                <c:pt idx="3">
                  <c:v>0.28715003589375449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B9E8FF"/>
              </a:solidFill>
            </c:spPr>
          </c:dPt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spPr>
              <a:solidFill>
                <a:srgbClr val="F78B31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7808790424759822E-2"/>
                  <c:y val="6.042221186135587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'[2]Pie Chart Compare'!$D$1:$G$1</c:f>
              <c:strCache>
                <c:ptCount val="4"/>
                <c:pt idx="0">
                  <c:v>No Colonisation</c:v>
                </c:pt>
                <c:pt idx="1">
                  <c:v>Xylem Colonisation</c:v>
                </c:pt>
                <c:pt idx="2">
                  <c:v>Xylem &amp; Phloem Colonised</c:v>
                </c:pt>
                <c:pt idx="3">
                  <c:v>Phloem Colonisation</c:v>
                </c:pt>
              </c:strCache>
            </c:strRef>
          </c:cat>
          <c:val>
            <c:numRef>
              <c:f>'[2]Pie Chart Compare'!$D$391:$G$391</c:f>
              <c:numCache>
                <c:formatCode>General</c:formatCode>
                <c:ptCount val="4"/>
                <c:pt idx="0">
                  <c:v>85.767511177347245</c:v>
                </c:pt>
                <c:pt idx="1">
                  <c:v>8.6438152011922504</c:v>
                </c:pt>
                <c:pt idx="2">
                  <c:v>5.5141579731743668</c:v>
                </c:pt>
                <c:pt idx="3">
                  <c:v>7.4515648286140088E-2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B9E8FF"/>
              </a:solidFill>
            </c:spPr>
          </c:dPt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spPr>
              <a:solidFill>
                <a:srgbClr val="F78B31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3"/>
              <c:layout>
                <c:manualLayout>
                  <c:x val="8.5496168181762269E-2"/>
                  <c:y val="2.10326898448427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'[2]Pie Chart Compare'!$D$1:$G$1</c:f>
              <c:strCache>
                <c:ptCount val="4"/>
                <c:pt idx="0">
                  <c:v>No Colonisation</c:v>
                </c:pt>
                <c:pt idx="1">
                  <c:v>Xylem Colonisation</c:v>
                </c:pt>
                <c:pt idx="2">
                  <c:v>Xylem &amp; Phloem Colonised</c:v>
                </c:pt>
                <c:pt idx="3">
                  <c:v>Phloem Colonisation</c:v>
                </c:pt>
              </c:strCache>
            </c:strRef>
          </c:cat>
          <c:val>
            <c:numRef>
              <c:f>'[2]Pie Chart Compare'!$D$428:$G$428</c:f>
              <c:numCache>
                <c:formatCode>General</c:formatCode>
                <c:ptCount val="4"/>
                <c:pt idx="0">
                  <c:v>92.201834862385326</c:v>
                </c:pt>
                <c:pt idx="1">
                  <c:v>4.8165137614678901</c:v>
                </c:pt>
                <c:pt idx="2">
                  <c:v>2.90519877675841</c:v>
                </c:pt>
                <c:pt idx="3">
                  <c:v>7.64525993883792E-2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FE220-E475-4928-A3E5-4E371095D2C1}" type="datetimeFigureOut">
              <a:rPr lang="en-AU" smtClean="0"/>
              <a:t>10/09/2015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34AB5-745C-4DDE-B73F-51C384CF4B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5597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CFDE3-8E20-4CD3-9C48-F03E191C7D84}" type="datetimeFigureOut">
              <a:rPr lang="en-AU" smtClean="0"/>
              <a:t>10/09/2015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6AB74-BF26-42F1-AC69-FC33EDC53F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158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6AB74-BF26-42F1-AC69-FC33EDC53FB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2897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6AB74-BF26-42F1-AC69-FC33EDC53FB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490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6AB74-BF26-42F1-AC69-FC33EDC53FB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493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844675"/>
            <a:ext cx="7735887" cy="1385888"/>
          </a:xfrm>
        </p:spPr>
        <p:txBody>
          <a:bodyPr/>
          <a:lstStyle>
            <a:lvl1pPr>
              <a:defRPr sz="320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7638" y="3995738"/>
            <a:ext cx="7239000" cy="914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1684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143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057400" cy="5599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019800" cy="5599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871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600"/>
            </a:lvl1pPr>
          </a:lstStyle>
          <a:p>
            <a:pPr marL="0" fontAlgn="auto">
              <a:spcAft>
                <a:spcPts val="0"/>
              </a:spcAft>
              <a:buFontTx/>
              <a:buNone/>
              <a:defRPr/>
            </a:pPr>
            <a:r>
              <a:rPr lang="en-AU" b="1" dirty="0" smtClean="0">
                <a:solidFill>
                  <a:schemeClr val="accent1">
                    <a:lumMod val="10000"/>
                  </a:schemeClr>
                </a:solidFill>
              </a:rPr>
              <a:t>Heading</a:t>
            </a:r>
            <a:r>
              <a:rPr lang="en-AU" b="0" dirty="0" smtClean="0">
                <a:solidFill>
                  <a:srgbClr val="FFFF00"/>
                </a:solidFill>
              </a:rPr>
              <a:t/>
            </a:r>
            <a:br>
              <a:rPr lang="en-AU" b="0" dirty="0" smtClean="0">
                <a:solidFill>
                  <a:srgbClr val="FFFF00"/>
                </a:solidFill>
              </a:rPr>
            </a:br>
            <a:r>
              <a:rPr lang="en-AU" dirty="0" smtClean="0"/>
              <a:t>Body text.</a:t>
            </a:r>
            <a:r>
              <a:rPr lang="en-AU" dirty="0" smtClean="0">
                <a:solidFill>
                  <a:srgbClr val="FFFF00"/>
                </a:solidFill>
              </a:rPr>
              <a:t> 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AU" dirty="0" smtClean="0"/>
          </a:p>
          <a:p>
            <a:pPr fontAlgn="auto">
              <a:spcAft>
                <a:spcPts val="0"/>
              </a:spcAft>
              <a:defRPr/>
            </a:pPr>
            <a:r>
              <a:rPr lang="en-AU" sz="2400" dirty="0" smtClean="0"/>
              <a:t>Dot points</a:t>
            </a:r>
          </a:p>
          <a:p>
            <a:pPr fontAlgn="auto">
              <a:spcAft>
                <a:spcPts val="0"/>
              </a:spcAft>
              <a:defRPr/>
            </a:pPr>
            <a:r>
              <a:rPr lang="en-AU" sz="2400" dirty="0" smtClean="0"/>
              <a:t>Dot points</a:t>
            </a:r>
          </a:p>
          <a:p>
            <a:pPr fontAlgn="auto">
              <a:spcAft>
                <a:spcPts val="0"/>
              </a:spcAft>
              <a:defRPr/>
            </a:pPr>
            <a:r>
              <a:rPr lang="en-AU" sz="2400" dirty="0" smtClean="0"/>
              <a:t>Dot points</a:t>
            </a:r>
          </a:p>
        </p:txBody>
      </p:sp>
    </p:spTree>
    <p:extLst>
      <p:ext uri="{BB962C8B-B14F-4D97-AF65-F5344CB8AC3E}">
        <p14:creationId xmlns:p14="http://schemas.microsoft.com/office/powerpoint/2010/main" val="2988495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2896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43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818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527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644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26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606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887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2296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43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fontAlgn="auto">
              <a:spcAft>
                <a:spcPts val="0"/>
              </a:spcAft>
              <a:buFontTx/>
              <a:buNone/>
              <a:defRPr/>
            </a:pPr>
            <a:r>
              <a:rPr lang="en-AU" b="1" dirty="0" smtClean="0">
                <a:solidFill>
                  <a:schemeClr val="accent1">
                    <a:lumMod val="10000"/>
                  </a:schemeClr>
                </a:solidFill>
              </a:rPr>
              <a:t>Heading</a:t>
            </a:r>
            <a:endParaRPr lang="en-AU" dirty="0" smtClean="0">
              <a:solidFill>
                <a:srgbClr val="FFFF00"/>
              </a:solidFill>
            </a:endParaRPr>
          </a:p>
          <a:p>
            <a:pPr marL="0" fontAlgn="auto">
              <a:spcAft>
                <a:spcPts val="0"/>
              </a:spcAft>
              <a:buFontTx/>
              <a:buNone/>
              <a:defRPr/>
            </a:pPr>
            <a:r>
              <a:rPr lang="en-AU" dirty="0" smtClean="0"/>
              <a:t>Body text.</a:t>
            </a:r>
            <a:r>
              <a:rPr lang="en-AU" dirty="0" smtClean="0">
                <a:solidFill>
                  <a:srgbClr val="FFFF00"/>
                </a:solidFill>
              </a:rPr>
              <a:t> 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AU" dirty="0" smtClean="0"/>
          </a:p>
          <a:p>
            <a:pPr fontAlgn="auto">
              <a:spcAft>
                <a:spcPts val="0"/>
              </a:spcAft>
              <a:defRPr/>
            </a:pPr>
            <a:r>
              <a:rPr lang="en-AU" sz="2400" dirty="0" smtClean="0"/>
              <a:t>Dot points</a:t>
            </a:r>
          </a:p>
          <a:p>
            <a:pPr fontAlgn="auto">
              <a:spcAft>
                <a:spcPts val="0"/>
              </a:spcAft>
              <a:defRPr/>
            </a:pPr>
            <a:r>
              <a:rPr lang="en-AU" sz="2400" dirty="0" smtClean="0"/>
              <a:t>Dot points</a:t>
            </a:r>
          </a:p>
          <a:p>
            <a:pPr fontAlgn="auto">
              <a:spcAft>
                <a:spcPts val="0"/>
              </a:spcAft>
              <a:defRPr/>
            </a:pPr>
            <a:r>
              <a:rPr lang="en-AU" sz="2400" dirty="0" smtClean="0"/>
              <a:t>Dot points</a:t>
            </a:r>
          </a:p>
        </p:txBody>
      </p:sp>
    </p:spTree>
    <p:extLst>
      <p:ext uri="{BB962C8B-B14F-4D97-AF65-F5344CB8AC3E}">
        <p14:creationId xmlns:p14="http://schemas.microsoft.com/office/powerpoint/2010/main" val="23250256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4">
              <a:lumMod val="10000"/>
            </a:schemeClr>
          </a:solidFill>
          <a:effectLst/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B20A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B20A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B20A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B20A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B20A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B20A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B20A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B20A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2CE50"/>
        </a:buClr>
        <a:buSzPct val="80000"/>
        <a:buFont typeface="Wingdings" pitchFamily="2" charset="2"/>
        <a:buChar char="n"/>
        <a:defRPr sz="3200">
          <a:solidFill>
            <a:srgbClr val="333333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SzPct val="65000"/>
        <a:buFont typeface="Wingdings" pitchFamily="2" charset="2"/>
        <a:buChar char="n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50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SzPct val="40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SzPct val="40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SzPct val="40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SzPct val="40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SzPct val="40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 bwMode="auto">
          <a:xfrm>
            <a:off x="3022328" y="6191183"/>
            <a:ext cx="1774322" cy="504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17" name="Rectangle 43"/>
          <p:cNvSpPr>
            <a:spLocks noChangeArrowheads="1"/>
          </p:cNvSpPr>
          <p:nvPr/>
        </p:nvSpPr>
        <p:spPr bwMode="auto">
          <a:xfrm>
            <a:off x="3060674" y="6237312"/>
            <a:ext cx="180000" cy="180000"/>
          </a:xfrm>
          <a:prstGeom prst="rect">
            <a:avLst/>
          </a:prstGeom>
          <a:solidFill>
            <a:srgbClr val="BF2A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938588" eaLnBrk="0" hangingPunct="0">
              <a:spcBef>
                <a:spcPct val="20000"/>
              </a:spcBef>
              <a:buChar char="•"/>
              <a:defRPr sz="1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38588" eaLnBrk="0" hangingPunct="0">
              <a:spcBef>
                <a:spcPct val="20000"/>
              </a:spcBef>
              <a:buChar char="–"/>
              <a:defRPr sz="1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38588" eaLnBrk="0" hangingPunct="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38588" eaLnBrk="0" hangingPunct="0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38588" eaLnBrk="0" hangingPunct="0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3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3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3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3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7800"/>
          </a:p>
        </p:txBody>
      </p:sp>
      <p:sp>
        <p:nvSpPr>
          <p:cNvPr id="18" name="Rectangle 44"/>
          <p:cNvSpPr>
            <a:spLocks noChangeArrowheads="1"/>
          </p:cNvSpPr>
          <p:nvPr/>
        </p:nvSpPr>
        <p:spPr bwMode="auto">
          <a:xfrm>
            <a:off x="3059832" y="6481220"/>
            <a:ext cx="180000" cy="180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938588" eaLnBrk="0" hangingPunct="0">
              <a:spcBef>
                <a:spcPct val="20000"/>
              </a:spcBef>
              <a:buChar char="•"/>
              <a:defRPr sz="1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38588" eaLnBrk="0" hangingPunct="0">
              <a:spcBef>
                <a:spcPct val="20000"/>
              </a:spcBef>
              <a:buChar char="–"/>
              <a:defRPr sz="1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38588" eaLnBrk="0" hangingPunct="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38588" eaLnBrk="0" hangingPunct="0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38588" eaLnBrk="0" hangingPunct="0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3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3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3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3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7800"/>
          </a:p>
        </p:txBody>
      </p:sp>
      <p:sp>
        <p:nvSpPr>
          <p:cNvPr id="19" name="TextBox 45"/>
          <p:cNvSpPr txBox="1">
            <a:spLocks noChangeArrowheads="1"/>
          </p:cNvSpPr>
          <p:nvPr/>
        </p:nvSpPr>
        <p:spPr bwMode="auto">
          <a:xfrm>
            <a:off x="3187082" y="6156678"/>
            <a:ext cx="14300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600" b="1" dirty="0">
                <a:solidFill>
                  <a:srgbClr val="000000"/>
                </a:solidFill>
              </a:rPr>
              <a:t>Senescent</a:t>
            </a:r>
          </a:p>
        </p:txBody>
      </p:sp>
      <p:sp>
        <p:nvSpPr>
          <p:cNvPr id="20" name="TextBox 46"/>
          <p:cNvSpPr txBox="1">
            <a:spLocks noChangeArrowheads="1"/>
          </p:cNvSpPr>
          <p:nvPr/>
        </p:nvSpPr>
        <p:spPr bwMode="auto">
          <a:xfrm>
            <a:off x="3193812" y="6398383"/>
            <a:ext cx="1677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600" b="1" dirty="0">
                <a:solidFill>
                  <a:srgbClr val="000000"/>
                </a:solidFill>
              </a:rPr>
              <a:t>Non-senescent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-48290" y="694115"/>
            <a:ext cx="1163892" cy="6030722"/>
            <a:chOff x="6108741" y="1009852"/>
            <a:chExt cx="961512" cy="566703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46" t="2138" r="44118" b="4504"/>
            <a:stretch>
              <a:fillRect/>
            </a:stretch>
          </p:blipFill>
          <p:spPr bwMode="auto">
            <a:xfrm>
              <a:off x="6580649" y="1009852"/>
              <a:ext cx="489604" cy="5572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12"/>
            <p:cNvCxnSpPr>
              <a:cxnSpLocks noChangeShapeType="1"/>
            </p:cNvCxnSpPr>
            <p:nvPr/>
          </p:nvCxnSpPr>
          <p:spPr bwMode="auto">
            <a:xfrm rot="5400000">
              <a:off x="6264207" y="6275851"/>
              <a:ext cx="604795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7"/>
            <p:cNvCxnSpPr>
              <a:cxnSpLocks noChangeShapeType="1"/>
            </p:cNvCxnSpPr>
            <p:nvPr/>
          </p:nvCxnSpPr>
          <p:spPr bwMode="auto">
            <a:xfrm rot="5400000">
              <a:off x="6264207" y="5059955"/>
              <a:ext cx="604795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8"/>
            <p:cNvCxnSpPr>
              <a:cxnSpLocks noChangeShapeType="1"/>
            </p:cNvCxnSpPr>
            <p:nvPr/>
          </p:nvCxnSpPr>
          <p:spPr bwMode="auto">
            <a:xfrm rot="5400000">
              <a:off x="6264207" y="5667903"/>
              <a:ext cx="604795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Box 3"/>
            <p:cNvSpPr txBox="1">
              <a:spLocks noChangeArrowheads="1"/>
            </p:cNvSpPr>
            <p:nvPr/>
          </p:nvSpPr>
          <p:spPr bwMode="auto">
            <a:xfrm>
              <a:off x="6108743" y="6461440"/>
              <a:ext cx="41636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13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0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8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8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800" b="1" dirty="0">
                  <a:solidFill>
                    <a:srgbClr val="000000"/>
                  </a:solidFill>
                </a:rPr>
                <a:t>0 cm</a:t>
              </a:r>
            </a:p>
          </p:txBody>
        </p:sp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>
              <a:off x="6108743" y="5860396"/>
              <a:ext cx="41636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13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0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8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8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800" b="1" dirty="0">
                  <a:solidFill>
                    <a:srgbClr val="000000"/>
                  </a:solidFill>
                </a:rPr>
                <a:t>6 cm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6108743" y="5251701"/>
              <a:ext cx="41636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13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0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8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8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800" b="1" dirty="0">
                  <a:solidFill>
                    <a:srgbClr val="000000"/>
                  </a:solidFill>
                </a:rPr>
                <a:t>12 cm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108741" y="4653528"/>
              <a:ext cx="41636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13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0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8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8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800" b="1" dirty="0">
                  <a:solidFill>
                    <a:srgbClr val="000000"/>
                  </a:solidFill>
                </a:rPr>
                <a:t>18 cm</a:t>
              </a:r>
            </a:p>
          </p:txBody>
        </p:sp>
        <p:cxnSp>
          <p:nvCxnSpPr>
            <p:cNvPr id="6" name="Straight Connector 8"/>
            <p:cNvCxnSpPr>
              <a:cxnSpLocks noChangeShapeType="1"/>
            </p:cNvCxnSpPr>
            <p:nvPr/>
          </p:nvCxnSpPr>
          <p:spPr bwMode="auto">
            <a:xfrm flipH="1">
              <a:off x="6465878" y="5365635"/>
              <a:ext cx="108000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8"/>
            <p:cNvCxnSpPr>
              <a:cxnSpLocks noChangeShapeType="1"/>
            </p:cNvCxnSpPr>
            <p:nvPr/>
          </p:nvCxnSpPr>
          <p:spPr bwMode="auto">
            <a:xfrm flipH="1" flipV="1">
              <a:off x="6465878" y="5970301"/>
              <a:ext cx="108000" cy="80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8"/>
            <p:cNvCxnSpPr>
              <a:cxnSpLocks noChangeShapeType="1"/>
            </p:cNvCxnSpPr>
            <p:nvPr/>
          </p:nvCxnSpPr>
          <p:spPr bwMode="auto">
            <a:xfrm flipH="1" flipV="1">
              <a:off x="6465617" y="6575420"/>
              <a:ext cx="108000" cy="80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8"/>
            <p:cNvCxnSpPr>
              <a:cxnSpLocks noChangeShapeType="1"/>
            </p:cNvCxnSpPr>
            <p:nvPr/>
          </p:nvCxnSpPr>
          <p:spPr bwMode="auto">
            <a:xfrm flipH="1">
              <a:off x="6465817" y="4764378"/>
              <a:ext cx="108000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" name="TextBox 39"/>
          <p:cNvSpPr txBox="1"/>
          <p:nvPr/>
        </p:nvSpPr>
        <p:spPr>
          <a:xfrm>
            <a:off x="5868144" y="1484784"/>
            <a:ext cx="327585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u="sng" dirty="0" smtClean="0">
                <a:solidFill>
                  <a:srgbClr val="000000"/>
                </a:solidFill>
              </a:rPr>
              <a:t>EGA Bellaroi (2014) </a:t>
            </a:r>
          </a:p>
          <a:p>
            <a:endParaRPr lang="en-AU" sz="300" b="1" u="sng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000000"/>
                </a:solidFill>
              </a:rPr>
              <a:t>crown rot affected field plants exhibiting both living and senescing 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rgbClr val="000000"/>
              </a:solidFill>
            </a:endParaRPr>
          </a:p>
          <a:p>
            <a:r>
              <a:rPr lang="en-AU" dirty="0">
                <a:solidFill>
                  <a:srgbClr val="000000"/>
                </a:solidFill>
              </a:rPr>
              <a:t>Comparison of stems </a:t>
            </a:r>
            <a:r>
              <a:rPr lang="en-AU" dirty="0" smtClean="0">
                <a:solidFill>
                  <a:srgbClr val="000000"/>
                </a:solidFill>
              </a:rPr>
              <a:t>using:</a:t>
            </a:r>
          </a:p>
          <a:p>
            <a:endParaRPr lang="en-AU" sz="300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000000"/>
                </a:solidFill>
              </a:rPr>
              <a:t>visual discolouration</a:t>
            </a:r>
          </a:p>
          <a:p>
            <a:pPr lvl="1"/>
            <a:endParaRPr lang="en-AU" sz="800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600" i="1" dirty="0">
                <a:solidFill>
                  <a:srgbClr val="000000"/>
                </a:solidFill>
              </a:rPr>
              <a:t>F. pseudograminearum </a:t>
            </a:r>
            <a:r>
              <a:rPr lang="en-AU" sz="1600" dirty="0" smtClean="0">
                <a:solidFill>
                  <a:srgbClr val="000000"/>
                </a:solidFill>
              </a:rPr>
              <a:t>biomass</a:t>
            </a:r>
          </a:p>
          <a:p>
            <a:pPr lvl="1"/>
            <a:endParaRPr lang="en-AU" sz="800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000000"/>
                </a:solidFill>
              </a:rPr>
              <a:t>vascular </a:t>
            </a:r>
            <a:r>
              <a:rPr lang="en-AU" sz="1600" dirty="0">
                <a:solidFill>
                  <a:srgbClr val="000000"/>
                </a:solidFill>
              </a:rPr>
              <a:t>colonisation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rgbClr val="000000"/>
              </a:solidFill>
            </a:endParaRPr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655690"/>
              </p:ext>
            </p:extLst>
          </p:nvPr>
        </p:nvGraphicFramePr>
        <p:xfrm>
          <a:off x="1234065" y="1412776"/>
          <a:ext cx="4562929" cy="228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512064"/>
              </p:ext>
            </p:extLst>
          </p:nvPr>
        </p:nvGraphicFramePr>
        <p:xfrm>
          <a:off x="1305332" y="3717032"/>
          <a:ext cx="4536504" cy="2509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1" name="Rectangle 40"/>
          <p:cNvSpPr/>
          <p:nvPr/>
        </p:nvSpPr>
        <p:spPr bwMode="auto">
          <a:xfrm>
            <a:off x="7524328" y="44624"/>
            <a:ext cx="1512168" cy="148478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0" y="79309"/>
            <a:ext cx="9144000" cy="10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938588">
              <a:defRPr>
                <a:solidFill>
                  <a:schemeClr val="tx1"/>
                </a:solidFill>
                <a:latin typeface="Arial" charset="0"/>
              </a:defRPr>
            </a:lvl1pPr>
            <a:lvl2pPr defTabSz="3938588">
              <a:defRPr>
                <a:solidFill>
                  <a:schemeClr val="tx1"/>
                </a:solidFill>
                <a:latin typeface="Arial" charset="0"/>
              </a:defRPr>
            </a:lvl2pPr>
            <a:lvl3pPr defTabSz="3938588">
              <a:defRPr>
                <a:solidFill>
                  <a:schemeClr val="tx1"/>
                </a:solidFill>
                <a:latin typeface="Arial" charset="0"/>
              </a:defRPr>
            </a:lvl3pPr>
            <a:lvl4pPr defTabSz="3938588">
              <a:defRPr>
                <a:solidFill>
                  <a:schemeClr val="tx1"/>
                </a:solidFill>
                <a:latin typeface="Arial" charset="0"/>
              </a:defRPr>
            </a:lvl4pPr>
            <a:lvl5pPr defTabSz="3938588">
              <a:defRPr>
                <a:solidFill>
                  <a:schemeClr val="tx1"/>
                </a:solidFill>
                <a:latin typeface="Arial" charset="0"/>
              </a:defRPr>
            </a:lvl5pPr>
            <a:lvl6pPr defTabSz="393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93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93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93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AU" altLang="en-US" sz="2600" b="1" dirty="0">
                <a:solidFill>
                  <a:srgbClr val="000000"/>
                </a:solidFill>
                <a:latin typeface="Garamond" panose="02020404030301010803" pitchFamily="18" charset="0"/>
              </a:rPr>
              <a:t>The Crown Rot ‘Deadhead’ Phenomenon in Durum </a:t>
            </a:r>
            <a:r>
              <a:rPr lang="en-AU" altLang="en-US" sz="26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Wheat</a:t>
            </a:r>
          </a:p>
          <a:p>
            <a:pPr algn="ctr">
              <a:defRPr/>
            </a:pPr>
            <a:endParaRPr lang="en-AU" altLang="en-US" sz="800" b="1" dirty="0" smtClean="0">
              <a:solidFill>
                <a:srgbClr val="000000"/>
              </a:solidFill>
              <a:latin typeface="Trebuchet MS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AU" altLang="en-US" sz="1400" b="1" dirty="0" smtClean="0">
                <a:solidFill>
                  <a:srgbClr val="646464"/>
                </a:solidFill>
                <a:latin typeface="Trebuchet MS" pitchFamily="34" charset="0"/>
              </a:rPr>
              <a:t>Noel Knight</a:t>
            </a:r>
            <a:r>
              <a:rPr lang="en-AU" altLang="en-US" sz="1400" b="1" baseline="30000" dirty="0" smtClean="0">
                <a:solidFill>
                  <a:srgbClr val="646464"/>
                </a:solidFill>
                <a:latin typeface="Trebuchet MS" pitchFamily="34" charset="0"/>
              </a:rPr>
              <a:t> </a:t>
            </a:r>
            <a:r>
              <a:rPr lang="en-AU" altLang="en-US" sz="1400" b="1" dirty="0" smtClean="0">
                <a:solidFill>
                  <a:srgbClr val="646464"/>
                </a:solidFill>
                <a:latin typeface="Trebuchet MS" pitchFamily="34" charset="0"/>
              </a:rPr>
              <a:t>and Mark W Sutherland</a:t>
            </a:r>
            <a:endParaRPr lang="en-AU" altLang="en-US" sz="1400" b="1" baseline="30000" dirty="0" smtClean="0">
              <a:solidFill>
                <a:srgbClr val="646464"/>
              </a:solidFill>
              <a:latin typeface="Trebuchet MS" pitchFamily="34" charset="0"/>
            </a:endParaRPr>
          </a:p>
          <a:p>
            <a:pPr algn="ctr">
              <a:defRPr/>
            </a:pPr>
            <a:r>
              <a:rPr lang="en-AU" altLang="en-US" sz="1400" b="1" dirty="0" smtClean="0">
                <a:solidFill>
                  <a:schemeClr val="tx1">
                    <a:lumMod val="50000"/>
                  </a:schemeClr>
                </a:solidFill>
                <a:latin typeface="Trebuchet MS" pitchFamily="34" charset="0"/>
              </a:rPr>
              <a:t>Centre for Crop Health </a:t>
            </a:r>
            <a:r>
              <a:rPr lang="en-US" altLang="en-US" sz="1400" b="1" dirty="0" smtClean="0">
                <a:solidFill>
                  <a:schemeClr val="tx1">
                    <a:lumMod val="50000"/>
                  </a:schemeClr>
                </a:solidFill>
                <a:latin typeface="Trebuchet MS" pitchFamily="34" charset="0"/>
              </a:rPr>
              <a:t>● University of Southern Queensland ● Toowoomba</a:t>
            </a:r>
          </a:p>
        </p:txBody>
      </p:sp>
      <p:pic>
        <p:nvPicPr>
          <p:cNvPr id="43" name="Picture 72" descr="C:\Users\knightn\ownCloud\Papers, Conferences and Workshops\GRDC_Logo_STACK_RGB72_taglin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43" y="5517232"/>
            <a:ext cx="805229" cy="102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 descr="C:\Users\knightn\ownCloud\Papers, Conferences and Workshops\Picture1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" b="4386"/>
          <a:stretch/>
        </p:blipFill>
        <p:spPr bwMode="auto">
          <a:xfrm>
            <a:off x="6948264" y="5518569"/>
            <a:ext cx="819807" cy="10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3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nightn\ownCloud\Microscopy 2014 Onwards\2015\2014 Bellaroi DHs\1.5.1 vasc3 x20 cropped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160" y="-79936"/>
            <a:ext cx="5253429" cy="694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22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 bwMode="auto">
          <a:xfrm>
            <a:off x="-108520" y="1565911"/>
            <a:ext cx="3672408" cy="539148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5688" y="332656"/>
            <a:ext cx="3492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Vascular Colonisation</a:t>
            </a:r>
            <a:endParaRPr lang="en-AU" sz="26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52120" y="3429000"/>
            <a:ext cx="3493332" cy="1656184"/>
            <a:chOff x="5652120" y="3212976"/>
            <a:chExt cx="3493332" cy="1656184"/>
          </a:xfrm>
        </p:grpSpPr>
        <p:sp>
          <p:nvSpPr>
            <p:cNvPr id="2" name="Rectangle 1"/>
            <p:cNvSpPr/>
            <p:nvPr/>
          </p:nvSpPr>
          <p:spPr bwMode="auto">
            <a:xfrm>
              <a:off x="5652120" y="3212976"/>
              <a:ext cx="3312368" cy="144016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5724128" y="3212976"/>
              <a:ext cx="3421324" cy="1656184"/>
              <a:chOff x="3727670" y="6731661"/>
              <a:chExt cx="2734826" cy="1656184"/>
            </a:xfrm>
          </p:grpSpPr>
          <p:sp>
            <p:nvSpPr>
              <p:cNvPr id="12" name="Rectangle 1"/>
              <p:cNvSpPr>
                <a:spLocks noChangeArrowheads="1"/>
              </p:cNvSpPr>
              <p:nvPr/>
            </p:nvSpPr>
            <p:spPr bwMode="auto">
              <a:xfrm>
                <a:off x="3727670" y="6813376"/>
                <a:ext cx="143882" cy="180000"/>
              </a:xfrm>
              <a:prstGeom prst="rect">
                <a:avLst/>
              </a:prstGeom>
              <a:solidFill>
                <a:srgbClr val="A3EDFF"/>
              </a:solidFill>
              <a:ln>
                <a:noFill/>
              </a:ln>
              <a:effectLst/>
            </p:spPr>
            <p:txBody>
              <a:bodyPr/>
              <a:lstStyle>
                <a:lvl1pPr defTabSz="3938588" eaLnBrk="0" hangingPunct="0">
                  <a:spcBef>
                    <a:spcPct val="20000"/>
                  </a:spcBef>
                  <a:buChar char="•"/>
                  <a:defRPr sz="13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3938588" eaLnBrk="0" hangingPunct="0">
                  <a:spcBef>
                    <a:spcPct val="20000"/>
                  </a:spcBef>
                  <a:buChar char="–"/>
                  <a:defRPr sz="121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3938588" eaLnBrk="0" hangingPunct="0">
                  <a:spcBef>
                    <a:spcPct val="20000"/>
                  </a:spcBef>
                  <a:buChar char="•"/>
                  <a:defRPr sz="103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3938588" eaLnBrk="0" hangingPunct="0">
                  <a:spcBef>
                    <a:spcPct val="20000"/>
                  </a:spcBef>
                  <a:buChar char="–"/>
                  <a:defRPr sz="8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3938588" eaLnBrk="0" hangingPunct="0">
                  <a:spcBef>
                    <a:spcPct val="20000"/>
                  </a:spcBef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39385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39385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39385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39385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8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37"/>
              <p:cNvSpPr>
                <a:spLocks noChangeArrowheads="1"/>
              </p:cNvSpPr>
              <p:nvPr/>
            </p:nvSpPr>
            <p:spPr bwMode="auto">
              <a:xfrm>
                <a:off x="3727670" y="7156603"/>
                <a:ext cx="143882" cy="180000"/>
              </a:xfrm>
              <a:prstGeom prst="rect">
                <a:avLst/>
              </a:prstGeom>
              <a:solidFill>
                <a:srgbClr val="212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3938588" eaLnBrk="0" hangingPunct="0">
                  <a:spcBef>
                    <a:spcPct val="20000"/>
                  </a:spcBef>
                  <a:buChar char="•"/>
                  <a:defRPr sz="13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3938588" eaLnBrk="0" hangingPunct="0">
                  <a:spcBef>
                    <a:spcPct val="20000"/>
                  </a:spcBef>
                  <a:buChar char="–"/>
                  <a:defRPr sz="121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3938588" eaLnBrk="0" hangingPunct="0">
                  <a:spcBef>
                    <a:spcPct val="20000"/>
                  </a:spcBef>
                  <a:buChar char="•"/>
                  <a:defRPr sz="103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3938588" eaLnBrk="0" hangingPunct="0">
                  <a:spcBef>
                    <a:spcPct val="20000"/>
                  </a:spcBef>
                  <a:buChar char="–"/>
                  <a:defRPr sz="8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3938588" eaLnBrk="0" hangingPunct="0">
                  <a:spcBef>
                    <a:spcPct val="20000"/>
                  </a:spcBef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39385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39385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39385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39385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8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38"/>
              <p:cNvSpPr>
                <a:spLocks noChangeArrowheads="1"/>
              </p:cNvSpPr>
              <p:nvPr/>
            </p:nvSpPr>
            <p:spPr bwMode="auto">
              <a:xfrm>
                <a:off x="3727670" y="7533895"/>
                <a:ext cx="143882" cy="180000"/>
              </a:xfrm>
              <a:prstGeom prst="rect">
                <a:avLst/>
              </a:prstGeom>
              <a:solidFill>
                <a:srgbClr val="F980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3938588" eaLnBrk="0" hangingPunct="0">
                  <a:spcBef>
                    <a:spcPct val="20000"/>
                  </a:spcBef>
                  <a:buChar char="•"/>
                  <a:defRPr sz="13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3938588" eaLnBrk="0" hangingPunct="0">
                  <a:spcBef>
                    <a:spcPct val="20000"/>
                  </a:spcBef>
                  <a:buChar char="–"/>
                  <a:defRPr sz="121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3938588" eaLnBrk="0" hangingPunct="0">
                  <a:spcBef>
                    <a:spcPct val="20000"/>
                  </a:spcBef>
                  <a:buChar char="•"/>
                  <a:defRPr sz="103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3938588" eaLnBrk="0" hangingPunct="0">
                  <a:spcBef>
                    <a:spcPct val="20000"/>
                  </a:spcBef>
                  <a:buChar char="–"/>
                  <a:defRPr sz="8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3938588" eaLnBrk="0" hangingPunct="0">
                  <a:spcBef>
                    <a:spcPct val="20000"/>
                  </a:spcBef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39385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39385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39385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39385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8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39"/>
              <p:cNvSpPr>
                <a:spLocks noChangeArrowheads="1"/>
              </p:cNvSpPr>
              <p:nvPr/>
            </p:nvSpPr>
            <p:spPr bwMode="auto">
              <a:xfrm>
                <a:off x="3728442" y="7883789"/>
                <a:ext cx="143882" cy="180000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3938588" eaLnBrk="0" hangingPunct="0">
                  <a:spcBef>
                    <a:spcPct val="20000"/>
                  </a:spcBef>
                  <a:buChar char="•"/>
                  <a:defRPr sz="13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3938588" eaLnBrk="0" hangingPunct="0">
                  <a:spcBef>
                    <a:spcPct val="20000"/>
                  </a:spcBef>
                  <a:buChar char="–"/>
                  <a:defRPr sz="121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3938588" eaLnBrk="0" hangingPunct="0">
                  <a:spcBef>
                    <a:spcPct val="20000"/>
                  </a:spcBef>
                  <a:buChar char="•"/>
                  <a:defRPr sz="103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3938588" eaLnBrk="0" hangingPunct="0">
                  <a:spcBef>
                    <a:spcPct val="20000"/>
                  </a:spcBef>
                  <a:buChar char="–"/>
                  <a:defRPr sz="8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3938588" eaLnBrk="0" hangingPunct="0">
                  <a:spcBef>
                    <a:spcPct val="20000"/>
                  </a:spcBef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39385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39385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39385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39385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8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TextBox 2"/>
              <p:cNvSpPr txBox="1">
                <a:spLocks noChangeArrowheads="1"/>
              </p:cNvSpPr>
              <p:nvPr/>
            </p:nvSpPr>
            <p:spPr bwMode="auto">
              <a:xfrm>
                <a:off x="3851920" y="6731661"/>
                <a:ext cx="144016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3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21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03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8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AU" altLang="en-US" sz="1600" dirty="0">
                    <a:solidFill>
                      <a:srgbClr val="000000"/>
                    </a:solidFill>
                  </a:rPr>
                  <a:t>No Colonisation</a:t>
                </a:r>
              </a:p>
            </p:txBody>
          </p:sp>
          <p:sp>
            <p:nvSpPr>
              <p:cNvPr id="17" name="TextBox 40"/>
              <p:cNvSpPr txBox="1">
                <a:spLocks noChangeArrowheads="1"/>
              </p:cNvSpPr>
              <p:nvPr/>
            </p:nvSpPr>
            <p:spPr bwMode="auto">
              <a:xfrm>
                <a:off x="3857335" y="7082990"/>
                <a:ext cx="165076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3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21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03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8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AU" altLang="en-US" sz="1600" dirty="0">
                    <a:solidFill>
                      <a:srgbClr val="000000"/>
                    </a:solidFill>
                  </a:rPr>
                  <a:t>Xylem Colonisation</a:t>
                </a:r>
              </a:p>
            </p:txBody>
          </p:sp>
          <p:sp>
            <p:nvSpPr>
              <p:cNvPr id="18" name="TextBox 41"/>
              <p:cNvSpPr txBox="1">
                <a:spLocks noChangeArrowheads="1"/>
              </p:cNvSpPr>
              <p:nvPr/>
            </p:nvSpPr>
            <p:spPr bwMode="auto">
              <a:xfrm>
                <a:off x="3864018" y="7451656"/>
                <a:ext cx="259847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3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21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03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8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AU" altLang="en-US" sz="1600" dirty="0">
                    <a:solidFill>
                      <a:srgbClr val="000000"/>
                    </a:solidFill>
                  </a:rPr>
                  <a:t>Xylem and Phloem Colonisation</a:t>
                </a:r>
              </a:p>
            </p:txBody>
          </p:sp>
          <p:sp>
            <p:nvSpPr>
              <p:cNvPr id="19" name="TextBox 42"/>
              <p:cNvSpPr txBox="1">
                <a:spLocks noChangeArrowheads="1"/>
              </p:cNvSpPr>
              <p:nvPr/>
            </p:nvSpPr>
            <p:spPr bwMode="auto">
              <a:xfrm>
                <a:off x="3851920" y="7803070"/>
                <a:ext cx="1656184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3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21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03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8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AU" altLang="en-US" sz="1600" dirty="0">
                    <a:solidFill>
                      <a:srgbClr val="000000"/>
                    </a:solidFill>
                  </a:rPr>
                  <a:t>Phloem Colonisation</a:t>
                </a:r>
              </a:p>
            </p:txBody>
          </p:sp>
        </p:grpSp>
      </p:grpSp>
      <p:sp>
        <p:nvSpPr>
          <p:cNvPr id="20" name="TextBox 47"/>
          <p:cNvSpPr txBox="1">
            <a:spLocks noChangeArrowheads="1"/>
          </p:cNvSpPr>
          <p:nvPr/>
        </p:nvSpPr>
        <p:spPr bwMode="auto">
          <a:xfrm>
            <a:off x="3600000" y="2204864"/>
            <a:ext cx="2298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 dirty="0">
                <a:solidFill>
                  <a:srgbClr val="000000"/>
                </a:solidFill>
              </a:rPr>
              <a:t>Section at </a:t>
            </a:r>
            <a:r>
              <a:rPr lang="en-AU" altLang="en-US" sz="1800" b="1" dirty="0" smtClean="0">
                <a:solidFill>
                  <a:srgbClr val="000000"/>
                </a:solidFill>
              </a:rPr>
              <a:t>1 </a:t>
            </a:r>
            <a:r>
              <a:rPr lang="en-AU" altLang="en-US" sz="1800" b="1" dirty="0">
                <a:solidFill>
                  <a:srgbClr val="000000"/>
                </a:solidFill>
              </a:rPr>
              <a:t>cm</a:t>
            </a:r>
          </a:p>
        </p:txBody>
      </p:sp>
      <p:sp>
        <p:nvSpPr>
          <p:cNvPr id="21" name="TextBox 48"/>
          <p:cNvSpPr txBox="1">
            <a:spLocks noChangeArrowheads="1"/>
          </p:cNvSpPr>
          <p:nvPr/>
        </p:nvSpPr>
        <p:spPr bwMode="auto">
          <a:xfrm>
            <a:off x="3600000" y="3923764"/>
            <a:ext cx="21548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 dirty="0">
                <a:solidFill>
                  <a:srgbClr val="000000"/>
                </a:solidFill>
              </a:rPr>
              <a:t>Section at 7 cm</a:t>
            </a:r>
          </a:p>
        </p:txBody>
      </p:sp>
      <p:sp>
        <p:nvSpPr>
          <p:cNvPr id="22" name="TextBox 49"/>
          <p:cNvSpPr txBox="1">
            <a:spLocks noChangeArrowheads="1"/>
          </p:cNvSpPr>
          <p:nvPr/>
        </p:nvSpPr>
        <p:spPr bwMode="auto">
          <a:xfrm>
            <a:off x="3600000" y="5651956"/>
            <a:ext cx="21548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 dirty="0">
                <a:solidFill>
                  <a:srgbClr val="000000"/>
                </a:solidFill>
              </a:rPr>
              <a:t>Section at </a:t>
            </a:r>
            <a:r>
              <a:rPr lang="en-AU" altLang="en-US" sz="1800" b="1" dirty="0" smtClean="0">
                <a:solidFill>
                  <a:srgbClr val="000000"/>
                </a:solidFill>
              </a:rPr>
              <a:t>13 </a:t>
            </a:r>
            <a:r>
              <a:rPr lang="en-AU" altLang="en-US" sz="1800" b="1" dirty="0">
                <a:solidFill>
                  <a:srgbClr val="000000"/>
                </a:solidFill>
              </a:rPr>
              <a:t>cm</a:t>
            </a: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502953"/>
              </p:ext>
            </p:extLst>
          </p:nvPr>
        </p:nvGraphicFramePr>
        <p:xfrm>
          <a:off x="-252536" y="1543130"/>
          <a:ext cx="2027620" cy="1703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830678"/>
              </p:ext>
            </p:extLst>
          </p:nvPr>
        </p:nvGraphicFramePr>
        <p:xfrm>
          <a:off x="-252065" y="3243423"/>
          <a:ext cx="2027620" cy="170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175502"/>
              </p:ext>
            </p:extLst>
          </p:nvPr>
        </p:nvGraphicFramePr>
        <p:xfrm>
          <a:off x="-251124" y="4930642"/>
          <a:ext cx="2027620" cy="1697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165357"/>
              </p:ext>
            </p:extLst>
          </p:nvPr>
        </p:nvGraphicFramePr>
        <p:xfrm>
          <a:off x="1783083" y="1546398"/>
          <a:ext cx="2032325" cy="1694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889792"/>
              </p:ext>
            </p:extLst>
          </p:nvPr>
        </p:nvGraphicFramePr>
        <p:xfrm>
          <a:off x="1778848" y="3240155"/>
          <a:ext cx="2032325" cy="1694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748110"/>
              </p:ext>
            </p:extLst>
          </p:nvPr>
        </p:nvGraphicFramePr>
        <p:xfrm>
          <a:off x="1778848" y="4939793"/>
          <a:ext cx="2032325" cy="1694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07504" y="119657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u="sng" dirty="0" smtClean="0">
                <a:solidFill>
                  <a:srgbClr val="000000"/>
                </a:solidFill>
              </a:rPr>
              <a:t>EGA Bellaroi 2014</a:t>
            </a:r>
            <a:endParaRPr lang="en-AU" b="1" u="sng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408000"/>
            <a:ext cx="1187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000000"/>
                </a:solidFill>
              </a:rPr>
              <a:t>Senescent</a:t>
            </a:r>
            <a:endParaRPr lang="en-AU" sz="1600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79712" y="6408000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000000"/>
                </a:solidFill>
              </a:rPr>
              <a:t>Non-Senescent</a:t>
            </a:r>
            <a:endParaRPr lang="en-A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5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-1972_USQ_corp_temp_black_style2[1]">
  <a:themeElements>
    <a:clrScheme name="">
      <a:dk1>
        <a:srgbClr val="000066"/>
      </a:dk1>
      <a:lt1>
        <a:srgbClr val="FFFFFF"/>
      </a:lt1>
      <a:dk2>
        <a:srgbClr val="0000CC"/>
      </a:dk2>
      <a:lt2>
        <a:srgbClr val="FFC400"/>
      </a:lt2>
      <a:accent1>
        <a:srgbClr val="FF6421"/>
      </a:accent1>
      <a:accent2>
        <a:srgbClr val="FFF580"/>
      </a:accent2>
      <a:accent3>
        <a:srgbClr val="AAAAE2"/>
      </a:accent3>
      <a:accent4>
        <a:srgbClr val="DADADA"/>
      </a:accent4>
      <a:accent5>
        <a:srgbClr val="FFB8AB"/>
      </a:accent5>
      <a:accent6>
        <a:srgbClr val="E7DE73"/>
      </a:accent6>
      <a:hlink>
        <a:srgbClr val="99CCFF"/>
      </a:hlink>
      <a:folHlink>
        <a:srgbClr val="0066FF"/>
      </a:folHlink>
    </a:clrScheme>
    <a:fontScheme name="edu_ppt_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lnDef>
  </a:objectDefaults>
  <a:extraClrSchemeLst>
    <a:extraClrScheme>
      <a:clrScheme name="edu_ppt_temp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_ppt_temp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_ppt_temp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112</Words>
  <Application>Microsoft Office PowerPoint</Application>
  <PresentationFormat>On-screen Show (4:3)</PresentationFormat>
  <Paragraphs>44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Garamond</vt:lpstr>
      <vt:lpstr>Times</vt:lpstr>
      <vt:lpstr>Trebuchet MS</vt:lpstr>
      <vt:lpstr>Verdana</vt:lpstr>
      <vt:lpstr>Wingdings</vt:lpstr>
      <vt:lpstr>12-1972_USQ_corp_temp_black_style2[1]</vt:lpstr>
      <vt:lpstr>PowerPoint Presentation</vt:lpstr>
      <vt:lpstr>PowerPoint Presentation</vt:lpstr>
      <vt:lpstr>PowerPoint Presentation</vt:lpstr>
    </vt:vector>
  </TitlesOfParts>
  <Company>University of Southern Queensland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Noel Knight</dc:creator>
  <cp:lastModifiedBy>Noel Knight</cp:lastModifiedBy>
  <cp:revision>19</cp:revision>
  <cp:lastPrinted>2015-09-10T05:52:59Z</cp:lastPrinted>
  <dcterms:created xsi:type="dcterms:W3CDTF">2015-09-09T06:09:21Z</dcterms:created>
  <dcterms:modified xsi:type="dcterms:W3CDTF">2015-09-10T12:11:52Z</dcterms:modified>
</cp:coreProperties>
</file>