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8" r:id="rId3"/>
    <p:sldId id="435" r:id="rId4"/>
    <p:sldId id="436" r:id="rId5"/>
    <p:sldId id="434" r:id="rId6"/>
    <p:sldId id="437" r:id="rId7"/>
    <p:sldId id="422" r:id="rId8"/>
    <p:sldId id="423" r:id="rId9"/>
    <p:sldId id="421" r:id="rId10"/>
    <p:sldId id="426" r:id="rId11"/>
    <p:sldId id="410" r:id="rId12"/>
    <p:sldId id="427" r:id="rId13"/>
    <p:sldId id="438" r:id="rId14"/>
    <p:sldId id="441" r:id="rId15"/>
    <p:sldId id="440" r:id="rId16"/>
    <p:sldId id="429" r:id="rId17"/>
    <p:sldId id="444" r:id="rId18"/>
    <p:sldId id="445" r:id="rId19"/>
    <p:sldId id="443" r:id="rId20"/>
    <p:sldId id="446" r:id="rId21"/>
    <p:sldId id="448" r:id="rId22"/>
    <p:sldId id="449" r:id="rId23"/>
    <p:sldId id="454" r:id="rId24"/>
    <p:sldId id="450" r:id="rId25"/>
    <p:sldId id="451" r:id="rId26"/>
    <p:sldId id="442" r:id="rId27"/>
    <p:sldId id="447" r:id="rId28"/>
    <p:sldId id="453" r:id="rId29"/>
    <p:sldId id="452" r:id="rId30"/>
    <p:sldId id="432" r:id="rId31"/>
    <p:sldId id="439" r:id="rId32"/>
    <p:sldId id="455" r:id="rId33"/>
    <p:sldId id="419" r:id="rId34"/>
  </p:sldIdLst>
  <p:sldSz cx="9144000" cy="6858000" type="screen4x3"/>
  <p:notesSz cx="6858000" cy="9144000"/>
  <p:custDataLst>
    <p:tags r:id="rId37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EE"/>
    <a:srgbClr val="A3A3A3"/>
    <a:srgbClr val="92D050"/>
    <a:srgbClr val="FF9480"/>
    <a:srgbClr val="E7DE73"/>
    <a:srgbClr val="FFDC66"/>
    <a:srgbClr val="333333"/>
    <a:srgbClr val="FFFFFF"/>
    <a:srgbClr val="FFC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579" autoAdjust="0"/>
  </p:normalViewPr>
  <p:slideViewPr>
    <p:cSldViewPr>
      <p:cViewPr varScale="1">
        <p:scale>
          <a:sx n="92" d="100"/>
          <a:sy n="92" d="100"/>
        </p:scale>
        <p:origin x="13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4A72F-3C39-0A4B-8764-CEA2C454E823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4912-1A69-9843-848D-932C1F70D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2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9A50E63-9B82-324D-82B0-330983557C5B}" type="datetimeFigureOut">
              <a:rPr lang="en-AU"/>
              <a:pPr>
                <a:defRPr/>
              </a:pPr>
              <a:t>29/04/2015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F7B994C-C89A-E042-95F3-A76945426E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317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B994C-C89A-E042-95F3-A76945426EE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4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844675"/>
            <a:ext cx="7735887" cy="1385888"/>
          </a:xfrm>
        </p:spPr>
        <p:txBody>
          <a:bodyPr/>
          <a:lstStyle>
            <a:lvl1pPr>
              <a:defRPr sz="320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7638" y="3995738"/>
            <a:ext cx="7239000" cy="914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35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59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057400" cy="5599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019800" cy="5599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95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2691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11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12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63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73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3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07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5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Heading</a:t>
            </a:r>
          </a:p>
          <a:p>
            <a:r>
              <a:rPr lang="en-AU" dirty="0" smtClean="0"/>
              <a:t>Body text.  </a:t>
            </a:r>
          </a:p>
          <a:p>
            <a:endParaRPr lang="en-AU" dirty="0" smtClean="0"/>
          </a:p>
          <a:p>
            <a:r>
              <a:rPr lang="en-AU" dirty="0" smtClean="0"/>
              <a:t>Dot points</a:t>
            </a:r>
          </a:p>
          <a:p>
            <a:r>
              <a:rPr lang="en-AU" dirty="0" smtClean="0"/>
              <a:t>Dot points</a:t>
            </a:r>
          </a:p>
          <a:p>
            <a:r>
              <a:rPr lang="en-AU" dirty="0" smtClean="0"/>
              <a:t>Dot points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61616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61616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0"/>
          <a:cs typeface="Verdan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61616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0"/>
          <a:cs typeface="Verdan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61616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0"/>
          <a:cs typeface="Verdan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61616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0"/>
          <a:cs typeface="Verdan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2CE50"/>
        </a:buClr>
        <a:buSzPct val="80000"/>
        <a:buFont typeface="Wingdings" charset="0"/>
        <a:buChar char="n"/>
        <a:defRPr sz="3200">
          <a:solidFill>
            <a:srgbClr val="333333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33"/>
        </a:buClr>
        <a:buSzPct val="65000"/>
        <a:buFont typeface="Wingdings" charset="0"/>
        <a:buChar char="n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SzPct val="50000"/>
        <a:buFont typeface="Wingdings" charset="0"/>
        <a:buChar char="n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charset="0"/>
        <a:buChar char="n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thol_Shmith" TargetMode="External"/><Relationship Id="rId2" Type="http://schemas.openxmlformats.org/officeDocument/2006/relationships/hyperlink" Target="http://www.openjournal.com.au/john-cato-bif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2.zonezero.com/index.php?option=com_content&amp;view=article&amp;id=1399&amp;catid=2&amp;Itemid=7&amp;lang=en" TargetMode="External"/><Relationship Id="rId5" Type="http://schemas.openxmlformats.org/officeDocument/2006/relationships/hyperlink" Target="http://barbaraoehringphotography.blogspot.com.au/2012/09/andrew-chapman-nearly-retrospective.html" TargetMode="External"/><Relationship Id="rId4" Type="http://schemas.openxmlformats.org/officeDocument/2006/relationships/hyperlink" Target="http://minimalistphotography101.com/democratization-of-photograph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060848"/>
            <a:ext cx="6480026" cy="1385887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itchFamily="34" charset="0"/>
              </a:rPr>
              <a:t>From rags to riches: Democratisation of the photographic art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00438"/>
            <a:ext cx="7239000" cy="244951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AU" sz="3200" dirty="0">
                <a:solidFill>
                  <a:schemeClr val="tx1"/>
                </a:solidFill>
                <a:latin typeface="Verdana" charset="0"/>
                <a:cs typeface="Verdana" charset="0"/>
              </a:rPr>
              <a:t/>
            </a:r>
            <a:br>
              <a:rPr lang="en-AU" sz="3200" dirty="0">
                <a:solidFill>
                  <a:schemeClr val="tx1"/>
                </a:solidFill>
                <a:latin typeface="Verdana" charset="0"/>
                <a:cs typeface="Verdana" charset="0"/>
              </a:rPr>
            </a:br>
            <a:endParaRPr lang="en-AU" sz="3200" dirty="0">
              <a:solidFill>
                <a:schemeClr val="tx1"/>
              </a:solidFill>
              <a:latin typeface="Verdana" charset="0"/>
              <a:cs typeface="Verdana" charset="0"/>
            </a:endParaRPr>
          </a:p>
          <a:p>
            <a:pPr>
              <a:buFont typeface="Wingdings" charset="0"/>
              <a:buNone/>
            </a:pPr>
            <a:r>
              <a:rPr lang="en-A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Verdana" charset="0"/>
              </a:rPr>
              <a:t>Associate Professor Michael Sankey</a:t>
            </a:r>
          </a:p>
          <a:p>
            <a:pPr>
              <a:buFont typeface="Wingdings" charset="0"/>
              <a:buNone/>
            </a:pPr>
            <a:r>
              <a:rPr lang="en-A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Verdana" charset="0"/>
              </a:rPr>
              <a:t>Director, Learning Environments and Media</a:t>
            </a:r>
            <a:br>
              <a:rPr lang="en-A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Verdana" charset="0"/>
              </a:rPr>
            </a:br>
            <a:endParaRPr lang="en-AU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cs typeface="Verdana" charset="0"/>
            </a:endParaRPr>
          </a:p>
          <a:p>
            <a:pPr>
              <a:buFont typeface="Wingdings" charset="0"/>
              <a:buNone/>
            </a:pPr>
            <a:endParaRPr lang="en-AU" sz="2400" dirty="0">
              <a:solidFill>
                <a:schemeClr val="tx1"/>
              </a:solidFill>
              <a:latin typeface="Verdana" charset="0"/>
              <a:cs typeface="Verdana" charset="0"/>
            </a:endParaRPr>
          </a:p>
          <a:p>
            <a:r>
              <a:rPr lang="en-A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Verdana" charset="0"/>
              </a:rPr>
              <a:t>QFP5 Conference: Photography &amp; Fictions. </a:t>
            </a:r>
            <a:br>
              <a:rPr lang="en-A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Verdana" charset="0"/>
              </a:rPr>
            </a:br>
            <a:r>
              <a:rPr lang="en-A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Verdana" charset="0"/>
              </a:rPr>
              <a:t>23-25 April 2014</a:t>
            </a:r>
            <a:r>
              <a:rPr lang="en-A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Verdana" charset="0"/>
              </a:rPr>
              <a:t>. </a:t>
            </a:r>
            <a:r>
              <a:rPr lang="en-A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Verdana" charset="0"/>
              </a:rPr>
              <a:t>Brisbane. </a:t>
            </a:r>
            <a:endParaRPr lang="en-AU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cs typeface="Verdana" charset="0"/>
            </a:endParaRPr>
          </a:p>
        </p:txBody>
      </p:sp>
      <p:pic>
        <p:nvPicPr>
          <p:cNvPr id="4" name="Picture 3" descr="Michael_Sankey_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88" y="4149725"/>
            <a:ext cx="1512887" cy="1512888"/>
          </a:xfrm>
          <a:prstGeom prst="rect">
            <a:avLst/>
          </a:prstGeom>
          <a:ln w="12700" cmpd="sng">
            <a:solidFill>
              <a:srgbClr val="3333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My practice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5047" r="56151" b="4612"/>
          <a:stretch/>
        </p:blipFill>
        <p:spPr>
          <a:xfrm>
            <a:off x="4571808" y="1916831"/>
            <a:ext cx="1656376" cy="3470245"/>
          </a:xfrm>
        </p:spPr>
      </p:pic>
      <p:sp>
        <p:nvSpPr>
          <p:cNvPr id="5" name="Right Arrow 4"/>
          <p:cNvSpPr/>
          <p:nvPr/>
        </p:nvSpPr>
        <p:spPr bwMode="auto">
          <a:xfrm>
            <a:off x="3888432" y="2636912"/>
            <a:ext cx="467544" cy="1800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98" y="1628800"/>
            <a:ext cx="2256374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 bwMode="auto">
          <a:xfrm>
            <a:off x="6252310" y="3087080"/>
            <a:ext cx="263906" cy="9899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420888"/>
            <a:ext cx="1379071" cy="245168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208654" y="2348880"/>
            <a:ext cx="3499250" cy="3053513"/>
            <a:chOff x="208654" y="2348880"/>
            <a:chExt cx="3499250" cy="3053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7" t="8647" r="8530" b="11289"/>
            <a:stretch/>
          </p:blipFill>
          <p:spPr>
            <a:xfrm>
              <a:off x="208654" y="2348880"/>
              <a:ext cx="3499250" cy="23783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474813" y="4940728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1972</a:t>
              </a:r>
              <a:endParaRPr lang="en-A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5442" y="5445224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  <a:endParaRPr lang="en-A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7848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lots of devices in between</a:t>
            </a:r>
            <a:endParaRPr lang="en-A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3312368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AU" sz="2800" dirty="0" smtClean="0">
                <a:latin typeface="Verdana" charset="0"/>
                <a:cs typeface="Verdana" charset="0"/>
              </a:rPr>
              <a:t>I will investigate the three main [modern] phases of photography:</a:t>
            </a:r>
          </a:p>
          <a:p>
            <a:r>
              <a:rPr lang="en-AU" sz="2800" dirty="0" smtClean="0">
                <a:latin typeface="Verdana" charset="0"/>
                <a:cs typeface="Verdana" charset="0"/>
              </a:rPr>
              <a:t>Analogue</a:t>
            </a:r>
          </a:p>
          <a:p>
            <a:r>
              <a:rPr lang="en-AU" sz="2800" dirty="0" smtClean="0">
                <a:latin typeface="Verdana" charset="0"/>
                <a:cs typeface="Verdana" charset="0"/>
              </a:rPr>
              <a:t>Digital</a:t>
            </a:r>
          </a:p>
          <a:p>
            <a:r>
              <a:rPr lang="en-AU" sz="2800" dirty="0" smtClean="0">
                <a:latin typeface="Verdana" charset="0"/>
                <a:cs typeface="Verdana" charset="0"/>
              </a:rPr>
              <a:t>Mobile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00113"/>
          </a:xfrm>
        </p:spPr>
        <p:txBody>
          <a:bodyPr/>
          <a:lstStyle/>
          <a:p>
            <a:r>
              <a:rPr lang="en-AU" dirty="0" smtClean="0"/>
              <a:t>Now down to business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313"/>
            <a:ext cx="8352928" cy="4114800"/>
          </a:xfrm>
        </p:spPr>
        <p:txBody>
          <a:bodyPr/>
          <a:lstStyle/>
          <a:p>
            <a:r>
              <a:rPr lang="en-US" dirty="0"/>
              <a:t>As the various photographic </a:t>
            </a:r>
            <a:r>
              <a:rPr lang="en-US" dirty="0" smtClean="0"/>
              <a:t>forms and formats </a:t>
            </a:r>
            <a:r>
              <a:rPr lang="en-US" dirty="0"/>
              <a:t>have changed over the years, largely aligned with the impact of the medium/cameras used, it’s interesting to note how the different forms of photography; social, constructed, manipulated and even commercial, are now largely facilitated by the online space, and how this has introduced a new universal immediacy and a </a:t>
            </a:r>
            <a:r>
              <a:rPr lang="en-US" dirty="0" smtClean="0"/>
              <a:t>heightened </a:t>
            </a:r>
            <a:r>
              <a:rPr lang="en-US" dirty="0"/>
              <a:t>sense of </a:t>
            </a:r>
            <a:r>
              <a:rPr lang="en-US" dirty="0" err="1"/>
              <a:t>intermediality</a:t>
            </a:r>
            <a:r>
              <a:rPr lang="en-US" dirty="0"/>
              <a:t> to </a:t>
            </a:r>
            <a:r>
              <a:rPr lang="en-US" dirty="0" smtClean="0"/>
              <a:t>our </a:t>
            </a:r>
            <a:r>
              <a:rPr lang="en-US" dirty="0"/>
              <a:t>art</a:t>
            </a:r>
            <a:r>
              <a:rPr lang="en-US" dirty="0" smtClean="0"/>
              <a:t>. 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67744" y="4869160"/>
            <a:ext cx="20162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17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3" name="Group 2"/>
          <p:cNvGrpSpPr/>
          <p:nvPr/>
        </p:nvGrpSpPr>
        <p:grpSpPr>
          <a:xfrm>
            <a:off x="6324439" y="404664"/>
            <a:ext cx="838691" cy="6453336"/>
            <a:chOff x="6324439" y="404664"/>
            <a:chExt cx="838691" cy="6453336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6732240" y="980728"/>
              <a:ext cx="11544" cy="587727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cxnSp>
        <p:sp>
          <p:nvSpPr>
            <p:cNvPr id="13" name="TextBox 12"/>
            <p:cNvSpPr txBox="1"/>
            <p:nvPr/>
          </p:nvSpPr>
          <p:spPr>
            <a:xfrm>
              <a:off x="6324439" y="404664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n-A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2780929"/>
            <a:ext cx="7020274" cy="1672154"/>
            <a:chOff x="0" y="2780929"/>
            <a:chExt cx="7020274" cy="1672154"/>
          </a:xfrm>
        </p:grpSpPr>
        <p:sp>
          <p:nvSpPr>
            <p:cNvPr id="22" name="Rectangle 21"/>
            <p:cNvSpPr/>
            <p:nvPr/>
          </p:nvSpPr>
          <p:spPr bwMode="auto">
            <a:xfrm>
              <a:off x="0" y="3581628"/>
              <a:ext cx="1115616" cy="73599"/>
            </a:xfrm>
            <a:prstGeom prst="rect">
              <a:avLst/>
            </a:prstGeom>
            <a:solidFill>
              <a:srgbClr val="CCCCEE">
                <a:alpha val="6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1520" y="2780929"/>
              <a:ext cx="6768754" cy="1672154"/>
              <a:chOff x="251520" y="2780929"/>
              <a:chExt cx="6768754" cy="1672154"/>
            </a:xfrm>
          </p:grpSpPr>
          <p:sp>
            <p:nvSpPr>
              <p:cNvPr id="16" name="Isosceles Triangle 15"/>
              <p:cNvSpPr/>
              <p:nvPr/>
            </p:nvSpPr>
            <p:spPr bwMode="auto">
              <a:xfrm rot="16200000">
                <a:off x="2871828" y="304637"/>
                <a:ext cx="1672154" cy="6624738"/>
              </a:xfrm>
              <a:prstGeom prst="triangle">
                <a:avLst/>
              </a:prstGeom>
              <a:solidFill>
                <a:srgbClr val="CCCCEE">
                  <a:alpha val="69804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Intermedial</a:t>
                </a:r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multimodal</a:t>
                </a:r>
                <a:r>
                  <a:rPr kumimoji="0" lang="en-AU" sz="24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practice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520" y="3581628"/>
                <a:ext cx="89479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AU" sz="18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1930s</a:t>
                </a:r>
                <a:endParaRPr lang="en-AU" sz="1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72000" y="2410702"/>
            <a:ext cx="4752528" cy="595542"/>
            <a:chOff x="4572000" y="2410702"/>
            <a:chExt cx="4752528" cy="595542"/>
          </a:xfrm>
        </p:grpSpPr>
        <p:sp>
          <p:nvSpPr>
            <p:cNvPr id="14" name="TextBox 13"/>
            <p:cNvSpPr txBox="1"/>
            <p:nvPr/>
          </p:nvSpPr>
          <p:spPr>
            <a:xfrm>
              <a:off x="4572000" y="263691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2007</a:t>
              </a:r>
              <a:endParaRPr lang="en-A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 bwMode="auto">
            <a:xfrm rot="16200000">
              <a:off x="5250862" y="2183079"/>
              <a:ext cx="461667" cy="91691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0152" y="2421517"/>
              <a:ext cx="3384376" cy="46166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days of mobile</a:t>
              </a:r>
              <a:endParaRPr lang="en-A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52536" y="1196752"/>
            <a:ext cx="9577064" cy="462294"/>
            <a:chOff x="-540568" y="1196752"/>
            <a:chExt cx="10153128" cy="462294"/>
          </a:xfrm>
        </p:grpSpPr>
        <p:sp>
          <p:nvSpPr>
            <p:cNvPr id="4" name="TextBox 3"/>
            <p:cNvSpPr txBox="1"/>
            <p:nvPr/>
          </p:nvSpPr>
          <p:spPr>
            <a:xfrm>
              <a:off x="-540568" y="1196753"/>
              <a:ext cx="5444354" cy="46166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days of analogue</a:t>
              </a:r>
              <a:endParaRPr lang="en-A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5400000" flipH="1">
              <a:off x="5853334" y="203449"/>
              <a:ext cx="461665" cy="244827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0032" y="1197381"/>
              <a:ext cx="4752528" cy="461665"/>
            </a:xfrm>
            <a:prstGeom prst="rect">
              <a:avLst/>
            </a:prstGeom>
            <a:solidFill>
              <a:srgbClr val="FFDC66">
                <a:alpha val="27843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later days</a:t>
              </a:r>
              <a:endParaRPr lang="en-A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64605" y="3037021"/>
            <a:ext cx="7279400" cy="3505479"/>
            <a:chOff x="1864605" y="3037021"/>
            <a:chExt cx="7279400" cy="3505479"/>
          </a:xfrm>
        </p:grpSpPr>
        <p:sp>
          <p:nvSpPr>
            <p:cNvPr id="21" name="Isosceles Triangle 20"/>
            <p:cNvSpPr/>
            <p:nvPr/>
          </p:nvSpPr>
          <p:spPr bwMode="auto">
            <a:xfrm rot="16200000">
              <a:off x="3333590" y="2855811"/>
              <a:ext cx="3505479" cy="3867899"/>
            </a:xfrm>
            <a:prstGeom prst="triangle">
              <a:avLst/>
            </a:prstGeom>
            <a:solidFill>
              <a:srgbClr val="FF948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WWW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64605" y="4282278"/>
              <a:ext cx="16130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Early 1990’s</a:t>
              </a:r>
              <a:endParaRPr lang="en-A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20277" y="4005064"/>
              <a:ext cx="21237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2.5+ </a:t>
              </a:r>
              <a:r>
                <a:rPr lang="en-AU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r>
                <a:rPr lang="en-AU" sz="16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illion users</a:t>
              </a:r>
              <a:endParaRPr lang="en-A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64605" y="6237312"/>
            <a:ext cx="7279395" cy="643744"/>
            <a:chOff x="1864605" y="6237312"/>
            <a:chExt cx="7279395" cy="643744"/>
          </a:xfrm>
        </p:grpSpPr>
        <p:sp>
          <p:nvSpPr>
            <p:cNvPr id="32" name="TextBox 31"/>
            <p:cNvSpPr txBox="1"/>
            <p:nvPr/>
          </p:nvSpPr>
          <p:spPr>
            <a:xfrm>
              <a:off x="1864606" y="6542502"/>
              <a:ext cx="7279394" cy="338554"/>
            </a:xfrm>
            <a:prstGeom prst="rect">
              <a:avLst/>
            </a:prstGeom>
            <a:solidFill>
              <a:srgbClr val="E7DE73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My practice</a:t>
              </a:r>
              <a:endParaRPr lang="en-A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64605" y="623731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1978</a:t>
              </a:r>
              <a:endParaRPr lang="en-A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67744" y="1796635"/>
            <a:ext cx="7056784" cy="638058"/>
            <a:chOff x="2267744" y="1796635"/>
            <a:chExt cx="7056784" cy="638058"/>
          </a:xfrm>
        </p:grpSpPr>
        <p:sp>
          <p:nvSpPr>
            <p:cNvPr id="18" name="Isosceles Triangle 17"/>
            <p:cNvSpPr/>
            <p:nvPr/>
          </p:nvSpPr>
          <p:spPr bwMode="auto">
            <a:xfrm rot="16200000">
              <a:off x="3751247" y="1005501"/>
              <a:ext cx="461667" cy="2043935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67744" y="2065361"/>
              <a:ext cx="1613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Early 1990’s</a:t>
              </a:r>
              <a:endParaRPr lang="en-A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32040" y="1796637"/>
              <a:ext cx="4392488" cy="46166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days of digital</a:t>
              </a:r>
              <a:endParaRPr lang="en-A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01316" y="4365105"/>
            <a:ext cx="4942684" cy="1551406"/>
            <a:chOff x="4201316" y="4365105"/>
            <a:chExt cx="4942684" cy="1551406"/>
          </a:xfrm>
        </p:grpSpPr>
        <p:sp>
          <p:nvSpPr>
            <p:cNvPr id="26" name="TextBox 25"/>
            <p:cNvSpPr txBox="1"/>
            <p:nvPr/>
          </p:nvSpPr>
          <p:spPr>
            <a:xfrm>
              <a:off x="4201316" y="4637790"/>
              <a:ext cx="7745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2004</a:t>
              </a:r>
              <a:endParaRPr lang="en-A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456356" y="4365105"/>
              <a:ext cx="4687644" cy="1551406"/>
              <a:chOff x="4456356" y="4365105"/>
              <a:chExt cx="4687644" cy="1551406"/>
            </a:xfrm>
          </p:grpSpPr>
          <p:sp>
            <p:nvSpPr>
              <p:cNvPr id="25" name="Isosceles Triangle 24"/>
              <p:cNvSpPr/>
              <p:nvPr/>
            </p:nvSpPr>
            <p:spPr bwMode="auto">
              <a:xfrm rot="16200000">
                <a:off x="4962612" y="3858849"/>
                <a:ext cx="1551406" cy="2563918"/>
              </a:xfrm>
              <a:prstGeom prst="triangle">
                <a:avLst/>
              </a:prstGeom>
              <a:solidFill>
                <a:srgbClr val="92D050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Facebook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0272" y="4890646"/>
                <a:ext cx="212372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800+ million users</a:t>
                </a:r>
                <a:endParaRPr lang="en-AU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64036" y="5449700"/>
            <a:ext cx="4179964" cy="829423"/>
            <a:chOff x="4964036" y="5449700"/>
            <a:chExt cx="4179964" cy="829423"/>
          </a:xfrm>
        </p:grpSpPr>
        <p:sp>
          <p:nvSpPr>
            <p:cNvPr id="28" name="Isosceles Triangle 27"/>
            <p:cNvSpPr/>
            <p:nvPr/>
          </p:nvSpPr>
          <p:spPr bwMode="auto">
            <a:xfrm rot="16200000">
              <a:off x="5816985" y="4962014"/>
              <a:ext cx="715604" cy="1690975"/>
            </a:xfrm>
            <a:prstGeom prst="triangle">
              <a:avLst/>
            </a:prstGeom>
            <a:solidFill>
              <a:srgbClr val="A3A3A3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Instagram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64036" y="587742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  <a:endParaRPr lang="en-A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20272" y="5940569"/>
              <a:ext cx="2123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150+ million users</a:t>
              </a:r>
              <a:endParaRPr lang="en-A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25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The modalities and modes of media</a:t>
            </a:r>
            <a:endParaRPr lang="en-AU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192687" cy="522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95936" y="6424175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Elleström</a:t>
            </a:r>
            <a:r>
              <a:rPr lang="en-US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2010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AU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475656" y="2060848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455526" y="2708920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475656" y="3933056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455526" y="5733256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148064" y="3429000"/>
            <a:ext cx="2448272" cy="201622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paradox of </a:t>
            </a:r>
            <a:r>
              <a:rPr lang="en-AU" dirty="0" smtClean="0"/>
              <a:t>democratisation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73687"/>
          </a:xfrm>
        </p:spPr>
        <p:txBody>
          <a:bodyPr/>
          <a:lstStyle/>
          <a:p>
            <a:r>
              <a:rPr lang="en-AU" sz="2000" dirty="0" smtClean="0"/>
              <a:t>There </a:t>
            </a:r>
            <a:r>
              <a:rPr lang="en-AU" sz="2000" dirty="0"/>
              <a:t>is a </a:t>
            </a:r>
            <a:r>
              <a:rPr lang="en-AU" sz="2000" dirty="0" smtClean="0"/>
              <a:t>dual paradox testing </a:t>
            </a:r>
            <a:r>
              <a:rPr lang="en-AU" sz="2000" dirty="0"/>
              <a:t>the resilience of </a:t>
            </a:r>
            <a:r>
              <a:rPr lang="en-AU" sz="2000" dirty="0" smtClean="0"/>
              <a:t>those who </a:t>
            </a:r>
            <a:r>
              <a:rPr lang="en-AU" sz="2000" dirty="0"/>
              <a:t>have fought to see photography accepted as ‘art</a:t>
            </a:r>
            <a:r>
              <a:rPr lang="en-AU" sz="2000" dirty="0" smtClean="0"/>
              <a:t>’: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Until recently the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‘traditional’ arts 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not generally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been 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welcoming of photography; dogged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claim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it was too instant and effortless to be 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‘real’ art </a:t>
            </a:r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(O’Hagan, 2011</a:t>
            </a:r>
            <a:r>
              <a:rPr lang="en-A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our cultural artefacts are democratised (popularised),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more uncertain the place of the artist 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becomes. </a:t>
            </a:r>
          </a:p>
          <a:p>
            <a:r>
              <a:rPr lang="en-AU" sz="2000" dirty="0" smtClean="0"/>
              <a:t>With </a:t>
            </a:r>
            <a:r>
              <a:rPr lang="en-AU" sz="2000" dirty="0"/>
              <a:t>the advent of </a:t>
            </a:r>
            <a:r>
              <a:rPr lang="en-AU" sz="2000" dirty="0" smtClean="0"/>
              <a:t>digital/mobile photography, production has moved more </a:t>
            </a:r>
            <a:r>
              <a:rPr lang="en-AU" sz="2000" dirty="0"/>
              <a:t>into the realm of the </a:t>
            </a:r>
            <a:r>
              <a:rPr lang="en-AU" sz="2000" dirty="0" smtClean="0"/>
              <a:t>‘conceptual’, with new levels </a:t>
            </a:r>
            <a:r>
              <a:rPr lang="en-AU" sz="2000" dirty="0"/>
              <a:t>of </a:t>
            </a:r>
            <a:r>
              <a:rPr lang="en-AU" sz="2000" dirty="0" err="1" smtClean="0"/>
              <a:t>intermediality</a:t>
            </a:r>
            <a:r>
              <a:rPr lang="en-AU" sz="2000" dirty="0" smtClean="0"/>
              <a:t> </a:t>
            </a:r>
            <a:r>
              <a:rPr lang="en-AU" sz="1200" dirty="0" smtClean="0"/>
              <a:t>(</a:t>
            </a:r>
            <a:r>
              <a:rPr lang="en-AU" sz="1200" dirty="0" err="1" smtClean="0"/>
              <a:t>Ellenstrom</a:t>
            </a:r>
            <a:r>
              <a:rPr lang="en-AU" sz="1200" dirty="0" smtClean="0"/>
              <a:t> </a:t>
            </a:r>
            <a:r>
              <a:rPr lang="en-AU" sz="1200" dirty="0"/>
              <a:t>2010</a:t>
            </a:r>
            <a:r>
              <a:rPr lang="en-AU" sz="1200" dirty="0" smtClean="0"/>
              <a:t>).</a:t>
            </a:r>
            <a:r>
              <a:rPr lang="en-AU" sz="1600" dirty="0" smtClean="0"/>
              <a:t> </a:t>
            </a:r>
            <a:endParaRPr lang="en-AU" sz="2000" dirty="0" smtClean="0"/>
          </a:p>
          <a:p>
            <a:r>
              <a:rPr lang="en-AU" sz="2000" dirty="0" smtClean="0"/>
              <a:t>But the things </a:t>
            </a:r>
            <a:r>
              <a:rPr lang="en-AU" sz="2000" dirty="0"/>
              <a:t>that </a:t>
            </a:r>
            <a:r>
              <a:rPr lang="en-AU" sz="2000" dirty="0" smtClean="0"/>
              <a:t>made </a:t>
            </a:r>
            <a:r>
              <a:rPr lang="en-AU" sz="2000" dirty="0"/>
              <a:t>photography </a:t>
            </a:r>
            <a:r>
              <a:rPr lang="en-AU" sz="2000" dirty="0" smtClean="0"/>
              <a:t>so attractive cannot </a:t>
            </a:r>
            <a:r>
              <a:rPr lang="en-AU" sz="2000" dirty="0"/>
              <a:t>be </a:t>
            </a:r>
            <a:r>
              <a:rPr lang="en-AU" sz="2000" dirty="0" smtClean="0"/>
              <a:t>ignored. So for </a:t>
            </a:r>
            <a:r>
              <a:rPr lang="en-AU" sz="2000" dirty="0"/>
              <a:t>those who </a:t>
            </a:r>
            <a:r>
              <a:rPr lang="en-AU" sz="2000" dirty="0" smtClean="0"/>
              <a:t>make </a:t>
            </a:r>
            <a:r>
              <a:rPr lang="en-AU" sz="2000" dirty="0"/>
              <a:t>judgments about such things</a:t>
            </a:r>
            <a:r>
              <a:rPr lang="en-AU" sz="2000" dirty="0" smtClean="0"/>
              <a:t>, the </a:t>
            </a:r>
            <a:r>
              <a:rPr lang="en-AU" sz="2000" dirty="0"/>
              <a:t>distinctions between art photography </a:t>
            </a:r>
            <a:r>
              <a:rPr lang="en-AU" sz="2000" dirty="0" smtClean="0"/>
              <a:t>&amp; </a:t>
            </a:r>
            <a:r>
              <a:rPr lang="en-AU" sz="2000" dirty="0"/>
              <a:t>conceptual art (using photography) </a:t>
            </a:r>
            <a:r>
              <a:rPr lang="en-AU" sz="2000" dirty="0" smtClean="0"/>
              <a:t>become quite blurred </a:t>
            </a:r>
            <a:r>
              <a:rPr lang="en-AU" sz="1200" dirty="0"/>
              <a:t>(O’Hagan, 2011</a:t>
            </a:r>
            <a:r>
              <a:rPr lang="en-AU" sz="1200" dirty="0" smtClean="0"/>
              <a:t>).</a:t>
            </a:r>
            <a:r>
              <a:rPr lang="en-AU" sz="2000" dirty="0" smtClean="0"/>
              <a:t> </a:t>
            </a:r>
          </a:p>
          <a:p>
            <a:r>
              <a:rPr lang="en-AU" sz="2000" dirty="0" smtClean="0"/>
              <a:t>And we see the </a:t>
            </a:r>
            <a:r>
              <a:rPr lang="en-AU" sz="2000" dirty="0"/>
              <a:t>evolution of two </a:t>
            </a:r>
            <a:r>
              <a:rPr lang="en-AU" sz="2000" dirty="0" smtClean="0"/>
              <a:t>distinct </a:t>
            </a:r>
            <a:r>
              <a:rPr lang="en-AU" sz="2000" dirty="0"/>
              <a:t>spaces for the dissemination of </a:t>
            </a:r>
            <a:r>
              <a:rPr lang="en-AU" sz="2000" dirty="0" smtClean="0"/>
              <a:t>‘art’ photography, the </a:t>
            </a:r>
            <a:r>
              <a:rPr lang="en-AU" sz="2000" dirty="0"/>
              <a:t>physical </a:t>
            </a:r>
            <a:r>
              <a:rPr lang="en-AU" sz="2000" dirty="0" smtClean="0"/>
              <a:t>and </a:t>
            </a:r>
            <a:r>
              <a:rPr lang="en-AU" sz="2000" dirty="0"/>
              <a:t>the </a:t>
            </a:r>
            <a:r>
              <a:rPr lang="en-AU" sz="2000" dirty="0" smtClean="0"/>
              <a:t>digital, and a </a:t>
            </a:r>
            <a:r>
              <a:rPr lang="en-AU" sz="2000" dirty="0"/>
              <a:t>mash-up of </a:t>
            </a:r>
            <a:r>
              <a:rPr lang="en-AU" sz="2000" dirty="0" smtClean="0"/>
              <a:t>these; the </a:t>
            </a:r>
            <a:r>
              <a:rPr lang="en-AU" sz="2000" dirty="0" err="1" smtClean="0"/>
              <a:t>intermedial</a:t>
            </a:r>
            <a:r>
              <a:rPr lang="en-AU" sz="2000" dirty="0" smtClean="0"/>
              <a:t> space.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6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11480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will </a:t>
            </a:r>
            <a:r>
              <a:rPr lang="en-US" dirty="0" smtClean="0"/>
              <a:t>demonstrate </a:t>
            </a:r>
            <a:r>
              <a:rPr lang="en-US" dirty="0"/>
              <a:t>this </a:t>
            </a:r>
            <a:r>
              <a:rPr lang="en-US" dirty="0" smtClean="0"/>
              <a:t>by </a:t>
            </a:r>
            <a:r>
              <a:rPr lang="en-US" dirty="0"/>
              <a:t>investigating, visually, the </a:t>
            </a:r>
            <a:r>
              <a:rPr lang="en-US" dirty="0" smtClean="0"/>
              <a:t>shift in perceptions associated with my image making over the years. </a:t>
            </a:r>
          </a:p>
          <a:p>
            <a:r>
              <a:rPr lang="en-US" dirty="0" smtClean="0"/>
              <a:t>From </a:t>
            </a:r>
            <a:r>
              <a:rPr lang="en-US" dirty="0"/>
              <a:t>the ‘interaction </a:t>
            </a:r>
            <a:r>
              <a:rPr lang="en-US" i="1" dirty="0"/>
              <a:t>of</a:t>
            </a:r>
            <a:r>
              <a:rPr lang="en-US" dirty="0"/>
              <a:t> media' towards the ‘interaction </a:t>
            </a:r>
            <a:r>
              <a:rPr lang="en-US" i="1" dirty="0"/>
              <a:t>with</a:t>
            </a:r>
            <a:r>
              <a:rPr lang="en-US" dirty="0"/>
              <a:t> media'. </a:t>
            </a:r>
            <a:endParaRPr lang="en-US" dirty="0" smtClean="0"/>
          </a:p>
          <a:p>
            <a:r>
              <a:rPr lang="en-US" dirty="0" smtClean="0"/>
              <a:t>I will demonstrate that the </a:t>
            </a:r>
            <a:r>
              <a:rPr lang="en-US" dirty="0"/>
              <a:t>idea of ‘media borders' </a:t>
            </a:r>
            <a:r>
              <a:rPr lang="en-US" dirty="0" smtClean="0"/>
              <a:t>have started to dissolve, or </a:t>
            </a:r>
            <a:r>
              <a:rPr lang="en-US" dirty="0"/>
              <a:t>blur </a:t>
            </a:r>
            <a:r>
              <a:rPr lang="en-US" dirty="0" smtClean="0"/>
              <a:t>how individual's perceive media </a:t>
            </a:r>
            <a:r>
              <a:rPr lang="en-US" dirty="0"/>
              <a:t>and reality; demonstrating that the image is being perceived not just as a form of </a:t>
            </a:r>
            <a:r>
              <a:rPr lang="en-US" dirty="0" err="1" smtClean="0"/>
              <a:t>intermedial</a:t>
            </a:r>
            <a:r>
              <a:rPr lang="en-US" dirty="0" smtClean="0"/>
              <a:t> representation</a:t>
            </a:r>
            <a:r>
              <a:rPr lang="en-US" dirty="0"/>
              <a:t>, but as an environment in </a:t>
            </a:r>
            <a:r>
              <a:rPr lang="en-US" dirty="0" smtClean="0"/>
              <a:t>and of itself.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2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analogue era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2376264" cy="355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88076"/>
            <a:ext cx="2376264" cy="355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77249"/>
            <a:ext cx="2376264" cy="355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2376264" cy="355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4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2520280" cy="376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45" y="188640"/>
            <a:ext cx="255223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7"/>
            <a:ext cx="3675099" cy="2457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digital era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0" y="3212975"/>
            <a:ext cx="2185661" cy="326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9877"/>
            <a:ext cx="6279523" cy="51374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2596" y="5884217"/>
            <a:ext cx="5713354" cy="7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1800" b="0" kern="0" dirty="0" smtClean="0"/>
              <a:t>Death of Constable Scanlon (Ned Jones)</a:t>
            </a:r>
            <a:endParaRPr lang="en-AU" sz="1800" b="0" kern="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618947" y="1907886"/>
            <a:ext cx="250548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1400" b="0" kern="0" dirty="0" smtClean="0"/>
              <a:t>Death of Constable Scanlon, appropriated</a:t>
            </a:r>
            <a:endParaRPr lang="en-AU" sz="1400" b="0" kern="0" dirty="0"/>
          </a:p>
        </p:txBody>
      </p:sp>
    </p:spTree>
    <p:extLst>
      <p:ext uri="{BB962C8B-B14F-4D97-AF65-F5344CB8AC3E}">
        <p14:creationId xmlns:p14="http://schemas.microsoft.com/office/powerpoint/2010/main" val="38151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ChangeArrowheads="1"/>
          </p:cNvSpPr>
          <p:nvPr/>
        </p:nvSpPr>
        <p:spPr bwMode="auto">
          <a:xfrm>
            <a:off x="250825" y="1484784"/>
            <a:ext cx="85725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Studied Photography at </a:t>
            </a:r>
            <a:r>
              <a:rPr lang="en-US" dirty="0" err="1" smtClean="0">
                <a:solidFill>
                  <a:srgbClr val="000000"/>
                </a:solidFill>
                <a:latin typeface="Verdana" charset="0"/>
                <a:cs typeface="Verdana" charset="0"/>
              </a:rPr>
              <a:t>Prahran</a:t>
            </a:r>
            <a:r>
              <a:rPr lang="en-US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CAE 1979-81</a:t>
            </a:r>
            <a:endParaRPr lang="en-US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Worked on &amp; off in various studios in Melbourne and Geelong and freelance (1982 – 87)</a:t>
            </a:r>
            <a:endParaRPr lang="en-US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AU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Geelong Advertiser newspaper (1988 – 89)</a:t>
            </a:r>
            <a:endParaRPr lang="en-AU" sz="2000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AU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USQ Senior Photographer (1990 – 2001)</a:t>
            </a:r>
            <a:endParaRPr lang="en-AU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AU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Academic – educational technology and multimodal learning (2001 – present)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AU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Exhibiting variably, but now a heavy user of social media: Instagram, Flickr, Tumblr, etc. But why?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AU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The Internet is now my gallery (2.5 billion users)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71438"/>
            <a:ext cx="8229600" cy="900112"/>
          </a:xfrm>
        </p:spPr>
        <p:txBody>
          <a:bodyPr/>
          <a:lstStyle/>
          <a:p>
            <a:r>
              <a:rPr lang="en-US" dirty="0" smtClean="0">
                <a:latin typeface="Verdana" charset="0"/>
                <a:cs typeface="Verdana" charset="0"/>
              </a:rPr>
              <a:t>My journey</a:t>
            </a:r>
            <a:endParaRPr lang="en-US" dirty="0">
              <a:latin typeface="Verdana" charset="0"/>
              <a:cs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5616624" cy="5616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10" y="3279790"/>
            <a:ext cx="2088232" cy="312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28165"/>
            <a:ext cx="5713354" cy="7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1800" b="0" kern="0" dirty="0" smtClean="0"/>
              <a:t>Sherbrook Forest (A Williams Forest)</a:t>
            </a:r>
            <a:endParaRPr lang="en-AU" sz="1800" b="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92747" y="2251697"/>
            <a:ext cx="2605157" cy="88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1400" b="0" kern="0" dirty="0" smtClean="0"/>
              <a:t>Sherbrook Forest, appropriated</a:t>
            </a:r>
            <a:endParaRPr lang="en-AU" sz="1400" b="0" kern="0" dirty="0"/>
          </a:p>
        </p:txBody>
      </p:sp>
    </p:spTree>
    <p:extLst>
      <p:ext uri="{BB962C8B-B14F-4D97-AF65-F5344CB8AC3E}">
        <p14:creationId xmlns:p14="http://schemas.microsoft.com/office/powerpoint/2010/main" val="3037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44824"/>
            <a:ext cx="192621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210130" cy="591514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27900" y="5949280"/>
            <a:ext cx="5713354" cy="7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1800" b="0" kern="0" dirty="0" smtClean="0"/>
              <a:t>The rest on the flight to Egypt </a:t>
            </a:r>
          </a:p>
          <a:p>
            <a:pPr algn="ctr"/>
            <a:r>
              <a:rPr lang="en-AU" sz="1800" b="0" kern="0" dirty="0" smtClean="0"/>
              <a:t>(Susanna and Child)</a:t>
            </a:r>
            <a:endParaRPr lang="en-AU" sz="1800" b="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732240" y="4653136"/>
            <a:ext cx="223224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1600" b="0" kern="0" dirty="0" smtClean="0"/>
              <a:t>The rest on the flight to Egypt, appropriated</a:t>
            </a:r>
          </a:p>
        </p:txBody>
      </p:sp>
    </p:spTree>
    <p:extLst>
      <p:ext uri="{BB962C8B-B14F-4D97-AF65-F5344CB8AC3E}">
        <p14:creationId xmlns:p14="http://schemas.microsoft.com/office/powerpoint/2010/main" val="42291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9948"/>
            <a:ext cx="5659733" cy="55253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28999"/>
            <a:ext cx="1986520" cy="297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5491645"/>
            <a:ext cx="5713354" cy="7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1800" b="0" kern="0" dirty="0" smtClean="0"/>
              <a:t>Death and Fire (Light of </a:t>
            </a:r>
            <a:r>
              <a:rPr lang="en-AU" sz="1800" b="0" kern="0" dirty="0"/>
              <a:t>M</a:t>
            </a:r>
            <a:r>
              <a:rPr lang="en-AU" sz="1800" b="0" kern="0" dirty="0" smtClean="0"/>
              <a:t>y Life)</a:t>
            </a:r>
            <a:endParaRPr lang="en-AU" sz="1800" b="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606963" y="1916832"/>
            <a:ext cx="2073380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1400" b="0" kern="0" dirty="0" smtClean="0"/>
              <a:t>Death and Fire, appropriated</a:t>
            </a:r>
            <a:endParaRPr lang="en-AU" sz="1400" b="0" kern="0" dirty="0"/>
          </a:p>
        </p:txBody>
      </p:sp>
    </p:spTree>
    <p:extLst>
      <p:ext uri="{BB962C8B-B14F-4D97-AF65-F5344CB8AC3E}">
        <p14:creationId xmlns:p14="http://schemas.microsoft.com/office/powerpoint/2010/main" val="32909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999" y="116632"/>
            <a:ext cx="2796257" cy="900113"/>
          </a:xfrm>
        </p:spPr>
        <p:txBody>
          <a:bodyPr/>
          <a:lstStyle/>
          <a:p>
            <a:pPr algn="ctr"/>
            <a:r>
              <a:rPr lang="en-AU" sz="1800" b="0" dirty="0" smtClean="0"/>
              <a:t>Saint Sebastian </a:t>
            </a:r>
            <a:br>
              <a:rPr lang="en-AU" sz="1800" b="0" dirty="0" smtClean="0"/>
            </a:br>
            <a:r>
              <a:rPr lang="en-AU" sz="1800" b="0" dirty="0" smtClean="0"/>
              <a:t>(Saint Andrew)</a:t>
            </a:r>
            <a:endParaRPr lang="en-AU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26982"/>
            <a:ext cx="2130536" cy="318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37"/>
            <a:ext cx="390048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372109" y="5661248"/>
            <a:ext cx="270678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1600" b="0" kern="0" dirty="0" smtClean="0"/>
              <a:t>Saint Sebastian appropriated</a:t>
            </a:r>
            <a:endParaRPr lang="en-AU" sz="1600" b="0" kern="0" dirty="0"/>
          </a:p>
        </p:txBody>
      </p:sp>
    </p:spTree>
    <p:extLst>
      <p:ext uri="{BB962C8B-B14F-4D97-AF65-F5344CB8AC3E}">
        <p14:creationId xmlns:p14="http://schemas.microsoft.com/office/powerpoint/2010/main" val="21238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5" y="2204864"/>
            <a:ext cx="7786010" cy="268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907704" y="5099073"/>
            <a:ext cx="5713354" cy="7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2000" b="0" kern="0" dirty="0" smtClean="0"/>
              <a:t>Desert channels from 30,000 feet</a:t>
            </a:r>
            <a:endParaRPr lang="en-AU" sz="2000" b="0" kern="0" dirty="0"/>
          </a:p>
        </p:txBody>
      </p:sp>
    </p:spTree>
    <p:extLst>
      <p:ext uri="{BB962C8B-B14F-4D97-AF65-F5344CB8AC3E}">
        <p14:creationId xmlns:p14="http://schemas.microsoft.com/office/powerpoint/2010/main" val="9919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94" y="-27384"/>
            <a:ext cx="2391134" cy="669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9284" y="0"/>
            <a:ext cx="2386652" cy="6722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9365" y="4181833"/>
            <a:ext cx="14911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2000" b="0" kern="0" dirty="0" smtClean="0"/>
              <a:t>Road to </a:t>
            </a:r>
            <a:r>
              <a:rPr lang="en-AU" sz="2000" b="0" kern="0" dirty="0" err="1" smtClean="0"/>
              <a:t>Sugerloaf</a:t>
            </a:r>
            <a:endParaRPr lang="en-AU" sz="2000" b="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596336" y="4181833"/>
            <a:ext cx="14911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61616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B2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AU" sz="2000" b="0" kern="0" dirty="0" smtClean="0"/>
              <a:t>Scanlon Falls</a:t>
            </a:r>
            <a:endParaRPr lang="en-AU" sz="2000" b="0" kern="0" dirty="0"/>
          </a:p>
        </p:txBody>
      </p:sp>
    </p:spTree>
    <p:extLst>
      <p:ext uri="{BB962C8B-B14F-4D97-AF65-F5344CB8AC3E}">
        <p14:creationId xmlns:p14="http://schemas.microsoft.com/office/powerpoint/2010/main" val="20581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mobile era</a:t>
            </a: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4716016" y="82302"/>
            <a:ext cx="4255189" cy="5627147"/>
            <a:chOff x="4716016" y="82302"/>
            <a:chExt cx="4255189" cy="56271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82302"/>
              <a:ext cx="4255189" cy="4255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5220072" y="4509120"/>
              <a:ext cx="3456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Sydney Myer Music Bowl revisited. Last here in 1977. This time no Teddy Bears Picnic</a:t>
              </a:r>
              <a:endParaRPr lang="en-A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520" y="1844824"/>
            <a:ext cx="4265254" cy="4966811"/>
            <a:chOff x="251520" y="1844824"/>
            <a:chExt cx="4265254" cy="49668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4265254" cy="42652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39552" y="616530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Keeping an eye on Saint Sebastian</a:t>
              </a:r>
              <a:endParaRPr lang="en-A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2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3" name="Group 2"/>
          <p:cNvGrpSpPr/>
          <p:nvPr/>
        </p:nvGrpSpPr>
        <p:grpSpPr>
          <a:xfrm>
            <a:off x="179512" y="1844824"/>
            <a:ext cx="4320480" cy="4964449"/>
            <a:chOff x="179512" y="1844824"/>
            <a:chExt cx="4320480" cy="4964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44824"/>
              <a:ext cx="4320480" cy="43204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1560" y="6162942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Fijian dancers at the ACODE dinner night</a:t>
              </a:r>
              <a:endParaRPr lang="en-A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16016" y="285679"/>
            <a:ext cx="4320480" cy="5087537"/>
            <a:chOff x="4716016" y="139922"/>
            <a:chExt cx="4320480" cy="50875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39922"/>
              <a:ext cx="4320480" cy="4320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716016" y="4581128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@</a:t>
              </a:r>
              <a:r>
                <a:rPr lang="en-AU" sz="1800" dirty="0" err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Joelsankey</a:t>
              </a:r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at #</a:t>
              </a:r>
              <a:r>
                <a:rPr lang="en-AU" sz="1800" dirty="0" err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qagoma</a:t>
              </a:r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@</a:t>
              </a:r>
              <a:r>
                <a:rPr lang="en-AU" sz="1800" dirty="0" err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qagoma</a:t>
              </a:r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AU" sz="1800" dirty="0" err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</a:t>
              </a:r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AU" sz="1800" dirty="0" err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Guo-Qiang</a:t>
              </a:r>
              <a:r>
                <a:rPr lang="en-AU" sz="18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#wolves</a:t>
              </a:r>
              <a:endParaRPr lang="en-AU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2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Revisiting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496855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1720" y="60932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Death of Constable Scanlon revisited. With homage to Sydney Nolan</a:t>
            </a:r>
            <a:endParaRPr lang="en-AU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decisive moment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96855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98033" y="631137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Instagram on Instagram</a:t>
            </a:r>
            <a:endParaRPr lang="en-AU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 more about me: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11553" r="4148" b="5422"/>
          <a:stretch/>
        </p:blipFill>
        <p:spPr bwMode="auto">
          <a:xfrm>
            <a:off x="202107" y="1196752"/>
            <a:ext cx="8784976" cy="443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934471"/>
            <a:ext cx="8150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https://eportfolio.usq.edu.au/view/view.php?id=18</a:t>
            </a:r>
          </a:p>
        </p:txBody>
      </p:sp>
    </p:spTree>
    <p:extLst>
      <p:ext uri="{BB962C8B-B14F-4D97-AF65-F5344CB8AC3E}">
        <p14:creationId xmlns:p14="http://schemas.microsoft.com/office/powerpoint/2010/main" val="3908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/>
          <a:lstStyle/>
          <a:p>
            <a:r>
              <a:rPr lang="en-US" dirty="0" smtClean="0"/>
              <a:t>We see that </a:t>
            </a:r>
            <a:r>
              <a:rPr lang="en-US" dirty="0"/>
              <a:t>contemporary visual practice is very much informed by what has gone before. </a:t>
            </a:r>
            <a:endParaRPr lang="en-US" dirty="0" smtClean="0"/>
          </a:p>
          <a:p>
            <a:r>
              <a:rPr lang="en-US" dirty="0" smtClean="0"/>
              <a:t>Particularly in relation to nostalgia and pathos as </a:t>
            </a:r>
            <a:r>
              <a:rPr lang="en-US" dirty="0"/>
              <a:t>w</a:t>
            </a:r>
            <a:r>
              <a:rPr lang="en-US" dirty="0" smtClean="0"/>
              <a:t>e re-investigate ideas and probe new boundaries.</a:t>
            </a:r>
          </a:p>
          <a:p>
            <a:r>
              <a:rPr lang="en-US" dirty="0" smtClean="0"/>
              <a:t>This leads </a:t>
            </a:r>
            <a:r>
              <a:rPr lang="en-US" dirty="0"/>
              <a:t>us to </a:t>
            </a:r>
            <a:r>
              <a:rPr lang="en-US" dirty="0" smtClean="0"/>
              <a:t>re-evaluate </a:t>
            </a:r>
            <a:r>
              <a:rPr lang="en-US" dirty="0"/>
              <a:t>how pre-digital media relations </a:t>
            </a:r>
            <a:r>
              <a:rPr lang="en-US" dirty="0" smtClean="0"/>
              <a:t>and the historical </a:t>
            </a:r>
            <a:r>
              <a:rPr lang="en-US" dirty="0"/>
              <a:t>paradigms of </a:t>
            </a:r>
            <a:r>
              <a:rPr lang="en-US" dirty="0" err="1"/>
              <a:t>intermediality</a:t>
            </a:r>
            <a:r>
              <a:rPr lang="en-US" dirty="0"/>
              <a:t> </a:t>
            </a:r>
            <a:r>
              <a:rPr lang="en-US" dirty="0" smtClean="0"/>
              <a:t>are distinguishable in contemporary </a:t>
            </a:r>
            <a:r>
              <a:rPr lang="en-US" dirty="0"/>
              <a:t>image production. </a:t>
            </a:r>
            <a:endParaRPr lang="en-US" dirty="0" smtClean="0"/>
          </a:p>
          <a:p>
            <a:r>
              <a:rPr lang="en-US" dirty="0" smtClean="0"/>
              <a:t>It’s important to understand this context, </a:t>
            </a:r>
            <a:r>
              <a:rPr lang="en-US" dirty="0"/>
              <a:t>as the </a:t>
            </a:r>
            <a:r>
              <a:rPr lang="en-US" dirty="0" smtClean="0"/>
              <a:t>medium </a:t>
            </a:r>
            <a:r>
              <a:rPr lang="en-US" dirty="0"/>
              <a:t>is continuously mutating, relocating and expanding, drawing on its connections from the ‘old' to the ‘new', whilst </a:t>
            </a:r>
            <a:r>
              <a:rPr lang="en-US" dirty="0" smtClean="0"/>
              <a:t>still being </a:t>
            </a:r>
            <a:r>
              <a:rPr lang="en-US" dirty="0"/>
              <a:t>incredible </a:t>
            </a:r>
            <a:r>
              <a:rPr lang="en-US" dirty="0" smtClean="0"/>
              <a:t>fluid, </a:t>
            </a:r>
            <a:r>
              <a:rPr lang="en-US" dirty="0"/>
              <a:t>thanks to the </a:t>
            </a:r>
            <a:r>
              <a:rPr lang="en-US" dirty="0" err="1" smtClean="0"/>
              <a:t>democratising</a:t>
            </a:r>
            <a:r>
              <a:rPr lang="en-US" dirty="0" smtClean="0"/>
              <a:t> </a:t>
            </a:r>
            <a:r>
              <a:rPr lang="en-US" dirty="0"/>
              <a:t>processes that </a:t>
            </a:r>
            <a:r>
              <a:rPr lang="en-US" dirty="0" smtClean="0"/>
              <a:t>inform our evolving practices.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64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040560"/>
          </a:xfrm>
        </p:spPr>
        <p:txBody>
          <a:bodyPr/>
          <a:lstStyle/>
          <a:p>
            <a:r>
              <a:rPr lang="en-US" dirty="0" smtClean="0"/>
              <a:t>Where I </a:t>
            </a:r>
            <a:r>
              <a:rPr lang="en-US" dirty="0"/>
              <a:t>might have called </a:t>
            </a:r>
            <a:r>
              <a:rPr lang="en-US" dirty="0" smtClean="0"/>
              <a:t>my </a:t>
            </a:r>
            <a:r>
              <a:rPr lang="en-US" dirty="0"/>
              <a:t>practice </a:t>
            </a:r>
            <a:r>
              <a:rPr lang="en-US" dirty="0" smtClean="0"/>
              <a:t>‘multimodal’, </a:t>
            </a:r>
            <a:r>
              <a:rPr lang="en-US" dirty="0"/>
              <a:t>and it still is, the internet </a:t>
            </a:r>
            <a:r>
              <a:rPr lang="en-US" dirty="0" smtClean="0"/>
              <a:t>allows me to be far more </a:t>
            </a:r>
            <a:r>
              <a:rPr lang="en-US" dirty="0" err="1" smtClean="0"/>
              <a:t>intermedial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</a:t>
            </a:r>
            <a:r>
              <a:rPr lang="en-US" dirty="0" smtClean="0"/>
              <a:t>words, </a:t>
            </a:r>
            <a:r>
              <a:rPr lang="en-US" dirty="0" err="1" smtClean="0"/>
              <a:t>intermediality</a:t>
            </a:r>
            <a:r>
              <a:rPr lang="en-US" dirty="0" smtClean="0"/>
              <a:t>, for me, has largely been </a:t>
            </a:r>
            <a:r>
              <a:rPr lang="en-US" dirty="0"/>
              <a:t>facilitated by the online </a:t>
            </a:r>
            <a:r>
              <a:rPr lang="en-US" dirty="0" smtClean="0"/>
              <a:t>space. </a:t>
            </a:r>
          </a:p>
          <a:p>
            <a:r>
              <a:rPr lang="en-US" dirty="0" smtClean="0"/>
              <a:t>Or, </a:t>
            </a:r>
            <a:r>
              <a:rPr lang="en-US" dirty="0"/>
              <a:t>the online space has </a:t>
            </a:r>
            <a:r>
              <a:rPr lang="en-US" dirty="0" smtClean="0"/>
              <a:t>made </a:t>
            </a:r>
            <a:r>
              <a:rPr lang="en-US" dirty="0"/>
              <a:t>it possible for </a:t>
            </a:r>
            <a:r>
              <a:rPr lang="en-US" dirty="0" smtClean="0"/>
              <a:t>my </a:t>
            </a:r>
            <a:r>
              <a:rPr lang="en-US" dirty="0" err="1" smtClean="0"/>
              <a:t>intermedial</a:t>
            </a:r>
            <a:r>
              <a:rPr lang="en-US" dirty="0" smtClean="0"/>
              <a:t> </a:t>
            </a:r>
            <a:r>
              <a:rPr lang="en-US" dirty="0"/>
              <a:t>practice to </a:t>
            </a:r>
            <a:r>
              <a:rPr lang="en-US" dirty="0" smtClean="0"/>
              <a:t>flourish; </a:t>
            </a:r>
            <a:r>
              <a:rPr lang="en-US" dirty="0"/>
              <a:t>to be disseminated and to be </a:t>
            </a:r>
            <a:r>
              <a:rPr lang="en-US" dirty="0" smtClean="0"/>
              <a:t>experienced more broadly.</a:t>
            </a:r>
          </a:p>
          <a:p>
            <a:r>
              <a:rPr lang="en-US" dirty="0" smtClean="0"/>
              <a:t>So, </a:t>
            </a:r>
            <a:r>
              <a:rPr lang="en-US" dirty="0" err="1" smtClean="0"/>
              <a:t>intermediality</a:t>
            </a:r>
            <a:r>
              <a:rPr lang="en-US" dirty="0" smtClean="0"/>
              <a:t> (which incorporates notions of multimodality) is not just about the medium of photography – it’s also about how and where the </a:t>
            </a:r>
            <a:r>
              <a:rPr lang="en-US" dirty="0"/>
              <a:t>viewer </a:t>
            </a:r>
            <a:r>
              <a:rPr lang="en-US" dirty="0" smtClean="0"/>
              <a:t>experiences and interacts with my work.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01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84313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27712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cs typeface="Verdana" charset="0"/>
              </a:rPr>
              <a:t>References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688632"/>
          </a:xfrm>
        </p:spPr>
        <p:txBody>
          <a:bodyPr/>
          <a:lstStyle/>
          <a:p>
            <a:r>
              <a:rPr lang="en-US" sz="1400" dirty="0" err="1" smtClean="0"/>
              <a:t>Ellestrom</a:t>
            </a:r>
            <a:r>
              <a:rPr lang="en-US" sz="1400" dirty="0"/>
              <a:t>, L. (2010). Media Borders, Multimodality and </a:t>
            </a:r>
            <a:r>
              <a:rPr lang="en-US" sz="1400" dirty="0" err="1"/>
              <a:t>Intermediality</a:t>
            </a:r>
            <a:r>
              <a:rPr lang="en-US" sz="1400" dirty="0"/>
              <a:t>. Palgrave Macmillan. </a:t>
            </a:r>
            <a:endParaRPr lang="en-AU" sz="1400" dirty="0"/>
          </a:p>
          <a:p>
            <a:r>
              <a:rPr lang="en-AU" sz="1400" dirty="0" smtClean="0"/>
              <a:t>Hurst, M. (2013) ‘</a:t>
            </a:r>
            <a:r>
              <a:rPr lang="en-AU" sz="1400" dirty="0" smtClean="0">
                <a:latin typeface="Verdana" charset="0"/>
                <a:cs typeface="Verdana" charset="0"/>
              </a:rPr>
              <a:t>Between </a:t>
            </a:r>
            <a:r>
              <a:rPr lang="en-AU" sz="1400" dirty="0">
                <a:latin typeface="Verdana" charset="0"/>
                <a:cs typeface="Verdana" charset="0"/>
              </a:rPr>
              <a:t>Sunshine and Shadow: The Photographs of John </a:t>
            </a:r>
            <a:r>
              <a:rPr lang="en-AU" sz="1400" dirty="0" smtClean="0">
                <a:latin typeface="Verdana" charset="0"/>
                <a:cs typeface="Verdana" charset="0"/>
              </a:rPr>
              <a:t>Cato’. </a:t>
            </a:r>
            <a:r>
              <a:rPr lang="en-AU" sz="1400" i="1" dirty="0" smtClean="0">
                <a:latin typeface="Verdana" charset="0"/>
                <a:cs typeface="Verdana" charset="0"/>
              </a:rPr>
              <a:t>Open Journal</a:t>
            </a:r>
            <a:r>
              <a:rPr lang="en-AU" sz="1400" dirty="0" smtClean="0">
                <a:latin typeface="Verdana" charset="0"/>
                <a:cs typeface="Verdana" charset="0"/>
              </a:rPr>
              <a:t>. </a:t>
            </a:r>
            <a:r>
              <a:rPr lang="en-AU" sz="1400" dirty="0">
                <a:latin typeface="Verdana" charset="0"/>
                <a:cs typeface="Verdana" charset="0"/>
              </a:rPr>
              <a:t>Available online from: </a:t>
            </a:r>
            <a:r>
              <a:rPr lang="en-AU" sz="1200" dirty="0">
                <a:latin typeface="Verdana" charset="0"/>
                <a:cs typeface="Verdana" charset="0"/>
                <a:hlinkClick r:id="rId2"/>
              </a:rPr>
              <a:t>http://www.openjournal.com.au/john-cato-bifb</a:t>
            </a:r>
            <a:r>
              <a:rPr lang="en-AU" sz="1200" dirty="0" smtClean="0">
                <a:latin typeface="Verdana" charset="0"/>
                <a:cs typeface="Verdana" charset="0"/>
                <a:hlinkClick r:id="rId2"/>
              </a:rPr>
              <a:t>/</a:t>
            </a:r>
            <a:r>
              <a:rPr lang="en-AU" sz="1200" dirty="0" smtClean="0">
                <a:latin typeface="Verdana" charset="0"/>
                <a:cs typeface="Verdana" charset="0"/>
              </a:rPr>
              <a:t> </a:t>
            </a:r>
          </a:p>
          <a:p>
            <a:r>
              <a:rPr lang="en-AU" sz="1400" dirty="0" err="1">
                <a:latin typeface="Verdana" charset="0"/>
                <a:cs typeface="Verdana" charset="0"/>
              </a:rPr>
              <a:t>Jerrems</a:t>
            </a:r>
            <a:r>
              <a:rPr lang="en-AU" sz="1400" dirty="0">
                <a:latin typeface="Verdana" charset="0"/>
                <a:cs typeface="Verdana" charset="0"/>
              </a:rPr>
              <a:t>, C. (1976) ‘Athol </a:t>
            </a:r>
            <a:r>
              <a:rPr lang="en-AU" sz="1400" dirty="0" err="1">
                <a:latin typeface="Verdana" charset="0"/>
                <a:cs typeface="Verdana" charset="0"/>
              </a:rPr>
              <a:t>Shmith</a:t>
            </a:r>
            <a:r>
              <a:rPr lang="en-AU" sz="1400" dirty="0">
                <a:latin typeface="Verdana" charset="0"/>
                <a:cs typeface="Verdana" charset="0"/>
              </a:rPr>
              <a:t>’. Wikipedia entry Available at: </a:t>
            </a:r>
            <a:r>
              <a:rPr lang="en-US" sz="1400" dirty="0">
                <a:latin typeface="Verdana" charset="0"/>
                <a:cs typeface="Verdana" charset="0"/>
                <a:hlinkClick r:id="rId3"/>
              </a:rPr>
              <a:t>http://en.wikipedia.org/wiki/Athol_Shmith</a:t>
            </a:r>
            <a:r>
              <a:rPr lang="en-US" sz="1400" dirty="0">
                <a:latin typeface="Verdana" charset="0"/>
                <a:cs typeface="Verdana" charset="0"/>
              </a:rPr>
              <a:t> </a:t>
            </a:r>
          </a:p>
          <a:p>
            <a:r>
              <a:rPr lang="en-AU" sz="1400" dirty="0">
                <a:latin typeface="Verdana" charset="0"/>
                <a:cs typeface="Verdana" charset="0"/>
              </a:rPr>
              <a:t>Johnson, S. (2011) ‘The Digital Photography Revolution’. </a:t>
            </a:r>
            <a:r>
              <a:rPr lang="en-AU" sz="1400" i="1" dirty="0">
                <a:latin typeface="Verdana" charset="0"/>
                <a:cs typeface="Verdana" charset="0"/>
              </a:rPr>
              <a:t>The Minimalist Photographer</a:t>
            </a:r>
            <a:r>
              <a:rPr lang="en-AU" sz="1400" dirty="0">
                <a:latin typeface="Verdana" charset="0"/>
                <a:cs typeface="Verdana" charset="0"/>
              </a:rPr>
              <a:t>. Available online at:</a:t>
            </a:r>
            <a:r>
              <a:rPr lang="en-AU" sz="1200" dirty="0">
                <a:latin typeface="Verdana" charset="0"/>
                <a:cs typeface="Verdana" charset="0"/>
              </a:rPr>
              <a:t> </a:t>
            </a:r>
            <a:r>
              <a:rPr lang="en-AU" sz="1200" dirty="0">
                <a:latin typeface="Verdana" charset="0"/>
                <a:cs typeface="Verdana" charset="0"/>
                <a:hlinkClick r:id="rId4"/>
              </a:rPr>
              <a:t>http://minimalistphotography101.com/democratization-of-photography/</a:t>
            </a:r>
            <a:r>
              <a:rPr lang="en-AU" sz="1200" dirty="0">
                <a:latin typeface="Verdana" charset="0"/>
                <a:cs typeface="Verdana" charset="0"/>
              </a:rPr>
              <a:t> </a:t>
            </a:r>
          </a:p>
          <a:p>
            <a:r>
              <a:rPr lang="en-US" sz="1400" dirty="0" err="1" smtClean="0">
                <a:latin typeface="Verdana" charset="0"/>
                <a:cs typeface="Verdana" charset="0"/>
              </a:rPr>
              <a:t>Köller</a:t>
            </a:r>
            <a:r>
              <a:rPr lang="en-US" sz="1400" dirty="0">
                <a:latin typeface="Verdana" charset="0"/>
                <a:cs typeface="Verdana" charset="0"/>
              </a:rPr>
              <a:t>, C (2011) </a:t>
            </a:r>
            <a:r>
              <a:rPr lang="en-US" sz="1400" dirty="0" err="1">
                <a:latin typeface="Verdana" charset="0"/>
                <a:cs typeface="Verdana" charset="0"/>
              </a:rPr>
              <a:t>Parádeisos</a:t>
            </a:r>
            <a:r>
              <a:rPr lang="en-US" sz="1400" dirty="0">
                <a:latin typeface="Verdana" charset="0"/>
                <a:cs typeface="Verdana" charset="0"/>
              </a:rPr>
              <a:t> - </a:t>
            </a:r>
            <a:r>
              <a:rPr lang="en-AU" sz="1400" dirty="0">
                <a:latin typeface="Verdana" charset="0"/>
                <a:cs typeface="Verdana" charset="0"/>
              </a:rPr>
              <a:t>Temple of the Winds, Royal Botanical Gardens, Melbourne, 2007 </a:t>
            </a:r>
          </a:p>
          <a:p>
            <a:r>
              <a:rPr lang="en-US" sz="1400" dirty="0" smtClean="0">
                <a:latin typeface="Verdana" charset="0"/>
                <a:cs typeface="Verdana" charset="0"/>
              </a:rPr>
              <a:t>Lawrence, M. (1985). ‘Athol </a:t>
            </a:r>
            <a:r>
              <a:rPr lang="en-US" sz="1400" dirty="0" err="1" smtClean="0">
                <a:latin typeface="Verdana" charset="0"/>
                <a:cs typeface="Verdana" charset="0"/>
              </a:rPr>
              <a:t>Shmith</a:t>
            </a:r>
            <a:r>
              <a:rPr lang="en-US" sz="1400" dirty="0" smtClean="0">
                <a:latin typeface="Verdana" charset="0"/>
                <a:cs typeface="Verdana" charset="0"/>
              </a:rPr>
              <a:t>’. Gelatin </a:t>
            </a:r>
            <a:r>
              <a:rPr lang="en-US" sz="1400" dirty="0">
                <a:latin typeface="Verdana" charset="0"/>
                <a:cs typeface="Verdana" charset="0"/>
              </a:rPr>
              <a:t>silver photograph, National Portrait </a:t>
            </a:r>
            <a:r>
              <a:rPr lang="en-US" sz="1400" dirty="0" smtClean="0">
                <a:latin typeface="Verdana" charset="0"/>
                <a:cs typeface="Verdana" charset="0"/>
              </a:rPr>
              <a:t>Gallery, Canberra, Australia.</a:t>
            </a:r>
          </a:p>
          <a:p>
            <a:r>
              <a:rPr lang="en-US" sz="1400" dirty="0"/>
              <a:t>Miller, T. (2013) Situating images: Photography, writing, and cinema in the work of Guy </a:t>
            </a:r>
            <a:r>
              <a:rPr lang="en-US" sz="1400" dirty="0" err="1"/>
              <a:t>Debord</a:t>
            </a:r>
            <a:r>
              <a:rPr lang="en-US" sz="1400" dirty="0"/>
              <a:t>. In K. Beckman and L. </a:t>
            </a:r>
            <a:r>
              <a:rPr lang="en-US" sz="1400" dirty="0" err="1"/>
              <a:t>Weissberg</a:t>
            </a:r>
            <a:r>
              <a:rPr lang="en-US" sz="1400" dirty="0"/>
              <a:t> (Ed’s) </a:t>
            </a:r>
            <a:r>
              <a:rPr lang="en-US" sz="1400" i="1" dirty="0"/>
              <a:t>On Writing with Photography</a:t>
            </a:r>
            <a:r>
              <a:rPr lang="en-US" sz="1400" dirty="0"/>
              <a:t>. University of Minnesota Press, Minneapolis</a:t>
            </a:r>
            <a:r>
              <a:rPr lang="en-US" sz="1400" dirty="0" smtClean="0"/>
              <a:t>.</a:t>
            </a:r>
            <a:endParaRPr lang="en-US" sz="1400" dirty="0" smtClean="0">
              <a:latin typeface="Verdana" charset="0"/>
              <a:cs typeface="Verdana" charset="0"/>
            </a:endParaRPr>
          </a:p>
          <a:p>
            <a:r>
              <a:rPr lang="en-US" sz="1400" dirty="0" err="1" smtClean="0">
                <a:latin typeface="Verdana" charset="0"/>
                <a:cs typeface="Verdana" charset="0"/>
              </a:rPr>
              <a:t>Oehring</a:t>
            </a:r>
            <a:r>
              <a:rPr lang="en-US" sz="1400" dirty="0" smtClean="0">
                <a:latin typeface="Verdana" charset="0"/>
                <a:cs typeface="Verdana" charset="0"/>
              </a:rPr>
              <a:t>, B. </a:t>
            </a:r>
            <a:r>
              <a:rPr lang="en-US" sz="1400" dirty="0">
                <a:latin typeface="Verdana" charset="0"/>
                <a:cs typeface="Verdana" charset="0"/>
              </a:rPr>
              <a:t>(2012) ‘Andrew </a:t>
            </a:r>
            <a:r>
              <a:rPr lang="en-US" sz="1400" dirty="0" smtClean="0">
                <a:latin typeface="Verdana" charset="0"/>
                <a:cs typeface="Verdana" charset="0"/>
              </a:rPr>
              <a:t>Chapman – </a:t>
            </a:r>
            <a:r>
              <a:rPr lang="en-AU" sz="1400" dirty="0" smtClean="0">
                <a:latin typeface="Verdana" charset="0"/>
                <a:cs typeface="Verdana" charset="0"/>
              </a:rPr>
              <a:t>Nearly a Retrospective’. A</a:t>
            </a:r>
            <a:r>
              <a:rPr lang="en-US" sz="1400" dirty="0" err="1" smtClean="0">
                <a:latin typeface="Verdana" charset="0"/>
                <a:cs typeface="Verdana" charset="0"/>
              </a:rPr>
              <a:t>vailable</a:t>
            </a:r>
            <a:r>
              <a:rPr lang="en-US" sz="1400" dirty="0" smtClean="0">
                <a:latin typeface="Verdana" charset="0"/>
                <a:cs typeface="Verdana" charset="0"/>
              </a:rPr>
              <a:t> </a:t>
            </a:r>
            <a:r>
              <a:rPr lang="en-US" sz="1400" dirty="0">
                <a:latin typeface="Verdana" charset="0"/>
                <a:cs typeface="Verdana" charset="0"/>
              </a:rPr>
              <a:t>from: </a:t>
            </a:r>
            <a:r>
              <a:rPr lang="en-US" sz="1200" dirty="0">
                <a:latin typeface="Verdana" charset="0"/>
                <a:cs typeface="Verdana" charset="0"/>
                <a:hlinkClick r:id="rId5"/>
              </a:rPr>
              <a:t>http://</a:t>
            </a:r>
            <a:r>
              <a:rPr lang="en-US" sz="1200" dirty="0" smtClean="0">
                <a:latin typeface="Verdana" charset="0"/>
                <a:cs typeface="Verdana" charset="0"/>
                <a:hlinkClick r:id="rId5"/>
              </a:rPr>
              <a:t>barbaraoehringphotography.blogspot.com.au/2012/09/andrew-chapman-nearly-retrospective.html</a:t>
            </a:r>
            <a:r>
              <a:rPr lang="en-US" sz="1200" dirty="0" smtClean="0">
                <a:latin typeface="Verdana" charset="0"/>
                <a:cs typeface="Verdana" charset="0"/>
              </a:rPr>
              <a:t> </a:t>
            </a:r>
          </a:p>
          <a:p>
            <a:r>
              <a:rPr lang="en-AU" sz="1400" dirty="0" err="1" smtClean="0">
                <a:latin typeface="Verdana" charset="0"/>
                <a:cs typeface="Verdana" charset="0"/>
              </a:rPr>
              <a:t>Prats</a:t>
            </a:r>
            <a:r>
              <a:rPr lang="en-AU" sz="1400" dirty="0" smtClean="0">
                <a:latin typeface="Verdana" charset="0"/>
                <a:cs typeface="Verdana" charset="0"/>
              </a:rPr>
              <a:t>, F. (2013) ‘On mobile photography, Photography with a capital ‘P’ and </a:t>
            </a:r>
            <a:r>
              <a:rPr lang="en-AU" sz="1400" dirty="0" err="1" smtClean="0">
                <a:latin typeface="Verdana" charset="0"/>
                <a:cs typeface="Verdana" charset="0"/>
              </a:rPr>
              <a:t>postphotography</a:t>
            </a:r>
            <a:r>
              <a:rPr lang="en-AU" sz="1400" dirty="0" smtClean="0">
                <a:latin typeface="Verdana" charset="0"/>
                <a:cs typeface="Verdana" charset="0"/>
              </a:rPr>
              <a:t>, from an anti-digital dualist perspective’. </a:t>
            </a:r>
            <a:r>
              <a:rPr lang="en-AU" sz="1400" i="1" dirty="0" err="1" smtClean="0">
                <a:latin typeface="Verdana" charset="0"/>
                <a:cs typeface="Verdana" charset="0"/>
              </a:rPr>
              <a:t>iPhoneographs</a:t>
            </a:r>
            <a:r>
              <a:rPr lang="en-AU" sz="1400" dirty="0" smtClean="0">
                <a:latin typeface="Verdana" charset="0"/>
                <a:cs typeface="Verdana" charset="0"/>
              </a:rPr>
              <a:t>, Zone Zero.com, </a:t>
            </a:r>
            <a:r>
              <a:rPr lang="en-AU" sz="1400" dirty="0">
                <a:latin typeface="Verdana" charset="0"/>
                <a:cs typeface="Verdana" charset="0"/>
              </a:rPr>
              <a:t>Available at: </a:t>
            </a:r>
            <a:r>
              <a:rPr lang="en-AU" sz="1100" dirty="0">
                <a:latin typeface="Verdana" charset="0"/>
                <a:cs typeface="Verdana" charset="0"/>
                <a:hlinkClick r:id="rId6"/>
              </a:rPr>
              <a:t>http://v2.zonezero.com/index.php?option=com_content&amp;view=article&amp;id=1399&amp;catid=2&amp;Itemid=7&amp;lang=en</a:t>
            </a:r>
            <a:r>
              <a:rPr lang="en-AU" sz="1100" dirty="0" smtClean="0">
                <a:latin typeface="Verdana" charset="0"/>
                <a:cs typeface="Verdana" charset="0"/>
                <a:hlinkClick r:id="rId6"/>
              </a:rPr>
              <a:t>#</a:t>
            </a:r>
            <a:r>
              <a:rPr lang="en-AU" sz="1100" dirty="0" smtClean="0">
                <a:latin typeface="Verdana" charset="0"/>
                <a:cs typeface="Verdana" charset="0"/>
              </a:rPr>
              <a:t>  </a:t>
            </a:r>
          </a:p>
          <a:p>
            <a:r>
              <a:rPr lang="en-US" sz="1400" dirty="0" err="1"/>
              <a:t>Sandor</a:t>
            </a:r>
            <a:r>
              <a:rPr lang="en-US" sz="1400" dirty="0"/>
              <a:t>, K. (2010) Photo/graphic Traces in </a:t>
            </a:r>
            <a:r>
              <a:rPr lang="en-US" sz="1400" dirty="0" err="1"/>
              <a:t>Dubravka</a:t>
            </a:r>
            <a:r>
              <a:rPr lang="en-US" sz="1400" dirty="0"/>
              <a:t> </a:t>
            </a:r>
            <a:r>
              <a:rPr lang="en-US" sz="1400" dirty="0" err="1"/>
              <a:t>Ugresic's</a:t>
            </a:r>
            <a:r>
              <a:rPr lang="en-US" sz="1400" dirty="0"/>
              <a:t>: The Museum of Unconditional Surrender.  In L. </a:t>
            </a:r>
            <a:r>
              <a:rPr lang="en-US" sz="1400" dirty="0" err="1"/>
              <a:t>Ellestrom</a:t>
            </a:r>
            <a:r>
              <a:rPr lang="en-US" sz="1400" dirty="0"/>
              <a:t>. (Ed) </a:t>
            </a:r>
            <a:r>
              <a:rPr lang="en-US" sz="1400" i="1" dirty="0"/>
              <a:t>Media Borders, Multimodality and </a:t>
            </a:r>
            <a:r>
              <a:rPr lang="en-US" sz="1400" i="1" dirty="0" err="1"/>
              <a:t>Intermediality</a:t>
            </a:r>
            <a:r>
              <a:rPr lang="en-US" sz="1400" i="1" dirty="0"/>
              <a:t>.</a:t>
            </a:r>
            <a:r>
              <a:rPr lang="en-US" sz="1400" dirty="0"/>
              <a:t> Palgrave Macmillan</a:t>
            </a:r>
            <a:r>
              <a:rPr lang="en-US" sz="1400" dirty="0" smtClean="0"/>
              <a:t>.</a:t>
            </a:r>
            <a:endParaRPr lang="en-US" sz="1400" dirty="0" smtClean="0">
              <a:latin typeface="Verdana" charset="0"/>
              <a:cs typeface="Verdana" charset="0"/>
            </a:endParaRPr>
          </a:p>
          <a:p>
            <a:endParaRPr lang="en-US" sz="1400" dirty="0">
              <a:latin typeface="Verdana" charset="0"/>
              <a:cs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Flickr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 r="1444" b="5209"/>
          <a:stretch/>
        </p:blipFill>
        <p:spPr bwMode="auto">
          <a:xfrm>
            <a:off x="323528" y="1556792"/>
            <a:ext cx="8569181" cy="385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887468"/>
            <a:ext cx="767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https://www.flickr.com/photos/62191340@N07/</a:t>
            </a:r>
          </a:p>
        </p:txBody>
      </p:sp>
    </p:spTree>
    <p:extLst>
      <p:ext uri="{BB962C8B-B14F-4D97-AF65-F5344CB8AC3E}">
        <p14:creationId xmlns:p14="http://schemas.microsoft.com/office/powerpoint/2010/main" val="36404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Instagram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14015" r="12045" b="25568"/>
          <a:stretch/>
        </p:blipFill>
        <p:spPr bwMode="auto">
          <a:xfrm>
            <a:off x="251520" y="1628800"/>
            <a:ext cx="8568952" cy="376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790454"/>
            <a:ext cx="640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http://instagram.com/michael_sankey#</a:t>
            </a:r>
          </a:p>
        </p:txBody>
      </p:sp>
    </p:spTree>
    <p:extLst>
      <p:ext uri="{BB962C8B-B14F-4D97-AF65-F5344CB8AC3E}">
        <p14:creationId xmlns:p14="http://schemas.microsoft.com/office/powerpoint/2010/main" val="25359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Wordpress</a:t>
            </a:r>
            <a:r>
              <a:rPr lang="en-AU" dirty="0" smtClean="0"/>
              <a:t> Blog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r="1291" b="6250"/>
          <a:stretch/>
        </p:blipFill>
        <p:spPr bwMode="auto">
          <a:xfrm>
            <a:off x="179512" y="1556792"/>
            <a:ext cx="8771372" cy="397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3476" y="6006479"/>
            <a:ext cx="4383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http://michaelsankey.com/</a:t>
            </a:r>
          </a:p>
        </p:txBody>
      </p:sp>
    </p:spTree>
    <p:extLst>
      <p:ext uri="{BB962C8B-B14F-4D97-AF65-F5344CB8AC3E}">
        <p14:creationId xmlns:p14="http://schemas.microsoft.com/office/powerpoint/2010/main" val="3417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8" y="3356992"/>
            <a:ext cx="2298934" cy="306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242068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30" y="3387427"/>
            <a:ext cx="428625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8" t="1591" r="2229" b="1882"/>
          <a:stretch/>
        </p:blipFill>
        <p:spPr>
          <a:xfrm>
            <a:off x="4283968" y="737320"/>
            <a:ext cx="211892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73499" y="2547133"/>
            <a:ext cx="2198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Athol </a:t>
            </a:r>
            <a:r>
              <a:rPr lang="en-AU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Shmith</a:t>
            </a:r>
            <a:endParaRPr lang="en-A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1914-90</a:t>
            </a:r>
            <a:endParaRPr lang="en-A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950" y="1279992"/>
            <a:ext cx="9669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</a:t>
            </a:r>
          </a:p>
          <a:p>
            <a:pPr algn="ctr"/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Cato</a:t>
            </a:r>
          </a:p>
          <a:p>
            <a:pPr algn="ctr"/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1929</a:t>
            </a:r>
          </a:p>
          <a:p>
            <a:pPr algn="ctr"/>
            <a:r>
              <a:rPr lang="en-A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endParaRPr lang="en-A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  <a:endParaRPr lang="en-A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1555" y="6443463"/>
            <a:ext cx="1487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Hurst, M. (2013)</a:t>
            </a:r>
          </a:p>
        </p:txBody>
      </p:sp>
      <p:sp>
        <p:nvSpPr>
          <p:cNvPr id="9" name="Rectangle 8"/>
          <p:cNvSpPr/>
          <p:nvPr/>
        </p:nvSpPr>
        <p:spPr>
          <a:xfrm>
            <a:off x="7073608" y="6320353"/>
            <a:ext cx="1798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Lawrence, M. (1985)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06230" y="460321"/>
            <a:ext cx="1659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Jerrems</a:t>
            </a:r>
            <a:r>
              <a:rPr lang="en-A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C. (1976)</a:t>
            </a:r>
          </a:p>
        </p:txBody>
      </p:sp>
    </p:spTree>
    <p:extLst>
      <p:ext uri="{BB962C8B-B14F-4D97-AF65-F5344CB8AC3E}">
        <p14:creationId xmlns:p14="http://schemas.microsoft.com/office/powerpoint/2010/main" val="33414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9" y="1577300"/>
            <a:ext cx="369332" cy="186846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+mn-lt"/>
              </a:rPr>
              <a:t>© Barbara </a:t>
            </a:r>
            <a:r>
              <a:rPr lang="en-AU" sz="1200" dirty="0" err="1">
                <a:solidFill>
                  <a:srgbClr val="000000"/>
                </a:solidFill>
                <a:latin typeface="+mn-lt"/>
              </a:rPr>
              <a:t>Oehring</a:t>
            </a:r>
            <a:r>
              <a:rPr lang="en-AU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AU" sz="1200" dirty="0" smtClean="0">
                <a:solidFill>
                  <a:srgbClr val="000000"/>
                </a:solidFill>
                <a:latin typeface="+mn-lt"/>
              </a:rPr>
              <a:t>(2012)</a:t>
            </a:r>
            <a:endParaRPr lang="en-AU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7" y="156482"/>
            <a:ext cx="5643093" cy="376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43890" y="3347205"/>
            <a:ext cx="400110" cy="258340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Christopher </a:t>
            </a:r>
            <a:r>
              <a:rPr lang="en-US" sz="1400" dirty="0" err="1" smtClean="0">
                <a:solidFill>
                  <a:srgbClr val="000000"/>
                </a:solidFill>
                <a:latin typeface="Verdana" charset="0"/>
                <a:cs typeface="Verdana" charset="0"/>
              </a:rPr>
              <a:t>Köller</a:t>
            </a:r>
            <a:r>
              <a:rPr lang="en-US" sz="14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(2011)</a:t>
            </a:r>
            <a:endParaRPr lang="en-AU" sz="1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297660" cy="3430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48288"/>
            <a:ext cx="2161032" cy="216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ndrew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656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64288" y="2564904"/>
            <a:ext cx="83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1980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6309320"/>
            <a:ext cx="83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1980</a:t>
            </a:r>
          </a:p>
        </p:txBody>
      </p:sp>
    </p:spTree>
    <p:extLst>
      <p:ext uri="{BB962C8B-B14F-4D97-AF65-F5344CB8AC3E}">
        <p14:creationId xmlns:p14="http://schemas.microsoft.com/office/powerpoint/2010/main" val="42714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USQ Media Services crew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98197"/>
            <a:ext cx="7270576" cy="354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5171708"/>
            <a:ext cx="43529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video/audio producers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graphic designers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photographers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multimedia developers</a:t>
            </a:r>
            <a:endParaRPr lang="en-A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5458&quot;&gt;&lt;object type=&quot;3&quot; unique_id=&quot;15459&quot;&gt;&lt;property id=&quot;20148&quot; value=&quot;5&quot;/&gt;&lt;property id=&quot;20300&quot; value=&quot;Slide 1 - &amp;quot;The shifting sands of the student experience: Responding to change &amp;quot;&quot;/&gt;&lt;property id=&quot;20307&quot; value=&quot;256&quot;/&gt;&lt;/object&gt;&lt;object type=&quot;3&quot; unique_id=&quot;15461&quot;&gt;&lt;property id=&quot;20148&quot; value=&quot;5&quot;/&gt;&lt;property id=&quot;20300&quot; value=&quot;Slide 2 - &amp;quot;Introduction&amp;quot;&quot;/&gt;&lt;property id=&quot;20307&quot; value=&quot;306&quot;/&gt;&lt;/object&gt;&lt;object type=&quot;3&quot; unique_id=&quot;15463&quot;&gt;&lt;property id=&quot;20148&quot; value=&quot;5&quot;/&gt;&lt;property id=&quot;20300&quot; value=&quot;Slide 3 - &amp;quot;Our context&amp;quot;&quot;/&gt;&lt;property id=&quot;20307&quot; value=&quot;308&quot;/&gt;&lt;/object&gt;&lt;object type=&quot;3&quot; unique_id=&quot;15466&quot;&gt;&lt;property id=&quot;20148&quot; value=&quot;5&quot;/&gt;&lt;property id=&quot;20300&quot; value=&quot;Slide 8 - &amp;quot;Some current trends&amp;quot;&quot;/&gt;&lt;property id=&quot;20307&quot; value=&quot;311&quot;/&gt;&lt;/object&gt;&lt;object type=&quot;3&quot; unique_id=&quot;15467&quot;&gt;&lt;property id=&quot;20148&quot; value=&quot;5&quot;/&gt;&lt;property id=&quot;20300&quot; value=&quot;Slide 11 - &amp;quot;Discernable periods in SLJ&amp;quot;&quot;/&gt;&lt;property id=&quot;20307&quot; value=&quot;312&quot;/&gt;&lt;/object&gt;&lt;object type=&quot;3&quot; unique_id=&quot;15470&quot;&gt;&lt;property id=&quot;20148&quot; value=&quot;5&quot;/&gt;&lt;property id=&quot;20300&quot; value=&quot;Slide 13 - &amp;quot;Some key things&amp;quot;&quot;/&gt;&lt;property id=&quot;20307&quot; value=&quot;315&quot;/&gt;&lt;/object&gt;&lt;object type=&quot;3&quot; unique_id=&quot;15471&quot;&gt;&lt;property id=&quot;20148&quot; value=&quot;5&quot;/&gt;&lt;property id=&quot;20300&quot; value=&quot;Slide 14 - &amp;quot;SRO Network&amp;quot;&quot;/&gt;&lt;property id=&quot;20307&quot; value=&quot;316&quot;/&gt;&lt;/object&gt;&lt;object type=&quot;3&quot; unique_id=&quot;15472&quot;&gt;&lt;property id=&quot;20148&quot; value=&quot;5&quot;/&gt;&lt;property id=&quot;20300&quot; value=&quot;Slide 15&quot;/&gt;&lt;property id=&quot;20307&quot; value=&quot;317&quot;/&gt;&lt;/object&gt;&lt;object type=&quot;3&quot; unique_id=&quot;15473&quot;&gt;&lt;property id=&quot;20148&quot; value=&quot;5&quot;/&gt;&lt;property id=&quot;20300&quot; value=&quot;Slide 16 - &amp;quot;Proactive support&amp;quot;&quot;/&gt;&lt;property id=&quot;20307&quot; value=&quot;318&quot;/&gt;&lt;/object&gt;&lt;object type=&quot;3&quot; unique_id=&quot;15474&quot;&gt;&lt;property id=&quot;20148&quot; value=&quot;5&quot;/&gt;&lt;property id=&quot;20300&quot; value=&quot;Slide 17 - &amp;quot;Academic learning support&amp;quot;&quot;/&gt;&lt;property id=&quot;20307&quot; value=&quot;319&quot;/&gt;&lt;/object&gt;&lt;object type=&quot;3&quot; unique_id=&quot;15475&quot;&gt;&lt;property id=&quot;20148&quot; value=&quot;5&quot;/&gt;&lt;property id=&quot;20300&quot; value=&quot;Slide 18 - &amp;quot;Scaffolding support&amp;quot;&quot;/&gt;&lt;property id=&quot;20307&quot; value=&quot;320&quot;/&gt;&lt;/object&gt;&lt;object type=&quot;3&quot; unique_id=&quot;15478&quot;&gt;&lt;property id=&quot;20148&quot; value=&quot;5&quot;/&gt;&lt;property id=&quot;20300&quot; value=&quot;Slide 33 - &amp;quot;The Learning Centre&amp;quot;&quot;/&gt;&lt;property id=&quot;20307&quot; value=&quot;323&quot;/&gt;&lt;/object&gt;&lt;object type=&quot;3&quot; unique_id=&quot;15479&quot;&gt;&lt;property id=&quot;20148&quot; value=&quot;5&quot;/&gt;&lt;property id=&quot;20300&quot; value=&quot;Slide 34 - &amp;quot;Meet-Up&amp;quot;&quot;/&gt;&lt;property id=&quot;20307&quot; value=&quot;324&quot;/&gt;&lt;/object&gt;&lt;object type=&quot;3&quot; unique_id=&quot;15481&quot;&gt;&lt;property id=&quot;20148&quot; value=&quot;5&quot;/&gt;&lt;property id=&quot;20300&quot; value=&quot;Slide 35 - &amp;quot;The current students site&amp;quot;&quot;/&gt;&lt;property id=&quot;20307&quot; value=&quot;326&quot;/&gt;&lt;/object&gt;&lt;object type=&quot;3&quot; unique_id=&quot;15483&quot;&gt;&lt;property id=&quot;20148&quot; value=&quot;5&quot;/&gt;&lt;property id=&quot;20300&quot; value=&quot;Slide 36 - &amp;quot;Social networking&amp;quot;&quot;/&gt;&lt;property id=&quot;20307&quot; value=&quot;328&quot;/&gt;&lt;/object&gt;&lt;object type=&quot;3&quot; unique_id=&quot;15485&quot;&gt;&lt;property id=&quot;20148&quot; value=&quot;5&quot;/&gt;&lt;property id=&quot;20300&quot; value=&quot;Slide 39 - &amp;quot;The role of the teacher&amp;quot;&quot;/&gt;&lt;property id=&quot;20307&quot; value=&quot;330&quot;/&gt;&lt;/object&gt;&lt;object type=&quot;3&quot; unique_id=&quot;15486&quot;&gt;&lt;property id=&quot;20148&quot; value=&quot;5&quot;/&gt;&lt;property id=&quot;20300&quot; value=&quot;Slide 40 - &amp;quot;Example short course&amp;quot;&quot;/&gt;&lt;property id=&quot;20307&quot; value=&quot;331&quot;/&gt;&lt;/object&gt;&lt;object type=&quot;3&quot; unique_id=&quot;15487&quot;&gt;&lt;property id=&quot;20148&quot; value=&quot;5&quot;/&gt;&lt;property id=&quot;20300&quot; value=&quot;Slide 41 - &amp;quot;Staff portfolio&amp;quot;&quot;/&gt;&lt;property id=&quot;20307&quot; value=&quot;332&quot;/&gt;&lt;/object&gt;&lt;object type=&quot;3&quot; unique_id=&quot;15488&quot;&gt;&lt;property id=&quot;20148&quot; value=&quot;5&quot;/&gt;&lt;property id=&quot;20300&quot; value=&quot;Slide 42 - &amp;quot;Supporting the staff&amp;quot;&quot;/&gt;&lt;property id=&quot;20307&quot; value=&quot;333&quot;/&gt;&lt;/object&gt;&lt;object type=&quot;3&quot; unique_id=&quot;15489&quot;&gt;&lt;property id=&quot;20148&quot; value=&quot;5&quot;/&gt;&lt;property id=&quot;20300&quot; value=&quot;Slide 47 - &amp;quot;Communities of Practice&amp;quot;&quot;/&gt;&lt;property id=&quot;20307&quot; value=&quot;334&quot;/&gt;&lt;/object&gt;&lt;object type=&quot;3&quot; unique_id=&quot;15490&quot;&gt;&lt;property id=&quot;20148&quot; value=&quot;5&quot;/&gt;&lt;property id=&quot;20300&quot; value=&quot;Slide 48 - &amp;quot;Defined minimum standards&amp;quot;&quot;/&gt;&lt;property id=&quot;20307&quot; value=&quot;335&quot;/&gt;&lt;/object&gt;&lt;object type=&quot;3&quot; unique_id=&quot;15491&quot;&gt;&lt;property id=&quot;20148&quot; value=&quot;5&quot;/&gt;&lt;property id=&quot;20300&quot; value=&quot;Slide 43 - &amp;quot;Tools Matrix&amp;quot;&quot;/&gt;&lt;property id=&quot;20307&quot; value=&quot;336&quot;/&gt;&lt;/object&gt;&lt;object type=&quot;3&quot; unique_id=&quot;15492&quot;&gt;&lt;property id=&quot;20148&quot; value=&quot;5&quot;/&gt;&lt;property id=&quot;20300&quot; value=&quot;Slide 44&quot;/&gt;&lt;property id=&quot;20307&quot; value=&quot;337&quot;/&gt;&lt;/object&gt;&lt;object type=&quot;3&quot; unique_id=&quot;15493&quot;&gt;&lt;property id=&quot;20148&quot; value=&quot;5&quot;/&gt;&lt;property id=&quot;20300&quot; value=&quot;Slide 46 - &amp;quot;Be upfront&amp;quot;&quot;/&gt;&lt;property id=&quot;20307&quot; value=&quot;338&quot;/&gt;&lt;/object&gt;&lt;object type=&quot;3&quot; unique_id=&quot;15495&quot;&gt;&lt;property id=&quot;20148&quot; value=&quot;5&quot;/&gt;&lt;property id=&quot;20300&quot; value=&quot;Slide 49 - &amp;quot;Activity&amp;quot;&quot;/&gt;&lt;property id=&quot;20307&quot; value=&quot;340&quot;/&gt;&lt;/object&gt;&lt;object type=&quot;3&quot; unique_id=&quot;17538&quot;&gt;&lt;property id=&quot;20148&quot; value=&quot;5&quot;/&gt;&lt;property id=&quot;20300&quot; value=&quot;Slide 63 - &amp;quot;Some assumptions&amp;quot;&quot;/&gt;&lt;property id=&quot;20307&quot; value=&quot;341&quot;/&gt;&lt;/object&gt;&lt;object type=&quot;3&quot; unique_id=&quot;17540&quot;&gt;&lt;property id=&quot;20148&quot; value=&quot;5&quot;/&gt;&lt;property id=&quot;20300&quot; value=&quot;Slide 64 - &amp;quot;Survey - 5 main sections&amp;quot;&quot;/&gt;&lt;property id=&quot;20307&quot; value=&quot;343&quot;/&gt;&lt;/object&gt;&lt;object type=&quot;3&quot; unique_id=&quot;17541&quot;&gt;&lt;property id=&quot;20148&quot; value=&quot;5&quot;/&gt;&lt;property id=&quot;20300&quot; value=&quot;Slide 65 - &amp;quot;Base stats&amp;quot;&quot;/&gt;&lt;property id=&quot;20307&quot; value=&quot;344&quot;/&gt;&lt;/object&gt;&lt;object type=&quot;3&quot; unique_id=&quot;17542&quot;&gt;&lt;property id=&quot;20148&quot; value=&quot;5&quot;/&gt;&lt;property id=&quot;20300&quot; value=&quot;Slide 66&quot;/&gt;&lt;property id=&quot;20307&quot; value=&quot;345&quot;/&gt;&lt;/object&gt;&lt;object type=&quot;3&quot; unique_id=&quot;17543&quot;&gt;&lt;property id=&quot;20148&quot; value=&quot;5&quot;/&gt;&lt;property id=&quot;20300&quot; value=&quot;Slide 67 - &amp;quot;Technologies Surveyed&amp;quot;&quot;/&gt;&lt;property id=&quot;20307&quot; value=&quot;346&quot;/&gt;&lt;/object&gt;&lt;object type=&quot;3&quot; unique_id=&quot;17548&quot;&gt;&lt;property id=&quot;20148&quot; value=&quot;5&quot;/&gt;&lt;property id=&quot;20300&quot; value=&quot;Slide 71 - &amp;quot;Example&amp;quot;&quot;/&gt;&lt;property id=&quot;20307&quot; value=&quot;351&quot;/&gt;&lt;/object&gt;&lt;object type=&quot;3&quot; unique_id=&quot;17549&quot;&gt;&lt;property id=&quot;20148&quot; value=&quot;5&quot;/&gt;&lt;property id=&quot;20300&quot; value=&quot;Slide 72 - &amp;quot;Some interesting shifts&amp;quot;&quot;/&gt;&lt;property id=&quot;20307&quot; value=&quot;352&quot;/&gt;&lt;/object&gt;&lt;object type=&quot;3&quot; unique_id=&quot;17550&quot;&gt;&lt;property id=&quot;20148&quot; value=&quot;5&quot;/&gt;&lt;property id=&quot;20300&quot; value=&quot;Slide 73 - &amp;quot;Technologies for learning&amp;quot;&quot;/&gt;&lt;property id=&quot;20307&quot; value=&quot;353&quot;/&gt;&lt;/object&gt;&lt;object type=&quot;3&quot; unique_id=&quot;17551&quot;&gt;&lt;property id=&quot;20148&quot; value=&quot;5&quot;/&gt;&lt;property id=&quot;20300&quot; value=&quot;Slide 74 - &amp;quot;Technologies for learning&amp;quot;&quot;/&gt;&lt;property id=&quot;20307&quot; value=&quot;354&quot;/&gt;&lt;/object&gt;&lt;object type=&quot;3&quot; unique_id=&quot;17552&quot;&gt;&lt;property id=&quot;20148&quot; value=&quot;5&quot;/&gt;&lt;property id=&quot;20300&quot; value=&quot;Slide 77 - &amp;quot;Student with staff &amp;amp; &amp;#x0D;&amp;#x0A;Student with student&amp;quot;&quot;/&gt;&lt;property id=&quot;20307&quot; value=&quot;355&quot;/&gt;&lt;/object&gt;&lt;object type=&quot;3&quot; unique_id=&quot;17553&quot;&gt;&lt;property id=&quot;20148&quot; value=&quot;5&quot;/&gt;&lt;property id=&quot;20300&quot; value=&quot;Slide 78 - &amp;quot;Technologies for Admin Purposes&amp;quot;&quot;/&gt;&lt;property id=&quot;20307&quot; value=&quot;356&quot;/&gt;&lt;/object&gt;&lt;object type=&quot;3&quot; unique_id=&quot;17554&quot;&gt;&lt;property id=&quot;20148&quot; value=&quot;5&quot;/&gt;&lt;property id=&quot;20300&quot; value=&quot;Slide 79 - &amp;quot;Technologies for Admin Purposes&amp;quot;&quot;/&gt;&lt;property id=&quot;20307&quot; value=&quot;357&quot;/&gt;&lt;/object&gt;&lt;object type=&quot;3&quot; unique_id=&quot;17556&quot;&gt;&lt;property id=&quot;20148&quot; value=&quot;5&quot;/&gt;&lt;property id=&quot;20300&quot; value=&quot;Slide 80 - &amp;quot;Conclusion&amp;quot;&quot;/&gt;&lt;property id=&quot;20307&quot; value=&quot;359&quot;/&gt;&lt;/object&gt;&lt;object type=&quot;3&quot; unique_id=&quot;19857&quot;&gt;&lt;property id=&quot;20148&quot; value=&quot;5&quot;/&gt;&lt;property id=&quot;20300&quot; value=&quot;Slide 4 - &amp;quot;Student numbers&amp;quot;&quot;/&gt;&lt;property id=&quot;20307&quot; value=&quot;379&quot;/&gt;&lt;/object&gt;&lt;object type=&quot;3&quot; unique_id=&quot;19858&quot;&gt;&lt;property id=&quot;20148&quot; value=&quot;5&quot;/&gt;&lt;property id=&quot;20300&quot; value=&quot;Slide 7 - &amp;quot;Some current strategies&amp;quot;&quot;/&gt;&lt;property id=&quot;20307&quot; value=&quot;380&quot;/&gt;&lt;/object&gt;&lt;object type=&quot;3&quot; unique_id=&quot;19859&quot;&gt;&lt;property id=&quot;20148&quot; value=&quot;5&quot;/&gt;&lt;property id=&quot;20300&quot; value=&quot;Slide 53 - &amp;quot;Why Mobile Devices?&amp;quot;&quot;/&gt;&lt;property id=&quot;20307&quot; value=&quot;369&quot;/&gt;&lt;/object&gt;&lt;object type=&quot;3&quot; unique_id=&quot;19860&quot;&gt;&lt;property id=&quot;20148&quot; value=&quot;5&quot;/&gt;&lt;property id=&quot;20300&quot; value=&quot;Slide 54 - &amp;quot;Key Technology Trends &amp;#x0D;&amp;#x0A; - Gartner 2013&amp;quot;&quot;/&gt;&lt;property id=&quot;20307&quot; value=&quot;370&quot;/&gt;&lt;/object&gt;&lt;object type=&quot;3&quot; unique_id=&quot;19861&quot;&gt;&lt;property id=&quot;20148&quot; value=&quot;5&quot;/&gt;&lt;property id=&quot;20300&quot; value=&quot;Slide 55 - &amp;quot;Mobility @ USQ&amp;quot;&quot;/&gt;&lt;property id=&quot;20307&quot; value=&quot;371&quot;/&gt;&lt;/object&gt;&lt;object type=&quot;3&quot; unique_id=&quot;19864&quot;&gt;&lt;property id=&quot;20148&quot; value=&quot;5&quot;/&gt;&lt;property id=&quot;20300&quot; value=&quot;Slide 56 - &amp;quot;USQ – Year on Year Comparison&amp;#x0D;&amp;#x0A;(30 Day Period during October/November) &amp;quot;&quot;/&gt;&lt;property id=&quot;20307&quot; value=&quot;374&quot;/&gt;&lt;/object&gt;&lt;object type=&quot;3&quot; unique_id=&quot;19865&quot;&gt;&lt;property id=&quot;20148&quot; value=&quot;5&quot;/&gt;&lt;property id=&quot;20300&quot; value=&quot;Slide 57 - &amp;quot;USQ – 2012  six month overview&amp;#x0D;&amp;#x0A;(May 29 – November 28, 2012) &amp;quot;&quot;/&gt;&lt;property id=&quot;20307&quot; value=&quot;375&quot;/&gt;&lt;/object&gt;&lt;object type=&quot;3&quot; unique_id=&quot;19867&quot;&gt;&lt;property id=&quot;20148&quot; value=&quot;5&quot;/&gt;&lt;property id=&quot;20300&quot; value=&quot;Slide 58 - &amp;quot;USQ 2013 First Week Semester 1&amp;#x0D;&amp;#x0A;&amp;quot;&quot;/&gt;&lt;property id=&quot;20307&quot; value=&quot;377&quot;/&gt;&lt;/object&gt;&lt;object type=&quot;3&quot; unique_id=&quot;19868&quot;&gt;&lt;property id=&quot;20148&quot; value=&quot;5&quot;/&gt;&lt;property id=&quot;20300&quot; value=&quot;Slide 59 - &amp;quot;USQ Study Desk 2013 &amp;#x0D;&amp;#x0A;&amp;quot;&quot;/&gt;&lt;property id=&quot;20307&quot; value=&quot;378&quot;/&gt;&lt;/object&gt;&lt;object type=&quot;3&quot; unique_id=&quot;19869&quot;&gt;&lt;property id=&quot;20148&quot; value=&quot;5&quot;/&gt;&lt;property id=&quot;20300&quot; value=&quot;Slide 60 - &amp;quot;“I don’t have time to waste”&amp;#x0D;&amp;#x0A;&amp;quot;&quot;/&gt;&lt;property id=&quot;20307&quot; value=&quot;366&quot;/&gt;&lt;/object&gt;&lt;object type=&quot;3&quot; unique_id=&quot;19870&quot;&gt;&lt;property id=&quot;20148&quot; value=&quot;5&quot;/&gt;&lt;property id=&quot;20300&quot; value=&quot;Slide 61 - &amp;quot;Students are:&amp;quot;&quot;/&gt;&lt;property id=&quot;20307&quot; value=&quot;368&quot;/&gt;&lt;/object&gt;&lt;object type=&quot;3&quot; unique_id=&quot;19873&quot;&gt;&lt;property id=&quot;20148&quot; value=&quot;5&quot;/&gt;&lt;property id=&quot;20300&quot; value=&quot;Slide 62 - &amp;quot;Social networking&amp;quot;&quot;/&gt;&lt;property id=&quot;20307&quot; value=&quot;363&quot;/&gt;&lt;/object&gt;&lt;object type=&quot;3&quot; unique_id=&quot;20930&quot;&gt;&lt;property id=&quot;20148&quot; value=&quot;5&quot;/&gt;&lt;property id=&quot;20300&quot; value=&quot;Slide 10 - &amp;quot;Accessing the Student Voice&amp;quot;&quot;/&gt;&lt;property id=&quot;20307&quot; value=&quot;382&quot;/&gt;&lt;/object&gt;&lt;object type=&quot;3&quot; unique_id=&quot;20931&quot;&gt;&lt;property id=&quot;20148&quot; value=&quot;5&quot;/&gt;&lt;property id=&quot;20300&quot; value=&quot;Slide 12 - &amp;quot;SLJ Online Services&amp;quot;&quot;/&gt;&lt;property id=&quot;20307&quot; value=&quot;383&quot;/&gt;&lt;/object&gt;&lt;object type=&quot;3&quot; unique_id=&quot;20934&quot;&gt;&lt;property id=&quot;20148&quot; value=&quot;5&quot;/&gt;&lt;property id=&quot;20300&quot; value=&quot;Slide 45&quot;/&gt;&lt;property id=&quot;20307&quot; value=&quot;385&quot;/&gt;&lt;/object&gt;&lt;object type=&quot;3&quot; unique_id=&quot;22928&quot;&gt;&lt;property id=&quot;20148&quot; value=&quot;5&quot;/&gt;&lt;property id=&quot;20300&quot; value=&quot;Slide 22&quot;/&gt;&lt;property id=&quot;20307&quot; value=&quot;389&quot;/&gt;&lt;/object&gt;&lt;object type=&quot;3&quot; unique_id=&quot;22929&quot;&gt;&lt;property id=&quot;20148&quot; value=&quot;5&quot;/&gt;&lt;property id=&quot;20300&quot; value=&quot;Slide 52 - &amp;quot;Moving to mobile&amp;quot;&quot;/&gt;&lt;property id=&quot;20307&quot; value=&quot;388&quot;/&gt;&lt;/object&gt;&lt;object type=&quot;3&quot; unique_id=&quot;23202&quot;&gt;&lt;property id=&quot;20148&quot; value=&quot;5&quot;/&gt;&lt;property id=&quot;20300&quot; value=&quot;Slide 38 - &amp;quot;Different layers&amp;quot;&quot;/&gt;&lt;property id=&quot;20307&quot; value=&quot;390&quot;/&gt;&lt;/object&gt;&lt;object type=&quot;3&quot; unique_id=&quot;24985&quot;&gt;&lt;property id=&quot;20148&quot; value=&quot;5&quot;/&gt;&lt;property id=&quot;20300&quot; value=&quot;Slide 5 - &amp;quot;The wider landscape&amp;quot;&quot;/&gt;&lt;property id=&quot;20307&quot; value=&quot;391&quot;/&gt;&lt;/object&gt;&lt;object type=&quot;3&quot; unique_id=&quot;24988&quot;&gt;&lt;property id=&quot;20148&quot; value=&quot;5&quot;/&gt;&lt;property id=&quot;20300&quot; value=&quot;Slide 6 - &amp;quot;Regional universities context&amp;quot;&quot;/&gt;&lt;property id=&quot;20307&quot; value=&quot;394&quot;/&gt;&lt;/object&gt;&lt;object type=&quot;3&quot; unique_id=&quot;24989&quot;&gt;&lt;property id=&quot;20148&quot; value=&quot;5&quot;/&gt;&lt;property id=&quot;20300&quot; value=&quot;Slide 19 - &amp;quot;First – Our students&amp;quot;&quot;/&gt;&lt;property id=&quot;20307&quot; value=&quot;395&quot;/&gt;&lt;/object&gt;&lt;object type=&quot;3&quot; unique_id=&quot;24990&quot;&gt;&lt;property id=&quot;20148&quot; value=&quot;5&quot;/&gt;&lt;property id=&quot;20300&quot; value=&quot;Slide 20 - &amp;quot;Evidence&amp;quot;&quot;/&gt;&lt;property id=&quot;20307&quot; value=&quot;396&quot;/&gt;&lt;/object&gt;&lt;object type=&quot;3&quot; unique_id=&quot;24991&quot;&gt;&lt;property id=&quot;20148&quot; value=&quot;5&quot;/&gt;&lt;property id=&quot;20300&quot; value=&quot;Slide 21 - &amp;quot;Next – Our student support&amp;quot;&quot;/&gt;&lt;property id=&quot;20307&quot; value=&quot;397&quot;/&gt;&lt;/object&gt;&lt;object type=&quot;3&quot; unique_id=&quot;24992&quot;&gt;&lt;property id=&quot;20148&quot; value=&quot;5&quot;/&gt;&lt;property id=&quot;20300&quot; value=&quot;Slide 23 - &amp;quot;SPARS in detail&amp;quot;&quot;/&gt;&lt;property id=&quot;20307&quot; value=&quot;399&quot;/&gt;&lt;/object&gt;&lt;object type=&quot;3&quot; unique_id=&quot;24993&quot;&gt;&lt;property id=&quot;20148&quot; value=&quot;5&quot;/&gt;&lt;property id=&quot;20300&quot; value=&quot;Slide 24 - &amp;quot;Multiple entry points&amp;quot;&quot;/&gt;&lt;property id=&quot;20307&quot; value=&quot;400&quot;/&gt;&lt;/object&gt;&lt;object type=&quot;3&quot; unique_id=&quot;24994&quot;&gt;&lt;property id=&quot;20148&quot; value=&quot;5&quot;/&gt;&lt;property id=&quot;20300&quot; value=&quot;Slide 25 - &amp;quot;Entry points&amp;quot;&quot;/&gt;&lt;property id=&quot;20307&quot; value=&quot;401&quot;/&gt;&lt;/object&gt;&lt;object type=&quot;3&quot; unique_id=&quot;24995&quot;&gt;&lt;property id=&quot;20148&quot; value=&quot;5&quot;/&gt;&lt;property id=&quot;20300&quot; value=&quot;Slide 26 - &amp;quot;Entry points&amp;quot;&quot;/&gt;&lt;property id=&quot;20307&quot; value=&quot;402&quot;/&gt;&lt;/object&gt;&lt;object type=&quot;3&quot; unique_id=&quot;24996&quot;&gt;&lt;property id=&quot;20148&quot; value=&quot;5&quot;/&gt;&lt;property id=&quot;20300&quot; value=&quot;Slide 27 - &amp;quot;Academic Success Planner&amp;quot;&quot;/&gt;&lt;property id=&quot;20307&quot; value=&quot;403&quot;/&gt;&lt;/object&gt;&lt;object type=&quot;3&quot; unique_id=&quot;24997&quot;&gt;&lt;property id=&quot;20148&quot; value=&quot;5&quot;/&gt;&lt;property id=&quot;20300&quot; value=&quot;Slide 28 - &amp;quot;Academic Success Planner&amp;quot;&quot;/&gt;&lt;property id=&quot;20307&quot; value=&quot;404&quot;/&gt;&lt;/object&gt;&lt;object type=&quot;3&quot; unique_id=&quot;24998&quot;&gt;&lt;property id=&quot;20148&quot; value=&quot;5&quot;/&gt;&lt;property id=&quot;20300&quot; value=&quot;Slide 29 - &amp;quot;Academic Success Planner&amp;quot;&quot;/&gt;&lt;property id=&quot;20307&quot; value=&quot;405&quot;/&gt;&lt;/object&gt;&lt;object type=&quot;3&quot; unique_id=&quot;24999&quot;&gt;&lt;property id=&quot;20148&quot; value=&quot;5&quot;/&gt;&lt;property id=&quot;20300&quot; value=&quot;Slide 30 - &amp;quot;Academic Success Planner&amp;quot;&quot;/&gt;&lt;property id=&quot;20307&quot; value=&quot;406&quot;/&gt;&lt;/object&gt;&lt;object type=&quot;3&quot; unique_id=&quot;25000&quot;&gt;&lt;property id=&quot;20148&quot; value=&quot;5&quot;/&gt;&lt;property id=&quot;20300&quot; value=&quot;Slide 31 - &amp;quot;Academic Success Planner&amp;quot;&quot;/&gt;&lt;property id=&quot;20307&quot; value=&quot;407&quot;/&gt;&lt;/object&gt;&lt;object type=&quot;3&quot; unique_id=&quot;25001&quot;&gt;&lt;property id=&quot;20148&quot; value=&quot;5&quot;/&gt;&lt;property id=&quot;20300&quot; value=&quot;Slide 32 - &amp;quot;Academic Success Planner&amp;quot;&quot;/&gt;&lt;property id=&quot;20307&quot; value=&quot;408&quot;/&gt;&lt;/object&gt;&lt;object type=&quot;3&quot; unique_id=&quot;25540&quot;&gt;&lt;property id=&quot;20148&quot; value=&quot;5&quot;/&gt;&lt;property id=&quot;20300&quot; value=&quot;Slide 9&quot;/&gt;&lt;property id=&quot;20307&quot; value=&quot;409&quot;/&gt;&lt;/object&gt;&lt;object type=&quot;3&quot; unique_id=&quot;25541&quot;&gt;&lt;property id=&quot;20148&quot; value=&quot;5&quot;/&gt;&lt;property id=&quot;20300&quot; value=&quot;Slide 37&quot;/&gt;&lt;property id=&quot;20307&quot; value=&quot;410&quot;/&gt;&lt;/object&gt;&lt;object type=&quot;3&quot; unique_id=&quot;25542&quot;&gt;&lt;property id=&quot;20148&quot; value=&quot;5&quot;/&gt;&lt;property id=&quot;20300&quot; value=&quot;Slide 50&quot;/&gt;&lt;property id=&quot;20307&quot; value=&quot;411&quot;/&gt;&lt;/object&gt;&lt;object type=&quot;3&quot; unique_id=&quot;25543&quot;&gt;&lt;property id=&quot;20148&quot; value=&quot;5&quot;/&gt;&lt;property id=&quot;20300&quot; value=&quot;Slide 51 - &amp;quot;Introduction&amp;quot;&quot;/&gt;&lt;property id=&quot;20307&quot; value=&quot;412&quot;/&gt;&lt;/object&gt;&lt;object type=&quot;3&quot; unique_id=&quot;26408&quot;&gt;&lt;property id=&quot;20148&quot; value=&quot;5&quot;/&gt;&lt;property id=&quot;20300&quot; value=&quot;Slide 68 - &amp;quot;Top 10 tools used outside study&amp;quot;&quot;/&gt;&lt;property id=&quot;20307&quot; value=&quot;413&quot;/&gt;&lt;/object&gt;&lt;object type=&quot;3&quot; unique_id=&quot;26409&quot;&gt;&lt;property id=&quot;20148&quot; value=&quot;5&quot;/&gt;&lt;property id=&quot;20300&quot; value=&quot;Slide 69 - &amp;quot;The computing equipment &amp;#x0D;&amp;#x0A; they have access to&amp;quot;&quot;/&gt;&lt;property id=&quot;20307&quot; value=&quot;414&quot;/&gt;&lt;/object&gt;&lt;object type=&quot;3&quot; unique_id=&quot;26410&quot;&gt;&lt;property id=&quot;20148&quot; value=&quot;5&quot;/&gt;&lt;property id=&quot;20300&quot; value=&quot;Slide 70 - &amp;quot;Primary Internet access&amp;quot;&quot;/&gt;&lt;property id=&quot;20307&quot; value=&quot;415&quot;/&gt;&lt;/object&gt;&lt;object type=&quot;3&quot; unique_id=&quot;26411&quot;&gt;&lt;property id=&quot;20148&quot; value=&quot;5&quot;/&gt;&lt;property id=&quot;20300&quot; value=&quot;Slide 75 - &amp;quot;Develop an ePortfolio as a record of learning and experiences for professional or employment purposes &amp;quot;&quot;/&gt;&lt;property id=&quot;20307&quot; value=&quot;416&quot;/&gt;&lt;/object&gt;&lt;object type=&quot;3&quot; unique_id=&quot;26412&quot;&gt;&lt;property id=&quot;20148&quot; value=&quot;5&quot;/&gt;&lt;property id=&quot;20300&quot; value=&quot;Slide 76 - &amp;quot;Use web conferencing or video chat (eg Skype, Wimba, FaceTime) to join in remotely to lectures or tutorials&amp;quot;&quot;/&gt;&lt;property id=&quot;20307&quot; value=&quot;417&quot;/&gt;&lt;/object&gt;&lt;object type=&quot;3&quot; unique_id=&quot;26414&quot;&gt;&lt;property id=&quot;20148&quot; value=&quot;5&quot;/&gt;&lt;property id=&quot;20300&quot; value=&quot;Slide 81 - &amp;quot;&amp;#x0D;&amp;#x0A;&amp;#x0D;&amp;#x0A;Observations&amp;quot;&quot;/&gt;&lt;property id=&quot;20307&quot; value=&quot;420&quot;/&gt;&lt;/object&gt;&lt;object type=&quot;3&quot; unique_id=&quot;26415&quot;&gt;&lt;property id=&quot;20148&quot; value=&quot;5&quot;/&gt;&lt;property id=&quot;20300&quot; value=&quot;Slide 82 - &amp;quot;Activity&amp;quot;&quot;/&gt;&lt;property id=&quot;20307&quot; value=&quot;419&quot;/&gt;&lt;/object&gt;&lt;/object&gt;&lt;object type=&quot;8&quot; unique_id=&quot;156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2-1972_USQ_corp_temp_black_style2">
  <a:themeElements>
    <a:clrScheme name="">
      <a:dk1>
        <a:srgbClr val="000066"/>
      </a:dk1>
      <a:lt1>
        <a:srgbClr val="FFFFFF"/>
      </a:lt1>
      <a:dk2>
        <a:srgbClr val="0000CC"/>
      </a:dk2>
      <a:lt2>
        <a:srgbClr val="FFC400"/>
      </a:lt2>
      <a:accent1>
        <a:srgbClr val="FF6421"/>
      </a:accent1>
      <a:accent2>
        <a:srgbClr val="FFF580"/>
      </a:accent2>
      <a:accent3>
        <a:srgbClr val="AAAAE2"/>
      </a:accent3>
      <a:accent4>
        <a:srgbClr val="DADADA"/>
      </a:accent4>
      <a:accent5>
        <a:srgbClr val="FFB8AB"/>
      </a:accent5>
      <a:accent6>
        <a:srgbClr val="E7DE73"/>
      </a:accent6>
      <a:hlink>
        <a:srgbClr val="99CCFF"/>
      </a:hlink>
      <a:folHlink>
        <a:srgbClr val="0066FF"/>
      </a:folHlink>
    </a:clrScheme>
    <a:fontScheme name="edu_ppt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edu_ppt_temp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_ppt_temp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_ppt_temp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</TotalTime>
  <Words>1242</Words>
  <Application>Microsoft Office PowerPoint</Application>
  <PresentationFormat>On-screen Show (4:3)</PresentationFormat>
  <Paragraphs>129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Times</vt:lpstr>
      <vt:lpstr>Verdana</vt:lpstr>
      <vt:lpstr>Wingdings</vt:lpstr>
      <vt:lpstr>12-1972_USQ_corp_temp_black_style2</vt:lpstr>
      <vt:lpstr>From rags to riches: Democratisation of the photographic art</vt:lpstr>
      <vt:lpstr>My journey</vt:lpstr>
      <vt:lpstr>For more about me:</vt:lpstr>
      <vt:lpstr>Flickr</vt:lpstr>
      <vt:lpstr>Instagram</vt:lpstr>
      <vt:lpstr>Wordpress Blog</vt:lpstr>
      <vt:lpstr>PowerPoint Presentation</vt:lpstr>
      <vt:lpstr>PowerPoint Presentation</vt:lpstr>
      <vt:lpstr>The USQ Media Services crew</vt:lpstr>
      <vt:lpstr>My practice</vt:lpstr>
      <vt:lpstr>Now down to business</vt:lpstr>
      <vt:lpstr>PowerPoint Presentation</vt:lpstr>
      <vt:lpstr>PowerPoint Presentation</vt:lpstr>
      <vt:lpstr>The modalities and modes of media</vt:lpstr>
      <vt:lpstr>The paradox of democratisation</vt:lpstr>
      <vt:lpstr>PowerPoint Presentation</vt:lpstr>
      <vt:lpstr>The analogue era</vt:lpstr>
      <vt:lpstr>PowerPoint Presentation</vt:lpstr>
      <vt:lpstr>The digital era</vt:lpstr>
      <vt:lpstr>PowerPoint Presentation</vt:lpstr>
      <vt:lpstr>PowerPoint Presentation</vt:lpstr>
      <vt:lpstr>PowerPoint Presentation</vt:lpstr>
      <vt:lpstr>Saint Sebastian  (Saint Andrew)</vt:lpstr>
      <vt:lpstr>PowerPoint Presentation</vt:lpstr>
      <vt:lpstr>PowerPoint Presentation</vt:lpstr>
      <vt:lpstr>The mobile era</vt:lpstr>
      <vt:lpstr>PowerPoint Presentation</vt:lpstr>
      <vt:lpstr>Revisiting</vt:lpstr>
      <vt:lpstr>The decisive moment</vt:lpstr>
      <vt:lpstr>PowerPoint Presentation</vt:lpstr>
      <vt:lpstr>PowerPoint Presentation</vt:lpstr>
      <vt:lpstr>PowerPoint Presentation</vt:lpstr>
      <vt:lpstr>References</vt:lpstr>
    </vt:vector>
  </TitlesOfParts>
  <Company>University of Southern Queensland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Michael Sankey</dc:creator>
  <cp:lastModifiedBy>Leslie Blay</cp:lastModifiedBy>
  <cp:revision>249</cp:revision>
  <cp:lastPrinted>2013-06-19T00:42:06Z</cp:lastPrinted>
  <dcterms:created xsi:type="dcterms:W3CDTF">2013-04-29T01:46:39Z</dcterms:created>
  <dcterms:modified xsi:type="dcterms:W3CDTF">2015-04-29T03:40:40Z</dcterms:modified>
</cp:coreProperties>
</file>