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9" r:id="rId4"/>
  </p:sldMasterIdLst>
  <p:notesMasterIdLst>
    <p:notesMasterId r:id="rId46"/>
  </p:notesMasterIdLst>
  <p:sldIdLst>
    <p:sldId id="256" r:id="rId5"/>
    <p:sldId id="257" r:id="rId6"/>
    <p:sldId id="260" r:id="rId7"/>
    <p:sldId id="258" r:id="rId8"/>
    <p:sldId id="320" r:id="rId9"/>
    <p:sldId id="329" r:id="rId10"/>
    <p:sldId id="334" r:id="rId11"/>
    <p:sldId id="332" r:id="rId12"/>
    <p:sldId id="325" r:id="rId13"/>
    <p:sldId id="261" r:id="rId14"/>
    <p:sldId id="263" r:id="rId15"/>
    <p:sldId id="264" r:id="rId16"/>
    <p:sldId id="266" r:id="rId17"/>
    <p:sldId id="267" r:id="rId18"/>
    <p:sldId id="268" r:id="rId19"/>
    <p:sldId id="269" r:id="rId20"/>
    <p:sldId id="270" r:id="rId21"/>
    <p:sldId id="273" r:id="rId22"/>
    <p:sldId id="274" r:id="rId23"/>
    <p:sldId id="275" r:id="rId24"/>
    <p:sldId id="315" r:id="rId25"/>
    <p:sldId id="316" r:id="rId26"/>
    <p:sldId id="317" r:id="rId27"/>
    <p:sldId id="318" r:id="rId28"/>
    <p:sldId id="310" r:id="rId29"/>
    <p:sldId id="312" r:id="rId30"/>
    <p:sldId id="279" r:id="rId31"/>
    <p:sldId id="323" r:id="rId32"/>
    <p:sldId id="326" r:id="rId33"/>
    <p:sldId id="324" r:id="rId34"/>
    <p:sldId id="277" r:id="rId35"/>
    <p:sldId id="314" r:id="rId36"/>
    <p:sldId id="300" r:id="rId37"/>
    <p:sldId id="276" r:id="rId38"/>
    <p:sldId id="292" r:id="rId39"/>
    <p:sldId id="296" r:id="rId40"/>
    <p:sldId id="297" r:id="rId41"/>
    <p:sldId id="298" r:id="rId42"/>
    <p:sldId id="313" r:id="rId43"/>
    <p:sldId id="336" r:id="rId44"/>
    <p:sldId id="299" r:id="rId45"/>
  </p:sldIdLst>
  <p:sldSz cx="9144000" cy="5143500" type="screen16x9"/>
  <p:notesSz cx="6858000" cy="9144000"/>
  <p:embeddedFontLst>
    <p:embeddedFont>
      <p:font typeface="Lato" panose="020B060402020202020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Palatino Linotype" panose="02040502050505030304" pitchFamily="18" charset="0"/>
      <p:regular r:id="rId55"/>
      <p:bold r:id="rId56"/>
      <p:italic r:id="rId57"/>
      <p:boldItalic r:id="rId58"/>
    </p:embeddedFont>
    <p:embeddedFont>
      <p:font typeface="Roboto" panose="020B0604020202020204" charset="0"/>
      <p:regular r:id="rId59"/>
      <p:bold r:id="rId60"/>
      <p:italic r:id="rId61"/>
      <p:boldItalic r:id="rId62"/>
    </p:embeddedFont>
    <p:embeddedFont>
      <p:font typeface="Trebuchet MS" panose="020B0603020202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wnHsW26t8zRkIMeMKYNZBvgLM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7" autoAdjust="0"/>
    <p:restoredTop sz="86659" autoAdjust="0"/>
  </p:normalViewPr>
  <p:slideViewPr>
    <p:cSldViewPr snapToGrid="0">
      <p:cViewPr varScale="1">
        <p:scale>
          <a:sx n="114" d="100"/>
          <a:sy n="114" d="100"/>
        </p:scale>
        <p:origin x="64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Highly Engaged</c:v>
                </c:pt>
              </c:strCache>
            </c:strRef>
          </c:tx>
          <c:spPr>
            <a:solidFill>
              <a:schemeClr val="accent6"/>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Sheet1!$A$3:$A$9</c:f>
              <c:strCache>
                <c:ptCount val="7"/>
                <c:pt idx="0">
                  <c:v>Breakout room group activities</c:v>
                </c:pt>
                <c:pt idx="1">
                  <c:v>Polling activities</c:v>
                </c:pt>
                <c:pt idx="2">
                  <c:v>Games and competitions</c:v>
                </c:pt>
                <c:pt idx="3">
                  <c:v>Class discussion</c:v>
                </c:pt>
                <c:pt idx="4">
                  <c:v>Interactive videos</c:v>
                </c:pt>
                <c:pt idx="5">
                  <c:v>Tutor personal video</c:v>
                </c:pt>
                <c:pt idx="6">
                  <c:v>Formative quizzes</c:v>
                </c:pt>
              </c:strCache>
            </c:strRef>
          </c:cat>
          <c:val>
            <c:numRef>
              <c:f>Sheet1!$B$3:$B$9</c:f>
              <c:numCache>
                <c:formatCode>0.00%</c:formatCode>
                <c:ptCount val="7"/>
                <c:pt idx="0">
                  <c:v>0.22033898305084745</c:v>
                </c:pt>
                <c:pt idx="1">
                  <c:v>0.6271186440677966</c:v>
                </c:pt>
                <c:pt idx="2">
                  <c:v>0.28813559322033899</c:v>
                </c:pt>
                <c:pt idx="3">
                  <c:v>0.4576271186440678</c:v>
                </c:pt>
                <c:pt idx="4">
                  <c:v>0.28813559322033899</c:v>
                </c:pt>
                <c:pt idx="5">
                  <c:v>0.67796610169491522</c:v>
                </c:pt>
                <c:pt idx="6">
                  <c:v>0.3728813559322034</c:v>
                </c:pt>
              </c:numCache>
            </c:numRef>
          </c:val>
          <c:extLst>
            <c:ext xmlns:c16="http://schemas.microsoft.com/office/drawing/2014/chart" uri="{C3380CC4-5D6E-409C-BE32-E72D297353CC}">
              <c16:uniqueId val="{00000000-40E5-4482-9EE6-A3505A37BD63}"/>
            </c:ext>
          </c:extLst>
        </c:ser>
        <c:ser>
          <c:idx val="1"/>
          <c:order val="1"/>
          <c:tx>
            <c:strRef>
              <c:f>Sheet1!$C$2</c:f>
              <c:strCache>
                <c:ptCount val="1"/>
                <c:pt idx="0">
                  <c:v>Engaged</c:v>
                </c:pt>
              </c:strCache>
            </c:strRef>
          </c:tx>
          <c:spPr>
            <a:solidFill>
              <a:schemeClr val="accent5"/>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Sheet1!$A$3:$A$9</c:f>
              <c:strCache>
                <c:ptCount val="7"/>
                <c:pt idx="0">
                  <c:v>Breakout room group activities</c:v>
                </c:pt>
                <c:pt idx="1">
                  <c:v>Polling activities</c:v>
                </c:pt>
                <c:pt idx="2">
                  <c:v>Games and competitions</c:v>
                </c:pt>
                <c:pt idx="3">
                  <c:v>Class discussion</c:v>
                </c:pt>
                <c:pt idx="4">
                  <c:v>Interactive videos</c:v>
                </c:pt>
                <c:pt idx="5">
                  <c:v>Tutor personal video</c:v>
                </c:pt>
                <c:pt idx="6">
                  <c:v>Formative quizzes</c:v>
                </c:pt>
              </c:strCache>
            </c:strRef>
          </c:cat>
          <c:val>
            <c:numRef>
              <c:f>Sheet1!$C$3:$C$9</c:f>
              <c:numCache>
                <c:formatCode>0.00%</c:formatCode>
                <c:ptCount val="7"/>
                <c:pt idx="0">
                  <c:v>0.4576271186440678</c:v>
                </c:pt>
                <c:pt idx="1">
                  <c:v>0.3559322033898305</c:v>
                </c:pt>
                <c:pt idx="2">
                  <c:v>0.50847457627118642</c:v>
                </c:pt>
                <c:pt idx="3">
                  <c:v>0.30508474576271188</c:v>
                </c:pt>
                <c:pt idx="4">
                  <c:v>0.28813559322033899</c:v>
                </c:pt>
                <c:pt idx="5">
                  <c:v>0.20338983050847459</c:v>
                </c:pt>
                <c:pt idx="6">
                  <c:v>0.33898305084745761</c:v>
                </c:pt>
              </c:numCache>
            </c:numRef>
          </c:val>
          <c:extLst>
            <c:ext xmlns:c16="http://schemas.microsoft.com/office/drawing/2014/chart" uri="{C3380CC4-5D6E-409C-BE32-E72D297353CC}">
              <c16:uniqueId val="{00000001-40E5-4482-9EE6-A3505A37BD63}"/>
            </c:ext>
          </c:extLst>
        </c:ser>
        <c:ser>
          <c:idx val="2"/>
          <c:order val="2"/>
          <c:tx>
            <c:strRef>
              <c:f>Sheet1!$D$2</c:f>
              <c:strCache>
                <c:ptCount val="1"/>
                <c:pt idx="0">
                  <c:v>Somewhat Engaged</c:v>
                </c:pt>
              </c:strCache>
            </c:strRef>
          </c:tx>
          <c:spPr>
            <a:solidFill>
              <a:schemeClr val="accent4"/>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Sheet1!$A$3:$A$9</c:f>
              <c:strCache>
                <c:ptCount val="7"/>
                <c:pt idx="0">
                  <c:v>Breakout room group activities</c:v>
                </c:pt>
                <c:pt idx="1">
                  <c:v>Polling activities</c:v>
                </c:pt>
                <c:pt idx="2">
                  <c:v>Games and competitions</c:v>
                </c:pt>
                <c:pt idx="3">
                  <c:v>Class discussion</c:v>
                </c:pt>
                <c:pt idx="4">
                  <c:v>Interactive videos</c:v>
                </c:pt>
                <c:pt idx="5">
                  <c:v>Tutor personal video</c:v>
                </c:pt>
                <c:pt idx="6">
                  <c:v>Formative quizzes</c:v>
                </c:pt>
              </c:strCache>
            </c:strRef>
          </c:cat>
          <c:val>
            <c:numRef>
              <c:f>Sheet1!$D$3:$D$9</c:f>
              <c:numCache>
                <c:formatCode>0.00%</c:formatCode>
                <c:ptCount val="7"/>
                <c:pt idx="0">
                  <c:v>0.23728813559322035</c:v>
                </c:pt>
                <c:pt idx="1">
                  <c:v>1.6949152542372881E-2</c:v>
                </c:pt>
                <c:pt idx="2">
                  <c:v>0.15254237288135594</c:v>
                </c:pt>
                <c:pt idx="3">
                  <c:v>0.20338983050847459</c:v>
                </c:pt>
                <c:pt idx="4">
                  <c:v>0.30508474576271188</c:v>
                </c:pt>
                <c:pt idx="5">
                  <c:v>8.4745762711864403E-2</c:v>
                </c:pt>
                <c:pt idx="6">
                  <c:v>0.23728813559322035</c:v>
                </c:pt>
              </c:numCache>
            </c:numRef>
          </c:val>
          <c:extLst>
            <c:ext xmlns:c16="http://schemas.microsoft.com/office/drawing/2014/chart" uri="{C3380CC4-5D6E-409C-BE32-E72D297353CC}">
              <c16:uniqueId val="{00000002-40E5-4482-9EE6-A3505A37BD63}"/>
            </c:ext>
          </c:extLst>
        </c:ser>
        <c:ser>
          <c:idx val="3"/>
          <c:order val="3"/>
          <c:tx>
            <c:strRef>
              <c:f>Sheet1!$E$2</c:f>
              <c:strCache>
                <c:ptCount val="1"/>
                <c:pt idx="0">
                  <c:v>Not Engaged</c:v>
                </c:pt>
              </c:strCache>
            </c:strRef>
          </c:tx>
          <c:spPr>
            <a:solidFill>
              <a:schemeClr val="accent6">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Sheet1!$A$3:$A$9</c:f>
              <c:strCache>
                <c:ptCount val="7"/>
                <c:pt idx="0">
                  <c:v>Breakout room group activities</c:v>
                </c:pt>
                <c:pt idx="1">
                  <c:v>Polling activities</c:v>
                </c:pt>
                <c:pt idx="2">
                  <c:v>Games and competitions</c:v>
                </c:pt>
                <c:pt idx="3">
                  <c:v>Class discussion</c:v>
                </c:pt>
                <c:pt idx="4">
                  <c:v>Interactive videos</c:v>
                </c:pt>
                <c:pt idx="5">
                  <c:v>Tutor personal video</c:v>
                </c:pt>
                <c:pt idx="6">
                  <c:v>Formative quizzes</c:v>
                </c:pt>
              </c:strCache>
            </c:strRef>
          </c:cat>
          <c:val>
            <c:numRef>
              <c:f>Sheet1!$E$3:$E$9</c:f>
              <c:numCache>
                <c:formatCode>0.00%</c:formatCode>
                <c:ptCount val="7"/>
                <c:pt idx="0">
                  <c:v>6.7796610169491525E-2</c:v>
                </c:pt>
                <c:pt idx="1">
                  <c:v>0</c:v>
                </c:pt>
                <c:pt idx="2">
                  <c:v>1.6949152542372881E-2</c:v>
                </c:pt>
                <c:pt idx="3">
                  <c:v>3.3898305084745763E-2</c:v>
                </c:pt>
                <c:pt idx="4">
                  <c:v>8.4745762711864403E-2</c:v>
                </c:pt>
                <c:pt idx="5">
                  <c:v>0</c:v>
                </c:pt>
                <c:pt idx="6">
                  <c:v>1.6949152542372881E-2</c:v>
                </c:pt>
              </c:numCache>
            </c:numRef>
          </c:val>
          <c:extLst>
            <c:ext xmlns:c16="http://schemas.microsoft.com/office/drawing/2014/chart" uri="{C3380CC4-5D6E-409C-BE32-E72D297353CC}">
              <c16:uniqueId val="{00000003-40E5-4482-9EE6-A3505A37BD63}"/>
            </c:ext>
          </c:extLst>
        </c:ser>
        <c:ser>
          <c:idx val="4"/>
          <c:order val="4"/>
          <c:tx>
            <c:strRef>
              <c:f>Sheet1!$F$2</c:f>
              <c:strCache>
                <c:ptCount val="1"/>
                <c:pt idx="0">
                  <c:v>No Opinion</c:v>
                </c:pt>
              </c:strCache>
            </c:strRef>
          </c:tx>
          <c:spPr>
            <a:solidFill>
              <a:schemeClr val="accent5">
                <a:lumMod val="6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Sheet1!$A$3:$A$9</c:f>
              <c:strCache>
                <c:ptCount val="7"/>
                <c:pt idx="0">
                  <c:v>Breakout room group activities</c:v>
                </c:pt>
                <c:pt idx="1">
                  <c:v>Polling activities</c:v>
                </c:pt>
                <c:pt idx="2">
                  <c:v>Games and competitions</c:v>
                </c:pt>
                <c:pt idx="3">
                  <c:v>Class discussion</c:v>
                </c:pt>
                <c:pt idx="4">
                  <c:v>Interactive videos</c:v>
                </c:pt>
                <c:pt idx="5">
                  <c:v>Tutor personal video</c:v>
                </c:pt>
                <c:pt idx="6">
                  <c:v>Formative quizzes</c:v>
                </c:pt>
              </c:strCache>
            </c:strRef>
          </c:cat>
          <c:val>
            <c:numRef>
              <c:f>Sheet1!$F$3:$F$9</c:f>
              <c:numCache>
                <c:formatCode>0.00%</c:formatCode>
                <c:ptCount val="7"/>
                <c:pt idx="0">
                  <c:v>1.6949152542372881E-2</c:v>
                </c:pt>
                <c:pt idx="1">
                  <c:v>0</c:v>
                </c:pt>
                <c:pt idx="2">
                  <c:v>3.3898305084745763E-2</c:v>
                </c:pt>
                <c:pt idx="3">
                  <c:v>0</c:v>
                </c:pt>
                <c:pt idx="4">
                  <c:v>3.3898305084745763E-2</c:v>
                </c:pt>
                <c:pt idx="5">
                  <c:v>3.3898305084745763E-2</c:v>
                </c:pt>
                <c:pt idx="6">
                  <c:v>3.3898305084745763E-2</c:v>
                </c:pt>
              </c:numCache>
            </c:numRef>
          </c:val>
          <c:extLst>
            <c:ext xmlns:c16="http://schemas.microsoft.com/office/drawing/2014/chart" uri="{C3380CC4-5D6E-409C-BE32-E72D297353CC}">
              <c16:uniqueId val="{00000004-40E5-4482-9EE6-A3505A37BD63}"/>
            </c:ext>
          </c:extLst>
        </c:ser>
        <c:dLbls>
          <c:showLegendKey val="0"/>
          <c:showVal val="0"/>
          <c:showCatName val="0"/>
          <c:showSerName val="0"/>
          <c:showPercent val="0"/>
          <c:showBubbleSize val="0"/>
        </c:dLbls>
        <c:gapWidth val="267"/>
        <c:overlap val="-43"/>
        <c:axId val="1333668704"/>
        <c:axId val="1220580832"/>
      </c:barChart>
      <c:catAx>
        <c:axId val="133366870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220580832"/>
        <c:crosses val="autoZero"/>
        <c:auto val="1"/>
        <c:lblAlgn val="ctr"/>
        <c:lblOffset val="100"/>
        <c:noMultiLvlLbl val="0"/>
      </c:catAx>
      <c:valAx>
        <c:axId val="1220580832"/>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33366870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566771819137749E-2"/>
          <c:y val="9.2998156412067753E-2"/>
          <c:w val="0.97686645636172453"/>
          <c:h val="0.81041047111999398"/>
        </c:manualLayout>
      </c:layout>
      <c:barChart>
        <c:barDir val="col"/>
        <c:grouping val="clustered"/>
        <c:varyColors val="0"/>
        <c:ser>
          <c:idx val="0"/>
          <c:order val="0"/>
          <c:tx>
            <c:strRef>
              <c:f>'Question 1'!$B$3</c:f>
              <c:strCache>
                <c:ptCount val="1"/>
                <c:pt idx="0">
                  <c:v>Strongly Disagree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'Question 1'!$A$4:$A$6</c:f>
              <c:strCache>
                <c:ptCount val="3"/>
                <c:pt idx="0">
                  <c:v>Developing your critical and creative thinking skills (Problem solver).</c:v>
                </c:pt>
                <c:pt idx="1">
                  <c:v>Improving your skills in approaching real life problems.</c:v>
                </c:pt>
                <c:pt idx="2">
                  <c:v>Developing your ability to learn on your own (learn how to learn).</c:v>
                </c:pt>
              </c:strCache>
            </c:strRef>
          </c:cat>
          <c:val>
            <c:numRef>
              <c:f>'Question 1'!$B$4:$B$6</c:f>
              <c:numCache>
                <c:formatCode>0.00%</c:formatCode>
                <c:ptCount val="3"/>
                <c:pt idx="0">
                  <c:v>5.9499999999999997E-2</c:v>
                </c:pt>
                <c:pt idx="1">
                  <c:v>9.5199999999999993E-2</c:v>
                </c:pt>
                <c:pt idx="2">
                  <c:v>7.1399999999999991E-2</c:v>
                </c:pt>
              </c:numCache>
            </c:numRef>
          </c:val>
          <c:extLst>
            <c:ext xmlns:c16="http://schemas.microsoft.com/office/drawing/2014/chart" uri="{C3380CC4-5D6E-409C-BE32-E72D297353CC}">
              <c16:uniqueId val="{00000000-3C46-449B-B700-9370C83A5534}"/>
            </c:ext>
          </c:extLst>
        </c:ser>
        <c:ser>
          <c:idx val="1"/>
          <c:order val="1"/>
          <c:tx>
            <c:strRef>
              <c:f>'Question 1'!$D$3</c:f>
              <c:strCache>
                <c:ptCount val="1"/>
                <c:pt idx="0">
                  <c:v>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'Question 1'!$A$4:$A$6</c:f>
              <c:strCache>
                <c:ptCount val="3"/>
                <c:pt idx="0">
                  <c:v>Developing your critical and creative thinking skills (Problem solver).</c:v>
                </c:pt>
                <c:pt idx="1">
                  <c:v>Improving your skills in approaching real life problems.</c:v>
                </c:pt>
                <c:pt idx="2">
                  <c:v>Developing your ability to learn on your own (learn how to learn).</c:v>
                </c:pt>
              </c:strCache>
            </c:strRef>
          </c:cat>
          <c:val>
            <c:numRef>
              <c:f>'Question 1'!$D$4:$D$6</c:f>
              <c:numCache>
                <c:formatCode>0.00%</c:formatCode>
                <c:ptCount val="3"/>
                <c:pt idx="0">
                  <c:v>9.5199999999999993E-2</c:v>
                </c:pt>
                <c:pt idx="1">
                  <c:v>0.11899999999999999</c:v>
                </c:pt>
                <c:pt idx="2">
                  <c:v>7.1399999999999991E-2</c:v>
                </c:pt>
              </c:numCache>
            </c:numRef>
          </c:val>
          <c:extLst>
            <c:ext xmlns:c16="http://schemas.microsoft.com/office/drawing/2014/chart" uri="{C3380CC4-5D6E-409C-BE32-E72D297353CC}">
              <c16:uniqueId val="{00000001-3C46-449B-B700-9370C83A5534}"/>
            </c:ext>
          </c:extLst>
        </c:ser>
        <c:ser>
          <c:idx val="2"/>
          <c:order val="2"/>
          <c:tx>
            <c:strRef>
              <c:f>'Question 1'!$F$3</c:f>
              <c:strCache>
                <c:ptCount val="1"/>
                <c:pt idx="0">
                  <c:v>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'Question 1'!$A$4:$A$6</c:f>
              <c:strCache>
                <c:ptCount val="3"/>
                <c:pt idx="0">
                  <c:v>Developing your critical and creative thinking skills (Problem solver).</c:v>
                </c:pt>
                <c:pt idx="1">
                  <c:v>Improving your skills in approaching real life problems.</c:v>
                </c:pt>
                <c:pt idx="2">
                  <c:v>Developing your ability to learn on your own (learn how to learn).</c:v>
                </c:pt>
              </c:strCache>
            </c:strRef>
          </c:cat>
          <c:val>
            <c:numRef>
              <c:f>'Question 1'!$F$4:$F$6</c:f>
              <c:numCache>
                <c:formatCode>0.00%</c:formatCode>
                <c:ptCount val="3"/>
                <c:pt idx="0">
                  <c:v>0.51190000000000002</c:v>
                </c:pt>
                <c:pt idx="1">
                  <c:v>0.34520000000000001</c:v>
                </c:pt>
                <c:pt idx="2">
                  <c:v>0.35709999999999997</c:v>
                </c:pt>
              </c:numCache>
            </c:numRef>
          </c:val>
          <c:extLst>
            <c:ext xmlns:c16="http://schemas.microsoft.com/office/drawing/2014/chart" uri="{C3380CC4-5D6E-409C-BE32-E72D297353CC}">
              <c16:uniqueId val="{00000002-3C46-449B-B700-9370C83A5534}"/>
            </c:ext>
          </c:extLst>
        </c:ser>
        <c:ser>
          <c:idx val="3"/>
          <c:order val="3"/>
          <c:tx>
            <c:strRef>
              <c:f>'Question 1'!$H$3</c:f>
              <c:strCache>
                <c:ptCount val="1"/>
                <c:pt idx="0">
                  <c:v>Strongly 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'Question 1'!$A$4:$A$6</c:f>
              <c:strCache>
                <c:ptCount val="3"/>
                <c:pt idx="0">
                  <c:v>Developing your critical and creative thinking skills (Problem solver).</c:v>
                </c:pt>
                <c:pt idx="1">
                  <c:v>Improving your skills in approaching real life problems.</c:v>
                </c:pt>
                <c:pt idx="2">
                  <c:v>Developing your ability to learn on your own (learn how to learn).</c:v>
                </c:pt>
              </c:strCache>
            </c:strRef>
          </c:cat>
          <c:val>
            <c:numRef>
              <c:f>'Question 1'!$H$4:$H$6</c:f>
              <c:numCache>
                <c:formatCode>0.00%</c:formatCode>
                <c:ptCount val="3"/>
                <c:pt idx="0">
                  <c:v>0.28570000000000001</c:v>
                </c:pt>
                <c:pt idx="1">
                  <c:v>0.32140000000000002</c:v>
                </c:pt>
                <c:pt idx="2">
                  <c:v>0.45240000000000002</c:v>
                </c:pt>
              </c:numCache>
            </c:numRef>
          </c:val>
          <c:extLst>
            <c:ext xmlns:c16="http://schemas.microsoft.com/office/drawing/2014/chart" uri="{C3380CC4-5D6E-409C-BE32-E72D297353CC}">
              <c16:uniqueId val="{00000003-3C46-449B-B700-9370C83A5534}"/>
            </c:ext>
          </c:extLst>
        </c:ser>
        <c:ser>
          <c:idx val="4"/>
          <c:order val="4"/>
          <c:tx>
            <c:strRef>
              <c:f>'Question 1'!$J$3</c:f>
              <c:strCache>
                <c:ptCount val="1"/>
                <c:pt idx="0">
                  <c:v>Undecided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'Question 1'!$A$4:$A$6</c:f>
              <c:strCache>
                <c:ptCount val="3"/>
                <c:pt idx="0">
                  <c:v>Developing your critical and creative thinking skills (Problem solver).</c:v>
                </c:pt>
                <c:pt idx="1">
                  <c:v>Improving your skills in approaching real life problems.</c:v>
                </c:pt>
                <c:pt idx="2">
                  <c:v>Developing your ability to learn on your own (learn how to learn).</c:v>
                </c:pt>
              </c:strCache>
            </c:strRef>
          </c:cat>
          <c:val>
            <c:numRef>
              <c:f>'Question 1'!$J$4:$J$6</c:f>
              <c:numCache>
                <c:formatCode>0.00%</c:formatCode>
                <c:ptCount val="3"/>
                <c:pt idx="0">
                  <c:v>4.7600000000000003E-2</c:v>
                </c:pt>
                <c:pt idx="1">
                  <c:v>0.11899999999999999</c:v>
                </c:pt>
                <c:pt idx="2">
                  <c:v>4.7600000000000003E-2</c:v>
                </c:pt>
              </c:numCache>
            </c:numRef>
          </c:val>
          <c:extLst>
            <c:ext xmlns:c16="http://schemas.microsoft.com/office/drawing/2014/chart" uri="{C3380CC4-5D6E-409C-BE32-E72D297353CC}">
              <c16:uniqueId val="{00000004-3C46-449B-B700-9370C83A5534}"/>
            </c:ext>
          </c:extLst>
        </c:ser>
        <c:dLbls>
          <c:dLblPos val="outEnd"/>
          <c:showLegendKey val="0"/>
          <c:showVal val="1"/>
          <c:showCatName val="0"/>
          <c:showSerName val="0"/>
          <c:showPercent val="0"/>
          <c:showBubbleSize val="0"/>
        </c:dLbls>
        <c:gapWidth val="267"/>
        <c:overlap val="-43"/>
        <c:axId val="10"/>
        <c:axId val="100"/>
      </c:barChart>
      <c:valAx>
        <c:axId val="100"/>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0"/>
        <c:crosses val="autoZero"/>
        <c:crossBetween val="between"/>
      </c:valAx>
      <c:catAx>
        <c:axId val="1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100"/>
        <c:crosses val="autoZero"/>
        <c:auto val="0"/>
        <c:lblAlgn val="ctr"/>
        <c:lblOffset val="100"/>
        <c:noMultiLvlLbl val="0"/>
      </c:catAx>
      <c:spPr>
        <a:pattFill prst="ltDnDiag">
          <a:fgClr>
            <a:schemeClr val="dk1">
              <a:lumMod val="15000"/>
              <a:lumOff val="85000"/>
            </a:schemeClr>
          </a:fgClr>
          <a:bgClr>
            <a:schemeClr val="lt1"/>
          </a:bgClr>
        </a:pattFill>
        <a:ln>
          <a:noFill/>
        </a:ln>
        <a:effectLst/>
      </c:spPr>
    </c:plotArea>
    <c:legend>
      <c:legendPos val="b"/>
      <c:layout>
        <c:manualLayout>
          <c:xMode val="edge"/>
          <c:yMode val="edge"/>
          <c:x val="0.24664895699025863"/>
          <c:y val="1.7764349206294657E-2"/>
          <c:w val="0.48197833786903999"/>
          <c:h val="7.37091002264781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0"/>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02276-71B0-A44C-A858-D6F947D446B2}" type="doc">
      <dgm:prSet loTypeId="urn:microsoft.com/office/officeart/2005/8/layout/cycle8" loCatId="" qsTypeId="urn:microsoft.com/office/officeart/2005/8/quickstyle/simple2" qsCatId="simple" csTypeId="urn:microsoft.com/office/officeart/2005/8/colors/accent1_3" csCatId="accent1" phldr="1"/>
      <dgm:spPr/>
    </dgm:pt>
    <dgm:pt modelId="{174DF257-D14E-CB4B-9C1A-3039BEACFCC9}">
      <dgm:prSet phldrT="[Text]"/>
      <dgm:spPr/>
      <dgm:t>
        <a:bodyPr/>
        <a:lstStyle/>
        <a:p>
          <a:r>
            <a:rPr lang="en-US" b="1" dirty="0"/>
            <a:t>Learner-Content</a:t>
          </a:r>
        </a:p>
      </dgm:t>
    </dgm:pt>
    <dgm:pt modelId="{74477F83-F960-F64F-8387-7B1A49F30D7A}" type="parTrans" cxnId="{88FFC930-D9CC-C146-8E2F-643E3F0784AB}">
      <dgm:prSet/>
      <dgm:spPr/>
      <dgm:t>
        <a:bodyPr/>
        <a:lstStyle/>
        <a:p>
          <a:endParaRPr lang="en-US"/>
        </a:p>
      </dgm:t>
    </dgm:pt>
    <dgm:pt modelId="{85E6A034-F182-6047-A153-4E554FEE733E}" type="sibTrans" cxnId="{88FFC930-D9CC-C146-8E2F-643E3F0784AB}">
      <dgm:prSet/>
      <dgm:spPr/>
      <dgm:t>
        <a:bodyPr/>
        <a:lstStyle/>
        <a:p>
          <a:endParaRPr lang="en-US"/>
        </a:p>
      </dgm:t>
    </dgm:pt>
    <dgm:pt modelId="{2DF10AA2-A90F-CB41-8FC0-D0673E990592}">
      <dgm:prSet phldrT="[Text]"/>
      <dgm:spPr/>
      <dgm:t>
        <a:bodyPr/>
        <a:lstStyle/>
        <a:p>
          <a:r>
            <a:rPr lang="en-US" b="1" dirty="0"/>
            <a:t>Learner-Instructor</a:t>
          </a:r>
        </a:p>
      </dgm:t>
    </dgm:pt>
    <dgm:pt modelId="{CC5BFC10-A448-1A44-BD1A-346F65DCC1C1}" type="parTrans" cxnId="{389246FE-484E-DF47-B8B9-6D6524E0C9A9}">
      <dgm:prSet/>
      <dgm:spPr/>
      <dgm:t>
        <a:bodyPr/>
        <a:lstStyle/>
        <a:p>
          <a:endParaRPr lang="en-US"/>
        </a:p>
      </dgm:t>
    </dgm:pt>
    <dgm:pt modelId="{803D0208-5C7F-3847-8342-F9B658E38C5A}" type="sibTrans" cxnId="{389246FE-484E-DF47-B8B9-6D6524E0C9A9}">
      <dgm:prSet/>
      <dgm:spPr/>
      <dgm:t>
        <a:bodyPr/>
        <a:lstStyle/>
        <a:p>
          <a:endParaRPr lang="en-US"/>
        </a:p>
      </dgm:t>
    </dgm:pt>
    <dgm:pt modelId="{45364E66-95C7-0E42-83D0-A241CC332768}">
      <dgm:prSet phldrT="[Text]"/>
      <dgm:spPr/>
      <dgm:t>
        <a:bodyPr/>
        <a:lstStyle/>
        <a:p>
          <a:r>
            <a:rPr lang="en-US" b="1"/>
            <a:t>Learner-Learner</a:t>
          </a:r>
          <a:endParaRPr lang="en-US" b="1" dirty="0"/>
        </a:p>
      </dgm:t>
    </dgm:pt>
    <dgm:pt modelId="{DDACF26D-E1CF-234C-92C2-3E7F0A655242}" type="parTrans" cxnId="{F467F0F7-5AB9-A440-9604-AC105F72B3A6}">
      <dgm:prSet/>
      <dgm:spPr/>
      <dgm:t>
        <a:bodyPr/>
        <a:lstStyle/>
        <a:p>
          <a:endParaRPr lang="en-US"/>
        </a:p>
      </dgm:t>
    </dgm:pt>
    <dgm:pt modelId="{FD79B5EC-97E7-BB4E-AF8C-293BBF7EBB2D}" type="sibTrans" cxnId="{F467F0F7-5AB9-A440-9604-AC105F72B3A6}">
      <dgm:prSet/>
      <dgm:spPr/>
      <dgm:t>
        <a:bodyPr/>
        <a:lstStyle/>
        <a:p>
          <a:endParaRPr lang="en-US"/>
        </a:p>
      </dgm:t>
    </dgm:pt>
    <dgm:pt modelId="{6C99B507-9196-2045-BDDA-62E25EB67A9E}" type="pres">
      <dgm:prSet presAssocID="{9FA02276-71B0-A44C-A858-D6F947D446B2}" presName="compositeShape" presStyleCnt="0">
        <dgm:presLayoutVars>
          <dgm:chMax val="7"/>
          <dgm:dir/>
          <dgm:resizeHandles val="exact"/>
        </dgm:presLayoutVars>
      </dgm:prSet>
      <dgm:spPr/>
    </dgm:pt>
    <dgm:pt modelId="{1101DA5E-9816-5E47-8D43-5BB813B7797A}" type="pres">
      <dgm:prSet presAssocID="{9FA02276-71B0-A44C-A858-D6F947D446B2}" presName="wedge1" presStyleLbl="node1" presStyleIdx="0" presStyleCnt="3"/>
      <dgm:spPr/>
    </dgm:pt>
    <dgm:pt modelId="{56AE7DB3-803B-394F-A856-5899EB0C9E7C}" type="pres">
      <dgm:prSet presAssocID="{9FA02276-71B0-A44C-A858-D6F947D446B2}" presName="dummy1a" presStyleCnt="0"/>
      <dgm:spPr/>
    </dgm:pt>
    <dgm:pt modelId="{7B217245-6AAB-E841-9E6A-533B844C6F2B}" type="pres">
      <dgm:prSet presAssocID="{9FA02276-71B0-A44C-A858-D6F947D446B2}" presName="dummy1b" presStyleCnt="0"/>
      <dgm:spPr/>
    </dgm:pt>
    <dgm:pt modelId="{F86E3911-8C13-B148-B7DB-97291DC004A3}" type="pres">
      <dgm:prSet presAssocID="{9FA02276-71B0-A44C-A858-D6F947D446B2}" presName="wedge1Tx" presStyleLbl="node1" presStyleIdx="0" presStyleCnt="3">
        <dgm:presLayoutVars>
          <dgm:chMax val="0"/>
          <dgm:chPref val="0"/>
          <dgm:bulletEnabled val="1"/>
        </dgm:presLayoutVars>
      </dgm:prSet>
      <dgm:spPr/>
    </dgm:pt>
    <dgm:pt modelId="{80B0210F-3661-324C-8D18-1AC0B05120D7}" type="pres">
      <dgm:prSet presAssocID="{9FA02276-71B0-A44C-A858-D6F947D446B2}" presName="wedge2" presStyleLbl="node1" presStyleIdx="1" presStyleCnt="3"/>
      <dgm:spPr/>
    </dgm:pt>
    <dgm:pt modelId="{EAE218A3-8055-E646-9043-4091CD9118C7}" type="pres">
      <dgm:prSet presAssocID="{9FA02276-71B0-A44C-A858-D6F947D446B2}" presName="dummy2a" presStyleCnt="0"/>
      <dgm:spPr/>
    </dgm:pt>
    <dgm:pt modelId="{C550DAFD-5FB7-324E-94EF-46C20394E56A}" type="pres">
      <dgm:prSet presAssocID="{9FA02276-71B0-A44C-A858-D6F947D446B2}" presName="dummy2b" presStyleCnt="0"/>
      <dgm:spPr/>
    </dgm:pt>
    <dgm:pt modelId="{59E66CC5-517C-8C47-BE0B-3089D01A5476}" type="pres">
      <dgm:prSet presAssocID="{9FA02276-71B0-A44C-A858-D6F947D446B2}" presName="wedge2Tx" presStyleLbl="node1" presStyleIdx="1" presStyleCnt="3">
        <dgm:presLayoutVars>
          <dgm:chMax val="0"/>
          <dgm:chPref val="0"/>
          <dgm:bulletEnabled val="1"/>
        </dgm:presLayoutVars>
      </dgm:prSet>
      <dgm:spPr/>
    </dgm:pt>
    <dgm:pt modelId="{2FDEC880-9225-7D47-A066-98ADAF323C5F}" type="pres">
      <dgm:prSet presAssocID="{9FA02276-71B0-A44C-A858-D6F947D446B2}" presName="wedge3" presStyleLbl="node1" presStyleIdx="2" presStyleCnt="3"/>
      <dgm:spPr/>
    </dgm:pt>
    <dgm:pt modelId="{16AE377A-3EE4-EB4D-8EA3-2B9A1B51AE78}" type="pres">
      <dgm:prSet presAssocID="{9FA02276-71B0-A44C-A858-D6F947D446B2}" presName="dummy3a" presStyleCnt="0"/>
      <dgm:spPr/>
    </dgm:pt>
    <dgm:pt modelId="{685F73BB-35BE-A540-A430-2DAA51B58ED0}" type="pres">
      <dgm:prSet presAssocID="{9FA02276-71B0-A44C-A858-D6F947D446B2}" presName="dummy3b" presStyleCnt="0"/>
      <dgm:spPr/>
    </dgm:pt>
    <dgm:pt modelId="{974E4283-F02E-1E44-830D-652B88E5D52B}" type="pres">
      <dgm:prSet presAssocID="{9FA02276-71B0-A44C-A858-D6F947D446B2}" presName="wedge3Tx" presStyleLbl="node1" presStyleIdx="2" presStyleCnt="3">
        <dgm:presLayoutVars>
          <dgm:chMax val="0"/>
          <dgm:chPref val="0"/>
          <dgm:bulletEnabled val="1"/>
        </dgm:presLayoutVars>
      </dgm:prSet>
      <dgm:spPr/>
    </dgm:pt>
    <dgm:pt modelId="{94DB49E4-8DF1-E541-B552-62E2C126DDE1}" type="pres">
      <dgm:prSet presAssocID="{85E6A034-F182-6047-A153-4E554FEE733E}" presName="arrowWedge1" presStyleLbl="fgSibTrans2D1" presStyleIdx="0" presStyleCnt="3" custLinFactNeighborX="-1698" custLinFactNeighborY="1366"/>
      <dgm:spPr/>
      <dgm:extLst>
        <a:ext uri="{E40237B7-FDA0-4F09-8148-C483321AD2D9}">
          <dgm14:cNvPr xmlns:dgm14="http://schemas.microsoft.com/office/drawing/2010/diagram" id="0" name="" descr="Circle representing three types of learner interaction cut into equal pieces. Learner-Learner, Learner-Content, and Learner-Instructor."/>
        </a:ext>
      </dgm:extLst>
    </dgm:pt>
    <dgm:pt modelId="{A617E9DA-C592-E946-9D25-180EB7AF6E6F}" type="pres">
      <dgm:prSet presAssocID="{803D0208-5C7F-3847-8342-F9B658E38C5A}" presName="arrowWedge2" presStyleLbl="fgSibTrans2D1" presStyleIdx="1" presStyleCnt="3"/>
      <dgm:spPr/>
    </dgm:pt>
    <dgm:pt modelId="{84DAFE0C-3E21-394B-8054-5A10F548DA1D}" type="pres">
      <dgm:prSet presAssocID="{FD79B5EC-97E7-BB4E-AF8C-293BBF7EBB2D}" presName="arrowWedge3" presStyleLbl="fgSibTrans2D1" presStyleIdx="2" presStyleCnt="3"/>
      <dgm:spPr/>
    </dgm:pt>
  </dgm:ptLst>
  <dgm:cxnLst>
    <dgm:cxn modelId="{A068410C-55D4-4A6B-9D7D-350ABFE4084B}" type="presOf" srcId="{9FA02276-71B0-A44C-A858-D6F947D446B2}" destId="{6C99B507-9196-2045-BDDA-62E25EB67A9E}" srcOrd="0" destOrd="0" presId="urn:microsoft.com/office/officeart/2005/8/layout/cycle8"/>
    <dgm:cxn modelId="{42DB491B-AC8F-4397-886C-2E12BA6CD56C}" type="presOf" srcId="{2DF10AA2-A90F-CB41-8FC0-D0673E990592}" destId="{59E66CC5-517C-8C47-BE0B-3089D01A5476}" srcOrd="1" destOrd="0" presId="urn:microsoft.com/office/officeart/2005/8/layout/cycle8"/>
    <dgm:cxn modelId="{48E5701C-184B-4D89-B4DD-823A5B2AFEF2}" type="presOf" srcId="{2DF10AA2-A90F-CB41-8FC0-D0673E990592}" destId="{80B0210F-3661-324C-8D18-1AC0B05120D7}" srcOrd="0" destOrd="0" presId="urn:microsoft.com/office/officeart/2005/8/layout/cycle8"/>
    <dgm:cxn modelId="{269DCD26-C546-4C54-9D57-0F211D7A15AE}" type="presOf" srcId="{45364E66-95C7-0E42-83D0-A241CC332768}" destId="{2FDEC880-9225-7D47-A066-98ADAF323C5F}" srcOrd="0" destOrd="0" presId="urn:microsoft.com/office/officeart/2005/8/layout/cycle8"/>
    <dgm:cxn modelId="{88FFC930-D9CC-C146-8E2F-643E3F0784AB}" srcId="{9FA02276-71B0-A44C-A858-D6F947D446B2}" destId="{174DF257-D14E-CB4B-9C1A-3039BEACFCC9}" srcOrd="0" destOrd="0" parTransId="{74477F83-F960-F64F-8387-7B1A49F30D7A}" sibTransId="{85E6A034-F182-6047-A153-4E554FEE733E}"/>
    <dgm:cxn modelId="{9CE75F40-B6F5-47B6-B89B-8B8C4009B4F8}" type="presOf" srcId="{45364E66-95C7-0E42-83D0-A241CC332768}" destId="{974E4283-F02E-1E44-830D-652B88E5D52B}" srcOrd="1" destOrd="0" presId="urn:microsoft.com/office/officeart/2005/8/layout/cycle8"/>
    <dgm:cxn modelId="{4318BA60-8516-408E-BAA2-5BF66ED622DF}" type="presOf" srcId="{174DF257-D14E-CB4B-9C1A-3039BEACFCC9}" destId="{F86E3911-8C13-B148-B7DB-97291DC004A3}" srcOrd="1" destOrd="0" presId="urn:microsoft.com/office/officeart/2005/8/layout/cycle8"/>
    <dgm:cxn modelId="{E1EFB255-7020-498C-8493-3F7ADB08BEE0}" type="presOf" srcId="{174DF257-D14E-CB4B-9C1A-3039BEACFCC9}" destId="{1101DA5E-9816-5E47-8D43-5BB813B7797A}" srcOrd="0" destOrd="0" presId="urn:microsoft.com/office/officeart/2005/8/layout/cycle8"/>
    <dgm:cxn modelId="{F467F0F7-5AB9-A440-9604-AC105F72B3A6}" srcId="{9FA02276-71B0-A44C-A858-D6F947D446B2}" destId="{45364E66-95C7-0E42-83D0-A241CC332768}" srcOrd="2" destOrd="0" parTransId="{DDACF26D-E1CF-234C-92C2-3E7F0A655242}" sibTransId="{FD79B5EC-97E7-BB4E-AF8C-293BBF7EBB2D}"/>
    <dgm:cxn modelId="{389246FE-484E-DF47-B8B9-6D6524E0C9A9}" srcId="{9FA02276-71B0-A44C-A858-D6F947D446B2}" destId="{2DF10AA2-A90F-CB41-8FC0-D0673E990592}" srcOrd="1" destOrd="0" parTransId="{CC5BFC10-A448-1A44-BD1A-346F65DCC1C1}" sibTransId="{803D0208-5C7F-3847-8342-F9B658E38C5A}"/>
    <dgm:cxn modelId="{D0B5F7CA-B88D-4CF2-BF0D-07B6009D027C}" type="presParOf" srcId="{6C99B507-9196-2045-BDDA-62E25EB67A9E}" destId="{1101DA5E-9816-5E47-8D43-5BB813B7797A}" srcOrd="0" destOrd="0" presId="urn:microsoft.com/office/officeart/2005/8/layout/cycle8"/>
    <dgm:cxn modelId="{A987E255-DB17-486E-9EF7-23D4D767F70B}" type="presParOf" srcId="{6C99B507-9196-2045-BDDA-62E25EB67A9E}" destId="{56AE7DB3-803B-394F-A856-5899EB0C9E7C}" srcOrd="1" destOrd="0" presId="urn:microsoft.com/office/officeart/2005/8/layout/cycle8"/>
    <dgm:cxn modelId="{0574332C-B32A-4DA8-BA93-86662E7E61B5}" type="presParOf" srcId="{6C99B507-9196-2045-BDDA-62E25EB67A9E}" destId="{7B217245-6AAB-E841-9E6A-533B844C6F2B}" srcOrd="2" destOrd="0" presId="urn:microsoft.com/office/officeart/2005/8/layout/cycle8"/>
    <dgm:cxn modelId="{A2A8E99F-EE0E-42D7-BF92-4AD5AD78E719}" type="presParOf" srcId="{6C99B507-9196-2045-BDDA-62E25EB67A9E}" destId="{F86E3911-8C13-B148-B7DB-97291DC004A3}" srcOrd="3" destOrd="0" presId="urn:microsoft.com/office/officeart/2005/8/layout/cycle8"/>
    <dgm:cxn modelId="{82D787C3-2B02-4F45-A5D7-E377564C58D4}" type="presParOf" srcId="{6C99B507-9196-2045-BDDA-62E25EB67A9E}" destId="{80B0210F-3661-324C-8D18-1AC0B05120D7}" srcOrd="4" destOrd="0" presId="urn:microsoft.com/office/officeart/2005/8/layout/cycle8"/>
    <dgm:cxn modelId="{CD68F07F-6B4A-4E5D-9BE3-5BAD90B79C0D}" type="presParOf" srcId="{6C99B507-9196-2045-BDDA-62E25EB67A9E}" destId="{EAE218A3-8055-E646-9043-4091CD9118C7}" srcOrd="5" destOrd="0" presId="urn:microsoft.com/office/officeart/2005/8/layout/cycle8"/>
    <dgm:cxn modelId="{B4988C7B-A7FE-4907-8084-ABEEB1B915C8}" type="presParOf" srcId="{6C99B507-9196-2045-BDDA-62E25EB67A9E}" destId="{C550DAFD-5FB7-324E-94EF-46C20394E56A}" srcOrd="6" destOrd="0" presId="urn:microsoft.com/office/officeart/2005/8/layout/cycle8"/>
    <dgm:cxn modelId="{8152EFA3-038F-4A27-9409-8D7EA99A1DA8}" type="presParOf" srcId="{6C99B507-9196-2045-BDDA-62E25EB67A9E}" destId="{59E66CC5-517C-8C47-BE0B-3089D01A5476}" srcOrd="7" destOrd="0" presId="urn:microsoft.com/office/officeart/2005/8/layout/cycle8"/>
    <dgm:cxn modelId="{18583987-71E0-4F85-97C9-132E86A9E124}" type="presParOf" srcId="{6C99B507-9196-2045-BDDA-62E25EB67A9E}" destId="{2FDEC880-9225-7D47-A066-98ADAF323C5F}" srcOrd="8" destOrd="0" presId="urn:microsoft.com/office/officeart/2005/8/layout/cycle8"/>
    <dgm:cxn modelId="{37A5E39E-90DF-439A-8A50-12F72CF7D059}" type="presParOf" srcId="{6C99B507-9196-2045-BDDA-62E25EB67A9E}" destId="{16AE377A-3EE4-EB4D-8EA3-2B9A1B51AE78}" srcOrd="9" destOrd="0" presId="urn:microsoft.com/office/officeart/2005/8/layout/cycle8"/>
    <dgm:cxn modelId="{CA5157C6-7371-4A2D-B3B0-9554A5DC40F8}" type="presParOf" srcId="{6C99B507-9196-2045-BDDA-62E25EB67A9E}" destId="{685F73BB-35BE-A540-A430-2DAA51B58ED0}" srcOrd="10" destOrd="0" presId="urn:microsoft.com/office/officeart/2005/8/layout/cycle8"/>
    <dgm:cxn modelId="{887F0E32-6B28-4C72-B3D7-CE013F72FAAC}" type="presParOf" srcId="{6C99B507-9196-2045-BDDA-62E25EB67A9E}" destId="{974E4283-F02E-1E44-830D-652B88E5D52B}" srcOrd="11" destOrd="0" presId="urn:microsoft.com/office/officeart/2005/8/layout/cycle8"/>
    <dgm:cxn modelId="{BB97F588-1C22-486C-A232-1D2E9BCF855F}" type="presParOf" srcId="{6C99B507-9196-2045-BDDA-62E25EB67A9E}" destId="{94DB49E4-8DF1-E541-B552-62E2C126DDE1}" srcOrd="12" destOrd="0" presId="urn:microsoft.com/office/officeart/2005/8/layout/cycle8"/>
    <dgm:cxn modelId="{ECC977F8-1B82-4653-B345-42C6C022815C}" type="presParOf" srcId="{6C99B507-9196-2045-BDDA-62E25EB67A9E}" destId="{A617E9DA-C592-E946-9D25-180EB7AF6E6F}" srcOrd="13" destOrd="0" presId="urn:microsoft.com/office/officeart/2005/8/layout/cycle8"/>
    <dgm:cxn modelId="{10E7B163-32EF-4A5A-9636-4F89791F004F}" type="presParOf" srcId="{6C99B507-9196-2045-BDDA-62E25EB67A9E}" destId="{84DAFE0C-3E21-394B-8054-5A10F548DA1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7963F0-60E4-49BF-AE01-66762F1B7305}"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n-US"/>
        </a:p>
      </dgm:t>
    </dgm:pt>
    <dgm:pt modelId="{5A65591D-A651-4920-98BB-10E8A333C8C0}">
      <dgm:prSet/>
      <dgm:spPr/>
      <dgm:t>
        <a:bodyPr/>
        <a:lstStyle/>
        <a:p>
          <a:r>
            <a:rPr lang="en-US" b="1" dirty="0"/>
            <a:t>SRS 5.1: </a:t>
          </a:r>
          <a:r>
            <a:rPr lang="en-US" dirty="0"/>
            <a:t>The </a:t>
          </a:r>
          <a:r>
            <a:rPr lang="en-US" b="1" dirty="0">
              <a:solidFill>
                <a:schemeClr val="accent1"/>
              </a:solidFill>
            </a:rPr>
            <a:t>learning activities </a:t>
          </a:r>
          <a:r>
            <a:rPr lang="en-US" dirty="0"/>
            <a:t>promote the achievement of the stated learning objectives or competencies.</a:t>
          </a:r>
        </a:p>
      </dgm:t>
    </dgm:pt>
    <dgm:pt modelId="{E00543D9-B0D6-4B75-8549-0DAC2591556E}" type="parTrans" cxnId="{6B28DE88-00D4-4F29-97DF-2B59A133FD2C}">
      <dgm:prSet/>
      <dgm:spPr/>
      <dgm:t>
        <a:bodyPr/>
        <a:lstStyle/>
        <a:p>
          <a:endParaRPr lang="en-US"/>
        </a:p>
      </dgm:t>
    </dgm:pt>
    <dgm:pt modelId="{D9FA968C-C33B-4DF3-8791-CE9640AEA73B}" type="sibTrans" cxnId="{6B28DE88-00D4-4F29-97DF-2B59A133FD2C}">
      <dgm:prSet/>
      <dgm:spPr/>
      <dgm:t>
        <a:bodyPr/>
        <a:lstStyle/>
        <a:p>
          <a:endParaRPr lang="en-US"/>
        </a:p>
      </dgm:t>
    </dgm:pt>
    <dgm:pt modelId="{299C9CA4-72A7-4794-B46F-20F9B7ED5D78}">
      <dgm:prSet/>
      <dgm:spPr/>
      <dgm:t>
        <a:bodyPr/>
        <a:lstStyle/>
        <a:p>
          <a:r>
            <a:rPr lang="en-US" b="1" dirty="0"/>
            <a:t>SRS 5.2:  </a:t>
          </a:r>
          <a:r>
            <a:rPr lang="en-US" b="0" dirty="0">
              <a:solidFill>
                <a:schemeClr val="tx1"/>
              </a:solidFill>
            </a:rPr>
            <a:t>Learning activities </a:t>
          </a:r>
          <a:r>
            <a:rPr lang="en-US" dirty="0"/>
            <a:t>provide opportunities for </a:t>
          </a:r>
          <a:r>
            <a:rPr lang="en-US" b="1" dirty="0">
              <a:solidFill>
                <a:schemeClr val="accent1"/>
              </a:solidFill>
            </a:rPr>
            <a:t>interaction that support active learning</a:t>
          </a:r>
          <a:r>
            <a:rPr lang="en-US" dirty="0"/>
            <a:t>.</a:t>
          </a:r>
        </a:p>
      </dgm:t>
    </dgm:pt>
    <dgm:pt modelId="{3B1F57D2-CC6E-4142-ABB0-B0444E6588A1}" type="parTrans" cxnId="{0DE7976F-36FE-408A-9F28-31BDF9512B96}">
      <dgm:prSet/>
      <dgm:spPr/>
      <dgm:t>
        <a:bodyPr/>
        <a:lstStyle/>
        <a:p>
          <a:endParaRPr lang="en-US"/>
        </a:p>
      </dgm:t>
    </dgm:pt>
    <dgm:pt modelId="{A19FBD2E-2E67-47EC-84B0-6B05C74987C6}" type="sibTrans" cxnId="{0DE7976F-36FE-408A-9F28-31BDF9512B96}">
      <dgm:prSet/>
      <dgm:spPr/>
      <dgm:t>
        <a:bodyPr/>
        <a:lstStyle/>
        <a:p>
          <a:endParaRPr lang="en-US"/>
        </a:p>
      </dgm:t>
    </dgm:pt>
    <dgm:pt modelId="{3014F07B-5C35-4029-A6E5-E00D237AE014}">
      <dgm:prSet/>
      <dgm:spPr/>
      <dgm:t>
        <a:bodyPr/>
        <a:lstStyle/>
        <a:p>
          <a:r>
            <a:rPr lang="en-US" b="1" dirty="0"/>
            <a:t>SRS 3.4: </a:t>
          </a:r>
          <a:r>
            <a:rPr lang="en-US" dirty="0"/>
            <a:t>The </a:t>
          </a:r>
          <a:r>
            <a:rPr lang="en-US" b="1" dirty="0">
              <a:solidFill>
                <a:schemeClr val="accent1"/>
              </a:solidFill>
            </a:rPr>
            <a:t>assessments</a:t>
          </a:r>
          <a:r>
            <a:rPr lang="en-US" dirty="0">
              <a:solidFill>
                <a:schemeClr val="accent1"/>
              </a:solidFill>
            </a:rPr>
            <a:t> </a:t>
          </a:r>
          <a:r>
            <a:rPr lang="en-US" dirty="0"/>
            <a:t>used are sequenced, varied, and suited to the level of the course.</a:t>
          </a:r>
        </a:p>
      </dgm:t>
    </dgm:pt>
    <dgm:pt modelId="{DFA8BCE6-44D9-4D6C-BF86-0EE31AE19C83}" type="parTrans" cxnId="{E9063736-1D3B-4684-B372-05A29BFBACA9}">
      <dgm:prSet/>
      <dgm:spPr/>
      <dgm:t>
        <a:bodyPr/>
        <a:lstStyle/>
        <a:p>
          <a:endParaRPr lang="en-US"/>
        </a:p>
      </dgm:t>
    </dgm:pt>
    <dgm:pt modelId="{1C8130D2-1D0E-4214-834D-200D5AB8168B}" type="sibTrans" cxnId="{E9063736-1D3B-4684-B372-05A29BFBACA9}">
      <dgm:prSet/>
      <dgm:spPr/>
      <dgm:t>
        <a:bodyPr/>
        <a:lstStyle/>
        <a:p>
          <a:endParaRPr lang="en-US"/>
        </a:p>
      </dgm:t>
    </dgm:pt>
    <dgm:pt modelId="{970978C3-71C4-486C-805C-3DB7C4624983}">
      <dgm:prSet/>
      <dgm:spPr/>
      <dgm:t>
        <a:bodyPr/>
        <a:lstStyle/>
        <a:p>
          <a:r>
            <a:rPr lang="en-US" b="1" dirty="0"/>
            <a:t>SRS 3.5: </a:t>
          </a:r>
          <a:r>
            <a:rPr lang="en-US" dirty="0"/>
            <a:t>The course provides learners with multiple opportunities </a:t>
          </a:r>
          <a:r>
            <a:rPr lang="en-US"/>
            <a:t>to </a:t>
          </a:r>
          <a:r>
            <a:rPr lang="en-US" b="1">
              <a:solidFill>
                <a:schemeClr val="accent1"/>
              </a:solidFill>
            </a:rPr>
            <a:t>track their learning progress </a:t>
          </a:r>
          <a:r>
            <a:rPr lang="en-US"/>
            <a:t>with </a:t>
          </a:r>
          <a:r>
            <a:rPr lang="en-US" dirty="0"/>
            <a:t>timely feedback</a:t>
          </a:r>
          <a:r>
            <a:rPr lang="en-US"/>
            <a:t>. </a:t>
          </a:r>
          <a:endParaRPr lang="en-US" dirty="0"/>
        </a:p>
      </dgm:t>
    </dgm:pt>
    <dgm:pt modelId="{DDFA0E7D-CEFB-4ABB-B25E-30D77B0B4435}" type="parTrans" cxnId="{E99B9419-2BA5-4DD2-AFF9-839D8BD48FDF}">
      <dgm:prSet/>
      <dgm:spPr/>
      <dgm:t>
        <a:bodyPr/>
        <a:lstStyle/>
        <a:p>
          <a:endParaRPr lang="en-US"/>
        </a:p>
      </dgm:t>
    </dgm:pt>
    <dgm:pt modelId="{17294A79-800D-48E4-A438-BA58F6E848A2}" type="sibTrans" cxnId="{E99B9419-2BA5-4DD2-AFF9-839D8BD48FDF}">
      <dgm:prSet/>
      <dgm:spPr/>
      <dgm:t>
        <a:bodyPr/>
        <a:lstStyle/>
        <a:p>
          <a:endParaRPr lang="en-US"/>
        </a:p>
      </dgm:t>
    </dgm:pt>
    <dgm:pt modelId="{35E35F54-4EB4-454E-ABAC-30BA87309224}">
      <dgm:prSet/>
      <dgm:spPr/>
      <dgm:t>
        <a:bodyPr/>
        <a:lstStyle/>
        <a:p>
          <a:r>
            <a:rPr lang="en-US" b="1" dirty="0"/>
            <a:t>SRS 6.2: </a:t>
          </a:r>
          <a:r>
            <a:rPr lang="en-US" b="1" dirty="0">
              <a:solidFill>
                <a:schemeClr val="accent1"/>
              </a:solidFill>
            </a:rPr>
            <a:t>Course tools </a:t>
          </a:r>
          <a:r>
            <a:rPr lang="en-US" dirty="0"/>
            <a:t>promote learner engagement and active learning. </a:t>
          </a:r>
        </a:p>
      </dgm:t>
    </dgm:pt>
    <dgm:pt modelId="{51797039-2C9E-4155-B62B-512573884EC4}" type="parTrans" cxnId="{6FD16726-A24B-4C00-9361-3293F23BD830}">
      <dgm:prSet/>
      <dgm:spPr/>
      <dgm:t>
        <a:bodyPr/>
        <a:lstStyle/>
        <a:p>
          <a:endParaRPr lang="en-US"/>
        </a:p>
      </dgm:t>
    </dgm:pt>
    <dgm:pt modelId="{0645F3DA-47A3-42A0-B987-CB4DA67792D0}" type="sibTrans" cxnId="{6FD16726-A24B-4C00-9361-3293F23BD830}">
      <dgm:prSet/>
      <dgm:spPr/>
      <dgm:t>
        <a:bodyPr/>
        <a:lstStyle/>
        <a:p>
          <a:endParaRPr lang="en-US"/>
        </a:p>
      </dgm:t>
    </dgm:pt>
    <dgm:pt modelId="{D2F3894F-7E1B-4445-AAD2-C19D9447788D}" type="pres">
      <dgm:prSet presAssocID="{007963F0-60E4-49BF-AE01-66762F1B7305}" presName="vert0" presStyleCnt="0">
        <dgm:presLayoutVars>
          <dgm:dir/>
          <dgm:animOne val="branch"/>
          <dgm:animLvl val="lvl"/>
        </dgm:presLayoutVars>
      </dgm:prSet>
      <dgm:spPr/>
    </dgm:pt>
    <dgm:pt modelId="{763F9000-778C-424D-A70C-AFCDAFCF0497}" type="pres">
      <dgm:prSet presAssocID="{5A65591D-A651-4920-98BB-10E8A333C8C0}" presName="thickLine" presStyleLbl="alignNode1" presStyleIdx="0" presStyleCnt="5"/>
      <dgm:spPr/>
    </dgm:pt>
    <dgm:pt modelId="{8FC85527-360B-1D46-B8C4-0FC4BE691E86}" type="pres">
      <dgm:prSet presAssocID="{5A65591D-A651-4920-98BB-10E8A333C8C0}" presName="horz1" presStyleCnt="0"/>
      <dgm:spPr/>
    </dgm:pt>
    <dgm:pt modelId="{4BCAF23B-53F7-094C-B6E7-7250D1112B19}" type="pres">
      <dgm:prSet presAssocID="{5A65591D-A651-4920-98BB-10E8A333C8C0}" presName="tx1" presStyleLbl="revTx" presStyleIdx="0" presStyleCnt="5"/>
      <dgm:spPr/>
    </dgm:pt>
    <dgm:pt modelId="{F3A13608-7371-1447-AF00-4B1C45FC6532}" type="pres">
      <dgm:prSet presAssocID="{5A65591D-A651-4920-98BB-10E8A333C8C0}" presName="vert1" presStyleCnt="0"/>
      <dgm:spPr/>
    </dgm:pt>
    <dgm:pt modelId="{F7680B43-C706-6E49-8842-80C03840449F}" type="pres">
      <dgm:prSet presAssocID="{299C9CA4-72A7-4794-B46F-20F9B7ED5D78}" presName="thickLine" presStyleLbl="alignNode1" presStyleIdx="1" presStyleCnt="5"/>
      <dgm:spPr/>
    </dgm:pt>
    <dgm:pt modelId="{1C89FDCD-27FD-9643-B94C-3B3E89529A0F}" type="pres">
      <dgm:prSet presAssocID="{299C9CA4-72A7-4794-B46F-20F9B7ED5D78}" presName="horz1" presStyleCnt="0"/>
      <dgm:spPr/>
    </dgm:pt>
    <dgm:pt modelId="{85856943-74F6-CA43-88E5-D18540320F04}" type="pres">
      <dgm:prSet presAssocID="{299C9CA4-72A7-4794-B46F-20F9B7ED5D78}" presName="tx1" presStyleLbl="revTx" presStyleIdx="1" presStyleCnt="5"/>
      <dgm:spPr/>
    </dgm:pt>
    <dgm:pt modelId="{E2CD8643-3A77-8240-9A0E-07BD7B552BBE}" type="pres">
      <dgm:prSet presAssocID="{299C9CA4-72A7-4794-B46F-20F9B7ED5D78}" presName="vert1" presStyleCnt="0"/>
      <dgm:spPr/>
    </dgm:pt>
    <dgm:pt modelId="{BA788190-C63A-2849-87B6-4D2944C029C5}" type="pres">
      <dgm:prSet presAssocID="{3014F07B-5C35-4029-A6E5-E00D237AE014}" presName="thickLine" presStyleLbl="alignNode1" presStyleIdx="2" presStyleCnt="5"/>
      <dgm:spPr/>
    </dgm:pt>
    <dgm:pt modelId="{FB3DE2B0-536C-9E42-A85D-6EE99D18CA2E}" type="pres">
      <dgm:prSet presAssocID="{3014F07B-5C35-4029-A6E5-E00D237AE014}" presName="horz1" presStyleCnt="0"/>
      <dgm:spPr/>
    </dgm:pt>
    <dgm:pt modelId="{BD8E6FFA-7CB1-9849-BC5D-739E0FACB422}" type="pres">
      <dgm:prSet presAssocID="{3014F07B-5C35-4029-A6E5-E00D237AE014}" presName="tx1" presStyleLbl="revTx" presStyleIdx="2" presStyleCnt="5"/>
      <dgm:spPr/>
    </dgm:pt>
    <dgm:pt modelId="{57D3F912-2341-A249-854A-917D3A6EB23C}" type="pres">
      <dgm:prSet presAssocID="{3014F07B-5C35-4029-A6E5-E00D237AE014}" presName="vert1" presStyleCnt="0"/>
      <dgm:spPr/>
    </dgm:pt>
    <dgm:pt modelId="{CE95493F-9123-B448-87E5-9C0ECB4E1E5F}" type="pres">
      <dgm:prSet presAssocID="{970978C3-71C4-486C-805C-3DB7C4624983}" presName="thickLine" presStyleLbl="alignNode1" presStyleIdx="3" presStyleCnt="5"/>
      <dgm:spPr/>
    </dgm:pt>
    <dgm:pt modelId="{F1F43956-D672-194E-B2C0-ACD2CE21FB41}" type="pres">
      <dgm:prSet presAssocID="{970978C3-71C4-486C-805C-3DB7C4624983}" presName="horz1" presStyleCnt="0"/>
      <dgm:spPr/>
    </dgm:pt>
    <dgm:pt modelId="{C5E7EC1C-D2A6-B141-99DD-3BAB166A2D15}" type="pres">
      <dgm:prSet presAssocID="{970978C3-71C4-486C-805C-3DB7C4624983}" presName="tx1" presStyleLbl="revTx" presStyleIdx="3" presStyleCnt="5"/>
      <dgm:spPr/>
    </dgm:pt>
    <dgm:pt modelId="{11FCA512-6875-914A-9F3E-4CA8B1D26291}" type="pres">
      <dgm:prSet presAssocID="{970978C3-71C4-486C-805C-3DB7C4624983}" presName="vert1" presStyleCnt="0"/>
      <dgm:spPr/>
    </dgm:pt>
    <dgm:pt modelId="{58ABDAD4-5254-C142-A62F-6BAA2136B55E}" type="pres">
      <dgm:prSet presAssocID="{35E35F54-4EB4-454E-ABAC-30BA87309224}" presName="thickLine" presStyleLbl="alignNode1" presStyleIdx="4" presStyleCnt="5"/>
      <dgm:spPr/>
    </dgm:pt>
    <dgm:pt modelId="{F8582003-9BBE-864A-8A94-B111F0983322}" type="pres">
      <dgm:prSet presAssocID="{35E35F54-4EB4-454E-ABAC-30BA87309224}" presName="horz1" presStyleCnt="0"/>
      <dgm:spPr/>
    </dgm:pt>
    <dgm:pt modelId="{DBE044B2-9B58-3246-9B0B-37DF9E56962D}" type="pres">
      <dgm:prSet presAssocID="{35E35F54-4EB4-454E-ABAC-30BA87309224}" presName="tx1" presStyleLbl="revTx" presStyleIdx="4" presStyleCnt="5"/>
      <dgm:spPr/>
    </dgm:pt>
    <dgm:pt modelId="{414B79F2-D406-5F4C-A930-9C15BAACEACB}" type="pres">
      <dgm:prSet presAssocID="{35E35F54-4EB4-454E-ABAC-30BA87309224}" presName="vert1" presStyleCnt="0"/>
      <dgm:spPr/>
    </dgm:pt>
  </dgm:ptLst>
  <dgm:cxnLst>
    <dgm:cxn modelId="{E99B9419-2BA5-4DD2-AFF9-839D8BD48FDF}" srcId="{007963F0-60E4-49BF-AE01-66762F1B7305}" destId="{970978C3-71C4-486C-805C-3DB7C4624983}" srcOrd="3" destOrd="0" parTransId="{DDFA0E7D-CEFB-4ABB-B25E-30D77B0B4435}" sibTransId="{17294A79-800D-48E4-A438-BA58F6E848A2}"/>
    <dgm:cxn modelId="{6FD16726-A24B-4C00-9361-3293F23BD830}" srcId="{007963F0-60E4-49BF-AE01-66762F1B7305}" destId="{35E35F54-4EB4-454E-ABAC-30BA87309224}" srcOrd="4" destOrd="0" parTransId="{51797039-2C9E-4155-B62B-512573884EC4}" sibTransId="{0645F3DA-47A3-42A0-B987-CB4DA67792D0}"/>
    <dgm:cxn modelId="{99A34930-DB27-43F5-B8EE-5F7909B8063A}" type="presOf" srcId="{3014F07B-5C35-4029-A6E5-E00D237AE014}" destId="{BD8E6FFA-7CB1-9849-BC5D-739E0FACB422}" srcOrd="0" destOrd="0" presId="urn:microsoft.com/office/officeart/2008/layout/LinedList"/>
    <dgm:cxn modelId="{B3DF2134-497B-443B-B861-B73E05A0E37B}" type="presOf" srcId="{299C9CA4-72A7-4794-B46F-20F9B7ED5D78}" destId="{85856943-74F6-CA43-88E5-D18540320F04}" srcOrd="0" destOrd="0" presId="urn:microsoft.com/office/officeart/2008/layout/LinedList"/>
    <dgm:cxn modelId="{E9063736-1D3B-4684-B372-05A29BFBACA9}" srcId="{007963F0-60E4-49BF-AE01-66762F1B7305}" destId="{3014F07B-5C35-4029-A6E5-E00D237AE014}" srcOrd="2" destOrd="0" parTransId="{DFA8BCE6-44D9-4D6C-BF86-0EE31AE19C83}" sibTransId="{1C8130D2-1D0E-4214-834D-200D5AB8168B}"/>
    <dgm:cxn modelId="{34429A67-C6A9-45B9-977D-8AB08F5DAF67}" type="presOf" srcId="{35E35F54-4EB4-454E-ABAC-30BA87309224}" destId="{DBE044B2-9B58-3246-9B0B-37DF9E56962D}" srcOrd="0" destOrd="0" presId="urn:microsoft.com/office/officeart/2008/layout/LinedList"/>
    <dgm:cxn modelId="{0DE7976F-36FE-408A-9F28-31BDF9512B96}" srcId="{007963F0-60E4-49BF-AE01-66762F1B7305}" destId="{299C9CA4-72A7-4794-B46F-20F9B7ED5D78}" srcOrd="1" destOrd="0" parTransId="{3B1F57D2-CC6E-4142-ABB0-B0444E6588A1}" sibTransId="{A19FBD2E-2E67-47EC-84B0-6B05C74987C6}"/>
    <dgm:cxn modelId="{584A3656-A795-4CF3-A9A4-4A46796E8616}" type="presOf" srcId="{007963F0-60E4-49BF-AE01-66762F1B7305}" destId="{D2F3894F-7E1B-4445-AAD2-C19D9447788D}" srcOrd="0" destOrd="0" presId="urn:microsoft.com/office/officeart/2008/layout/LinedList"/>
    <dgm:cxn modelId="{AC333680-A48B-415B-86C2-51A6FE3A7173}" type="presOf" srcId="{5A65591D-A651-4920-98BB-10E8A333C8C0}" destId="{4BCAF23B-53F7-094C-B6E7-7250D1112B19}" srcOrd="0" destOrd="0" presId="urn:microsoft.com/office/officeart/2008/layout/LinedList"/>
    <dgm:cxn modelId="{6B28DE88-00D4-4F29-97DF-2B59A133FD2C}" srcId="{007963F0-60E4-49BF-AE01-66762F1B7305}" destId="{5A65591D-A651-4920-98BB-10E8A333C8C0}" srcOrd="0" destOrd="0" parTransId="{E00543D9-B0D6-4B75-8549-0DAC2591556E}" sibTransId="{D9FA968C-C33B-4DF3-8791-CE9640AEA73B}"/>
    <dgm:cxn modelId="{985704BD-FAF2-406A-9A36-4DA37DD0EF2E}" type="presOf" srcId="{970978C3-71C4-486C-805C-3DB7C4624983}" destId="{C5E7EC1C-D2A6-B141-99DD-3BAB166A2D15}" srcOrd="0" destOrd="0" presId="urn:microsoft.com/office/officeart/2008/layout/LinedList"/>
    <dgm:cxn modelId="{6946BECB-EFF9-4574-A764-BB6D3771F695}" type="presParOf" srcId="{D2F3894F-7E1B-4445-AAD2-C19D9447788D}" destId="{763F9000-778C-424D-A70C-AFCDAFCF0497}" srcOrd="0" destOrd="0" presId="urn:microsoft.com/office/officeart/2008/layout/LinedList"/>
    <dgm:cxn modelId="{C637C47B-2709-4F6B-9FC3-A16B74223CA0}" type="presParOf" srcId="{D2F3894F-7E1B-4445-AAD2-C19D9447788D}" destId="{8FC85527-360B-1D46-B8C4-0FC4BE691E86}" srcOrd="1" destOrd="0" presId="urn:microsoft.com/office/officeart/2008/layout/LinedList"/>
    <dgm:cxn modelId="{48653094-898D-43C9-A921-76DBEAF73A04}" type="presParOf" srcId="{8FC85527-360B-1D46-B8C4-0FC4BE691E86}" destId="{4BCAF23B-53F7-094C-B6E7-7250D1112B19}" srcOrd="0" destOrd="0" presId="urn:microsoft.com/office/officeart/2008/layout/LinedList"/>
    <dgm:cxn modelId="{0113FF93-30C7-469D-9286-DA922F8B2EAA}" type="presParOf" srcId="{8FC85527-360B-1D46-B8C4-0FC4BE691E86}" destId="{F3A13608-7371-1447-AF00-4B1C45FC6532}" srcOrd="1" destOrd="0" presId="urn:microsoft.com/office/officeart/2008/layout/LinedList"/>
    <dgm:cxn modelId="{FEEAE17A-3BCA-4266-A5B6-CEFE865B53EF}" type="presParOf" srcId="{D2F3894F-7E1B-4445-AAD2-C19D9447788D}" destId="{F7680B43-C706-6E49-8842-80C03840449F}" srcOrd="2" destOrd="0" presId="urn:microsoft.com/office/officeart/2008/layout/LinedList"/>
    <dgm:cxn modelId="{1DF2AD45-0552-461E-90AF-28BE98922F43}" type="presParOf" srcId="{D2F3894F-7E1B-4445-AAD2-C19D9447788D}" destId="{1C89FDCD-27FD-9643-B94C-3B3E89529A0F}" srcOrd="3" destOrd="0" presId="urn:microsoft.com/office/officeart/2008/layout/LinedList"/>
    <dgm:cxn modelId="{7F2A0BDA-EEE2-4D5E-89D2-D0CD9975D33B}" type="presParOf" srcId="{1C89FDCD-27FD-9643-B94C-3B3E89529A0F}" destId="{85856943-74F6-CA43-88E5-D18540320F04}" srcOrd="0" destOrd="0" presId="urn:microsoft.com/office/officeart/2008/layout/LinedList"/>
    <dgm:cxn modelId="{6F9C2DAA-DC2C-4F66-BD58-A723CDEC9802}" type="presParOf" srcId="{1C89FDCD-27FD-9643-B94C-3B3E89529A0F}" destId="{E2CD8643-3A77-8240-9A0E-07BD7B552BBE}" srcOrd="1" destOrd="0" presId="urn:microsoft.com/office/officeart/2008/layout/LinedList"/>
    <dgm:cxn modelId="{1C87E67F-DD50-4024-BC99-637D8B75D0F3}" type="presParOf" srcId="{D2F3894F-7E1B-4445-AAD2-C19D9447788D}" destId="{BA788190-C63A-2849-87B6-4D2944C029C5}" srcOrd="4" destOrd="0" presId="urn:microsoft.com/office/officeart/2008/layout/LinedList"/>
    <dgm:cxn modelId="{9A26466B-B9A6-485A-BE75-580312A0461C}" type="presParOf" srcId="{D2F3894F-7E1B-4445-AAD2-C19D9447788D}" destId="{FB3DE2B0-536C-9E42-A85D-6EE99D18CA2E}" srcOrd="5" destOrd="0" presId="urn:microsoft.com/office/officeart/2008/layout/LinedList"/>
    <dgm:cxn modelId="{3BCC6078-98BC-4799-B81D-9FFF2436661E}" type="presParOf" srcId="{FB3DE2B0-536C-9E42-A85D-6EE99D18CA2E}" destId="{BD8E6FFA-7CB1-9849-BC5D-739E0FACB422}" srcOrd="0" destOrd="0" presId="urn:microsoft.com/office/officeart/2008/layout/LinedList"/>
    <dgm:cxn modelId="{EF1FDB68-BCF4-46E3-A425-451C03889FCC}" type="presParOf" srcId="{FB3DE2B0-536C-9E42-A85D-6EE99D18CA2E}" destId="{57D3F912-2341-A249-854A-917D3A6EB23C}" srcOrd="1" destOrd="0" presId="urn:microsoft.com/office/officeart/2008/layout/LinedList"/>
    <dgm:cxn modelId="{A6E7A832-73A5-41A9-9BA6-1AEE5604B71F}" type="presParOf" srcId="{D2F3894F-7E1B-4445-AAD2-C19D9447788D}" destId="{CE95493F-9123-B448-87E5-9C0ECB4E1E5F}" srcOrd="6" destOrd="0" presId="urn:microsoft.com/office/officeart/2008/layout/LinedList"/>
    <dgm:cxn modelId="{383C12EA-BC50-4D4A-B471-CB9EAE5F724D}" type="presParOf" srcId="{D2F3894F-7E1B-4445-AAD2-C19D9447788D}" destId="{F1F43956-D672-194E-B2C0-ACD2CE21FB41}" srcOrd="7" destOrd="0" presId="urn:microsoft.com/office/officeart/2008/layout/LinedList"/>
    <dgm:cxn modelId="{61E75501-1157-4F2A-81CA-730A413F305E}" type="presParOf" srcId="{F1F43956-D672-194E-B2C0-ACD2CE21FB41}" destId="{C5E7EC1C-D2A6-B141-99DD-3BAB166A2D15}" srcOrd="0" destOrd="0" presId="urn:microsoft.com/office/officeart/2008/layout/LinedList"/>
    <dgm:cxn modelId="{1653F126-C635-4AD0-BDA4-1290F530FCC3}" type="presParOf" srcId="{F1F43956-D672-194E-B2C0-ACD2CE21FB41}" destId="{11FCA512-6875-914A-9F3E-4CA8B1D26291}" srcOrd="1" destOrd="0" presId="urn:microsoft.com/office/officeart/2008/layout/LinedList"/>
    <dgm:cxn modelId="{DCDCEC05-0617-411C-B21E-746ED9EEBAD7}" type="presParOf" srcId="{D2F3894F-7E1B-4445-AAD2-C19D9447788D}" destId="{58ABDAD4-5254-C142-A62F-6BAA2136B55E}" srcOrd="8" destOrd="0" presId="urn:microsoft.com/office/officeart/2008/layout/LinedList"/>
    <dgm:cxn modelId="{CF2B817E-3A1B-4BE8-A749-A669474CE310}" type="presParOf" srcId="{D2F3894F-7E1B-4445-AAD2-C19D9447788D}" destId="{F8582003-9BBE-864A-8A94-B111F0983322}" srcOrd="9" destOrd="0" presId="urn:microsoft.com/office/officeart/2008/layout/LinedList"/>
    <dgm:cxn modelId="{D4177061-6272-42A2-ACF2-62753692AE7E}" type="presParOf" srcId="{F8582003-9BBE-864A-8A94-B111F0983322}" destId="{DBE044B2-9B58-3246-9B0B-37DF9E56962D}" srcOrd="0" destOrd="0" presId="urn:microsoft.com/office/officeart/2008/layout/LinedList"/>
    <dgm:cxn modelId="{0DB07D05-120E-4EB1-996F-2535FC8632FD}" type="presParOf" srcId="{F8582003-9BBE-864A-8A94-B111F0983322}" destId="{414B79F2-D406-5F4C-A930-9C15BAACEAC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1DA5E-9816-5E47-8D43-5BB813B7797A}">
      <dsp:nvSpPr>
        <dsp:cNvPr id="0" name=""/>
        <dsp:cNvSpPr/>
      </dsp:nvSpPr>
      <dsp:spPr>
        <a:xfrm>
          <a:off x="756827" y="208026"/>
          <a:ext cx="2688336" cy="2688336"/>
        </a:xfrm>
        <a:prstGeom prst="pie">
          <a:avLst>
            <a:gd name="adj1" fmla="val 16200000"/>
            <a:gd name="adj2" fmla="val 1800000"/>
          </a:avLst>
        </a:prstGeom>
        <a:solidFill>
          <a:schemeClr val="accent1">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Learner-Content</a:t>
          </a:r>
        </a:p>
      </dsp:txBody>
      <dsp:txXfrm>
        <a:off x="2173645" y="777697"/>
        <a:ext cx="960120" cy="800100"/>
      </dsp:txXfrm>
    </dsp:sp>
    <dsp:sp modelId="{80B0210F-3661-324C-8D18-1AC0B05120D7}">
      <dsp:nvSpPr>
        <dsp:cNvPr id="0" name=""/>
        <dsp:cNvSpPr/>
      </dsp:nvSpPr>
      <dsp:spPr>
        <a:xfrm>
          <a:off x="701460" y="304038"/>
          <a:ext cx="2688336" cy="2688336"/>
        </a:xfrm>
        <a:prstGeom prst="pie">
          <a:avLst>
            <a:gd name="adj1" fmla="val 1800000"/>
            <a:gd name="adj2" fmla="val 9000000"/>
          </a:avLst>
        </a:prstGeom>
        <a:solidFill>
          <a:schemeClr val="accent1">
            <a:shade val="80000"/>
            <a:hueOff val="235773"/>
            <a:satOff val="-21529"/>
            <a:lumOff val="1733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Learner-Instructor</a:t>
          </a:r>
        </a:p>
      </dsp:txBody>
      <dsp:txXfrm>
        <a:off x="1341540" y="2048256"/>
        <a:ext cx="1440180" cy="704088"/>
      </dsp:txXfrm>
    </dsp:sp>
    <dsp:sp modelId="{2FDEC880-9225-7D47-A066-98ADAF323C5F}">
      <dsp:nvSpPr>
        <dsp:cNvPr id="0" name=""/>
        <dsp:cNvSpPr/>
      </dsp:nvSpPr>
      <dsp:spPr>
        <a:xfrm>
          <a:off x="646093" y="208026"/>
          <a:ext cx="2688336" cy="2688336"/>
        </a:xfrm>
        <a:prstGeom prst="pie">
          <a:avLst>
            <a:gd name="adj1" fmla="val 9000000"/>
            <a:gd name="adj2" fmla="val 16200000"/>
          </a:avLst>
        </a:prstGeom>
        <a:solidFill>
          <a:schemeClr val="accent1">
            <a:shade val="80000"/>
            <a:hueOff val="471547"/>
            <a:satOff val="-43058"/>
            <a:lumOff val="3466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Learner-Learner</a:t>
          </a:r>
          <a:endParaRPr lang="en-US" sz="1700" b="1" kern="1200" dirty="0"/>
        </a:p>
      </dsp:txBody>
      <dsp:txXfrm>
        <a:off x="957492" y="777697"/>
        <a:ext cx="960120" cy="800100"/>
      </dsp:txXfrm>
    </dsp:sp>
    <dsp:sp modelId="{94DB49E4-8DF1-E541-B552-62E2C126DDE1}">
      <dsp:nvSpPr>
        <dsp:cNvPr id="0" name=""/>
        <dsp:cNvSpPr/>
      </dsp:nvSpPr>
      <dsp:spPr>
        <a:xfrm>
          <a:off x="539328" y="82874"/>
          <a:ext cx="3021178" cy="3021178"/>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617E9DA-C592-E946-9D25-180EB7AF6E6F}">
      <dsp:nvSpPr>
        <dsp:cNvPr id="0" name=""/>
        <dsp:cNvSpPr/>
      </dsp:nvSpPr>
      <dsp:spPr>
        <a:xfrm>
          <a:off x="535039" y="137447"/>
          <a:ext cx="3021178" cy="3021178"/>
        </a:xfrm>
        <a:prstGeom prst="circularArrow">
          <a:avLst>
            <a:gd name="adj1" fmla="val 5085"/>
            <a:gd name="adj2" fmla="val 327528"/>
            <a:gd name="adj3" fmla="val 8671970"/>
            <a:gd name="adj4" fmla="val 1800502"/>
            <a:gd name="adj5" fmla="val 5932"/>
          </a:avLst>
        </a:prstGeom>
        <a:solidFill>
          <a:schemeClr val="accent1">
            <a:shade val="90000"/>
            <a:hueOff val="235704"/>
            <a:satOff val="-21259"/>
            <a:lumOff val="1637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4DAFE0C-3E21-394B-8054-5A10F548DA1D}">
      <dsp:nvSpPr>
        <dsp:cNvPr id="0" name=""/>
        <dsp:cNvSpPr/>
      </dsp:nvSpPr>
      <dsp:spPr>
        <a:xfrm>
          <a:off x="479450" y="41605"/>
          <a:ext cx="3021178" cy="3021178"/>
        </a:xfrm>
        <a:prstGeom prst="circularArrow">
          <a:avLst>
            <a:gd name="adj1" fmla="val 5085"/>
            <a:gd name="adj2" fmla="val 327528"/>
            <a:gd name="adj3" fmla="val 15873039"/>
            <a:gd name="adj4" fmla="val 9000000"/>
            <a:gd name="adj5" fmla="val 5932"/>
          </a:avLst>
        </a:prstGeom>
        <a:solidFill>
          <a:schemeClr val="accent1">
            <a:shade val="90000"/>
            <a:hueOff val="471409"/>
            <a:satOff val="-42517"/>
            <a:lumOff val="3275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F9000-778C-424D-A70C-AFCDAFCF0497}">
      <dsp:nvSpPr>
        <dsp:cNvPr id="0" name=""/>
        <dsp:cNvSpPr/>
      </dsp:nvSpPr>
      <dsp:spPr>
        <a:xfrm>
          <a:off x="0" y="432"/>
          <a:ext cx="4996722"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CAF23B-53F7-094C-B6E7-7250D1112B19}">
      <dsp:nvSpPr>
        <dsp:cNvPr id="0" name=""/>
        <dsp:cNvSpPr/>
      </dsp:nvSpPr>
      <dsp:spPr>
        <a:xfrm>
          <a:off x="0" y="432"/>
          <a:ext cx="4996722" cy="70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SRS 5.1: </a:t>
          </a:r>
          <a:r>
            <a:rPr lang="en-US" sz="1500" kern="1200" dirty="0"/>
            <a:t>The </a:t>
          </a:r>
          <a:r>
            <a:rPr lang="en-US" sz="1500" b="1" kern="1200" dirty="0">
              <a:solidFill>
                <a:schemeClr val="accent1"/>
              </a:solidFill>
            </a:rPr>
            <a:t>learning activities </a:t>
          </a:r>
          <a:r>
            <a:rPr lang="en-US" sz="1500" kern="1200" dirty="0"/>
            <a:t>promote the achievement of the stated learning objectives or competencies.</a:t>
          </a:r>
        </a:p>
      </dsp:txBody>
      <dsp:txXfrm>
        <a:off x="0" y="432"/>
        <a:ext cx="4996722" cy="709134"/>
      </dsp:txXfrm>
    </dsp:sp>
    <dsp:sp modelId="{F7680B43-C706-6E49-8842-80C03840449F}">
      <dsp:nvSpPr>
        <dsp:cNvPr id="0" name=""/>
        <dsp:cNvSpPr/>
      </dsp:nvSpPr>
      <dsp:spPr>
        <a:xfrm>
          <a:off x="0" y="709567"/>
          <a:ext cx="4996722"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856943-74F6-CA43-88E5-D18540320F04}">
      <dsp:nvSpPr>
        <dsp:cNvPr id="0" name=""/>
        <dsp:cNvSpPr/>
      </dsp:nvSpPr>
      <dsp:spPr>
        <a:xfrm>
          <a:off x="0" y="709567"/>
          <a:ext cx="4996722" cy="70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SRS 5.2:  </a:t>
          </a:r>
          <a:r>
            <a:rPr lang="en-US" sz="1500" b="0" kern="1200" dirty="0">
              <a:solidFill>
                <a:schemeClr val="tx1"/>
              </a:solidFill>
            </a:rPr>
            <a:t>Learning activities </a:t>
          </a:r>
          <a:r>
            <a:rPr lang="en-US" sz="1500" kern="1200" dirty="0"/>
            <a:t>provide opportunities for </a:t>
          </a:r>
          <a:r>
            <a:rPr lang="en-US" sz="1500" b="1" kern="1200" dirty="0">
              <a:solidFill>
                <a:schemeClr val="accent1"/>
              </a:solidFill>
            </a:rPr>
            <a:t>interaction that support active learning</a:t>
          </a:r>
          <a:r>
            <a:rPr lang="en-US" sz="1500" kern="1200" dirty="0"/>
            <a:t>.</a:t>
          </a:r>
        </a:p>
      </dsp:txBody>
      <dsp:txXfrm>
        <a:off x="0" y="709567"/>
        <a:ext cx="4996722" cy="709134"/>
      </dsp:txXfrm>
    </dsp:sp>
    <dsp:sp modelId="{BA788190-C63A-2849-87B6-4D2944C029C5}">
      <dsp:nvSpPr>
        <dsp:cNvPr id="0" name=""/>
        <dsp:cNvSpPr/>
      </dsp:nvSpPr>
      <dsp:spPr>
        <a:xfrm>
          <a:off x="0" y="1418702"/>
          <a:ext cx="4996722"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8E6FFA-7CB1-9849-BC5D-739E0FACB422}">
      <dsp:nvSpPr>
        <dsp:cNvPr id="0" name=""/>
        <dsp:cNvSpPr/>
      </dsp:nvSpPr>
      <dsp:spPr>
        <a:xfrm>
          <a:off x="0" y="1418702"/>
          <a:ext cx="4996722" cy="70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SRS 3.4: </a:t>
          </a:r>
          <a:r>
            <a:rPr lang="en-US" sz="1500" kern="1200" dirty="0"/>
            <a:t>The </a:t>
          </a:r>
          <a:r>
            <a:rPr lang="en-US" sz="1500" b="1" kern="1200" dirty="0">
              <a:solidFill>
                <a:schemeClr val="accent1"/>
              </a:solidFill>
            </a:rPr>
            <a:t>assessments</a:t>
          </a:r>
          <a:r>
            <a:rPr lang="en-US" sz="1500" kern="1200" dirty="0">
              <a:solidFill>
                <a:schemeClr val="accent1"/>
              </a:solidFill>
            </a:rPr>
            <a:t> </a:t>
          </a:r>
          <a:r>
            <a:rPr lang="en-US" sz="1500" kern="1200" dirty="0"/>
            <a:t>used are sequenced, varied, and suited to the level of the course.</a:t>
          </a:r>
        </a:p>
      </dsp:txBody>
      <dsp:txXfrm>
        <a:off x="0" y="1418702"/>
        <a:ext cx="4996722" cy="709134"/>
      </dsp:txXfrm>
    </dsp:sp>
    <dsp:sp modelId="{CE95493F-9123-B448-87E5-9C0ECB4E1E5F}">
      <dsp:nvSpPr>
        <dsp:cNvPr id="0" name=""/>
        <dsp:cNvSpPr/>
      </dsp:nvSpPr>
      <dsp:spPr>
        <a:xfrm>
          <a:off x="0" y="2127837"/>
          <a:ext cx="4996722"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7EC1C-D2A6-B141-99DD-3BAB166A2D15}">
      <dsp:nvSpPr>
        <dsp:cNvPr id="0" name=""/>
        <dsp:cNvSpPr/>
      </dsp:nvSpPr>
      <dsp:spPr>
        <a:xfrm>
          <a:off x="0" y="2127837"/>
          <a:ext cx="4996722" cy="70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SRS 3.5: </a:t>
          </a:r>
          <a:r>
            <a:rPr lang="en-US" sz="1500" kern="1200" dirty="0"/>
            <a:t>The course provides learners with multiple opportunities </a:t>
          </a:r>
          <a:r>
            <a:rPr lang="en-US" sz="1500" kern="1200"/>
            <a:t>to </a:t>
          </a:r>
          <a:r>
            <a:rPr lang="en-US" sz="1500" b="1" kern="1200">
              <a:solidFill>
                <a:schemeClr val="accent1"/>
              </a:solidFill>
            </a:rPr>
            <a:t>track their learning progress </a:t>
          </a:r>
          <a:r>
            <a:rPr lang="en-US" sz="1500" kern="1200"/>
            <a:t>with </a:t>
          </a:r>
          <a:r>
            <a:rPr lang="en-US" sz="1500" kern="1200" dirty="0"/>
            <a:t>timely feedback</a:t>
          </a:r>
          <a:r>
            <a:rPr lang="en-US" sz="1500" kern="1200"/>
            <a:t>. </a:t>
          </a:r>
          <a:endParaRPr lang="en-US" sz="1500" kern="1200" dirty="0"/>
        </a:p>
      </dsp:txBody>
      <dsp:txXfrm>
        <a:off x="0" y="2127837"/>
        <a:ext cx="4996722" cy="709134"/>
      </dsp:txXfrm>
    </dsp:sp>
    <dsp:sp modelId="{58ABDAD4-5254-C142-A62F-6BAA2136B55E}">
      <dsp:nvSpPr>
        <dsp:cNvPr id="0" name=""/>
        <dsp:cNvSpPr/>
      </dsp:nvSpPr>
      <dsp:spPr>
        <a:xfrm>
          <a:off x="0" y="2836972"/>
          <a:ext cx="4996722"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E044B2-9B58-3246-9B0B-37DF9E56962D}">
      <dsp:nvSpPr>
        <dsp:cNvPr id="0" name=""/>
        <dsp:cNvSpPr/>
      </dsp:nvSpPr>
      <dsp:spPr>
        <a:xfrm>
          <a:off x="0" y="2836972"/>
          <a:ext cx="4996722" cy="70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SRS 6.2: </a:t>
          </a:r>
          <a:r>
            <a:rPr lang="en-US" sz="1500" b="1" kern="1200" dirty="0">
              <a:solidFill>
                <a:schemeClr val="accent1"/>
              </a:solidFill>
            </a:rPr>
            <a:t>Course tools </a:t>
          </a:r>
          <a:r>
            <a:rPr lang="en-US" sz="1500" kern="1200" dirty="0"/>
            <a:t>promote learner engagement and active learning. </a:t>
          </a:r>
        </a:p>
      </dsp:txBody>
      <dsp:txXfrm>
        <a:off x="0" y="2836972"/>
        <a:ext cx="4996722" cy="70913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0.58981</cdr:x>
      <cdr:y>0.13726</cdr:y>
    </cdr:from>
    <cdr:to>
      <cdr:x>0.58998</cdr:x>
      <cdr:y>0.79141</cdr:y>
    </cdr:to>
    <cdr:cxnSp macro="">
      <cdr:nvCxnSpPr>
        <cdr:cNvPr id="2" name="Straight Connector 1">
          <a:extLst xmlns:a="http://schemas.openxmlformats.org/drawingml/2006/main">
            <a:ext uri="{FF2B5EF4-FFF2-40B4-BE49-F238E27FC236}">
              <a16:creationId xmlns:a16="http://schemas.microsoft.com/office/drawing/2014/main" id="{297D1362-DE73-4E93-9E7D-E8FF5983CE74}"/>
            </a:ext>
          </a:extLst>
        </cdr:cNvPr>
        <cdr:cNvCxnSpPr/>
      </cdr:nvCxnSpPr>
      <cdr:spPr>
        <a:xfrm xmlns:a="http://schemas.openxmlformats.org/drawingml/2006/main" flipH="1">
          <a:off x="4467249" y="483080"/>
          <a:ext cx="1235" cy="2302354"/>
        </a:xfrm>
        <a:prstGeom xmlns:a="http://schemas.openxmlformats.org/drawingml/2006/main" prst="line">
          <a:avLst/>
        </a:prstGeom>
        <a:ln xmlns:a="http://schemas.openxmlformats.org/drawingml/2006/mai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rebuchet MS"/>
                <a:ea typeface="Trebuchet MS"/>
                <a:cs typeface="Trebuchet MS"/>
                <a:sym typeface="Trebuchet MS"/>
              </a:rPr>
              <a:t>‹#›</a:t>
            </a:fld>
            <a:endParaRPr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9387536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qualitymatters.org/sites/default/files/PDFs/StandardsfromtheQMHigherEducationRubric.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lideshare.net/IidaHokkanen/bloom-taxonomy-action-verbs-and-activiti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qualitymatters.org/index.php/research/curated-research-resource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qmprogram.org/qmresources/research/"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qualitymatters.org/index.php/research/curated-research-resourc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qmprogram.org/qmresources/researc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qualitymatters.org/qa-resources/resource-center/articles-resources/ERI-Checklis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355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https://www.qualitymatters.org/bridge</a:t>
            </a:r>
            <a:endParaRPr dirty="0"/>
          </a:p>
        </p:txBody>
      </p:sp>
      <p:sp>
        <p:nvSpPr>
          <p:cNvPr id="227" name="Google Shape;2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9921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27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3139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49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9" name="Google Shape;27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674769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At the course level, learning objectives or outcomes, assessments, instructional materials, student engagement and interaction, support for faculty and students,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program level, program outcomes or competencies, curriculum mapping, program assessment, academic integrity, faculty development, student support and resources, etc.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institution level, accreditation, enrollment, completion rate, instructional culture, governance, stakeholders etc. </a:t>
            </a:r>
            <a:endParaRPr/>
          </a:p>
        </p:txBody>
      </p:sp>
      <p:sp>
        <p:nvSpPr>
          <p:cNvPr id="286" name="Google Shape;28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4867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https://www.qualitymatters.org/sites/default/files/PDFs/StandardsfromtheQMHigherEducationRubric.pdf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Three main considerations for alignment: </a:t>
            </a:r>
            <a:br>
              <a:rPr lang="en-US"/>
            </a:br>
            <a:r>
              <a:rPr lang="en-US"/>
              <a:t>1) Alignment between learning objectives and assessments, </a:t>
            </a:r>
            <a:br>
              <a:rPr lang="en-US"/>
            </a:br>
            <a:r>
              <a:rPr lang="en-US"/>
              <a:t>2) Alignment among course components, and </a:t>
            </a:r>
            <a:br>
              <a:rPr lang="en-US"/>
            </a:br>
            <a:r>
              <a:rPr lang="en-US"/>
              <a:t>3) Alignment through interaction, engagement and support services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All of these are needed in the online environment in order to create a user-friendly learning-centered ecosystem to help students succeed. </a:t>
            </a:r>
            <a:r>
              <a:rPr lang="en-US" sz="1200" b="0" i="0" u="none" strike="noStrike" cap="none">
                <a:solidFill>
                  <a:schemeClr val="dk1"/>
                </a:solidFill>
                <a:latin typeface="Calibri"/>
                <a:ea typeface="Calibri"/>
                <a:cs typeface="Calibri"/>
                <a:sym typeface="Calibri"/>
              </a:rPr>
              <a:t>We will come back very soon to explore each of these three considerations in more depth. </a:t>
            </a:r>
            <a:endParaRPr/>
          </a:p>
        </p:txBody>
      </p:sp>
      <p:sp>
        <p:nvSpPr>
          <p:cNvPr id="316" name="Google Shape;3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5121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5368ebaef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solidFill>
                  <a:schemeClr val="tx1"/>
                </a:solidFill>
                <a:hlinkClick r:id="rId3"/>
              </a:rPr>
              <a:t>https://www.slideshare.net/IidaHokkanen/bloom-taxonomy-action-verbs-and-activities</a:t>
            </a:r>
            <a:endParaRPr lang="en-US" dirty="0">
              <a:solidFill>
                <a:schemeClr val="tx1"/>
              </a:solidFill>
            </a:endParaRPr>
          </a:p>
          <a:p>
            <a:endParaRPr lang="en-US" dirty="0">
              <a:solidFill>
                <a:schemeClr val="tx1"/>
              </a:solidFill>
            </a:endParaRPr>
          </a:p>
          <a:p>
            <a:r>
              <a:rPr lang="en-US" dirty="0">
                <a:solidFill>
                  <a:schemeClr val="tx1"/>
                </a:solidFill>
              </a:rPr>
              <a:t>This is a quick illustration on what</a:t>
            </a:r>
            <a:r>
              <a:rPr lang="en-US" baseline="0" dirty="0">
                <a:solidFill>
                  <a:schemeClr val="tx1"/>
                </a:solidFill>
              </a:rPr>
              <a:t> types of learning activities and assessments can be used and designed to assess the</a:t>
            </a:r>
            <a:r>
              <a:rPr lang="en-US" dirty="0">
                <a:solidFill>
                  <a:schemeClr val="tx1"/>
                </a:solidFill>
              </a:rPr>
              <a:t> measurable</a:t>
            </a:r>
            <a:r>
              <a:rPr lang="en-US" baseline="0" dirty="0">
                <a:solidFill>
                  <a:schemeClr val="tx1"/>
                </a:solidFill>
              </a:rPr>
              <a:t> learning objectives or outcomes, which are stated with action verbs at the appropriate cognitive levels. </a:t>
            </a:r>
            <a:endParaRPr lang="en-US" dirty="0">
              <a:solidFill>
                <a:schemeClr val="tx1"/>
              </a:solidFill>
            </a:endParaRPr>
          </a:p>
          <a:p>
            <a:pPr marL="0" lvl="0" indent="0" algn="l" rtl="0">
              <a:lnSpc>
                <a:spcPct val="100000"/>
              </a:lnSpc>
              <a:spcBef>
                <a:spcPts val="0"/>
              </a:spcBef>
              <a:spcAft>
                <a:spcPts val="0"/>
              </a:spcAft>
              <a:buSzPts val="1400"/>
              <a:buNone/>
            </a:pPr>
            <a:endParaRPr dirty="0"/>
          </a:p>
        </p:txBody>
      </p:sp>
      <p:sp>
        <p:nvSpPr>
          <p:cNvPr id="223" name="Google Shape;223;g95368ebaef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4660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5368ebaef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There needs to be Alignment</a:t>
            </a:r>
            <a:r>
              <a:rPr lang="en-US" baseline="0" dirty="0"/>
              <a:t> not just between learning objectives/outcomes and assessments. W</a:t>
            </a:r>
            <a:r>
              <a:rPr lang="en-US" dirty="0"/>
              <a:t>hen the alignment principle</a:t>
            </a:r>
            <a:r>
              <a:rPr lang="en-US" baseline="0" dirty="0"/>
              <a:t> is </a:t>
            </a:r>
            <a:r>
              <a:rPr lang="en-US" dirty="0"/>
              <a:t>applied</a:t>
            </a:r>
            <a:r>
              <a:rPr lang="en-US" baseline="0" dirty="0"/>
              <a:t> to the entire course, it means the main components in a course need to be aligned and support each other. Everything used or built in the course has a purpose, which is to help students achieve the stated learning objectives or outcomes.</a:t>
            </a:r>
            <a:endParaRPr lang="en-US" dirty="0"/>
          </a:p>
          <a:p>
            <a:pPr marL="0" lvl="0" indent="0" algn="l" rtl="0">
              <a:lnSpc>
                <a:spcPct val="100000"/>
              </a:lnSpc>
              <a:spcBef>
                <a:spcPts val="0"/>
              </a:spcBef>
              <a:spcAft>
                <a:spcPts val="0"/>
              </a:spcAft>
              <a:buSzPts val="1400"/>
              <a:buNone/>
            </a:pPr>
            <a:endParaRPr dirty="0"/>
          </a:p>
        </p:txBody>
      </p:sp>
      <p:sp>
        <p:nvSpPr>
          <p:cNvPr id="223" name="Google Shape;223;g95368ebaef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4709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5368ebaef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Strengthen</a:t>
            </a:r>
            <a:r>
              <a:rPr lang="en-US" baseline="0" dirty="0"/>
              <a:t> course design alignment with interaction. </a:t>
            </a:r>
            <a:r>
              <a:rPr lang="en-US" dirty="0"/>
              <a:t>Interaction can take various forms, whether online, hybrid, or F2F. Students engage by interacting with content / instructional materials, they</a:t>
            </a:r>
            <a:r>
              <a:rPr lang="en-US" baseline="0" dirty="0"/>
              <a:t> interact </a:t>
            </a:r>
            <a:r>
              <a:rPr lang="en-US" dirty="0"/>
              <a:t>with you as instructor, and they interact with one another as peers when appropriate. You’ll always have interaction between students and instructional materials, regardless of what format the course is being</a:t>
            </a:r>
            <a:r>
              <a:rPr lang="en-US" baseline="0" dirty="0"/>
              <a:t> taught.  Interaction </a:t>
            </a:r>
            <a:r>
              <a:rPr lang="en-US" dirty="0"/>
              <a:t>between students and instructor is particularly</a:t>
            </a:r>
            <a:r>
              <a:rPr lang="en-US" baseline="0" dirty="0"/>
              <a:t> important in the online and digital learning environments. Student satisfaction surveys show again and again that instructor’s presence and interaction is key to their success. P</a:t>
            </a:r>
            <a:r>
              <a:rPr lang="en-US" dirty="0"/>
              <a:t>eer interaction between students depends on natures of the course, types</a:t>
            </a:r>
            <a:r>
              <a:rPr lang="en-US" baseline="0" dirty="0"/>
              <a:t> of assignments,</a:t>
            </a:r>
            <a:r>
              <a:rPr lang="en-US" dirty="0"/>
              <a:t> and the</a:t>
            </a:r>
            <a:r>
              <a:rPr lang="en-US" baseline="0" dirty="0"/>
              <a:t> </a:t>
            </a:r>
            <a:r>
              <a:rPr lang="en-US" dirty="0"/>
              <a:t>class size etc. Design for student to student interaction whenever</a:t>
            </a:r>
            <a:r>
              <a:rPr lang="en-US" baseline="0" dirty="0"/>
              <a:t> it is appropriate.</a:t>
            </a:r>
            <a:r>
              <a:rPr lang="en-US" dirty="0"/>
              <a:t> </a:t>
            </a:r>
          </a:p>
          <a:p>
            <a:pPr marL="0" lvl="0" indent="0" algn="l" rtl="0">
              <a:lnSpc>
                <a:spcPct val="100000"/>
              </a:lnSpc>
              <a:spcBef>
                <a:spcPts val="0"/>
              </a:spcBef>
              <a:spcAft>
                <a:spcPts val="0"/>
              </a:spcAft>
              <a:buSzPts val="1400"/>
              <a:buNone/>
            </a:pPr>
            <a:endParaRPr dirty="0"/>
          </a:p>
        </p:txBody>
      </p:sp>
      <p:sp>
        <p:nvSpPr>
          <p:cNvPr id="223" name="Google Shape;223;g95368ebaef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038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1810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5368ebaef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Engagement and interaction</a:t>
            </a:r>
            <a:r>
              <a:rPr lang="en-US" baseline="0" dirty="0"/>
              <a:t> </a:t>
            </a:r>
            <a:r>
              <a:rPr lang="en-US" dirty="0"/>
              <a:t>don’t happen automatically</a:t>
            </a:r>
            <a:r>
              <a:rPr lang="en-US" baseline="0" dirty="0"/>
              <a:t> </a:t>
            </a:r>
            <a:r>
              <a:rPr lang="en-US" dirty="0"/>
              <a:t>unless we purposefully design them into the online</a:t>
            </a:r>
            <a:r>
              <a:rPr lang="en-US" baseline="0" dirty="0"/>
              <a:t> environment</a:t>
            </a:r>
            <a:r>
              <a:rPr lang="en-US" dirty="0"/>
              <a:t>. Shown here are just some of the Quality Matters Higher Education Rubric Standards that can</a:t>
            </a:r>
            <a:r>
              <a:rPr lang="en-US" baseline="0" dirty="0"/>
              <a:t> be used in the design of learning activities and assessments and use of technology tools to ensure that </a:t>
            </a:r>
            <a:r>
              <a:rPr lang="en-US" dirty="0"/>
              <a:t>students have opportunities for cognitive engagement and interaction.  The digital</a:t>
            </a:r>
            <a:r>
              <a:rPr lang="en-US" baseline="0" dirty="0"/>
              <a:t> environment for an online course should be a user-friendly student-centered eco-system. </a:t>
            </a:r>
            <a:endParaRPr lang="en-US" dirty="0"/>
          </a:p>
        </p:txBody>
      </p:sp>
      <p:sp>
        <p:nvSpPr>
          <p:cNvPr id="223" name="Google Shape;223;g95368ebaef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836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Trebuchet MS"/>
                <a:ea typeface="Trebuchet MS"/>
                <a:cs typeface="Trebuchet MS"/>
                <a:sym typeface="Trebuchet MS"/>
              </a:rPr>
              <a:t>25</a:t>
            </a:fld>
            <a:endParaRPr lang="en-US"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73982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95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3810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899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69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503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639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Curated QM-focused research: </a:t>
            </a:r>
            <a:r>
              <a:rPr lang="en-US" u="sng">
                <a:solidFill>
                  <a:schemeClr val="hlink"/>
                </a:solidFill>
                <a:hlinkClick r:id="rId3"/>
              </a:rPr>
              <a:t>https://www.qualitymatters.org/index.php/research/curated-research-resources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QM Research library: </a:t>
            </a:r>
            <a:r>
              <a:rPr lang="en-US" u="sng">
                <a:solidFill>
                  <a:schemeClr val="hlink"/>
                </a:solidFill>
                <a:hlinkClick r:id="rId4"/>
              </a:rPr>
              <a:t>https://www.qmprogram.org/qmresources/research/</a:t>
            </a:r>
            <a:endParaRPr/>
          </a:p>
        </p:txBody>
      </p:sp>
      <p:sp>
        <p:nvSpPr>
          <p:cNvPr id="462" name="Google Shape;46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971657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https://www.qualitymatters.org/professional-development/workshops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https://www.qualitymatters.org/professional-development/courses</a:t>
            </a:r>
            <a:endParaRPr/>
          </a:p>
        </p:txBody>
      </p:sp>
      <p:sp>
        <p:nvSpPr>
          <p:cNvPr id="533" name="Google Shape;53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rebuchet MS"/>
                <a:ea typeface="Trebuchet MS"/>
                <a:cs typeface="Trebuchet MS"/>
                <a:sym typeface="Trebuchet MS"/>
              </a:rPr>
              <a:t>36</a:t>
            </a:fld>
            <a:endParaRPr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205806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130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Possible photo?</a:t>
            </a:r>
            <a:endParaRPr/>
          </a:p>
        </p:txBody>
      </p:sp>
      <p:sp>
        <p:nvSpPr>
          <p:cNvPr id="544" name="Google Shape;54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900427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221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9447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929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 want to take this opportunity to congratulate Polytechnic University on becoming the VERY FIRST QM member institution in Bahrain in early June 2020 (June 8)! It takes tremendous leadership, vision, as well as long-time commitment to make changes to ensure a better learning environment for our students. So, special thanks go to:</a:t>
            </a:r>
            <a:endParaRPr dirty="0"/>
          </a:p>
          <a:p>
            <a:pPr marL="457200" marR="0" lvl="0" indent="-228600" algn="l" rtl="0">
              <a:lnSpc>
                <a:spcPct val="100000"/>
              </a:lnSpc>
              <a:spcBef>
                <a:spcPts val="0"/>
              </a:spcBef>
              <a:spcAft>
                <a:spcPts val="0"/>
              </a:spcAft>
              <a:buSzPts val="1400"/>
              <a:buNone/>
            </a:pPr>
            <a:r>
              <a:rPr lang="en-US" dirty="0"/>
              <a:t>Dr Reem Al Buainain, Deputy CEO</a:t>
            </a:r>
            <a:endParaRPr dirty="0"/>
          </a:p>
          <a:p>
            <a:pPr marL="457200" marR="0" lvl="0" indent="-228600" algn="l" rtl="0">
              <a:lnSpc>
                <a:spcPct val="100000"/>
              </a:lnSpc>
              <a:spcBef>
                <a:spcPts val="0"/>
              </a:spcBef>
              <a:spcAft>
                <a:spcPts val="0"/>
              </a:spcAft>
              <a:buSzPts val="1400"/>
              <a:buNone/>
            </a:pPr>
            <a:r>
              <a:rPr lang="en-US" dirty="0"/>
              <a:t>Dr Jameel Hassan, Manager, Institutional Reviews</a:t>
            </a:r>
            <a:endParaRPr dirty="0"/>
          </a:p>
          <a:p>
            <a:pPr marL="457200" marR="0" lvl="0" indent="-228600" algn="l" rtl="0">
              <a:lnSpc>
                <a:spcPct val="100000"/>
              </a:lnSpc>
              <a:spcBef>
                <a:spcPts val="0"/>
              </a:spcBef>
              <a:spcAft>
                <a:spcPts val="0"/>
              </a:spcAft>
              <a:buSzPts val="1400"/>
              <a:buNone/>
            </a:pPr>
            <a:r>
              <a:rPr lang="en-US" dirty="0"/>
              <a:t>Dr Rogelio JR Levardo, </a:t>
            </a:r>
            <a:r>
              <a:rPr lang="en-US" sz="1200" b="0" i="0" u="none" strike="noStrike" cap="none" dirty="0">
                <a:solidFill>
                  <a:schemeClr val="dk1"/>
                </a:solidFill>
                <a:latin typeface="Calibri"/>
                <a:ea typeface="Calibri"/>
                <a:cs typeface="Calibri"/>
                <a:sym typeface="Calibri"/>
              </a:rPr>
              <a:t>Acting Manager of the Teaching and Learning Unit, conference manager</a:t>
            </a: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rebuchet MS"/>
                <a:ea typeface="Trebuchet MS"/>
                <a:cs typeface="Trebuchet MS"/>
                <a:sym typeface="Trebuchet MS"/>
              </a:rPr>
              <a:t>4</a:t>
            </a:fld>
            <a:endParaRPr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136970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QM community has over 1500 member institutions from 50 US states, the District of Columbia, Puerto Rico, Guam, and 30 countries outside USA across 6 continents (North America, South America, Europe, Africa, Asia, Mid-East region, Australia, and South Pacific region).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American University</a:t>
            </a:r>
            <a:br>
              <a:rPr lang="en-US" dirty="0"/>
            </a:br>
            <a:r>
              <a:rPr lang="en-US" sz="1200" b="0" i="0" u="none" strike="noStrike" cap="none" dirty="0">
                <a:solidFill>
                  <a:schemeClr val="dk1"/>
                </a:solidFill>
                <a:latin typeface="Calibri"/>
                <a:ea typeface="Calibri"/>
                <a:cs typeface="Calibri"/>
                <a:sym typeface="Calibri"/>
              </a:rPr>
              <a:t>Arkansas State University</a:t>
            </a:r>
            <a:br>
              <a:rPr lang="en-US" dirty="0"/>
            </a:br>
            <a:r>
              <a:rPr lang="en-US" sz="1200" b="0" i="0" u="none" strike="noStrike" cap="none" dirty="0">
                <a:solidFill>
                  <a:schemeClr val="dk1"/>
                </a:solidFill>
                <a:latin typeface="Calibri"/>
                <a:ea typeface="Calibri"/>
                <a:cs typeface="Calibri"/>
                <a:sym typeface="Calibri"/>
              </a:rPr>
              <a:t>California State University</a:t>
            </a:r>
            <a:br>
              <a:rPr lang="en-US" dirty="0"/>
            </a:br>
            <a:r>
              <a:rPr lang="en-US" sz="1200" b="0" i="0" u="none" strike="noStrike" cap="none" dirty="0">
                <a:solidFill>
                  <a:schemeClr val="dk1"/>
                </a:solidFill>
                <a:latin typeface="Calibri"/>
                <a:ea typeface="Calibri"/>
                <a:cs typeface="Calibri"/>
                <a:sym typeface="Calibri"/>
              </a:rPr>
              <a:t>Columbia University</a:t>
            </a:r>
            <a:br>
              <a:rPr lang="en-US" dirty="0"/>
            </a:br>
            <a:r>
              <a:rPr lang="en-US" sz="1200" b="0" i="0" u="none" strike="noStrike" cap="none" dirty="0">
                <a:solidFill>
                  <a:schemeClr val="dk1"/>
                </a:solidFill>
                <a:latin typeface="Calibri"/>
                <a:ea typeface="Calibri"/>
                <a:cs typeface="Calibri"/>
                <a:sym typeface="Calibri"/>
              </a:rPr>
              <a:t>Cornell University</a:t>
            </a:r>
            <a:br>
              <a:rPr lang="en-US" dirty="0"/>
            </a:br>
            <a:r>
              <a:rPr lang="en-US" sz="1200" b="0" i="0" u="none" strike="noStrike" cap="none" dirty="0">
                <a:solidFill>
                  <a:schemeClr val="dk1"/>
                </a:solidFill>
                <a:latin typeface="Calibri"/>
                <a:ea typeface="Calibri"/>
                <a:cs typeface="Calibri"/>
                <a:sym typeface="Calibri"/>
              </a:rPr>
              <a:t>Drexel University</a:t>
            </a:r>
            <a:br>
              <a:rPr lang="en-US" dirty="0"/>
            </a:br>
            <a:r>
              <a:rPr lang="en-US" sz="1200" b="0" i="0" u="none" strike="noStrike" cap="none" dirty="0">
                <a:solidFill>
                  <a:schemeClr val="dk1"/>
                </a:solidFill>
                <a:latin typeface="Calibri"/>
                <a:ea typeface="Calibri"/>
                <a:cs typeface="Calibri"/>
                <a:sym typeface="Calibri"/>
              </a:rPr>
              <a:t>Embry-Riddle Aeronautical University</a:t>
            </a:r>
            <a:br>
              <a:rPr lang="en-US" dirty="0"/>
            </a:br>
            <a:r>
              <a:rPr lang="en-US" sz="1200" b="0" i="0" u="none" strike="noStrike" cap="none" dirty="0">
                <a:solidFill>
                  <a:schemeClr val="dk1"/>
                </a:solidFill>
                <a:latin typeface="Calibri"/>
                <a:ea typeface="Calibri"/>
                <a:cs typeface="Calibri"/>
                <a:sym typeface="Calibri"/>
              </a:rPr>
              <a:t>George Washington University</a:t>
            </a:r>
            <a:br>
              <a:rPr lang="en-US" dirty="0"/>
            </a:br>
            <a:r>
              <a:rPr lang="en-US" sz="1200" b="0" i="0" u="none" strike="noStrike" cap="none" dirty="0">
                <a:solidFill>
                  <a:schemeClr val="dk1"/>
                </a:solidFill>
                <a:latin typeface="Calibri"/>
                <a:ea typeface="Calibri"/>
                <a:cs typeface="Calibri"/>
                <a:sym typeface="Calibri"/>
              </a:rPr>
              <a:t>Georgetown University</a:t>
            </a:r>
            <a:br>
              <a:rPr lang="en-US" dirty="0"/>
            </a:br>
            <a:r>
              <a:rPr lang="en-US" sz="1200" b="0" i="0" u="none" strike="noStrike" cap="none" dirty="0">
                <a:solidFill>
                  <a:schemeClr val="dk1"/>
                </a:solidFill>
                <a:latin typeface="Calibri"/>
                <a:ea typeface="Calibri"/>
                <a:cs typeface="Calibri"/>
                <a:sym typeface="Calibri"/>
              </a:rPr>
              <a:t>Indiana State University</a:t>
            </a:r>
            <a:br>
              <a:rPr lang="en-US" dirty="0"/>
            </a:br>
            <a:r>
              <a:rPr lang="en-US" sz="1200" b="0" i="0" u="none" strike="noStrike" cap="none" dirty="0">
                <a:solidFill>
                  <a:schemeClr val="dk1"/>
                </a:solidFill>
                <a:latin typeface="Calibri"/>
                <a:ea typeface="Calibri"/>
                <a:cs typeface="Calibri"/>
                <a:sym typeface="Calibri"/>
              </a:rPr>
              <a:t>John Hopkins University</a:t>
            </a:r>
            <a:br>
              <a:rPr lang="en-US" dirty="0"/>
            </a:br>
            <a:r>
              <a:rPr lang="en-US" sz="1200" b="0" i="0" u="none" strike="noStrike" cap="none" dirty="0">
                <a:solidFill>
                  <a:schemeClr val="dk1"/>
                </a:solidFill>
                <a:latin typeface="Calibri"/>
                <a:ea typeface="Calibri"/>
                <a:cs typeface="Calibri"/>
                <a:sym typeface="Calibri"/>
              </a:rPr>
              <a:t>Northwestern University</a:t>
            </a:r>
            <a:br>
              <a:rPr lang="en-US" dirty="0"/>
            </a:br>
            <a:r>
              <a:rPr lang="en-US" sz="1200" b="0" i="0" u="none" strike="noStrike" cap="none" dirty="0">
                <a:solidFill>
                  <a:schemeClr val="dk1"/>
                </a:solidFill>
                <a:latin typeface="Calibri"/>
                <a:ea typeface="Calibri"/>
                <a:cs typeface="Calibri"/>
                <a:sym typeface="Calibri"/>
              </a:rPr>
              <a:t>Pennsylvania State University</a:t>
            </a:r>
            <a:br>
              <a:rPr lang="en-US" dirty="0"/>
            </a:br>
            <a:r>
              <a:rPr lang="en-US" sz="1200" b="0" i="0" u="none" strike="noStrike" cap="none" dirty="0">
                <a:solidFill>
                  <a:schemeClr val="dk1"/>
                </a:solidFill>
                <a:latin typeface="Calibri"/>
                <a:ea typeface="Calibri"/>
                <a:cs typeface="Calibri"/>
                <a:sym typeface="Calibri"/>
              </a:rPr>
              <a:t>Purdue University</a:t>
            </a:r>
            <a:br>
              <a:rPr lang="en-US" dirty="0"/>
            </a:br>
            <a:r>
              <a:rPr lang="en-US" sz="1200" b="0" i="0" u="none" strike="noStrike" cap="none" dirty="0">
                <a:solidFill>
                  <a:schemeClr val="dk1"/>
                </a:solidFill>
                <a:latin typeface="Calibri"/>
                <a:ea typeface="Calibri"/>
                <a:cs typeface="Calibri"/>
                <a:sym typeface="Calibri"/>
              </a:rPr>
              <a:t>Texas A&amp;M University</a:t>
            </a:r>
            <a:br>
              <a:rPr lang="en-US" dirty="0"/>
            </a:br>
            <a:r>
              <a:rPr lang="en-US" sz="1200" b="0" i="0" u="none" strike="noStrike" cap="none" dirty="0" err="1">
                <a:solidFill>
                  <a:schemeClr val="dk1"/>
                </a:solidFill>
                <a:latin typeface="Calibri"/>
                <a:ea typeface="Calibri"/>
                <a:cs typeface="Calibri"/>
                <a:sym typeface="Calibri"/>
              </a:rPr>
              <a:t>University</a:t>
            </a:r>
            <a:r>
              <a:rPr lang="en-US" sz="1200" b="0" i="0" u="none" strike="noStrike" cap="none" dirty="0">
                <a:solidFill>
                  <a:schemeClr val="dk1"/>
                </a:solidFill>
                <a:latin typeface="Calibri"/>
                <a:ea typeface="Calibri"/>
                <a:cs typeface="Calibri"/>
                <a:sym typeface="Calibri"/>
              </a:rPr>
              <a:t> of Arizona</a:t>
            </a:r>
            <a:br>
              <a:rPr lang="en-US" dirty="0"/>
            </a:br>
            <a:r>
              <a:rPr lang="en-US" sz="1200" b="0" i="0" u="none" strike="noStrike" cap="none" dirty="0">
                <a:solidFill>
                  <a:schemeClr val="dk1"/>
                </a:solidFill>
                <a:latin typeface="Calibri"/>
                <a:ea typeface="Calibri"/>
                <a:cs typeface="Calibri"/>
                <a:sym typeface="Calibri"/>
              </a:rPr>
              <a:t>University of California</a:t>
            </a:r>
            <a:br>
              <a:rPr lang="en-US" dirty="0"/>
            </a:br>
            <a:r>
              <a:rPr lang="en-US" sz="1200" b="0" i="0" u="none" strike="noStrike" cap="none" dirty="0">
                <a:solidFill>
                  <a:schemeClr val="dk1"/>
                </a:solidFill>
                <a:latin typeface="Calibri"/>
                <a:ea typeface="Calibri"/>
                <a:cs typeface="Calibri"/>
                <a:sym typeface="Calibri"/>
              </a:rPr>
              <a:t>University of Florida</a:t>
            </a:r>
            <a:br>
              <a:rPr lang="en-US" dirty="0"/>
            </a:br>
            <a:r>
              <a:rPr lang="en-US" sz="1200" b="0" i="0" u="none" strike="noStrike" cap="none" dirty="0">
                <a:solidFill>
                  <a:schemeClr val="dk1"/>
                </a:solidFill>
                <a:latin typeface="Calibri"/>
                <a:ea typeface="Calibri"/>
                <a:cs typeface="Calibri"/>
                <a:sym typeface="Calibri"/>
              </a:rPr>
              <a:t>University of Illinois</a:t>
            </a:r>
            <a:br>
              <a:rPr lang="en-US" dirty="0"/>
            </a:br>
            <a:r>
              <a:rPr lang="en-US" sz="1200" b="0" i="0" u="none" strike="noStrike" cap="none" dirty="0">
                <a:solidFill>
                  <a:schemeClr val="dk1"/>
                </a:solidFill>
                <a:latin typeface="Calibri"/>
                <a:ea typeface="Calibri"/>
                <a:cs typeface="Calibri"/>
                <a:sym typeface="Calibri"/>
              </a:rPr>
              <a:t>University of Maryland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62463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Curated QM-focused research: </a:t>
            </a:r>
            <a:r>
              <a:rPr lang="en-US" u="sng">
                <a:solidFill>
                  <a:schemeClr val="hlink"/>
                </a:solidFill>
                <a:hlinkClick r:id="rId3"/>
              </a:rPr>
              <a:t>https://www.qualitymatters.org/index.php/research/curated-research-resources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QM Research library: </a:t>
            </a:r>
            <a:r>
              <a:rPr lang="en-US" u="sng">
                <a:solidFill>
                  <a:schemeClr val="hlink"/>
                </a:solidFill>
                <a:hlinkClick r:id="rId4"/>
              </a:rPr>
              <a:t>https://www.qmprogram.org/qmresources/research/</a:t>
            </a:r>
            <a:endParaRPr/>
          </a:p>
          <a:p>
            <a:pPr marL="0" lvl="0" indent="0" algn="l" rtl="0">
              <a:lnSpc>
                <a:spcPct val="100000"/>
              </a:lnSpc>
              <a:spcBef>
                <a:spcPts val="0"/>
              </a:spcBef>
              <a:spcAft>
                <a:spcPts val="0"/>
              </a:spcAft>
              <a:buSzPts val="1400"/>
              <a:buNone/>
            </a:pPr>
            <a:endParaRPr/>
          </a:p>
        </p:txBody>
      </p:sp>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083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478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u="sng" dirty="0">
                <a:solidFill>
                  <a:schemeClr val="hlink"/>
                </a:solidFill>
                <a:hlinkClick r:id="rId3"/>
              </a:rPr>
              <a:t>https://www.qualitymatters.org/qa-resources/resource-center/articles-resources/ERI-Checklist</a:t>
            </a:r>
            <a:endParaRPr dirty="0"/>
          </a:p>
        </p:txBody>
      </p:sp>
      <p:sp>
        <p:nvSpPr>
          <p:cNvPr id="198" name="Google Shape;19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rebuchet MS"/>
                <a:ea typeface="Trebuchet MS"/>
                <a:cs typeface="Trebuchet MS"/>
                <a:sym typeface="Trebuchet MS"/>
              </a:rPr>
              <a:t>12</a:t>
            </a:fld>
            <a:endParaRPr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43827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https://www.qualitymatters.org/bridge</a:t>
            </a:r>
            <a:endParaRPr/>
          </a:p>
        </p:txBody>
      </p:sp>
      <p:sp>
        <p:nvSpPr>
          <p:cNvPr id="216" name="Google Shape;2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Trebuchet MS"/>
                <a:ea typeface="Trebuchet MS"/>
                <a:cs typeface="Trebuchet MS"/>
                <a:sym typeface="Trebuchet MS"/>
              </a:rPr>
              <a:t>13</a:t>
            </a:fld>
            <a:endParaRPr sz="1200" b="0" i="0" u="none" strike="noStrike" cap="none">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333639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46"/>
          <p:cNvSpPr txBox="1">
            <a:spLocks noGrp="1"/>
          </p:cNvSpPr>
          <p:nvPr>
            <p:ph type="ctrTitle"/>
          </p:nvPr>
        </p:nvSpPr>
        <p:spPr>
          <a:xfrm>
            <a:off x="685800" y="2073846"/>
            <a:ext cx="7772400" cy="91080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46"/>
          <p:cNvSpPr txBox="1">
            <a:spLocks noGrp="1"/>
          </p:cNvSpPr>
          <p:nvPr>
            <p:ph type="subTitle" idx="1"/>
          </p:nvPr>
        </p:nvSpPr>
        <p:spPr>
          <a:xfrm>
            <a:off x="1371600" y="3131855"/>
            <a:ext cx="6400800" cy="63110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00"/>
              </a:spcBef>
              <a:spcAft>
                <a:spcPts val="0"/>
              </a:spcAft>
              <a:buClr>
                <a:schemeClr val="accent3"/>
              </a:buClr>
              <a:buSzPts val="3000"/>
              <a:buFont typeface="Arial"/>
              <a:buNone/>
              <a:defRPr sz="3000" b="0" i="0" u="none" strike="noStrike" cap="none">
                <a:solidFill>
                  <a:schemeClr val="accent3"/>
                </a:solidFill>
                <a:latin typeface="Trebuchet MS"/>
                <a:ea typeface="Trebuchet MS"/>
                <a:cs typeface="Trebuchet MS"/>
                <a:sym typeface="Trebuchet MS"/>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randed closing slide">
  <p:cSld name="Branded closing slide">
    <p:spTree>
      <p:nvGrpSpPr>
        <p:cNvPr id="1" name="Shape 66"/>
        <p:cNvGrpSpPr/>
        <p:nvPr/>
      </p:nvGrpSpPr>
      <p:grpSpPr>
        <a:xfrm>
          <a:off x="0" y="0"/>
          <a:ext cx="0" cy="0"/>
          <a:chOff x="0" y="0"/>
          <a:chExt cx="0" cy="0"/>
        </a:xfrm>
      </p:grpSpPr>
      <p:sp>
        <p:nvSpPr>
          <p:cNvPr id="67" name="Google Shape;67;p58"/>
          <p:cNvSpPr txBox="1">
            <a:spLocks noGrp="1"/>
          </p:cNvSpPr>
          <p:nvPr>
            <p:ph type="title"/>
          </p:nvPr>
        </p:nvSpPr>
        <p:spPr>
          <a:xfrm>
            <a:off x="457200" y="1984375"/>
            <a:ext cx="8229600" cy="8572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68" name="Google Shape;68;p58"/>
          <p:cNvSpPr txBox="1"/>
          <p:nvPr/>
        </p:nvSpPr>
        <p:spPr>
          <a:xfrm>
            <a:off x="991394" y="4425950"/>
            <a:ext cx="7161212"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Trebuchet MS"/>
                <a:ea typeface="Trebuchet MS"/>
                <a:cs typeface="Trebuchet MS"/>
                <a:sym typeface="Trebuchet MS"/>
              </a:rPr>
              <a:t>Helping you deliver on your online promise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bout QM Content">
  <p:cSld name="About QM Content">
    <p:spTree>
      <p:nvGrpSpPr>
        <p:cNvPr id="1" name="Shape 69"/>
        <p:cNvGrpSpPr/>
        <p:nvPr/>
      </p:nvGrpSpPr>
      <p:grpSpPr>
        <a:xfrm>
          <a:off x="0" y="0"/>
          <a:ext cx="0" cy="0"/>
          <a:chOff x="0" y="0"/>
          <a:chExt cx="0" cy="0"/>
        </a:xfrm>
      </p:grpSpPr>
      <p:sp>
        <p:nvSpPr>
          <p:cNvPr id="70" name="Google Shape;70;p59"/>
          <p:cNvSpPr txBox="1"/>
          <p:nvPr/>
        </p:nvSpPr>
        <p:spPr>
          <a:xfrm>
            <a:off x="855134" y="2027238"/>
            <a:ext cx="7433732" cy="9632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Quality Matters (QM) is an international non-profit organization that provides tools and professional development for quality assurance in online and blended learning. When you see the QM Certification Mark, it means that courses have successfully met QM Rubric Standards for Course Design in an official course review.</a:t>
            </a:r>
            <a:endParaRPr sz="1400" b="0" i="0" u="none" strike="noStrike" cap="none">
              <a:solidFill>
                <a:srgbClr val="000000"/>
              </a:solidFill>
              <a:latin typeface="Arial"/>
              <a:ea typeface="Arial"/>
              <a:cs typeface="Arial"/>
              <a:sym typeface="Arial"/>
            </a:endParaRPr>
          </a:p>
        </p:txBody>
      </p:sp>
      <p:sp>
        <p:nvSpPr>
          <p:cNvPr id="71" name="Google Shape;71;p59"/>
          <p:cNvSpPr txBox="1"/>
          <p:nvPr/>
        </p:nvSpPr>
        <p:spPr>
          <a:xfrm>
            <a:off x="2410619" y="3336925"/>
            <a:ext cx="4322762"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qualitymatters.org</a:t>
            </a:r>
            <a:endParaRPr sz="1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1997 Annapolis Exchange Pkway, Suite 300</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Annapolis, MD 21401</a:t>
            </a:r>
            <a:endParaRPr sz="1400" b="0" i="0" u="none" strike="noStrike" cap="none">
              <a:solidFill>
                <a:srgbClr val="000000"/>
              </a:solidFill>
              <a:latin typeface="Arial"/>
              <a:ea typeface="Arial"/>
              <a:cs typeface="Arial"/>
              <a:sym typeface="Arial"/>
            </a:endParaRPr>
          </a:p>
        </p:txBody>
      </p:sp>
      <p:sp>
        <p:nvSpPr>
          <p:cNvPr id="72" name="Google Shape;72;p59"/>
          <p:cNvSpPr txBox="1"/>
          <p:nvPr/>
        </p:nvSpPr>
        <p:spPr>
          <a:xfrm>
            <a:off x="991394" y="4425950"/>
            <a:ext cx="7161212"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Trebuchet MS"/>
                <a:ea typeface="Trebuchet MS"/>
                <a:cs typeface="Trebuchet MS"/>
                <a:sym typeface="Trebuchet MS"/>
              </a:rPr>
              <a:t>Helping you deliver on your online promise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sing with staff contacts">
  <p:cSld name="Closing with staff contacts">
    <p:spTree>
      <p:nvGrpSpPr>
        <p:cNvPr id="1" name="Shape 73"/>
        <p:cNvGrpSpPr/>
        <p:nvPr/>
      </p:nvGrpSpPr>
      <p:grpSpPr>
        <a:xfrm>
          <a:off x="0" y="0"/>
          <a:ext cx="0" cy="0"/>
          <a:chOff x="0" y="0"/>
          <a:chExt cx="0" cy="0"/>
        </a:xfrm>
      </p:grpSpPr>
      <p:sp>
        <p:nvSpPr>
          <p:cNvPr id="74" name="Google Shape;74;p60"/>
          <p:cNvSpPr txBox="1">
            <a:spLocks noGrp="1"/>
          </p:cNvSpPr>
          <p:nvPr>
            <p:ph type="body" idx="1"/>
          </p:nvPr>
        </p:nvSpPr>
        <p:spPr>
          <a:xfrm>
            <a:off x="745332" y="4386263"/>
            <a:ext cx="7653337" cy="584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80"/>
              </a:spcBef>
              <a:spcAft>
                <a:spcPts val="0"/>
              </a:spcAft>
              <a:buClr>
                <a:schemeClr val="accent2"/>
              </a:buClr>
              <a:buSzPts val="2400"/>
              <a:buFont typeface="Arial"/>
              <a:buNone/>
              <a:defRPr sz="2400" b="0" i="0" u="none" strike="noStrike" cap="none">
                <a:solidFill>
                  <a:schemeClr val="accent2"/>
                </a:solidFill>
                <a:latin typeface="Trebuchet MS"/>
                <a:ea typeface="Trebuchet MS"/>
                <a:cs typeface="Trebuchet MS"/>
                <a:sym typeface="Trebuchet MS"/>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75" name="Google Shape;75;p60"/>
          <p:cNvSpPr>
            <a:spLocks noGrp="1"/>
          </p:cNvSpPr>
          <p:nvPr>
            <p:ph type="pic" idx="2"/>
          </p:nvPr>
        </p:nvSpPr>
        <p:spPr>
          <a:xfrm>
            <a:off x="1201738" y="1973263"/>
            <a:ext cx="1109662" cy="11080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76" name="Google Shape;76;p60"/>
          <p:cNvSpPr>
            <a:spLocks noGrp="1"/>
          </p:cNvSpPr>
          <p:nvPr>
            <p:ph type="pic" idx="3"/>
          </p:nvPr>
        </p:nvSpPr>
        <p:spPr>
          <a:xfrm>
            <a:off x="3132138" y="1973263"/>
            <a:ext cx="1109662" cy="11080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77" name="Google Shape;77;p60"/>
          <p:cNvSpPr>
            <a:spLocks noGrp="1"/>
          </p:cNvSpPr>
          <p:nvPr>
            <p:ph type="pic" idx="4"/>
          </p:nvPr>
        </p:nvSpPr>
        <p:spPr>
          <a:xfrm>
            <a:off x="5062538" y="1973263"/>
            <a:ext cx="1109662" cy="11080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78" name="Google Shape;78;p60"/>
          <p:cNvSpPr>
            <a:spLocks noGrp="1"/>
          </p:cNvSpPr>
          <p:nvPr>
            <p:ph type="pic" idx="5"/>
          </p:nvPr>
        </p:nvSpPr>
        <p:spPr>
          <a:xfrm>
            <a:off x="6992938" y="1973263"/>
            <a:ext cx="1109662" cy="1108075"/>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79" name="Google Shape;79;p60"/>
          <p:cNvSpPr txBox="1">
            <a:spLocks noGrp="1"/>
          </p:cNvSpPr>
          <p:nvPr>
            <p:ph type="body" idx="6"/>
          </p:nvPr>
        </p:nvSpPr>
        <p:spPr>
          <a:xfrm>
            <a:off x="1201738" y="3192463"/>
            <a:ext cx="1109662" cy="904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80" name="Google Shape;80;p60"/>
          <p:cNvSpPr txBox="1">
            <a:spLocks noGrp="1"/>
          </p:cNvSpPr>
          <p:nvPr>
            <p:ph type="body" idx="7"/>
          </p:nvPr>
        </p:nvSpPr>
        <p:spPr>
          <a:xfrm>
            <a:off x="3132138" y="3192463"/>
            <a:ext cx="1109662" cy="904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81" name="Google Shape;81;p60"/>
          <p:cNvSpPr txBox="1">
            <a:spLocks noGrp="1"/>
          </p:cNvSpPr>
          <p:nvPr>
            <p:ph type="body" idx="8"/>
          </p:nvPr>
        </p:nvSpPr>
        <p:spPr>
          <a:xfrm>
            <a:off x="5062538" y="3192463"/>
            <a:ext cx="1109662" cy="904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82" name="Google Shape;82;p60"/>
          <p:cNvSpPr txBox="1">
            <a:spLocks noGrp="1"/>
          </p:cNvSpPr>
          <p:nvPr>
            <p:ph type="body" idx="9"/>
          </p:nvPr>
        </p:nvSpPr>
        <p:spPr>
          <a:xfrm>
            <a:off x="6992938" y="3192463"/>
            <a:ext cx="1109662" cy="904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25"/>
        <p:cNvGrpSpPr/>
        <p:nvPr/>
      </p:nvGrpSpPr>
      <p:grpSpPr>
        <a:xfrm>
          <a:off x="0" y="0"/>
          <a:ext cx="0" cy="0"/>
          <a:chOff x="0" y="0"/>
          <a:chExt cx="0" cy="0"/>
        </a:xfrm>
      </p:grpSpPr>
      <p:sp>
        <p:nvSpPr>
          <p:cNvPr id="26" name="Google Shape;26;p48"/>
          <p:cNvSpPr txBox="1">
            <a:spLocks noGrp="1"/>
          </p:cNvSpPr>
          <p:nvPr>
            <p:ph type="ctrTitle"/>
          </p:nvPr>
        </p:nvSpPr>
        <p:spPr>
          <a:xfrm>
            <a:off x="685800" y="2065867"/>
            <a:ext cx="7772400" cy="1521391"/>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accent1"/>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27" name="Google Shape;27;p48"/>
          <p:cNvSpPr txBox="1">
            <a:spLocks noGrp="1"/>
          </p:cNvSpPr>
          <p:nvPr>
            <p:ph type="subTitle" idx="1"/>
          </p:nvPr>
        </p:nvSpPr>
        <p:spPr>
          <a:xfrm>
            <a:off x="1371600" y="3734460"/>
            <a:ext cx="6400800" cy="63110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00"/>
              </a:spcBef>
              <a:spcAft>
                <a:spcPts val="0"/>
              </a:spcAft>
              <a:buClr>
                <a:schemeClr val="accent1"/>
              </a:buClr>
              <a:buSzPts val="3000"/>
              <a:buFont typeface="Arial"/>
              <a:buNone/>
              <a:defRPr sz="3000" b="0" i="0" u="none" strike="noStrike" cap="none">
                <a:solidFill>
                  <a:schemeClr val="accent1"/>
                </a:solidFill>
                <a:latin typeface="Trebuchet MS"/>
                <a:ea typeface="Trebuchet MS"/>
                <a:cs typeface="Trebuchet MS"/>
                <a:sym typeface="Trebuchet MS"/>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image, chart, smart art">
  <p:cSld name="Title + image, chart, smart art">
    <p:spTree>
      <p:nvGrpSpPr>
        <p:cNvPr id="1" name="Shape 35"/>
        <p:cNvGrpSpPr/>
        <p:nvPr/>
      </p:nvGrpSpPr>
      <p:grpSpPr>
        <a:xfrm>
          <a:off x="0" y="0"/>
          <a:ext cx="0" cy="0"/>
          <a:chOff x="0" y="0"/>
          <a:chExt cx="0" cy="0"/>
        </a:xfrm>
      </p:grpSpPr>
      <p:sp>
        <p:nvSpPr>
          <p:cNvPr id="36" name="Google Shape;36;p50"/>
          <p:cNvSpPr txBox="1">
            <a:spLocks noGrp="1"/>
          </p:cNvSpPr>
          <p:nvPr>
            <p:ph type="title"/>
          </p:nvPr>
        </p:nvSpPr>
        <p:spPr>
          <a:xfrm>
            <a:off x="457200" y="130172"/>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 name="Google Shape;37;p50"/>
          <p:cNvSpPr txBox="1">
            <a:spLocks noGrp="1"/>
          </p:cNvSpPr>
          <p:nvPr>
            <p:ph type="body" idx="1"/>
          </p:nvPr>
        </p:nvSpPr>
        <p:spPr>
          <a:xfrm>
            <a:off x="457200" y="987425"/>
            <a:ext cx="8229600" cy="327183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Clr>
                <a:schemeClr val="dk1"/>
              </a:buClr>
              <a:buSzPts val="3200"/>
              <a:buNone/>
              <a:defRPr/>
            </a:lvl1pPr>
            <a:lvl2pPr marL="914400" lvl="1" indent="-342900" algn="l">
              <a:lnSpc>
                <a:spcPct val="100000"/>
              </a:lnSpc>
              <a:spcBef>
                <a:spcPts val="360"/>
              </a:spcBef>
              <a:spcAft>
                <a:spcPts val="0"/>
              </a:spcAft>
              <a:buClr>
                <a:schemeClr val="dk1"/>
              </a:buClr>
              <a:buSzPts val="1800"/>
              <a:buAutoNum type="alphaUcPeriod"/>
              <a:defRPr/>
            </a:lvl2pPr>
            <a:lvl3pPr marL="1371600" lvl="2" indent="-365760" algn="l">
              <a:lnSpc>
                <a:spcPct val="100000"/>
              </a:lnSpc>
              <a:spcBef>
                <a:spcPts val="360"/>
              </a:spcBef>
              <a:spcAft>
                <a:spcPts val="0"/>
              </a:spcAft>
              <a:buClr>
                <a:schemeClr val="dk1"/>
              </a:buClr>
              <a:buSzPts val="216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20039" algn="l">
              <a:lnSpc>
                <a:spcPct val="100000"/>
              </a:lnSpc>
              <a:spcBef>
                <a:spcPts val="360"/>
              </a:spcBef>
              <a:spcAft>
                <a:spcPts val="0"/>
              </a:spcAft>
              <a:buClr>
                <a:schemeClr val="dk1"/>
              </a:buClr>
              <a:buSzPts val="144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51"/>
          <p:cNvSpPr txBox="1">
            <a:spLocks noGrp="1"/>
          </p:cNvSpPr>
          <p:nvPr>
            <p:ph type="title"/>
          </p:nvPr>
        </p:nvSpPr>
        <p:spPr>
          <a:xfrm>
            <a:off x="457200" y="130172"/>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51"/>
          <p:cNvSpPr txBox="1">
            <a:spLocks noGrp="1"/>
          </p:cNvSpPr>
          <p:nvPr>
            <p:ph type="body" idx="1"/>
          </p:nvPr>
        </p:nvSpPr>
        <p:spPr>
          <a:xfrm>
            <a:off x="457200" y="1090079"/>
            <a:ext cx="8229600" cy="30829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AutoNum type="romanUcPeriod"/>
              <a:defRPr/>
            </a:lvl1pPr>
            <a:lvl2pPr marL="914400" lvl="1" indent="-342900" algn="l">
              <a:lnSpc>
                <a:spcPct val="100000"/>
              </a:lnSpc>
              <a:spcBef>
                <a:spcPts val="360"/>
              </a:spcBef>
              <a:spcAft>
                <a:spcPts val="0"/>
              </a:spcAft>
              <a:buClr>
                <a:schemeClr val="dk1"/>
              </a:buClr>
              <a:buSzPts val="1800"/>
              <a:buAutoNum type="alphaUcPeriod"/>
              <a:defRPr/>
            </a:lvl2pPr>
            <a:lvl3pPr marL="1371600" lvl="2" indent="-365760" algn="l">
              <a:lnSpc>
                <a:spcPct val="100000"/>
              </a:lnSpc>
              <a:spcBef>
                <a:spcPts val="360"/>
              </a:spcBef>
              <a:spcAft>
                <a:spcPts val="0"/>
              </a:spcAft>
              <a:buClr>
                <a:schemeClr val="dk1"/>
              </a:buClr>
              <a:buSzPts val="2160"/>
              <a:buChar char="•"/>
              <a:defRPr/>
            </a:lvl3pPr>
            <a:lvl4pPr marL="1828800" lvl="3" indent="-331469" algn="l">
              <a:lnSpc>
                <a:spcPct val="100000"/>
              </a:lnSpc>
              <a:spcBef>
                <a:spcPts val="360"/>
              </a:spcBef>
              <a:spcAft>
                <a:spcPts val="0"/>
              </a:spcAft>
              <a:buClr>
                <a:schemeClr val="dk1"/>
              </a:buClr>
              <a:buSzPts val="1620"/>
              <a:buChar char="»"/>
              <a:defRPr/>
            </a:lvl4pPr>
            <a:lvl5pPr marL="2286000" lvl="4" indent="-320039" algn="l">
              <a:lnSpc>
                <a:spcPct val="100000"/>
              </a:lnSpc>
              <a:spcBef>
                <a:spcPts val="360"/>
              </a:spcBef>
              <a:spcAft>
                <a:spcPts val="0"/>
              </a:spcAft>
              <a:buClr>
                <a:schemeClr val="dk1"/>
              </a:buClr>
              <a:buSzPts val="144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
        <p:cNvGrpSpPr/>
        <p:nvPr/>
      </p:nvGrpSpPr>
      <p:grpSpPr>
        <a:xfrm>
          <a:off x="0" y="0"/>
          <a:ext cx="0" cy="0"/>
          <a:chOff x="0" y="0"/>
          <a:chExt cx="0" cy="0"/>
        </a:xfrm>
      </p:grpSpPr>
      <p:sp>
        <p:nvSpPr>
          <p:cNvPr id="42" name="Google Shape;42;p54"/>
          <p:cNvSpPr txBox="1">
            <a:spLocks noGrp="1"/>
          </p:cNvSpPr>
          <p:nvPr>
            <p:ph type="title"/>
          </p:nvPr>
        </p:nvSpPr>
        <p:spPr>
          <a:xfrm>
            <a:off x="457200" y="130172"/>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5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2160"/>
              <a:buNone/>
              <a:defRPr sz="1800" b="1"/>
            </a:lvl3pPr>
            <a:lvl4pPr marL="1828800" lvl="3" indent="-228600" algn="l">
              <a:lnSpc>
                <a:spcPct val="100000"/>
              </a:lnSpc>
              <a:spcBef>
                <a:spcPts val="320"/>
              </a:spcBef>
              <a:spcAft>
                <a:spcPts val="0"/>
              </a:spcAft>
              <a:buClr>
                <a:schemeClr val="dk1"/>
              </a:buClr>
              <a:buSzPts val="1440"/>
              <a:buNone/>
              <a:defRPr sz="1600" b="1"/>
            </a:lvl4pPr>
            <a:lvl5pPr marL="2286000" lvl="4" indent="-228600" algn="l">
              <a:lnSpc>
                <a:spcPct val="100000"/>
              </a:lnSpc>
              <a:spcBef>
                <a:spcPts val="320"/>
              </a:spcBef>
              <a:spcAft>
                <a:spcPts val="0"/>
              </a:spcAft>
              <a:buClr>
                <a:schemeClr val="dk1"/>
              </a:buClr>
              <a:buSzPts val="128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4" name="Google Shape;44;p54"/>
          <p:cNvSpPr txBox="1">
            <a:spLocks noGrp="1"/>
          </p:cNvSpPr>
          <p:nvPr>
            <p:ph type="body" idx="2"/>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2160"/>
              <a:buNone/>
              <a:defRPr sz="1800" b="1"/>
            </a:lvl3pPr>
            <a:lvl4pPr marL="1828800" lvl="3" indent="-228600" algn="l">
              <a:lnSpc>
                <a:spcPct val="100000"/>
              </a:lnSpc>
              <a:spcBef>
                <a:spcPts val="320"/>
              </a:spcBef>
              <a:spcAft>
                <a:spcPts val="0"/>
              </a:spcAft>
              <a:buClr>
                <a:schemeClr val="dk1"/>
              </a:buClr>
              <a:buSzPts val="1440"/>
              <a:buNone/>
              <a:defRPr sz="1600" b="1"/>
            </a:lvl4pPr>
            <a:lvl5pPr marL="2286000" lvl="4" indent="-228600" algn="l">
              <a:lnSpc>
                <a:spcPct val="100000"/>
              </a:lnSpc>
              <a:spcBef>
                <a:spcPts val="320"/>
              </a:spcBef>
              <a:spcAft>
                <a:spcPts val="0"/>
              </a:spcAft>
              <a:buClr>
                <a:schemeClr val="dk1"/>
              </a:buClr>
              <a:buSzPts val="128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54"/>
          <p:cNvSpPr txBox="1">
            <a:spLocks noGrp="1"/>
          </p:cNvSpPr>
          <p:nvPr>
            <p:ph type="body" idx="3"/>
          </p:nvPr>
        </p:nvSpPr>
        <p:spPr>
          <a:xfrm>
            <a:off x="4645026" y="1631156"/>
            <a:ext cx="4041775" cy="2699797"/>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AutoNum type="romanUcPeriod"/>
              <a:defRPr sz="2000"/>
            </a:lvl1pPr>
            <a:lvl2pPr marL="914400" lvl="1" indent="-355600" algn="l">
              <a:lnSpc>
                <a:spcPct val="100000"/>
              </a:lnSpc>
              <a:spcBef>
                <a:spcPts val="400"/>
              </a:spcBef>
              <a:spcAft>
                <a:spcPts val="0"/>
              </a:spcAft>
              <a:buClr>
                <a:schemeClr val="dk1"/>
              </a:buClr>
              <a:buSzPts val="2000"/>
              <a:buAutoNum type="alphaUcPeriod"/>
              <a:defRPr sz="2000"/>
            </a:lvl2pPr>
            <a:lvl3pPr marL="1371600" lvl="2" indent="-365760" algn="l">
              <a:lnSpc>
                <a:spcPct val="100000"/>
              </a:lnSpc>
              <a:spcBef>
                <a:spcPts val="360"/>
              </a:spcBef>
              <a:spcAft>
                <a:spcPts val="0"/>
              </a:spcAft>
              <a:buClr>
                <a:schemeClr val="dk1"/>
              </a:buClr>
              <a:buSzPts val="2160"/>
              <a:buChar char="•"/>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54"/>
          <p:cNvSpPr txBox="1">
            <a:spLocks noGrp="1"/>
          </p:cNvSpPr>
          <p:nvPr>
            <p:ph type="body" idx="4"/>
          </p:nvPr>
        </p:nvSpPr>
        <p:spPr>
          <a:xfrm>
            <a:off x="455613" y="1631156"/>
            <a:ext cx="4041775" cy="2699797"/>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AutoNum type="romanUcPeriod"/>
              <a:defRPr sz="2000"/>
            </a:lvl1pPr>
            <a:lvl2pPr marL="914400" lvl="1" indent="-355600" algn="l">
              <a:lnSpc>
                <a:spcPct val="100000"/>
              </a:lnSpc>
              <a:spcBef>
                <a:spcPts val="400"/>
              </a:spcBef>
              <a:spcAft>
                <a:spcPts val="0"/>
              </a:spcAft>
              <a:buClr>
                <a:schemeClr val="dk1"/>
              </a:buClr>
              <a:buSzPts val="2000"/>
              <a:buAutoNum type="alphaUcPeriod"/>
              <a:defRPr sz="2000"/>
            </a:lvl2pPr>
            <a:lvl3pPr marL="1371600" lvl="2" indent="-365760" algn="l">
              <a:lnSpc>
                <a:spcPct val="100000"/>
              </a:lnSpc>
              <a:spcBef>
                <a:spcPts val="360"/>
              </a:spcBef>
              <a:spcAft>
                <a:spcPts val="0"/>
              </a:spcAft>
              <a:buClr>
                <a:schemeClr val="dk1"/>
              </a:buClr>
              <a:buSzPts val="2160"/>
              <a:buChar char="•"/>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with bulleted list">
  <p:cSld name="Image with bulleted list">
    <p:spTree>
      <p:nvGrpSpPr>
        <p:cNvPr id="1" name="Shape 47"/>
        <p:cNvGrpSpPr/>
        <p:nvPr/>
      </p:nvGrpSpPr>
      <p:grpSpPr>
        <a:xfrm>
          <a:off x="0" y="0"/>
          <a:ext cx="0" cy="0"/>
          <a:chOff x="0" y="0"/>
          <a:chExt cx="0" cy="0"/>
        </a:xfrm>
      </p:grpSpPr>
      <p:sp>
        <p:nvSpPr>
          <p:cNvPr id="48" name="Google Shape;48;p55"/>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 name="Google Shape;49;p55"/>
          <p:cNvSpPr txBox="1">
            <a:spLocks noGrp="1"/>
          </p:cNvSpPr>
          <p:nvPr>
            <p:ph type="body" idx="1"/>
          </p:nvPr>
        </p:nvSpPr>
        <p:spPr>
          <a:xfrm>
            <a:off x="457200" y="1063626"/>
            <a:ext cx="4040188" cy="326732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AutoNum type="romanUcPeriod"/>
              <a:defRPr sz="2400"/>
            </a:lvl1pPr>
            <a:lvl2pPr marL="914400" lvl="1" indent="-355600" algn="l">
              <a:lnSpc>
                <a:spcPct val="100000"/>
              </a:lnSpc>
              <a:spcBef>
                <a:spcPts val="400"/>
              </a:spcBef>
              <a:spcAft>
                <a:spcPts val="0"/>
              </a:spcAft>
              <a:buClr>
                <a:schemeClr val="dk1"/>
              </a:buClr>
              <a:buSzPts val="2000"/>
              <a:buAutoNum type="alphaUcPeriod"/>
              <a:defRPr sz="2000"/>
            </a:lvl2pPr>
            <a:lvl3pPr marL="1371600" lvl="2" indent="-365760" algn="l">
              <a:lnSpc>
                <a:spcPct val="100000"/>
              </a:lnSpc>
              <a:spcBef>
                <a:spcPts val="360"/>
              </a:spcBef>
              <a:spcAft>
                <a:spcPts val="0"/>
              </a:spcAft>
              <a:buClr>
                <a:schemeClr val="dk1"/>
              </a:buClr>
              <a:buSzPts val="2160"/>
              <a:buChar char="•"/>
              <a:defRPr sz="1800"/>
            </a:lvl3pPr>
            <a:lvl4pPr marL="1828800" lvl="3" indent="-320039" algn="l">
              <a:lnSpc>
                <a:spcPct val="100000"/>
              </a:lnSpc>
              <a:spcBef>
                <a:spcPts val="320"/>
              </a:spcBef>
              <a:spcAft>
                <a:spcPts val="0"/>
              </a:spcAft>
              <a:buClr>
                <a:schemeClr val="dk1"/>
              </a:buClr>
              <a:buSzPts val="1440"/>
              <a:buChar char="»"/>
              <a:defRPr sz="1600"/>
            </a:lvl4pPr>
            <a:lvl5pPr marL="2286000" lvl="4" indent="-309879" algn="l">
              <a:lnSpc>
                <a:spcPct val="100000"/>
              </a:lnSpc>
              <a:spcBef>
                <a:spcPts val="320"/>
              </a:spcBef>
              <a:spcAft>
                <a:spcPts val="0"/>
              </a:spcAft>
              <a:buClr>
                <a:schemeClr val="dk1"/>
              </a:buClr>
              <a:buSzPts val="128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55"/>
          <p:cNvSpPr>
            <a:spLocks noGrp="1"/>
          </p:cNvSpPr>
          <p:nvPr>
            <p:ph type="pic" idx="2"/>
          </p:nvPr>
        </p:nvSpPr>
        <p:spPr>
          <a:xfrm>
            <a:off x="4605338" y="1063625"/>
            <a:ext cx="4081462" cy="3267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Trebuchet MS"/>
              <a:buAutoNum type="romanUcPeriod"/>
              <a:defRPr sz="3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560"/>
              </a:spcBef>
              <a:spcAft>
                <a:spcPts val="0"/>
              </a:spcAft>
              <a:buClr>
                <a:schemeClr val="dk1"/>
              </a:buClr>
              <a:buSzPts val="2800"/>
              <a:buFont typeface="Trebuchet MS"/>
              <a:buAutoNum type="alphaUcPeriod"/>
              <a:defRPr sz="2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480"/>
              </a:spcBef>
              <a:spcAft>
                <a:spcPts val="0"/>
              </a:spcAft>
              <a:buClr>
                <a:schemeClr val="dk1"/>
              </a:buClr>
              <a:buSzPts val="2880"/>
              <a:buFont typeface="Arial"/>
              <a:buChar char="•"/>
              <a:defRPr sz="2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400"/>
              </a:spcBef>
              <a:spcAft>
                <a:spcPts val="0"/>
              </a:spcAft>
              <a:buClr>
                <a:schemeClr val="dk1"/>
              </a:buClr>
              <a:buSzPts val="1800"/>
              <a:buFont typeface="Merriweather Sans"/>
              <a:buChar char="»"/>
              <a:defRPr sz="20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ject with description" type="objTx">
  <p:cSld name="OBJECT_WITH_CAPTION_TEXT">
    <p:spTree>
      <p:nvGrpSpPr>
        <p:cNvPr id="1" name="Shape 51"/>
        <p:cNvGrpSpPr/>
        <p:nvPr/>
      </p:nvGrpSpPr>
      <p:grpSpPr>
        <a:xfrm>
          <a:off x="0" y="0"/>
          <a:ext cx="0" cy="0"/>
          <a:chOff x="0" y="0"/>
          <a:chExt cx="0" cy="0"/>
        </a:xfrm>
      </p:grpSpPr>
      <p:sp>
        <p:nvSpPr>
          <p:cNvPr id="52" name="Google Shape;52;p5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 name="Google Shape;53;p56"/>
          <p:cNvSpPr txBox="1">
            <a:spLocks noGrp="1"/>
          </p:cNvSpPr>
          <p:nvPr>
            <p:ph type="body" idx="1"/>
          </p:nvPr>
        </p:nvSpPr>
        <p:spPr>
          <a:xfrm>
            <a:off x="3575050" y="204788"/>
            <a:ext cx="5111750" cy="410249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Clr>
                <a:schemeClr val="dk1"/>
              </a:buClr>
              <a:buSzPts val="3200"/>
              <a:buNone/>
              <a:defRPr sz="3200"/>
            </a:lvl1pPr>
            <a:lvl2pPr marL="914400" lvl="1" indent="-406400" algn="l">
              <a:lnSpc>
                <a:spcPct val="100000"/>
              </a:lnSpc>
              <a:spcBef>
                <a:spcPts val="560"/>
              </a:spcBef>
              <a:spcAft>
                <a:spcPts val="0"/>
              </a:spcAft>
              <a:buClr>
                <a:schemeClr val="dk1"/>
              </a:buClr>
              <a:buSzPts val="2800"/>
              <a:buAutoNum type="alphaUcPeriod"/>
              <a:defRPr sz="2800"/>
            </a:lvl2pPr>
            <a:lvl3pPr marL="1371600" lvl="2" indent="-411480" algn="l">
              <a:lnSpc>
                <a:spcPct val="100000"/>
              </a:lnSpc>
              <a:spcBef>
                <a:spcPts val="480"/>
              </a:spcBef>
              <a:spcAft>
                <a:spcPts val="0"/>
              </a:spcAft>
              <a:buClr>
                <a:schemeClr val="dk1"/>
              </a:buClr>
              <a:buSzPts val="2880"/>
              <a:buChar char="•"/>
              <a:defRPr sz="2400"/>
            </a:lvl3pPr>
            <a:lvl4pPr marL="1828800" lvl="3" indent="-342900" algn="l">
              <a:lnSpc>
                <a:spcPct val="100000"/>
              </a:lnSpc>
              <a:spcBef>
                <a:spcPts val="400"/>
              </a:spcBef>
              <a:spcAft>
                <a:spcPts val="0"/>
              </a:spcAft>
              <a:buClr>
                <a:schemeClr val="dk1"/>
              </a:buClr>
              <a:buSzPts val="1800"/>
              <a:buChar char="»"/>
              <a:defRPr sz="2000"/>
            </a:lvl4pPr>
            <a:lvl5pPr marL="2286000" lvl="4" indent="-330200" algn="l">
              <a:lnSpc>
                <a:spcPct val="100000"/>
              </a:lnSpc>
              <a:spcBef>
                <a:spcPts val="400"/>
              </a:spcBef>
              <a:spcAft>
                <a:spcPts val="0"/>
              </a:spcAft>
              <a:buClr>
                <a:schemeClr val="dk1"/>
              </a:buClr>
              <a:buSzPts val="16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4" name="Google Shape;54;p56"/>
          <p:cNvSpPr txBox="1">
            <a:spLocks noGrp="1"/>
          </p:cNvSpPr>
          <p:nvPr>
            <p:ph type="body" idx="2"/>
          </p:nvPr>
        </p:nvSpPr>
        <p:spPr>
          <a:xfrm>
            <a:off x="457201" y="1076326"/>
            <a:ext cx="3008313" cy="3230961"/>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200"/>
              <a:buNone/>
              <a:defRPr sz="1000"/>
            </a:lvl3pPr>
            <a:lvl4pPr marL="1828800" lvl="3" indent="-228600" algn="l">
              <a:lnSpc>
                <a:spcPct val="100000"/>
              </a:lnSpc>
              <a:spcBef>
                <a:spcPts val="180"/>
              </a:spcBef>
              <a:spcAft>
                <a:spcPts val="0"/>
              </a:spcAft>
              <a:buClr>
                <a:schemeClr val="dk1"/>
              </a:buClr>
              <a:buSzPts val="810"/>
              <a:buNone/>
              <a:defRPr sz="900"/>
            </a:lvl4pPr>
            <a:lvl5pPr marL="2286000" lvl="4" indent="-228600" algn="l">
              <a:lnSpc>
                <a:spcPct val="100000"/>
              </a:lnSpc>
              <a:spcBef>
                <a:spcPts val="180"/>
              </a:spcBef>
              <a:spcAft>
                <a:spcPts val="0"/>
              </a:spcAft>
              <a:buClr>
                <a:schemeClr val="dk1"/>
              </a:buClr>
              <a:buSzPts val="72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57"/>
          <p:cNvSpPr txBox="1">
            <a:spLocks noGrp="1"/>
          </p:cNvSpPr>
          <p:nvPr>
            <p:ph type="title"/>
          </p:nvPr>
        </p:nvSpPr>
        <p:spPr>
          <a:xfrm>
            <a:off x="1792288" y="3490004"/>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 name="Google Shape;57;p57"/>
          <p:cNvSpPr>
            <a:spLocks noGrp="1"/>
          </p:cNvSpPr>
          <p:nvPr>
            <p:ph type="pic" idx="2"/>
          </p:nvPr>
        </p:nvSpPr>
        <p:spPr>
          <a:xfrm>
            <a:off x="1792288" y="349135"/>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Trebuchet MS"/>
              <a:buNone/>
              <a:defRPr sz="32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560"/>
              </a:spcBef>
              <a:spcAft>
                <a:spcPts val="0"/>
              </a:spcAft>
              <a:buClr>
                <a:schemeClr val="dk1"/>
              </a:buClr>
              <a:buSzPts val="2800"/>
              <a:buFont typeface="Trebuchet MS"/>
              <a:buNone/>
              <a:defRPr sz="2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480"/>
              </a:spcBef>
              <a:spcAft>
                <a:spcPts val="0"/>
              </a:spcAft>
              <a:buClr>
                <a:schemeClr val="dk1"/>
              </a:buClr>
              <a:buSzPts val="2880"/>
              <a:buFont typeface="Arial"/>
              <a:buNone/>
              <a:defRPr sz="24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400"/>
              </a:spcBef>
              <a:spcAft>
                <a:spcPts val="0"/>
              </a:spcAft>
              <a:buClr>
                <a:schemeClr val="dk1"/>
              </a:buClr>
              <a:buSzPts val="1800"/>
              <a:buFont typeface="Merriweather Sans"/>
              <a:buNone/>
              <a:defRPr sz="20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400"/>
              </a:spcBef>
              <a:spcAft>
                <a:spcPts val="0"/>
              </a:spcAft>
              <a:buClr>
                <a:schemeClr val="dk1"/>
              </a:buClr>
              <a:buSzPts val="1600"/>
              <a:buFont typeface="Courier New"/>
              <a:buNone/>
              <a:defRPr sz="20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9pPr>
          </a:lstStyle>
          <a:p>
            <a:endParaRPr/>
          </a:p>
        </p:txBody>
      </p:sp>
      <p:sp>
        <p:nvSpPr>
          <p:cNvPr id="58" name="Google Shape;58;p57"/>
          <p:cNvSpPr txBox="1">
            <a:spLocks noGrp="1"/>
          </p:cNvSpPr>
          <p:nvPr>
            <p:ph type="body" idx="1"/>
          </p:nvPr>
        </p:nvSpPr>
        <p:spPr>
          <a:xfrm>
            <a:off x="1792288" y="3915057"/>
            <a:ext cx="5486400" cy="3291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200"/>
              <a:buNone/>
              <a:defRPr sz="1000"/>
            </a:lvl3pPr>
            <a:lvl4pPr marL="1828800" lvl="3" indent="-228600" algn="l">
              <a:lnSpc>
                <a:spcPct val="100000"/>
              </a:lnSpc>
              <a:spcBef>
                <a:spcPts val="180"/>
              </a:spcBef>
              <a:spcAft>
                <a:spcPts val="0"/>
              </a:spcAft>
              <a:buClr>
                <a:schemeClr val="dk1"/>
              </a:buClr>
              <a:buSzPts val="810"/>
              <a:buNone/>
              <a:defRPr sz="900"/>
            </a:lvl4pPr>
            <a:lvl5pPr marL="2286000" lvl="4" indent="-228600" algn="l">
              <a:lnSpc>
                <a:spcPct val="100000"/>
              </a:lnSpc>
              <a:spcBef>
                <a:spcPts val="180"/>
              </a:spcBef>
              <a:spcAft>
                <a:spcPts val="0"/>
              </a:spcAft>
              <a:buClr>
                <a:schemeClr val="dk1"/>
              </a:buClr>
              <a:buSzPts val="72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53"/>
          <p:cNvSpPr txBox="1">
            <a:spLocks noGrp="1"/>
          </p:cNvSpPr>
          <p:nvPr>
            <p:ph type="ctrTitle"/>
          </p:nvPr>
        </p:nvSpPr>
        <p:spPr>
          <a:xfrm>
            <a:off x="685800" y="2073846"/>
            <a:ext cx="7772400" cy="910807"/>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65" name="Google Shape;65;p53"/>
          <p:cNvSpPr txBox="1">
            <a:spLocks noGrp="1"/>
          </p:cNvSpPr>
          <p:nvPr>
            <p:ph type="subTitle" idx="1"/>
          </p:nvPr>
        </p:nvSpPr>
        <p:spPr>
          <a:xfrm>
            <a:off x="1371600" y="3131855"/>
            <a:ext cx="6400800" cy="631104"/>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00"/>
              </a:spcBef>
              <a:spcAft>
                <a:spcPts val="0"/>
              </a:spcAft>
              <a:buClr>
                <a:schemeClr val="accent3"/>
              </a:buClr>
              <a:buSzPts val="3000"/>
              <a:buFont typeface="Arial"/>
              <a:buNone/>
              <a:defRPr sz="3000" b="0" i="0" u="none" strike="noStrike" cap="none">
                <a:solidFill>
                  <a:schemeClr val="accent3"/>
                </a:solidFill>
                <a:latin typeface="Trebuchet MS"/>
                <a:ea typeface="Trebuchet MS"/>
                <a:cs typeface="Trebuchet MS"/>
                <a:sym typeface="Trebuchet MS"/>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45"/>
          <p:cNvSpPr/>
          <p:nvPr/>
        </p:nvSpPr>
        <p:spPr>
          <a:xfrm>
            <a:off x="0" y="0"/>
            <a:ext cx="9144000" cy="3841750"/>
          </a:xfrm>
          <a:prstGeom prst="rect">
            <a:avLst/>
          </a:prstGeom>
          <a:solidFill>
            <a:schemeClr val="accent1"/>
          </a:solidFill>
          <a:ln>
            <a:noFill/>
          </a:ln>
          <a:effectLst>
            <a:outerShdw blurRad="69850" dist="889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1" name="Google Shape;11;p45" descr="Typographic logo that represents Quality Matters" title="QM Quality Matters"/>
          <p:cNvPicPr preferRelativeResize="0"/>
          <p:nvPr/>
        </p:nvPicPr>
        <p:blipFill rotWithShape="1">
          <a:blip r:embed="rId3">
            <a:alphaModFix/>
          </a:blip>
          <a:srcRect/>
          <a:stretch/>
        </p:blipFill>
        <p:spPr>
          <a:xfrm>
            <a:off x="3774832" y="300039"/>
            <a:ext cx="1401758" cy="1246006"/>
          </a:xfrm>
          <a:prstGeom prst="rect">
            <a:avLst/>
          </a:prstGeom>
          <a:noFill/>
          <a:ln>
            <a:noFill/>
          </a:ln>
          <a:effectLst>
            <a:outerShdw blurRad="82550" dist="88900" dir="2700000" algn="tl" rotWithShape="0">
              <a:srgbClr val="000000">
                <a:alpha val="29411"/>
              </a:srgbClr>
            </a:outerShdw>
          </a:effectLst>
        </p:spPr>
      </p:pic>
      <p:pic>
        <p:nvPicPr>
          <p:cNvPr id="12" name="Google Shape;12;p45" descr="Magnifying glass atop a globe encircled by a yellow ring." title="Research"/>
          <p:cNvPicPr preferRelativeResize="0"/>
          <p:nvPr/>
        </p:nvPicPr>
        <p:blipFill rotWithShape="1">
          <a:blip r:embed="rId4">
            <a:alphaModFix/>
          </a:blip>
          <a:srcRect/>
          <a:stretch/>
        </p:blipFill>
        <p:spPr>
          <a:xfrm>
            <a:off x="454025" y="4137025"/>
            <a:ext cx="873125" cy="811213"/>
          </a:xfrm>
          <a:prstGeom prst="rect">
            <a:avLst/>
          </a:prstGeom>
          <a:noFill/>
          <a:ln>
            <a:noFill/>
          </a:ln>
        </p:spPr>
      </p:pic>
      <p:pic>
        <p:nvPicPr>
          <p:cNvPr id="13" name="Google Shape;13;p45" descr="Three figures framed by a circle with QM in the background" title="Community"/>
          <p:cNvPicPr preferRelativeResize="0"/>
          <p:nvPr/>
        </p:nvPicPr>
        <p:blipFill rotWithShape="1">
          <a:blip r:embed="rId5">
            <a:alphaModFix/>
          </a:blip>
          <a:srcRect/>
          <a:stretch/>
        </p:blipFill>
        <p:spPr>
          <a:xfrm>
            <a:off x="2306638" y="4137025"/>
            <a:ext cx="811212" cy="811213"/>
          </a:xfrm>
          <a:prstGeom prst="rect">
            <a:avLst/>
          </a:prstGeom>
          <a:noFill/>
          <a:ln>
            <a:noFill/>
          </a:ln>
        </p:spPr>
      </p:pic>
      <p:pic>
        <p:nvPicPr>
          <p:cNvPr id="14" name="Google Shape;14;p45" descr="Checkmark atop a document with QM on it; all framed in a blue rectangle." title="Rubrics and Standards"/>
          <p:cNvPicPr preferRelativeResize="0"/>
          <p:nvPr/>
        </p:nvPicPr>
        <p:blipFill rotWithShape="1">
          <a:blip r:embed="rId6">
            <a:alphaModFix/>
          </a:blip>
          <a:srcRect/>
          <a:stretch/>
        </p:blipFill>
        <p:spPr>
          <a:xfrm>
            <a:off x="4098925" y="4105275"/>
            <a:ext cx="788988" cy="873125"/>
          </a:xfrm>
          <a:prstGeom prst="rect">
            <a:avLst/>
          </a:prstGeom>
          <a:noFill/>
          <a:ln>
            <a:noFill/>
          </a:ln>
        </p:spPr>
      </p:pic>
      <p:pic>
        <p:nvPicPr>
          <p:cNvPr id="15" name="Google Shape;15;p45" descr="Three figures framed by arrows of differing colors forming a circular pattern." title="Quality Assurance &amp; Peer Review"/>
          <p:cNvPicPr preferRelativeResize="0"/>
          <p:nvPr/>
        </p:nvPicPr>
        <p:blipFill rotWithShape="1">
          <a:blip r:embed="rId7">
            <a:alphaModFix/>
          </a:blip>
          <a:srcRect/>
          <a:stretch/>
        </p:blipFill>
        <p:spPr>
          <a:xfrm>
            <a:off x="5868988" y="4075113"/>
            <a:ext cx="935037" cy="935037"/>
          </a:xfrm>
          <a:prstGeom prst="rect">
            <a:avLst/>
          </a:prstGeom>
          <a:noFill/>
          <a:ln>
            <a:noFill/>
          </a:ln>
        </p:spPr>
      </p:pic>
      <p:pic>
        <p:nvPicPr>
          <p:cNvPr id="16" name="Google Shape;16;p45" descr="Female figure inside a blue frame holding a pointer positioned atop the letters QM. " title="Professional Development"/>
          <p:cNvPicPr preferRelativeResize="0"/>
          <p:nvPr/>
        </p:nvPicPr>
        <p:blipFill rotWithShape="1">
          <a:blip r:embed="rId8">
            <a:alphaModFix/>
          </a:blip>
          <a:srcRect/>
          <a:stretch/>
        </p:blipFill>
        <p:spPr>
          <a:xfrm>
            <a:off x="7785100" y="4186238"/>
            <a:ext cx="935038" cy="711200"/>
          </a:xfrm>
          <a:prstGeom prst="rect">
            <a:avLst/>
          </a:prstGeom>
          <a:noFill/>
          <a:ln>
            <a:noFill/>
          </a:ln>
        </p:spPr>
      </p:pic>
      <p:sp>
        <p:nvSpPr>
          <p:cNvPr id="17" name="Google Shape;17;p45"/>
          <p:cNvSpPr txBox="1"/>
          <p:nvPr/>
        </p:nvSpPr>
        <p:spPr>
          <a:xfrm>
            <a:off x="7621589" y="4932895"/>
            <a:ext cx="1450975" cy="215444"/>
          </a:xfrm>
          <a:prstGeom prst="rect">
            <a:avLst/>
          </a:prstGeom>
          <a:noFill/>
          <a:ln>
            <a:noFill/>
          </a:ln>
        </p:spPr>
        <p:txBody>
          <a:bodyPr spcFirstLastPara="1" wrap="square" lIns="91425" tIns="45700" rIns="0"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accent2"/>
                </a:solidFill>
                <a:latin typeface="Calibri"/>
                <a:ea typeface="Calibri"/>
                <a:cs typeface="Calibri"/>
                <a:sym typeface="Calibri"/>
              </a:rPr>
              <a:t>©2021 Quality Matters.</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
        <p:cNvGrpSpPr/>
        <p:nvPr/>
      </p:nvGrpSpPr>
      <p:grpSpPr>
        <a:xfrm>
          <a:off x="0" y="0"/>
          <a:ext cx="0" cy="0"/>
          <a:chOff x="0" y="0"/>
          <a:chExt cx="0" cy="0"/>
        </a:xfrm>
      </p:grpSpPr>
      <p:sp>
        <p:nvSpPr>
          <p:cNvPr id="22" name="Google Shape;22;p47"/>
          <p:cNvSpPr/>
          <p:nvPr/>
        </p:nvSpPr>
        <p:spPr>
          <a:xfrm>
            <a:off x="0" y="0"/>
            <a:ext cx="9144000" cy="1430215"/>
          </a:xfrm>
          <a:prstGeom prst="rect">
            <a:avLst/>
          </a:prstGeom>
          <a:solidFill>
            <a:schemeClr val="accent1"/>
          </a:solidFill>
          <a:ln>
            <a:noFill/>
          </a:ln>
          <a:effectLst>
            <a:outerShdw blurRad="69850" dist="889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3" name="Google Shape;23;p47" descr="Typographic logo that represents Quality Matters" title="QM Quality Matters"/>
          <p:cNvPicPr preferRelativeResize="0"/>
          <p:nvPr/>
        </p:nvPicPr>
        <p:blipFill rotWithShape="1">
          <a:blip r:embed="rId3">
            <a:alphaModFix/>
          </a:blip>
          <a:srcRect/>
          <a:stretch/>
        </p:blipFill>
        <p:spPr>
          <a:xfrm>
            <a:off x="4010208" y="228398"/>
            <a:ext cx="1123584" cy="998741"/>
          </a:xfrm>
          <a:prstGeom prst="rect">
            <a:avLst/>
          </a:prstGeom>
          <a:noFill/>
          <a:ln>
            <a:noFill/>
          </a:ln>
          <a:effectLst>
            <a:outerShdw blurRad="82550" dist="88900" dir="2700000" algn="tl" rotWithShape="0">
              <a:srgbClr val="000000">
                <a:alpha val="29411"/>
              </a:srgbClr>
            </a:outerShdw>
          </a:effectLst>
        </p:spPr>
      </p:pic>
      <p:sp>
        <p:nvSpPr>
          <p:cNvPr id="24" name="Google Shape;24;p47"/>
          <p:cNvSpPr txBox="1"/>
          <p:nvPr/>
        </p:nvSpPr>
        <p:spPr>
          <a:xfrm>
            <a:off x="7621589" y="4932895"/>
            <a:ext cx="1450975" cy="215444"/>
          </a:xfrm>
          <a:prstGeom prst="rect">
            <a:avLst/>
          </a:prstGeom>
          <a:noFill/>
          <a:ln>
            <a:noFill/>
          </a:ln>
        </p:spPr>
        <p:txBody>
          <a:bodyPr spcFirstLastPara="1" wrap="square" lIns="91425" tIns="45700" rIns="0"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accent2"/>
                </a:solidFill>
                <a:latin typeface="Calibri"/>
                <a:ea typeface="Calibri"/>
                <a:cs typeface="Calibri"/>
                <a:sym typeface="Calibri"/>
              </a:rPr>
              <a:t>©2021 Quality Matters.</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49"/>
          <p:cNvSpPr/>
          <p:nvPr/>
        </p:nvSpPr>
        <p:spPr>
          <a:xfrm>
            <a:off x="0" y="4425950"/>
            <a:ext cx="9144000" cy="717550"/>
          </a:xfrm>
          <a:prstGeom prst="rect">
            <a:avLst/>
          </a:prstGeom>
          <a:solidFill>
            <a:schemeClr val="lt2"/>
          </a:solidFill>
          <a:ln>
            <a:noFill/>
          </a:ln>
          <a:effectLst>
            <a:outerShdw blurRad="50800" dist="38100" dir="16200000"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sp>
        <p:nvSpPr>
          <p:cNvPr id="30" name="Google Shape;30;p49"/>
          <p:cNvSpPr txBox="1">
            <a:spLocks noGrp="1"/>
          </p:cNvSpPr>
          <p:nvPr>
            <p:ph type="title"/>
          </p:nvPr>
        </p:nvSpPr>
        <p:spPr>
          <a:xfrm>
            <a:off x="457200" y="130172"/>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accent2"/>
                </a:solidFill>
                <a:latin typeface="Calibri"/>
                <a:ea typeface="Calibri"/>
                <a:cs typeface="Calibri"/>
                <a:sym typeface="Calibri"/>
              </a:defRPr>
            </a:lvl9pPr>
          </a:lstStyle>
          <a:p>
            <a:endParaRPr/>
          </a:p>
        </p:txBody>
      </p:sp>
      <p:sp>
        <p:nvSpPr>
          <p:cNvPr id="31" name="Google Shape;31;p49"/>
          <p:cNvSpPr txBox="1">
            <a:spLocks noGrp="1"/>
          </p:cNvSpPr>
          <p:nvPr>
            <p:ph type="body" idx="1"/>
          </p:nvPr>
        </p:nvSpPr>
        <p:spPr>
          <a:xfrm>
            <a:off x="457200" y="1090079"/>
            <a:ext cx="8229600" cy="30829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Trebuchet MS"/>
              <a:buAutoNum type="romanUcPeriod"/>
              <a:defRPr sz="3200" b="0" i="0" u="none" strike="noStrike" cap="none">
                <a:solidFill>
                  <a:schemeClr val="dk1"/>
                </a:solidFill>
                <a:latin typeface="Trebuchet MS"/>
                <a:ea typeface="Trebuchet MS"/>
                <a:cs typeface="Trebuchet MS"/>
                <a:sym typeface="Trebuchet MS"/>
              </a:defRPr>
            </a:lvl1pPr>
            <a:lvl2pPr marL="914400" marR="0" lvl="1" indent="-406400" algn="l" rtl="0">
              <a:lnSpc>
                <a:spcPct val="100000"/>
              </a:lnSpc>
              <a:spcBef>
                <a:spcPts val="560"/>
              </a:spcBef>
              <a:spcAft>
                <a:spcPts val="0"/>
              </a:spcAft>
              <a:buClr>
                <a:schemeClr val="dk1"/>
              </a:buClr>
              <a:buSzPts val="2800"/>
              <a:buFont typeface="Trebuchet MS"/>
              <a:buAutoNum type="alphaUcPeriod"/>
              <a:defRPr sz="2800" b="0" i="0" u="none" strike="noStrike" cap="none">
                <a:solidFill>
                  <a:schemeClr val="dk1"/>
                </a:solidFill>
                <a:latin typeface="Trebuchet MS"/>
                <a:ea typeface="Trebuchet MS"/>
                <a:cs typeface="Trebuchet MS"/>
                <a:sym typeface="Trebuchet MS"/>
              </a:defRPr>
            </a:lvl2pPr>
            <a:lvl3pPr marL="1371600" marR="0" lvl="2" indent="-411480" algn="l" rtl="0">
              <a:lnSpc>
                <a:spcPct val="100000"/>
              </a:lnSpc>
              <a:spcBef>
                <a:spcPts val="480"/>
              </a:spcBef>
              <a:spcAft>
                <a:spcPts val="0"/>
              </a:spcAft>
              <a:buClr>
                <a:schemeClr val="dk1"/>
              </a:buClr>
              <a:buSzPts val="2880"/>
              <a:buFont typeface="Arial"/>
              <a:buChar char="•"/>
              <a:defRPr sz="2400" b="0" i="0" u="none" strike="noStrike" cap="none">
                <a:solidFill>
                  <a:schemeClr val="dk1"/>
                </a:solidFill>
                <a:latin typeface="Trebuchet MS"/>
                <a:ea typeface="Trebuchet MS"/>
                <a:cs typeface="Trebuchet MS"/>
                <a:sym typeface="Trebuchet MS"/>
              </a:defRPr>
            </a:lvl3pPr>
            <a:lvl4pPr marL="1828800" marR="0" lvl="3" indent="-342900" algn="l" rtl="0">
              <a:lnSpc>
                <a:spcPct val="100000"/>
              </a:lnSpc>
              <a:spcBef>
                <a:spcPts val="400"/>
              </a:spcBef>
              <a:spcAft>
                <a:spcPts val="0"/>
              </a:spcAft>
              <a:buClr>
                <a:schemeClr val="dk1"/>
              </a:buClr>
              <a:buSzPts val="1800"/>
              <a:buFont typeface="Merriweather Sans"/>
              <a:buChar char="»"/>
              <a:defRPr sz="2000" b="0" i="0" u="none" strike="noStrike" cap="none">
                <a:solidFill>
                  <a:schemeClr val="dk1"/>
                </a:solidFill>
                <a:latin typeface="Trebuchet MS"/>
                <a:ea typeface="Trebuchet MS"/>
                <a:cs typeface="Trebuchet MS"/>
                <a:sym typeface="Trebuchet MS"/>
              </a:defRPr>
            </a:lvl4pPr>
            <a:lvl5pPr marL="2286000" marR="0" lvl="4" indent="-330200" algn="l" rtl="0">
              <a:lnSpc>
                <a:spcPct val="100000"/>
              </a:lnSpc>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pic>
        <p:nvPicPr>
          <p:cNvPr id="32" name="Google Shape;32;p49" descr="Typographic logo that represents Quality Matters" title="QM Quality Matters"/>
          <p:cNvPicPr preferRelativeResize="0"/>
          <p:nvPr/>
        </p:nvPicPr>
        <p:blipFill rotWithShape="1">
          <a:blip r:embed="rId8">
            <a:alphaModFix/>
          </a:blip>
          <a:srcRect/>
          <a:stretch/>
        </p:blipFill>
        <p:spPr>
          <a:xfrm>
            <a:off x="134938" y="4481513"/>
            <a:ext cx="644525" cy="571500"/>
          </a:xfrm>
          <a:prstGeom prst="rect">
            <a:avLst/>
          </a:prstGeom>
          <a:noFill/>
          <a:ln>
            <a:noFill/>
          </a:ln>
          <a:effectLst>
            <a:outerShdw blurRad="82550" dist="88900" dir="2700000" algn="tl" rotWithShape="0">
              <a:srgbClr val="000000">
                <a:alpha val="29411"/>
              </a:srgbClr>
            </a:outerShdw>
          </a:effectLst>
        </p:spPr>
      </p:pic>
      <p:sp>
        <p:nvSpPr>
          <p:cNvPr id="33" name="Google Shape;33;p49"/>
          <p:cNvSpPr txBox="1"/>
          <p:nvPr/>
        </p:nvSpPr>
        <p:spPr>
          <a:xfrm>
            <a:off x="876300" y="4594229"/>
            <a:ext cx="5040313" cy="4693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Helping you deliver on your online promise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chemeClr val="dk2"/>
                </a:solidFill>
                <a:latin typeface="Calibri"/>
                <a:ea typeface="Calibri"/>
                <a:cs typeface="Calibri"/>
                <a:sym typeface="Calibri"/>
              </a:rPr>
              <a:t>qualitymatters.org</a:t>
            </a:r>
            <a:endParaRPr sz="1000" b="0" i="0" u="none" strike="noStrike" cap="none">
              <a:solidFill>
                <a:schemeClr val="dk2"/>
              </a:solidFill>
              <a:latin typeface="Calibri"/>
              <a:ea typeface="Calibri"/>
              <a:cs typeface="Calibri"/>
              <a:sym typeface="Calibri"/>
            </a:endParaRPr>
          </a:p>
        </p:txBody>
      </p:sp>
      <p:sp>
        <p:nvSpPr>
          <p:cNvPr id="34" name="Google Shape;34;p49"/>
          <p:cNvSpPr txBox="1"/>
          <p:nvPr/>
        </p:nvSpPr>
        <p:spPr>
          <a:xfrm>
            <a:off x="7621589" y="4932895"/>
            <a:ext cx="1450975" cy="215444"/>
          </a:xfrm>
          <a:prstGeom prst="rect">
            <a:avLst/>
          </a:prstGeom>
          <a:noFill/>
          <a:ln>
            <a:noFill/>
          </a:ln>
        </p:spPr>
        <p:txBody>
          <a:bodyPr spcFirstLastPara="1" wrap="square" lIns="91425" tIns="45700" rIns="0"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accent2"/>
                </a:solidFill>
                <a:latin typeface="Calibri"/>
                <a:ea typeface="Calibri"/>
                <a:cs typeface="Calibri"/>
                <a:sym typeface="Calibri"/>
              </a:rPr>
              <a:t>©2021 Quality Matters</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
        <p:cNvGrpSpPr/>
        <p:nvPr/>
      </p:nvGrpSpPr>
      <p:grpSpPr>
        <a:xfrm>
          <a:off x="0" y="0"/>
          <a:ext cx="0" cy="0"/>
          <a:chOff x="0" y="0"/>
          <a:chExt cx="0" cy="0"/>
        </a:xfrm>
      </p:grpSpPr>
      <p:sp>
        <p:nvSpPr>
          <p:cNvPr id="60" name="Google Shape;60;p52"/>
          <p:cNvSpPr/>
          <p:nvPr/>
        </p:nvSpPr>
        <p:spPr>
          <a:xfrm>
            <a:off x="0" y="0"/>
            <a:ext cx="9144000" cy="4197350"/>
          </a:xfrm>
          <a:prstGeom prst="rect">
            <a:avLst/>
          </a:prstGeom>
          <a:solidFill>
            <a:schemeClr val="accent1"/>
          </a:solidFill>
          <a:ln>
            <a:noFill/>
          </a:ln>
          <a:effectLst>
            <a:outerShdw blurRad="69850" dist="889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61" name="Google Shape;61;p52"/>
          <p:cNvSpPr txBox="1"/>
          <p:nvPr/>
        </p:nvSpPr>
        <p:spPr>
          <a:xfrm>
            <a:off x="7621589" y="4932895"/>
            <a:ext cx="1450975" cy="215444"/>
          </a:xfrm>
          <a:prstGeom prst="rect">
            <a:avLst/>
          </a:prstGeom>
          <a:noFill/>
          <a:ln>
            <a:noFill/>
          </a:ln>
        </p:spPr>
        <p:txBody>
          <a:bodyPr spcFirstLastPara="1" wrap="square" lIns="91425" tIns="45700" rIns="0" bIns="45700" anchor="t" anchorCtr="0">
            <a:noAutofit/>
          </a:bodyPr>
          <a:lstStyle/>
          <a:p>
            <a:pPr marL="0" marR="0" lvl="0" indent="0" algn="r" rtl="0">
              <a:lnSpc>
                <a:spcPct val="100000"/>
              </a:lnSpc>
              <a:spcBef>
                <a:spcPts val="0"/>
              </a:spcBef>
              <a:spcAft>
                <a:spcPts val="0"/>
              </a:spcAft>
              <a:buClr>
                <a:srgbClr val="526C7C"/>
              </a:buClr>
              <a:buSzPts val="800"/>
              <a:buFont typeface="Calibri"/>
              <a:buNone/>
            </a:pPr>
            <a:r>
              <a:rPr lang="en-US" sz="800" b="0" i="0" u="none" strike="noStrike" cap="none">
                <a:solidFill>
                  <a:srgbClr val="526C7C"/>
                </a:solidFill>
                <a:latin typeface="Calibri"/>
                <a:ea typeface="Calibri"/>
                <a:cs typeface="Calibri"/>
                <a:sym typeface="Calibri"/>
              </a:rPr>
              <a:t>©2021 Quality Matters.</a:t>
            </a:r>
            <a:endParaRPr sz="1400" b="0" i="0" u="none" strike="noStrike" cap="none">
              <a:solidFill>
                <a:srgbClr val="000000"/>
              </a:solidFill>
              <a:latin typeface="Arial"/>
              <a:ea typeface="Arial"/>
              <a:cs typeface="Arial"/>
              <a:sym typeface="Arial"/>
            </a:endParaRPr>
          </a:p>
        </p:txBody>
      </p:sp>
      <p:pic>
        <p:nvPicPr>
          <p:cNvPr id="62" name="Google Shape;62;p52" descr="Typographic logo that represents Quality Matters" title="QM Quality Matters"/>
          <p:cNvPicPr preferRelativeResize="0"/>
          <p:nvPr/>
        </p:nvPicPr>
        <p:blipFill rotWithShape="1">
          <a:blip r:embed="rId6">
            <a:alphaModFix/>
          </a:blip>
          <a:srcRect/>
          <a:stretch/>
        </p:blipFill>
        <p:spPr>
          <a:xfrm>
            <a:off x="3774832" y="300039"/>
            <a:ext cx="1401758" cy="1246006"/>
          </a:xfrm>
          <a:prstGeom prst="rect">
            <a:avLst/>
          </a:prstGeom>
          <a:noFill/>
          <a:ln>
            <a:noFill/>
          </a:ln>
          <a:effectLst>
            <a:outerShdw blurRad="82550" dist="88900" dir="2700000" algn="tl" rotWithShape="0">
              <a:srgbClr val="000000">
                <a:alpha val="29411"/>
              </a:srgbClr>
            </a:outerShdw>
          </a:effectLst>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gif"/><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hyperlink" Target="https://www.qualitymatters.org/qa-resources/resource-center/articles-resources/ERI-Checklist"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eur01.safelinks.protection.outlook.com/?url=https://www.qualitymatters.org/qa-resources/resource-center/articles-resources/ERI-Checklist&amp;data=04|01|Jameel.Hasan@polytechnic.bh|53481f455e834a42c24e08d92eb0a7e9|dff1d5977de84a9abebbb167e22494d0|0|0|637592158540174743|Unknown|TWFpbGZsb3d8eyJWIjoiMC4wLjAwMDAiLCJQIjoiV2luMzIiLCJBTiI6Ik1haWwiLCJXVCI6Mn0%3D|1000&amp;sdata=5mH6oLMyhtsKsowOyD4GxftsDEu4F0g/iNy9ZV0vPro%3D&amp;reserved=0" TargetMode="External"/><Relationship Id="rId5" Type="http://schemas.openxmlformats.org/officeDocument/2006/relationships/hyperlink" Target="https://eur01.safelinks.protection.outlook.com/?url=https://www.qualitymatters.org/qa-resources/resource-center/articles-resources/ERI-Checklist&amp;data=04|01|Jameel.Hasan@polytechnic.bh|53481f455e834a42c24e08d92eb0a7e9|dff1d5977de84a9abebbb167e22494d0|0|0|637592158540164783|Unknown|TWFpbGZsb3d8eyJWIjoiMC4wLjAwMDAiLCJQIjoiV2luMzIiLCJBTiI6Ik1haWwiLCJXVCI6Mn0%3D|1000&amp;sdata=T53nbehILZLp55k2Q3HlY3UssmuApFt%2BdxBC%2BC9Bm3M%3D&amp;reserved=0"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eur01.safelinks.protection.outlook.com/?url=https://www.qualitymatters.org/bridge&amp;data=04|01|Jameel.Hasan@polytechnic.bh|53481f455e834a42c24e08d92eb0a7e9|dff1d5977de84a9abebbb167e22494d0|0|0|637592158540184695|Unknown|TWFpbGZsb3d8eyJWIjoiMC4wLjAwMDAiLCJQIjoiV2luMzIiLCJBTiI6Ik1haWwiLCJXVCI6Mn0%3D|1000&amp;sdata=ijEVLMxS6hJ86v94jXDpTBc4nRGY1HAuAkjKJzyg91I%3D&amp;reserved=0" TargetMode="External"/><Relationship Id="rId3" Type="http://schemas.openxmlformats.org/officeDocument/2006/relationships/hyperlink" Target="https://www.qualitymatters.org/bridge" TargetMode="External"/><Relationship Id="rId7" Type="http://schemas.openxmlformats.org/officeDocument/2006/relationships/hyperlink" Target="https://eur01.safelinks.protection.outlook.com/?url=https://www.qualitymatters.org/bridge&amp;data=04|01|Jameel.Hasan@polytechnic.bh|53481f455e834a42c24e08d92eb0a7e9|dff1d5977de84a9abebbb167e22494d0|0|0|637592158540174743|Unknown|TWFpbGZsb3d8eyJWIjoiMC4wLjAwMDAiLCJQIjoiV2luMzIiLCJBTiI6Ik1haWwiLCJXVCI6Mn0%3D|1000&amp;sdata=%2BS28qsIWkKc6kFIPAQmiBdCj/Lnblb/qj/5G%2BzImTqM%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qualitymatters.org/qa-resources/rubric-standards/higher-ed-rubric"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Reem.AlBuainain@polytechnic.bh" TargetMode="External"/><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mailto:Jameel.Hasan@polytechnic.bh" TargetMode="External"/><Relationship Id="rId10" Type="http://schemas.openxmlformats.org/officeDocument/2006/relationships/hyperlink" Target="mailto:ygao@qualitymatters.org" TargetMode="External"/><Relationship Id="rId4" Type="http://schemas.openxmlformats.org/officeDocument/2006/relationships/image" Target="../media/image9.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s://www.slideshare.net/IidaHokkanen/bloom-taxonomy-action-verbs-and-activitie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1.png"/><Relationship Id="rId4" Type="http://schemas.openxmlformats.org/officeDocument/2006/relationships/diagramData" Target="../diagrams/data2.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bh/url?sa=i&amp;rct=j&amp;q=&amp;esrc=s&amp;source=images&amp;cd=&amp;cad=rja&amp;uact=8&amp;ved=0ahUKEwiohO2zraHSAhXF2xoKHdxkDLEQjRwIBw&amp;url=http://www.fubiz.net/2013/05/10/powerful-waves/powerful-waves4/&amp;bvm=bv.147448319,d.d2s&amp;psig=AFQjCNG6u2aqY1-sYPHfe_WrEvXsHC91ng&amp;ust=1487772172240462" TargetMode="External"/><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eprints.usq.edu.au/27578/" TargetMode="External"/><Relationship Id="rId5" Type="http://schemas.openxmlformats.org/officeDocument/2006/relationships/hyperlink" Target="https://eprints.usq.edu.au/36255/1/INQAAHE%202019%20Conference%20Recognition%20of%20Bahrain%E2%80%99s%20National%20Qualifications%20Framework%20in%20the%20Wider%20World.pdf" TargetMode="Externa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eprints.usq.edu.au/27578/" TargetMode="External"/><Relationship Id="rId5" Type="http://schemas.openxmlformats.org/officeDocument/2006/relationships/hyperlink" Target="https://eprints.usq.edu.au/36255/1/INQAAHE%202019%20Conference%20Recognition%20of%20Bahrain%E2%80%99s%20National%20Qualifications%20Framework%20in%20the%20Wider%20World.pdf" TargetMode="Externa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hyperlink" Target="https://www.qualitymatters.org/index.php/qm-membership/faqs/qm-impact-research"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qmprogram.org/qmresources/subscriptions/subscribers.cfm?program=0" TargetMode="External"/><Relationship Id="rId5" Type="http://schemas.openxmlformats.org/officeDocument/2006/relationships/image" Target="../media/image7.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https://eur01.safelinks.protection.outlook.com/?url=https://www.qualitymatters.org/bridge&amp;data=04|01|Jameel.Hasan@polytechnic.bh|53481f455e834a42c24e08d92eb0a7e9|dff1d5977de84a9abebbb167e22494d0|0|0|637592158540184695|Unknown|TWFpbGZsb3d8eyJWIjoiMC4wLjAwMDAiLCJQIjoiV2luMzIiLCJBTiI6Ik1haWwiLCJXVCI6Mn0%3D|1000&amp;sdata=ijEVLMxS6hJ86v94jXDpTBc4nRGY1HAuAkjKJzyg91I%3D&amp;reserved=0" TargetMode="External"/><Relationship Id="rId3" Type="http://schemas.openxmlformats.org/officeDocument/2006/relationships/hyperlink" Target="https://eprints.usq.edu.au/27578/" TargetMode="External"/><Relationship Id="rId7" Type="http://schemas.openxmlformats.org/officeDocument/2006/relationships/hyperlink" Target="https://eur01.safelinks.protection.outlook.com/?url=https://www.qualitymatters.org/bridge&amp;data=04|01|Jameel.Hasan@polytechnic.bh|53481f455e834a42c24e08d92eb0a7e9|dff1d5977de84a9abebbb167e22494d0|0|0|637592158540174743|Unknown|TWFpbGZsb3d8eyJWIjoiMC4wLjAwMDAiLCJQIjoiV2luMzIiLCJBTiI6Ik1haWwiLCJXVCI6Mn0%3D|1000&amp;sdata=%2BS28qsIWkKc6kFIPAQmiBdCj/Lnblb/qj/5G%2BzImTqM%3D&amp;reserved=0" TargetMode="External"/><Relationship Id="rId12" Type="http://schemas.openxmlformats.org/officeDocument/2006/relationships/image" Target="../media/image7.png"/><Relationship Id="rId2" Type="http://schemas.openxmlformats.org/officeDocument/2006/relationships/hyperlink" Target="https://www.linkedin.com/feed/update/urn:li:activity:6796409469623390209/" TargetMode="External"/><Relationship Id="rId1" Type="http://schemas.openxmlformats.org/officeDocument/2006/relationships/slideLayout" Target="../slideLayouts/slideLayout4.xml"/><Relationship Id="rId6" Type="http://schemas.openxmlformats.org/officeDocument/2006/relationships/hyperlink" Target="https://www.qualitymatters.org/qa-resources/rubric-standards/higher-ed-rubric" TargetMode="External"/><Relationship Id="rId11" Type="http://schemas.openxmlformats.org/officeDocument/2006/relationships/image" Target="../media/image21.png"/><Relationship Id="rId5" Type="http://schemas.openxmlformats.org/officeDocument/2006/relationships/hyperlink" Target="http://eprints.usq.edu.au/36255/" TargetMode="External"/><Relationship Id="rId10" Type="http://schemas.openxmlformats.org/officeDocument/2006/relationships/hyperlink" Target="https://www.qmprogram.org/qmresources/subscriptions/subscribers.cfm?program=0" TargetMode="External"/><Relationship Id="rId4" Type="http://schemas.openxmlformats.org/officeDocument/2006/relationships/hyperlink" Target="https://eur01.safelinks.protection.outlook.com/?url=https://www.slideshare.net/IidaHokkanen/bloom-taxonomy-action-verbs-and-activities&amp;data=04|01|Jameel.Hasan@polytechnic.bh|53481f455e834a42c24e08d92eb0a7e9|dff1d5977de84a9abebbb167e22494d0|0|0|637592158540154827|Unknown|TWFpbGZsb3d8eyJWIjoiMC4wLjAwMDAiLCJQIjoiV2luMzIiLCJBTiI6Ik1haWwiLCJXVCI6Mn0%3D|1000&amp;sdata=pBhgSne3dSh33YDUGMMTNvzZaSTW/7wGg7VXQ3DiypY%3D&amp;reserved=0" TargetMode="External"/><Relationship Id="rId9" Type="http://schemas.openxmlformats.org/officeDocument/2006/relationships/hyperlink" Target="https://www.qualitymatters.org/qa-resources/resource-center/articles-resources/ERI-Checklis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qualitymatters.org/subscriber-map" TargetMode="External"/><Relationship Id="rId7" Type="http://schemas.openxmlformats.org/officeDocument/2006/relationships/hyperlink" Target="https://www.qmprogram.org/qmresources/subscriptions/subscribers.cfm?program=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allpapercave.com/manama-wallpapers" TargetMode="External"/><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s://www.linkedin.com/feed/update/urn:li:activity:67964094696233902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ctrTitle"/>
          </p:nvPr>
        </p:nvSpPr>
        <p:spPr>
          <a:xfrm>
            <a:off x="0" y="1620293"/>
            <a:ext cx="9075201" cy="151343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2600" b="1" dirty="0">
                <a:solidFill>
                  <a:schemeClr val="lt1"/>
                </a:solidFill>
                <a:latin typeface="Trebuchet MS"/>
                <a:ea typeface="Trebuchet MS"/>
                <a:cs typeface="Trebuchet MS"/>
                <a:sym typeface="Trebuchet MS"/>
              </a:rPr>
              <a:t>Quality Online/Digital Learning:</a:t>
            </a:r>
            <a:br>
              <a:rPr lang="en-US" sz="2600" b="1" dirty="0">
                <a:solidFill>
                  <a:schemeClr val="lt1"/>
                </a:solidFill>
                <a:latin typeface="Trebuchet MS"/>
                <a:ea typeface="Trebuchet MS"/>
                <a:cs typeface="Trebuchet MS"/>
                <a:sym typeface="Trebuchet MS"/>
              </a:rPr>
            </a:br>
            <a:r>
              <a:rPr lang="en-US" sz="2600" b="1" dirty="0">
                <a:latin typeface="Trebuchet MS"/>
                <a:ea typeface="Trebuchet MS"/>
                <a:cs typeface="Trebuchet MS"/>
                <a:sym typeface="Trebuchet MS"/>
              </a:rPr>
              <a:t> Ensure Academic Integrity through Authentic Assessments and Student Engagement</a:t>
            </a:r>
            <a:br>
              <a:rPr lang="en-US" sz="2600" b="1" dirty="0">
                <a:latin typeface="Trebuchet MS"/>
                <a:ea typeface="Trebuchet MS"/>
                <a:cs typeface="Trebuchet MS"/>
                <a:sym typeface="Trebuchet MS"/>
              </a:rPr>
            </a:br>
            <a:endParaRPr sz="2600" b="1" dirty="0">
              <a:latin typeface="Trebuchet MS"/>
              <a:ea typeface="Trebuchet MS"/>
              <a:cs typeface="Trebuchet MS"/>
              <a:sym typeface="Trebuchet MS"/>
            </a:endParaRPr>
          </a:p>
        </p:txBody>
      </p:sp>
      <p:sp>
        <p:nvSpPr>
          <p:cNvPr id="88" name="Google Shape;88;p1"/>
          <p:cNvSpPr txBox="1">
            <a:spLocks noGrp="1"/>
          </p:cNvSpPr>
          <p:nvPr>
            <p:ph type="subTitle" idx="1"/>
          </p:nvPr>
        </p:nvSpPr>
        <p:spPr>
          <a:xfrm>
            <a:off x="2648216" y="3143248"/>
            <a:ext cx="3950217" cy="6481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400" b="1">
                <a:solidFill>
                  <a:schemeClr val="lt1"/>
                </a:solidFill>
                <a:latin typeface="Calibri"/>
                <a:ea typeface="Calibri"/>
                <a:cs typeface="Calibri"/>
                <a:sym typeface="Calibri"/>
              </a:rPr>
              <a:t>INQAAHE Conference 2021</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June 7-10</a:t>
            </a:r>
            <a:endParaRPr sz="1600" b="1">
              <a:solidFill>
                <a:schemeClr val="lt1"/>
              </a:solidFill>
              <a:latin typeface="Calibri"/>
              <a:ea typeface="Calibri"/>
              <a:cs typeface="Calibri"/>
              <a:sym typeface="Calibri"/>
            </a:endParaRPr>
          </a:p>
        </p:txBody>
      </p:sp>
      <p:pic>
        <p:nvPicPr>
          <p:cNvPr id="89" name="Google Shape;89;p1"/>
          <p:cNvPicPr preferRelativeResize="0"/>
          <p:nvPr/>
        </p:nvPicPr>
        <p:blipFill>
          <a:blip r:embed="rId3">
            <a:alphaModFix/>
          </a:blip>
          <a:stretch>
            <a:fillRect/>
          </a:stretch>
        </p:blipFill>
        <p:spPr>
          <a:xfrm>
            <a:off x="1689493" y="3017080"/>
            <a:ext cx="1197782" cy="648124"/>
          </a:xfrm>
          <a:prstGeom prst="rect">
            <a:avLst/>
          </a:prstGeom>
          <a:noFill/>
          <a:ln>
            <a:noFill/>
          </a:ln>
        </p:spPr>
      </p:pic>
      <p:pic>
        <p:nvPicPr>
          <p:cNvPr id="6" name="Picture 2" descr="bahrain polytechnic brand case by .: Cristina Ludwig at Coroflot.com">
            <a:extLst>
              <a:ext uri="{FF2B5EF4-FFF2-40B4-BE49-F238E27FC236}">
                <a16:creationId xmlns:a16="http://schemas.microsoft.com/office/drawing/2014/main" id="{82CF0011-155F-4F08-90CE-2049BDD6F0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59" t="11828" r="8879" b="13518"/>
          <a:stretch/>
        </p:blipFill>
        <p:spPr bwMode="auto">
          <a:xfrm>
            <a:off x="6598433" y="3066411"/>
            <a:ext cx="881073" cy="559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a:spLocks noGrp="1"/>
          </p:cNvSpPr>
          <p:nvPr>
            <p:ph type="title"/>
          </p:nvPr>
        </p:nvSpPr>
        <p:spPr>
          <a:xfrm>
            <a:off x="457200" y="130172"/>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b="1" dirty="0">
                <a:solidFill>
                  <a:srgbClr val="C00000"/>
                </a:solidFill>
                <a:latin typeface="Trebuchet MS"/>
                <a:ea typeface="Trebuchet MS"/>
                <a:cs typeface="Trebuchet MS"/>
                <a:sym typeface="Trebuchet MS"/>
              </a:rPr>
              <a:t>Quality Matters </a:t>
            </a:r>
            <a:r>
              <a:rPr lang="en-US" sz="4000" b="1" dirty="0">
                <a:solidFill>
                  <a:schemeClr val="accent1"/>
                </a:solidFill>
                <a:latin typeface="Trebuchet MS"/>
                <a:ea typeface="Trebuchet MS"/>
                <a:cs typeface="Trebuchet MS"/>
                <a:sym typeface="Trebuchet MS"/>
              </a:rPr>
              <a:t>Process</a:t>
            </a:r>
            <a:endParaRPr b="1" dirty="0">
              <a:solidFill>
                <a:schemeClr val="accent1"/>
              </a:solidFill>
              <a:latin typeface="Calibri"/>
              <a:ea typeface="Calibri"/>
              <a:cs typeface="Calibri"/>
              <a:sym typeface="Calibri"/>
            </a:endParaRPr>
          </a:p>
        </p:txBody>
      </p:sp>
      <p:pic>
        <p:nvPicPr>
          <p:cNvPr id="164" name="Google Shape;164;p6" descr="HE-Sixth-Edition-Rubric-Workbook-Cover-no-outline-500px.png"/>
          <p:cNvPicPr preferRelativeResize="0"/>
          <p:nvPr/>
        </p:nvPicPr>
        <p:blipFill rotWithShape="1">
          <a:blip r:embed="rId3">
            <a:alphaModFix/>
          </a:blip>
          <a:srcRect/>
          <a:stretch/>
        </p:blipFill>
        <p:spPr>
          <a:xfrm>
            <a:off x="956662" y="1334051"/>
            <a:ext cx="1333180" cy="1563193"/>
          </a:xfrm>
          <a:prstGeom prst="rect">
            <a:avLst/>
          </a:prstGeom>
          <a:noFill/>
          <a:ln>
            <a:noFill/>
          </a:ln>
        </p:spPr>
      </p:pic>
      <p:pic>
        <p:nvPicPr>
          <p:cNvPr id="165" name="Google Shape;165;p6"/>
          <p:cNvPicPr preferRelativeResize="0"/>
          <p:nvPr/>
        </p:nvPicPr>
        <p:blipFill rotWithShape="1">
          <a:blip r:embed="rId4">
            <a:alphaModFix/>
          </a:blip>
          <a:srcRect/>
          <a:stretch/>
        </p:blipFill>
        <p:spPr>
          <a:xfrm>
            <a:off x="2827428" y="1334051"/>
            <a:ext cx="1485033" cy="1563193"/>
          </a:xfrm>
          <a:prstGeom prst="rect">
            <a:avLst/>
          </a:prstGeom>
          <a:noFill/>
          <a:ln>
            <a:noFill/>
          </a:ln>
        </p:spPr>
      </p:pic>
      <p:pic>
        <p:nvPicPr>
          <p:cNvPr id="166" name="Google Shape;166;p6"/>
          <p:cNvPicPr preferRelativeResize="0"/>
          <p:nvPr/>
        </p:nvPicPr>
        <p:blipFill rotWithShape="1">
          <a:blip r:embed="rId5">
            <a:alphaModFix/>
          </a:blip>
          <a:srcRect/>
          <a:stretch/>
        </p:blipFill>
        <p:spPr>
          <a:xfrm>
            <a:off x="4464424" y="1308095"/>
            <a:ext cx="2236054" cy="1589149"/>
          </a:xfrm>
          <a:prstGeom prst="rect">
            <a:avLst/>
          </a:prstGeom>
          <a:noFill/>
          <a:ln>
            <a:noFill/>
          </a:ln>
        </p:spPr>
      </p:pic>
      <p:pic>
        <p:nvPicPr>
          <p:cNvPr id="167" name="Google Shape;167;p6"/>
          <p:cNvPicPr preferRelativeResize="0"/>
          <p:nvPr/>
        </p:nvPicPr>
        <p:blipFill rotWithShape="1">
          <a:blip r:embed="rId6">
            <a:alphaModFix/>
          </a:blip>
          <a:srcRect/>
          <a:stretch/>
        </p:blipFill>
        <p:spPr>
          <a:xfrm>
            <a:off x="6835357" y="1146418"/>
            <a:ext cx="1641011" cy="1750826"/>
          </a:xfrm>
          <a:prstGeom prst="rect">
            <a:avLst/>
          </a:prstGeom>
          <a:noFill/>
          <a:ln>
            <a:noFill/>
          </a:ln>
        </p:spPr>
      </p:pic>
      <p:sp>
        <p:nvSpPr>
          <p:cNvPr id="168" name="Google Shape;168;p6"/>
          <p:cNvSpPr txBox="1"/>
          <p:nvPr/>
        </p:nvSpPr>
        <p:spPr>
          <a:xfrm>
            <a:off x="1137237" y="3119718"/>
            <a:ext cx="13139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Research-Supported Rubrics &amp; Standards</a:t>
            </a:r>
            <a:endParaRPr sz="1400" b="0" i="0" u="none" strike="noStrike" cap="none">
              <a:solidFill>
                <a:srgbClr val="000000"/>
              </a:solidFill>
              <a:latin typeface="Arial"/>
              <a:ea typeface="Arial"/>
              <a:cs typeface="Arial"/>
              <a:sym typeface="Arial"/>
            </a:endParaRPr>
          </a:p>
        </p:txBody>
      </p:sp>
      <p:sp>
        <p:nvSpPr>
          <p:cNvPr id="169" name="Google Shape;169;p6"/>
          <p:cNvSpPr txBox="1"/>
          <p:nvPr/>
        </p:nvSpPr>
        <p:spPr>
          <a:xfrm>
            <a:off x="3068490" y="3119717"/>
            <a:ext cx="13139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Professional Development Offerings &amp; Pathways</a:t>
            </a:r>
            <a:endParaRPr sz="1400" b="0" i="0" u="none" strike="noStrike" cap="none">
              <a:solidFill>
                <a:srgbClr val="000000"/>
              </a:solidFill>
              <a:latin typeface="Arial"/>
              <a:ea typeface="Arial"/>
              <a:cs typeface="Arial"/>
              <a:sym typeface="Arial"/>
            </a:endParaRPr>
          </a:p>
        </p:txBody>
      </p:sp>
      <p:sp>
        <p:nvSpPr>
          <p:cNvPr id="170" name="Google Shape;170;p6"/>
          <p:cNvSpPr txBox="1"/>
          <p:nvPr/>
        </p:nvSpPr>
        <p:spPr>
          <a:xfrm>
            <a:off x="5130812" y="3064567"/>
            <a:ext cx="13139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Peer Review Process for Courses and Programs</a:t>
            </a:r>
            <a:endParaRPr sz="1400" b="0" i="0" u="none" strike="noStrike" cap="none">
              <a:solidFill>
                <a:srgbClr val="000000"/>
              </a:solidFill>
              <a:latin typeface="Arial"/>
              <a:ea typeface="Arial"/>
              <a:cs typeface="Arial"/>
              <a:sym typeface="Arial"/>
            </a:endParaRPr>
          </a:p>
        </p:txBody>
      </p:sp>
      <p:sp>
        <p:nvSpPr>
          <p:cNvPr id="171" name="Google Shape;171;p6"/>
          <p:cNvSpPr txBox="1"/>
          <p:nvPr/>
        </p:nvSpPr>
        <p:spPr>
          <a:xfrm>
            <a:off x="6998877" y="3064567"/>
            <a:ext cx="13139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Guidance towards Continuum of Excellence</a:t>
            </a:r>
            <a:endParaRPr sz="1400" b="0" i="0" u="none" strike="noStrike" cap="none">
              <a:solidFill>
                <a:srgbClr val="000000"/>
              </a:solidFill>
              <a:latin typeface="Arial"/>
              <a:ea typeface="Arial"/>
              <a:cs typeface="Arial"/>
              <a:sym typeface="Arial"/>
            </a:endParaRPr>
          </a:p>
        </p:txBody>
      </p:sp>
      <p:pic>
        <p:nvPicPr>
          <p:cNvPr id="172" name="Google Shape;172;p6"/>
          <p:cNvPicPr preferRelativeResize="0"/>
          <p:nvPr/>
        </p:nvPicPr>
        <p:blipFill>
          <a:blip r:embed="rId7">
            <a:alphaModFix/>
          </a:blip>
          <a:stretch>
            <a:fillRect/>
          </a:stretch>
        </p:blipFill>
        <p:spPr>
          <a:xfrm>
            <a:off x="8087300" y="4396902"/>
            <a:ext cx="960351" cy="519650"/>
          </a:xfrm>
          <a:prstGeom prst="rect">
            <a:avLst/>
          </a:prstGeom>
          <a:noFill/>
          <a:ln>
            <a:noFill/>
          </a:ln>
        </p:spPr>
      </p:pic>
      <p:pic>
        <p:nvPicPr>
          <p:cNvPr id="12" name="Google Shape;330;p21">
            <a:extLst>
              <a:ext uri="{FF2B5EF4-FFF2-40B4-BE49-F238E27FC236}">
                <a16:creationId xmlns:a16="http://schemas.microsoft.com/office/drawing/2014/main" id="{5AEF4F21-5203-4596-96C4-8DF14FBB88DB}"/>
              </a:ext>
            </a:extLst>
          </p:cNvPr>
          <p:cNvPicPr preferRelativeResize="0"/>
          <p:nvPr/>
        </p:nvPicPr>
        <p:blipFill rotWithShape="1">
          <a:blip r:embed="rId8">
            <a:alphaModFix/>
          </a:blip>
          <a:srcRect/>
          <a:stretch/>
        </p:blipFill>
        <p:spPr>
          <a:xfrm>
            <a:off x="4382460" y="4296297"/>
            <a:ext cx="2725148" cy="7559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8"/>
          <p:cNvSpPr txBox="1">
            <a:spLocks noGrp="1"/>
          </p:cNvSpPr>
          <p:nvPr>
            <p:ph type="title"/>
          </p:nvPr>
        </p:nvSpPr>
        <p:spPr>
          <a:xfrm>
            <a:off x="3557" y="65492"/>
            <a:ext cx="8988552" cy="95073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dirty="0">
                <a:solidFill>
                  <a:schemeClr val="accent1"/>
                </a:solidFill>
                <a:latin typeface="Trebuchet MS"/>
                <a:ea typeface="Trebuchet MS"/>
                <a:cs typeface="Trebuchet MS"/>
                <a:sym typeface="Trebuchet MS"/>
              </a:rPr>
              <a:t>From </a:t>
            </a:r>
            <a:r>
              <a:rPr lang="en-US" sz="3600" b="1" dirty="0">
                <a:solidFill>
                  <a:schemeClr val="accent1"/>
                </a:solidFill>
                <a:latin typeface="Trebuchet MS"/>
                <a:ea typeface="Trebuchet MS"/>
                <a:cs typeface="Trebuchet MS"/>
                <a:sym typeface="Trebuchet MS"/>
              </a:rPr>
              <a:t>F2F Instruction </a:t>
            </a:r>
            <a:r>
              <a:rPr lang="en-US" sz="2800" dirty="0">
                <a:solidFill>
                  <a:schemeClr val="accent1"/>
                </a:solidFill>
                <a:latin typeface="Trebuchet MS"/>
                <a:ea typeface="Trebuchet MS"/>
                <a:cs typeface="Trebuchet MS"/>
                <a:sym typeface="Trebuchet MS"/>
              </a:rPr>
              <a:t>to</a:t>
            </a:r>
            <a:r>
              <a:rPr lang="en-US" sz="3600" b="1" dirty="0">
                <a:solidFill>
                  <a:schemeClr val="accent1"/>
                </a:solidFill>
                <a:latin typeface="Trebuchet MS"/>
                <a:ea typeface="Trebuchet MS"/>
                <a:cs typeface="Trebuchet MS"/>
                <a:sym typeface="Trebuchet MS"/>
              </a:rPr>
              <a:t> Remote Teaching</a:t>
            </a:r>
            <a:endParaRPr sz="3600" b="1" dirty="0">
              <a:solidFill>
                <a:srgbClr val="0070C0"/>
              </a:solidFill>
              <a:latin typeface="Trebuchet MS"/>
              <a:ea typeface="Trebuchet MS"/>
              <a:cs typeface="Trebuchet MS"/>
              <a:sym typeface="Trebuchet MS"/>
            </a:endParaRPr>
          </a:p>
        </p:txBody>
      </p:sp>
      <p:sp>
        <p:nvSpPr>
          <p:cNvPr id="189" name="Google Shape;189;p8" descr="Library of traditional classroom graphic free stock png files ..."/>
          <p:cNvSpPr/>
          <p:nvPr/>
        </p:nvSpPr>
        <p:spPr>
          <a:xfrm>
            <a:off x="155575" y="-144463"/>
            <a:ext cx="1561778" cy="15617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90" name="Google Shape;190;p8"/>
          <p:cNvPicPr preferRelativeResize="0"/>
          <p:nvPr/>
        </p:nvPicPr>
        <p:blipFill rotWithShape="1">
          <a:blip r:embed="rId3">
            <a:alphaModFix/>
          </a:blip>
          <a:srcRect l="9623" r="8510"/>
          <a:stretch/>
        </p:blipFill>
        <p:spPr>
          <a:xfrm>
            <a:off x="3039253" y="1075650"/>
            <a:ext cx="866270" cy="894475"/>
          </a:xfrm>
          <a:prstGeom prst="rect">
            <a:avLst/>
          </a:prstGeom>
          <a:noFill/>
          <a:ln>
            <a:noFill/>
          </a:ln>
        </p:spPr>
      </p:pic>
      <p:pic>
        <p:nvPicPr>
          <p:cNvPr id="191" name="Google Shape;191;p8"/>
          <p:cNvPicPr preferRelativeResize="0"/>
          <p:nvPr/>
        </p:nvPicPr>
        <p:blipFill rotWithShape="1">
          <a:blip r:embed="rId4">
            <a:alphaModFix/>
          </a:blip>
          <a:srcRect r="5471"/>
          <a:stretch/>
        </p:blipFill>
        <p:spPr>
          <a:xfrm>
            <a:off x="4759302" y="861772"/>
            <a:ext cx="944625" cy="1111095"/>
          </a:xfrm>
          <a:prstGeom prst="rect">
            <a:avLst/>
          </a:prstGeom>
          <a:noFill/>
          <a:ln>
            <a:noFill/>
          </a:ln>
        </p:spPr>
      </p:pic>
      <p:sp>
        <p:nvSpPr>
          <p:cNvPr id="192" name="Google Shape;192;p8"/>
          <p:cNvSpPr/>
          <p:nvPr/>
        </p:nvSpPr>
        <p:spPr>
          <a:xfrm>
            <a:off x="4166992" y="1292626"/>
            <a:ext cx="330841" cy="218699"/>
          </a:xfrm>
          <a:prstGeom prst="rightArrow">
            <a:avLst>
              <a:gd name="adj1" fmla="val 50000"/>
              <a:gd name="adj2" fmla="val 50000"/>
            </a:avLst>
          </a:prstGeom>
          <a:solidFill>
            <a:schemeClr val="accent1"/>
          </a:solidFill>
          <a:ln w="25400" cap="flat" cmpd="sng">
            <a:solidFill>
              <a:srgbClr val="162F7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3" name="Google Shape;193;p8"/>
          <p:cNvSpPr txBox="1"/>
          <p:nvPr/>
        </p:nvSpPr>
        <p:spPr>
          <a:xfrm>
            <a:off x="752781" y="2049431"/>
            <a:ext cx="8239328"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Arial"/>
                <a:ea typeface="Arial"/>
                <a:cs typeface="Arial"/>
                <a:sym typeface="Arial"/>
              </a:rPr>
              <a:t>F2F vs Remote: difference in structure &amp; delivery</a:t>
            </a:r>
            <a:endParaRPr sz="1800" dirty="0"/>
          </a:p>
          <a:p>
            <a:pPr marL="285750" marR="0" lvl="0" indent="-28575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Arial"/>
                <a:ea typeface="Arial"/>
                <a:cs typeface="Arial"/>
                <a:sym typeface="Arial"/>
              </a:rPr>
              <a:t>Allow flexibility &amp; accommodation (avoid total conversion)</a:t>
            </a:r>
            <a:endParaRPr sz="1800" dirty="0"/>
          </a:p>
          <a:p>
            <a:pPr marL="285750" marR="0" lvl="0" indent="-28575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Arial"/>
                <a:ea typeface="Arial"/>
                <a:cs typeface="Arial"/>
                <a:sym typeface="Arial"/>
              </a:rPr>
              <a:t>Ensure academic integrity in assessments</a:t>
            </a:r>
            <a:endParaRPr sz="1800" dirty="0"/>
          </a:p>
          <a:p>
            <a:pPr marL="285750" marR="0" lvl="0" indent="-28575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Arial"/>
                <a:ea typeface="Arial"/>
                <a:cs typeface="Arial"/>
                <a:sym typeface="Arial"/>
              </a:rPr>
              <a:t>Instructor’s teaching presence &amp; support</a:t>
            </a:r>
            <a:endParaRPr sz="1800" dirty="0"/>
          </a:p>
          <a:p>
            <a:pPr marL="285750" marR="0" lvl="0" indent="-28575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Arial"/>
                <a:ea typeface="Arial"/>
                <a:cs typeface="Arial"/>
                <a:sym typeface="Arial"/>
              </a:rPr>
              <a:t>Student engagement, engagement, engagement!</a:t>
            </a:r>
            <a:endParaRPr sz="1800" dirty="0"/>
          </a:p>
          <a:p>
            <a:pPr marL="285750" marR="0" lvl="0" indent="-28575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C00000"/>
                </a:solidFill>
                <a:latin typeface="Arial"/>
                <a:ea typeface="Arial"/>
                <a:cs typeface="Arial"/>
                <a:sym typeface="Arial"/>
              </a:rPr>
              <a:t>Key: faculty training &amp; paradigm change</a:t>
            </a:r>
            <a:endParaRPr sz="1800" b="0" i="0" u="none" strike="noStrike" cap="none" dirty="0">
              <a:solidFill>
                <a:srgbClr val="C00000"/>
              </a:solidFill>
              <a:latin typeface="Arial"/>
              <a:ea typeface="Arial"/>
              <a:cs typeface="Arial"/>
              <a:sym typeface="Arial"/>
            </a:endParaRPr>
          </a:p>
        </p:txBody>
      </p:sp>
      <p:pic>
        <p:nvPicPr>
          <p:cNvPr id="194" name="Google Shape;194;p8"/>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9" name="Google Shape;330;p21">
            <a:extLst>
              <a:ext uri="{FF2B5EF4-FFF2-40B4-BE49-F238E27FC236}">
                <a16:creationId xmlns:a16="http://schemas.microsoft.com/office/drawing/2014/main" id="{B5D9F5F4-CC10-4204-BA88-555DE20C4C89}"/>
              </a:ext>
            </a:extLst>
          </p:cNvPr>
          <p:cNvPicPr preferRelativeResize="0"/>
          <p:nvPr/>
        </p:nvPicPr>
        <p:blipFill rotWithShape="1">
          <a:blip r:embed="rId6">
            <a:alphaModFix/>
          </a:blip>
          <a:srcRect/>
          <a:stretch/>
        </p:blipFill>
        <p:spPr>
          <a:xfrm>
            <a:off x="4488173" y="4359264"/>
            <a:ext cx="2725148" cy="75597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9">
            <a:hlinkClick r:id="rId3"/>
          </p:cNvPr>
          <p:cNvPicPr preferRelativeResize="0"/>
          <p:nvPr/>
        </p:nvPicPr>
        <p:blipFill rotWithShape="1">
          <a:blip r:embed="rId4">
            <a:alphaModFix/>
          </a:blip>
          <a:srcRect l="1352"/>
          <a:stretch/>
        </p:blipFill>
        <p:spPr>
          <a:xfrm>
            <a:off x="751477" y="0"/>
            <a:ext cx="8333800" cy="4969565"/>
          </a:xfrm>
          <a:prstGeom prst="rect">
            <a:avLst/>
          </a:prstGeom>
          <a:noFill/>
          <a:ln>
            <a:noFill/>
          </a:ln>
        </p:spPr>
      </p:pic>
      <p:sp>
        <p:nvSpPr>
          <p:cNvPr id="2" name="Rectangle 1">
            <a:extLst>
              <a:ext uri="{FF2B5EF4-FFF2-40B4-BE49-F238E27FC236}">
                <a16:creationId xmlns:a16="http://schemas.microsoft.com/office/drawing/2014/main" id="{21416917-2FCC-4D6D-A982-004940D59C2B}"/>
              </a:ext>
            </a:extLst>
          </p:cNvPr>
          <p:cNvSpPr/>
          <p:nvPr/>
        </p:nvSpPr>
        <p:spPr>
          <a:xfrm>
            <a:off x="58723" y="978961"/>
            <a:ext cx="816492" cy="2708434"/>
          </a:xfrm>
          <a:prstGeom prst="rect">
            <a:avLst/>
          </a:prstGeom>
        </p:spPr>
        <p:txBody>
          <a:bodyPr wrap="square">
            <a:spAutoFit/>
          </a:bodyPr>
          <a:lstStyle/>
          <a:p>
            <a:pPr marL="114300" indent="0">
              <a:buNone/>
            </a:pPr>
            <a:r>
              <a:rPr lang="en-US" sz="1000" dirty="0"/>
              <a:t>Source: Quality Matters. (2020, March) </a:t>
            </a:r>
            <a:r>
              <a:rPr lang="en-US" sz="1000" u="sng" dirty="0">
                <a:hlinkClick r:id="rId5"/>
              </a:rPr>
              <a:t>https://</a:t>
            </a:r>
            <a:r>
              <a:rPr lang="en-US" sz="1000" u="sng" dirty="0">
                <a:hlinkClick r:id="rId6"/>
              </a:rPr>
              <a:t>www.qualitymatters.org/qa-resources/resource-center/articles-resources/ERI-Checklist</a:t>
            </a:r>
            <a:endParaRPr lang="en-US"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1"/>
          <p:cNvSpPr txBox="1">
            <a:spLocks noGrp="1"/>
          </p:cNvSpPr>
          <p:nvPr>
            <p:ph type="title"/>
          </p:nvPr>
        </p:nvSpPr>
        <p:spPr>
          <a:xfrm>
            <a:off x="-163383" y="212004"/>
            <a:ext cx="9307383" cy="90834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a:solidFill>
                  <a:schemeClr val="accent1"/>
                </a:solidFill>
                <a:latin typeface="Trebuchet MS"/>
                <a:ea typeface="Trebuchet MS"/>
                <a:cs typeface="Trebuchet MS"/>
                <a:sym typeface="Trebuchet MS"/>
              </a:rPr>
              <a:t>From</a:t>
            </a:r>
            <a:r>
              <a:rPr lang="en-US" sz="3600" b="1">
                <a:solidFill>
                  <a:schemeClr val="accent1"/>
                </a:solidFill>
                <a:latin typeface="Trebuchet MS"/>
                <a:ea typeface="Trebuchet MS"/>
                <a:cs typeface="Trebuchet MS"/>
                <a:sym typeface="Trebuchet MS"/>
              </a:rPr>
              <a:t> Remote Teaching </a:t>
            </a:r>
            <a:r>
              <a:rPr lang="en-US" sz="2800">
                <a:solidFill>
                  <a:schemeClr val="accent1"/>
                </a:solidFill>
                <a:latin typeface="Trebuchet MS"/>
                <a:ea typeface="Trebuchet MS"/>
                <a:cs typeface="Trebuchet MS"/>
                <a:sym typeface="Trebuchet MS"/>
              </a:rPr>
              <a:t>to</a:t>
            </a:r>
            <a:r>
              <a:rPr lang="en-US" sz="3600" b="1">
                <a:solidFill>
                  <a:schemeClr val="accent1"/>
                </a:solidFill>
                <a:latin typeface="Trebuchet MS"/>
                <a:ea typeface="Trebuchet MS"/>
                <a:cs typeface="Trebuchet MS"/>
                <a:sym typeface="Trebuchet MS"/>
              </a:rPr>
              <a:t> Quality Online</a:t>
            </a:r>
            <a:endParaRPr sz="3600" b="1">
              <a:solidFill>
                <a:srgbClr val="0070C0"/>
              </a:solidFill>
              <a:latin typeface="Trebuchet MS"/>
              <a:ea typeface="Trebuchet MS"/>
              <a:cs typeface="Trebuchet MS"/>
              <a:sym typeface="Trebuchet MS"/>
            </a:endParaRPr>
          </a:p>
        </p:txBody>
      </p:sp>
      <p:sp>
        <p:nvSpPr>
          <p:cNvPr id="219" name="Google Shape;219;p11" descr="Library of traditional classroom graphic free stock png files ..."/>
          <p:cNvSpPr/>
          <p:nvPr/>
        </p:nvSpPr>
        <p:spPr>
          <a:xfrm>
            <a:off x="155575" y="-144463"/>
            <a:ext cx="1561778" cy="15617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20" name="Google Shape;220;p11"/>
          <p:cNvPicPr preferRelativeResize="0"/>
          <p:nvPr/>
        </p:nvPicPr>
        <p:blipFill rotWithShape="1">
          <a:blip r:embed="rId3">
            <a:alphaModFix/>
          </a:blip>
          <a:srcRect r="5471"/>
          <a:stretch/>
        </p:blipFill>
        <p:spPr>
          <a:xfrm>
            <a:off x="2820664" y="1023682"/>
            <a:ext cx="1052382" cy="1237842"/>
          </a:xfrm>
          <a:prstGeom prst="rect">
            <a:avLst/>
          </a:prstGeom>
          <a:noFill/>
          <a:ln>
            <a:noFill/>
          </a:ln>
        </p:spPr>
      </p:pic>
      <p:sp>
        <p:nvSpPr>
          <p:cNvPr id="221" name="Google Shape;221;p11"/>
          <p:cNvSpPr/>
          <p:nvPr/>
        </p:nvSpPr>
        <p:spPr>
          <a:xfrm>
            <a:off x="4332362" y="1460303"/>
            <a:ext cx="330841" cy="218699"/>
          </a:xfrm>
          <a:prstGeom prst="rightArrow">
            <a:avLst>
              <a:gd name="adj1" fmla="val 50000"/>
              <a:gd name="adj2" fmla="val 50000"/>
            </a:avLst>
          </a:prstGeom>
          <a:solidFill>
            <a:schemeClr val="accent1"/>
          </a:solidFill>
          <a:ln w="25400" cap="flat" cmpd="sng">
            <a:solidFill>
              <a:srgbClr val="162F7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2" name="Google Shape;222;p11"/>
          <p:cNvSpPr txBox="1"/>
          <p:nvPr/>
        </p:nvSpPr>
        <p:spPr>
          <a:xfrm>
            <a:off x="39979" y="2380704"/>
            <a:ext cx="9246447" cy="138499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Phase 1 – ALIGN objectives with assessment/content/activities</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Phase 2 – ENGAGE learners with meaningful interactions and active learning</a:t>
            </a:r>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Phase 3 – CONNECT course components / support / services</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C00000"/>
                </a:solidFill>
                <a:latin typeface="Arial"/>
                <a:ea typeface="Arial"/>
                <a:cs typeface="Arial"/>
                <a:sym typeface="Arial"/>
              </a:rPr>
              <a:t>Key: Purposeful &amp; deliberate course/program planning &amp; design</a:t>
            </a:r>
            <a:endParaRPr sz="2400" b="0" i="0" u="none" strike="noStrike" cap="none">
              <a:solidFill>
                <a:srgbClr val="C00000"/>
              </a:solidFill>
              <a:latin typeface="Arial"/>
              <a:ea typeface="Arial"/>
              <a:cs typeface="Arial"/>
              <a:sym typeface="Arial"/>
            </a:endParaRPr>
          </a:p>
        </p:txBody>
      </p:sp>
      <p:pic>
        <p:nvPicPr>
          <p:cNvPr id="223" name="Google Shape;223;p11"/>
          <p:cNvPicPr preferRelativeResize="0"/>
          <p:nvPr/>
        </p:nvPicPr>
        <p:blipFill rotWithShape="1">
          <a:blip r:embed="rId4">
            <a:alphaModFix/>
          </a:blip>
          <a:srcRect/>
          <a:stretch/>
        </p:blipFill>
        <p:spPr>
          <a:xfrm>
            <a:off x="4976357" y="1023682"/>
            <a:ext cx="1262437" cy="1062570"/>
          </a:xfrm>
          <a:prstGeom prst="rect">
            <a:avLst/>
          </a:prstGeom>
          <a:noFill/>
          <a:ln>
            <a:noFill/>
          </a:ln>
        </p:spPr>
      </p:pic>
      <p:pic>
        <p:nvPicPr>
          <p:cNvPr id="224" name="Google Shape;224;p11"/>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9" name="Google Shape;330;p21">
            <a:extLst>
              <a:ext uri="{FF2B5EF4-FFF2-40B4-BE49-F238E27FC236}">
                <a16:creationId xmlns:a16="http://schemas.microsoft.com/office/drawing/2014/main" id="{2A5EDFFB-24AA-4489-B39C-F479F658E4D0}"/>
              </a:ext>
            </a:extLst>
          </p:cNvPr>
          <p:cNvPicPr preferRelativeResize="0"/>
          <p:nvPr/>
        </p:nvPicPr>
        <p:blipFill rotWithShape="1">
          <a:blip r:embed="rId6">
            <a:alphaModFix/>
          </a:blip>
          <a:srcRect/>
          <a:stretch/>
        </p:blipFill>
        <p:spPr>
          <a:xfrm>
            <a:off x="4382460" y="4296297"/>
            <a:ext cx="2725148" cy="7559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2">
            <a:hlinkClick r:id="rId3"/>
          </p:cNvPr>
          <p:cNvPicPr preferRelativeResize="0"/>
          <p:nvPr/>
        </p:nvPicPr>
        <p:blipFill rotWithShape="1">
          <a:blip r:embed="rId4">
            <a:alphaModFix/>
          </a:blip>
          <a:srcRect r="392" b="5904"/>
          <a:stretch/>
        </p:blipFill>
        <p:spPr>
          <a:xfrm>
            <a:off x="0" y="0"/>
            <a:ext cx="9108141" cy="4249162"/>
          </a:xfrm>
          <a:prstGeom prst="rect">
            <a:avLst/>
          </a:prstGeom>
          <a:noFill/>
          <a:ln>
            <a:noFill/>
          </a:ln>
        </p:spPr>
      </p:pic>
      <p:pic>
        <p:nvPicPr>
          <p:cNvPr id="230" name="Google Shape;230;p12"/>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4" name="Google Shape;330;p21">
            <a:extLst>
              <a:ext uri="{FF2B5EF4-FFF2-40B4-BE49-F238E27FC236}">
                <a16:creationId xmlns:a16="http://schemas.microsoft.com/office/drawing/2014/main" id="{D9011292-50CB-4851-8B44-D094B4E7DDDF}"/>
              </a:ext>
            </a:extLst>
          </p:cNvPr>
          <p:cNvPicPr preferRelativeResize="0"/>
          <p:nvPr/>
        </p:nvPicPr>
        <p:blipFill rotWithShape="1">
          <a:blip r:embed="rId6">
            <a:alphaModFix/>
          </a:blip>
          <a:srcRect/>
          <a:stretch/>
        </p:blipFill>
        <p:spPr>
          <a:xfrm>
            <a:off x="4303241" y="4406023"/>
            <a:ext cx="2725148" cy="755970"/>
          </a:xfrm>
          <a:prstGeom prst="rect">
            <a:avLst/>
          </a:prstGeom>
          <a:noFill/>
          <a:ln>
            <a:noFill/>
          </a:ln>
        </p:spPr>
      </p:pic>
      <p:sp>
        <p:nvSpPr>
          <p:cNvPr id="2" name="Rectangle 1">
            <a:extLst>
              <a:ext uri="{FF2B5EF4-FFF2-40B4-BE49-F238E27FC236}">
                <a16:creationId xmlns:a16="http://schemas.microsoft.com/office/drawing/2014/main" id="{80DDA68B-24FD-43F3-94FE-DAADBB672434}"/>
              </a:ext>
            </a:extLst>
          </p:cNvPr>
          <p:cNvSpPr/>
          <p:nvPr/>
        </p:nvSpPr>
        <p:spPr>
          <a:xfrm>
            <a:off x="35859" y="3958261"/>
            <a:ext cx="8923583" cy="246221"/>
          </a:xfrm>
          <a:prstGeom prst="rect">
            <a:avLst/>
          </a:prstGeom>
        </p:spPr>
        <p:txBody>
          <a:bodyPr wrap="square">
            <a:spAutoFit/>
          </a:bodyPr>
          <a:lstStyle/>
          <a:p>
            <a:pPr marL="114300" indent="0">
              <a:buNone/>
            </a:pPr>
            <a:r>
              <a:rPr lang="en-US" sz="1000" dirty="0"/>
              <a:t>Source: Quality Matters. (2020, June) </a:t>
            </a:r>
            <a:r>
              <a:rPr lang="en-US" sz="1000" u="sng" dirty="0">
                <a:hlinkClick r:id="rId7"/>
              </a:rPr>
              <a:t>https://</a:t>
            </a:r>
            <a:r>
              <a:rPr lang="en-US" sz="1000" u="sng" dirty="0">
                <a:hlinkClick r:id="rId8"/>
              </a:rPr>
              <a:t>www.qualitymatters.org/bridge</a:t>
            </a:r>
            <a:r>
              <a:rPr lang="en-US" sz="10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txBox="1">
            <a:spLocks noGrp="1"/>
          </p:cNvSpPr>
          <p:nvPr>
            <p:ph type="title"/>
          </p:nvPr>
        </p:nvSpPr>
        <p:spPr>
          <a:xfrm>
            <a:off x="449035" y="987422"/>
            <a:ext cx="8237765" cy="60708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200" b="1">
                <a:solidFill>
                  <a:srgbClr val="C00000"/>
                </a:solidFill>
                <a:latin typeface="Arial"/>
                <a:ea typeface="Arial"/>
                <a:cs typeface="Arial"/>
                <a:sym typeface="Arial"/>
              </a:rPr>
              <a:t>QM</a:t>
            </a:r>
            <a:r>
              <a:rPr lang="en-US" sz="3200" b="1">
                <a:solidFill>
                  <a:schemeClr val="accent1"/>
                </a:solidFill>
                <a:latin typeface="Arial"/>
                <a:ea typeface="Arial"/>
                <a:cs typeface="Arial"/>
                <a:sym typeface="Arial"/>
              </a:rPr>
              <a:t> Rubric Standards for Course Design</a:t>
            </a:r>
            <a:endParaRPr sz="3200" b="1">
              <a:solidFill>
                <a:schemeClr val="accent1"/>
              </a:solidFill>
              <a:latin typeface="Arial"/>
              <a:ea typeface="Arial"/>
              <a:cs typeface="Arial"/>
              <a:sym typeface="Arial"/>
            </a:endParaRPr>
          </a:p>
        </p:txBody>
      </p:sp>
      <p:sp>
        <p:nvSpPr>
          <p:cNvPr id="236" name="Google Shape;236;p13"/>
          <p:cNvSpPr txBox="1"/>
          <p:nvPr/>
        </p:nvSpPr>
        <p:spPr>
          <a:xfrm>
            <a:off x="457200" y="130172"/>
            <a:ext cx="8229600" cy="8572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4400" b="1" i="0" u="none" strike="noStrike" cap="none">
                <a:solidFill>
                  <a:schemeClr val="accent1"/>
                </a:solidFill>
                <a:latin typeface="Trebuchet MS"/>
                <a:ea typeface="Trebuchet MS"/>
                <a:cs typeface="Trebuchet MS"/>
                <a:sym typeface="Trebuchet MS"/>
              </a:rPr>
              <a:t>Quality at </a:t>
            </a:r>
            <a:r>
              <a:rPr lang="en-US" sz="4400" b="1" i="0" u="none" strike="noStrike" cap="none">
                <a:solidFill>
                  <a:srgbClr val="C00000"/>
                </a:solidFill>
                <a:latin typeface="Trebuchet MS"/>
                <a:ea typeface="Trebuchet MS"/>
                <a:cs typeface="Trebuchet MS"/>
                <a:sym typeface="Trebuchet MS"/>
              </a:rPr>
              <a:t>Course </a:t>
            </a:r>
            <a:r>
              <a:rPr lang="en-US" sz="4400" b="1" i="0" u="none" strike="noStrike" cap="none">
                <a:solidFill>
                  <a:schemeClr val="accent1"/>
                </a:solidFill>
                <a:latin typeface="Trebuchet MS"/>
                <a:ea typeface="Trebuchet MS"/>
                <a:cs typeface="Trebuchet MS"/>
                <a:sym typeface="Trebuchet MS"/>
              </a:rPr>
              <a:t>Level</a:t>
            </a:r>
            <a:endParaRPr sz="4400" b="1" i="0" u="none" strike="noStrike" cap="none">
              <a:solidFill>
                <a:schemeClr val="accent1"/>
              </a:solidFill>
              <a:latin typeface="Trebuchet MS"/>
              <a:ea typeface="Trebuchet MS"/>
              <a:cs typeface="Trebuchet MS"/>
              <a:sym typeface="Trebuchet MS"/>
            </a:endParaRPr>
          </a:p>
        </p:txBody>
      </p:sp>
      <p:sp>
        <p:nvSpPr>
          <p:cNvPr id="237" name="Google Shape;237;p13"/>
          <p:cNvSpPr/>
          <p:nvPr/>
        </p:nvSpPr>
        <p:spPr>
          <a:xfrm>
            <a:off x="797597" y="1734344"/>
            <a:ext cx="6968177" cy="2554545"/>
          </a:xfrm>
          <a:prstGeom prst="rect">
            <a:avLst/>
          </a:prstGeom>
          <a:noFill/>
          <a:ln>
            <a:noFill/>
          </a:ln>
        </p:spPr>
        <p:txBody>
          <a:bodyPr spcFirstLastPara="1" wrap="square" lIns="91425" tIns="45700" rIns="91425" bIns="45700" anchor="t" anchorCtr="0">
            <a:spAutoFit/>
          </a:bodyPr>
          <a:lstStyle/>
          <a:p>
            <a:pPr marL="571500" marR="0" lvl="0" indent="-558800" algn="l" rtl="0">
              <a:lnSpc>
                <a:spcPct val="100000"/>
              </a:lnSpc>
              <a:spcBef>
                <a:spcPts val="0"/>
              </a:spcBef>
              <a:spcAft>
                <a:spcPts val="0"/>
              </a:spcAft>
              <a:buClr>
                <a:schemeClr val="dk1"/>
              </a:buClr>
              <a:buSzPts val="3000"/>
              <a:buFont typeface="Noto Sans Symbols"/>
              <a:buChar char="✓"/>
            </a:pPr>
            <a:r>
              <a:rPr lang="en-US" sz="2800" b="0" i="0" u="none" strike="noStrike" cap="none">
                <a:solidFill>
                  <a:srgbClr val="000000"/>
                </a:solidFill>
                <a:latin typeface="Arial"/>
                <a:ea typeface="Arial"/>
                <a:cs typeface="Arial"/>
                <a:sym typeface="Arial"/>
              </a:rPr>
              <a:t>Higher Education Rubric</a:t>
            </a:r>
            <a:endParaRPr/>
          </a:p>
          <a:p>
            <a:pPr marL="571500" marR="0" lvl="0" indent="-558800" algn="l" rtl="0">
              <a:lnSpc>
                <a:spcPct val="100000"/>
              </a:lnSpc>
              <a:spcBef>
                <a:spcPts val="640"/>
              </a:spcBef>
              <a:spcAft>
                <a:spcPts val="0"/>
              </a:spcAft>
              <a:buClr>
                <a:schemeClr val="dk1"/>
              </a:buClr>
              <a:buSzPts val="3000"/>
              <a:buFont typeface="Noto Sans Symbols"/>
              <a:buChar char="✓"/>
            </a:pPr>
            <a:r>
              <a:rPr lang="en-US" sz="2800" b="0" i="0" u="none" strike="noStrike" cap="none">
                <a:solidFill>
                  <a:srgbClr val="000000"/>
                </a:solidFill>
                <a:latin typeface="Arial"/>
                <a:ea typeface="Arial"/>
                <a:cs typeface="Arial"/>
                <a:sym typeface="Arial"/>
              </a:rPr>
              <a:t>Higher Education Publisher Rubric</a:t>
            </a:r>
            <a:endParaRPr/>
          </a:p>
          <a:p>
            <a:pPr marL="571500" marR="0" lvl="0" indent="-558800" algn="l" rtl="0">
              <a:lnSpc>
                <a:spcPct val="100000"/>
              </a:lnSpc>
              <a:spcBef>
                <a:spcPts val="640"/>
              </a:spcBef>
              <a:spcAft>
                <a:spcPts val="0"/>
              </a:spcAft>
              <a:buClr>
                <a:schemeClr val="dk1"/>
              </a:buClr>
              <a:buSzPts val="3000"/>
              <a:buFont typeface="Noto Sans Symbols"/>
              <a:buChar char="✓"/>
            </a:pPr>
            <a:r>
              <a:rPr lang="en-US" sz="2800" b="0" i="0" u="none" strike="noStrike" cap="none">
                <a:solidFill>
                  <a:srgbClr val="000000"/>
                </a:solidFill>
                <a:latin typeface="Arial"/>
                <a:ea typeface="Arial"/>
                <a:cs typeface="Arial"/>
                <a:sym typeface="Arial"/>
              </a:rPr>
              <a:t>K-12 Secondary Education Rubric</a:t>
            </a:r>
            <a:endParaRPr/>
          </a:p>
          <a:p>
            <a:pPr marL="571500" marR="0" lvl="0" indent="-558800" algn="l" rtl="0">
              <a:lnSpc>
                <a:spcPct val="100000"/>
              </a:lnSpc>
              <a:spcBef>
                <a:spcPts val="640"/>
              </a:spcBef>
              <a:spcAft>
                <a:spcPts val="0"/>
              </a:spcAft>
              <a:buClr>
                <a:schemeClr val="dk1"/>
              </a:buClr>
              <a:buSzPts val="3000"/>
              <a:buFont typeface="Noto Sans Symbols"/>
              <a:buChar char="✓"/>
            </a:pPr>
            <a:r>
              <a:rPr lang="en-US" sz="2800" b="0" i="0" u="none" strike="noStrike" cap="none">
                <a:solidFill>
                  <a:srgbClr val="000000"/>
                </a:solidFill>
                <a:latin typeface="Arial"/>
                <a:ea typeface="Arial"/>
                <a:cs typeface="Arial"/>
                <a:sym typeface="Arial"/>
              </a:rPr>
              <a:t>K-12 Secondary Ed Publisher Rubric</a:t>
            </a:r>
            <a:endParaRPr/>
          </a:p>
          <a:p>
            <a:pPr marL="571500" marR="0" lvl="0" indent="-558800" algn="l" rtl="0">
              <a:lnSpc>
                <a:spcPct val="100000"/>
              </a:lnSpc>
              <a:spcBef>
                <a:spcPts val="640"/>
              </a:spcBef>
              <a:spcAft>
                <a:spcPts val="0"/>
              </a:spcAft>
              <a:buClr>
                <a:schemeClr val="dk1"/>
              </a:buClr>
              <a:buSzPts val="3000"/>
              <a:buFont typeface="Noto Sans Symbols"/>
              <a:buChar char="✓"/>
            </a:pPr>
            <a:r>
              <a:rPr lang="en-US" sz="2800" b="0" i="0" u="none" strike="noStrike" cap="none">
                <a:solidFill>
                  <a:srgbClr val="000000"/>
                </a:solidFill>
                <a:latin typeface="Arial"/>
                <a:ea typeface="Arial"/>
                <a:cs typeface="Arial"/>
                <a:sym typeface="Arial"/>
              </a:rPr>
              <a:t>Continuing &amp; Professional Ed Rubric</a:t>
            </a:r>
            <a:endParaRPr/>
          </a:p>
        </p:txBody>
      </p:sp>
      <p:pic>
        <p:nvPicPr>
          <p:cNvPr id="238" name="Google Shape;238;p13"/>
          <p:cNvPicPr preferRelativeResize="0"/>
          <p:nvPr/>
        </p:nvPicPr>
        <p:blipFill rotWithShape="1">
          <a:blip r:embed="rId3">
            <a:alphaModFix/>
          </a:blip>
          <a:srcRect/>
          <a:stretch/>
        </p:blipFill>
        <p:spPr>
          <a:xfrm>
            <a:off x="8059968" y="3011617"/>
            <a:ext cx="626832" cy="866419"/>
          </a:xfrm>
          <a:prstGeom prst="rect">
            <a:avLst/>
          </a:prstGeom>
          <a:noFill/>
          <a:ln w="9525" cap="flat" cmpd="sng">
            <a:solidFill>
              <a:schemeClr val="dk1"/>
            </a:solidFill>
            <a:prstDash val="solid"/>
            <a:round/>
            <a:headEnd type="none" w="sm" len="sm"/>
            <a:tailEnd type="none" w="sm" len="sm"/>
          </a:ln>
        </p:spPr>
      </p:pic>
      <p:pic>
        <p:nvPicPr>
          <p:cNvPr id="239" name="Google Shape;239;p13" descr="HE-Sixth-Edition-Rubric-Workbook-Cover-no-outline-500px.png"/>
          <p:cNvPicPr preferRelativeResize="0"/>
          <p:nvPr/>
        </p:nvPicPr>
        <p:blipFill rotWithShape="1">
          <a:blip r:embed="rId4">
            <a:alphaModFix/>
          </a:blip>
          <a:srcRect/>
          <a:stretch/>
        </p:blipFill>
        <p:spPr>
          <a:xfrm>
            <a:off x="8000999" y="1844672"/>
            <a:ext cx="646587" cy="916777"/>
          </a:xfrm>
          <a:prstGeom prst="rect">
            <a:avLst/>
          </a:prstGeom>
          <a:noFill/>
          <a:ln>
            <a:noFill/>
          </a:ln>
        </p:spPr>
      </p:pic>
      <p:pic>
        <p:nvPicPr>
          <p:cNvPr id="240" name="Google Shape;240;p13"/>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8" name="Google Shape;330;p21">
            <a:extLst>
              <a:ext uri="{FF2B5EF4-FFF2-40B4-BE49-F238E27FC236}">
                <a16:creationId xmlns:a16="http://schemas.microsoft.com/office/drawing/2014/main" id="{2A96D8C0-C79F-4EBD-BF10-2B87CC300274}"/>
              </a:ext>
            </a:extLst>
          </p:cNvPr>
          <p:cNvPicPr preferRelativeResize="0"/>
          <p:nvPr/>
        </p:nvPicPr>
        <p:blipFill rotWithShape="1">
          <a:blip r:embed="rId6">
            <a:alphaModFix/>
          </a:blip>
          <a:srcRect/>
          <a:stretch/>
        </p:blipFill>
        <p:spPr>
          <a:xfrm>
            <a:off x="4281685" y="4387530"/>
            <a:ext cx="2725148" cy="7559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4"/>
          <p:cNvSpPr txBox="1">
            <a:spLocks noGrp="1"/>
          </p:cNvSpPr>
          <p:nvPr>
            <p:ph type="title"/>
          </p:nvPr>
        </p:nvSpPr>
        <p:spPr>
          <a:xfrm>
            <a:off x="773428" y="104534"/>
            <a:ext cx="7966126"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a:solidFill>
                  <a:srgbClr val="C00000"/>
                </a:solidFill>
                <a:latin typeface="Trebuchet MS"/>
                <a:ea typeface="Trebuchet MS"/>
                <a:cs typeface="Trebuchet MS"/>
                <a:sym typeface="Trebuchet MS"/>
              </a:rPr>
              <a:t>QM</a:t>
            </a:r>
            <a:r>
              <a:rPr lang="en-US" b="1">
                <a:solidFill>
                  <a:schemeClr val="accent1"/>
                </a:solidFill>
                <a:latin typeface="Trebuchet MS"/>
                <a:ea typeface="Trebuchet MS"/>
                <a:cs typeface="Trebuchet MS"/>
                <a:sym typeface="Trebuchet MS"/>
              </a:rPr>
              <a:t> Higher Education Rubric</a:t>
            </a:r>
            <a:endParaRPr b="1">
              <a:solidFill>
                <a:schemeClr val="accent1"/>
              </a:solidFill>
              <a:latin typeface="Trebuchet MS"/>
              <a:ea typeface="Trebuchet MS"/>
              <a:cs typeface="Trebuchet MS"/>
              <a:sym typeface="Trebuchet MS"/>
            </a:endParaRPr>
          </a:p>
        </p:txBody>
      </p:sp>
      <p:sp>
        <p:nvSpPr>
          <p:cNvPr id="246" name="Google Shape;246;p14"/>
          <p:cNvSpPr txBox="1">
            <a:spLocks noGrp="1"/>
          </p:cNvSpPr>
          <p:nvPr>
            <p:ph type="body" idx="1"/>
          </p:nvPr>
        </p:nvSpPr>
        <p:spPr>
          <a:xfrm>
            <a:off x="2462553" y="1110298"/>
            <a:ext cx="5515658" cy="2963671"/>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90"/>
              <a:buNone/>
            </a:pPr>
            <a:r>
              <a:rPr lang="en-US" sz="2790">
                <a:latin typeface="Arial"/>
                <a:ea typeface="Arial"/>
                <a:cs typeface="Arial"/>
                <a:sym typeface="Arial"/>
              </a:rPr>
              <a:t>   </a:t>
            </a:r>
            <a:r>
              <a:rPr lang="en-US" sz="2400" b="1">
                <a:solidFill>
                  <a:srgbClr val="C00000"/>
                </a:solidFill>
                <a:latin typeface="Arial"/>
                <a:ea typeface="Arial"/>
                <a:cs typeface="Arial"/>
                <a:sym typeface="Arial"/>
              </a:rPr>
              <a:t>General Standards </a:t>
            </a:r>
            <a:endParaRPr sz="2400" b="1">
              <a:solidFill>
                <a:srgbClr val="C00000"/>
              </a:solidFill>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Course Overview &amp; Introduction</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Learning Objectives</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Assessment &amp; Measurement</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Instructional Materials</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Learning Activities &amp; Learner Interaction</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Course Technology</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Learner Support</a:t>
            </a:r>
            <a:endParaRPr sz="2000">
              <a:latin typeface="Arial"/>
              <a:ea typeface="Arial"/>
              <a:cs typeface="Arial"/>
              <a:sym typeface="Arial"/>
            </a:endParaRPr>
          </a:p>
          <a:p>
            <a:pPr marL="640080" lvl="1" indent="-342265" algn="l" rtl="0">
              <a:lnSpc>
                <a:spcPct val="80000"/>
              </a:lnSpc>
              <a:spcBef>
                <a:spcPts val="434"/>
              </a:spcBef>
              <a:spcAft>
                <a:spcPts val="0"/>
              </a:spcAft>
              <a:buClr>
                <a:schemeClr val="dk1"/>
              </a:buClr>
              <a:buSzPts val="1800"/>
              <a:buAutoNum type="arabicPeriod"/>
            </a:pPr>
            <a:r>
              <a:rPr lang="en-US" sz="2000">
                <a:latin typeface="Arial"/>
                <a:ea typeface="Arial"/>
                <a:cs typeface="Arial"/>
                <a:sym typeface="Arial"/>
              </a:rPr>
              <a:t>Accessibility &amp; Usability</a:t>
            </a:r>
            <a:endParaRPr sz="2000">
              <a:latin typeface="Arial"/>
              <a:ea typeface="Arial"/>
              <a:cs typeface="Arial"/>
              <a:sym typeface="Arial"/>
            </a:endParaRPr>
          </a:p>
        </p:txBody>
      </p:sp>
      <p:pic>
        <p:nvPicPr>
          <p:cNvPr id="247" name="Google Shape;247;p14"/>
          <p:cNvPicPr preferRelativeResize="0"/>
          <p:nvPr/>
        </p:nvPicPr>
        <p:blipFill rotWithShape="1">
          <a:blip r:embed="rId3">
            <a:alphaModFix/>
          </a:blip>
          <a:srcRect/>
          <a:stretch/>
        </p:blipFill>
        <p:spPr>
          <a:xfrm>
            <a:off x="1045181" y="1064635"/>
            <a:ext cx="1216238" cy="1113457"/>
          </a:xfrm>
          <a:prstGeom prst="rect">
            <a:avLst/>
          </a:prstGeom>
          <a:noFill/>
          <a:ln>
            <a:noFill/>
          </a:ln>
        </p:spPr>
      </p:pic>
      <p:pic>
        <p:nvPicPr>
          <p:cNvPr id="248" name="Google Shape;248;p14" descr="HE-Sixth-Edition-Rubric-Workbook-Cover-no-outline-500px.png"/>
          <p:cNvPicPr preferRelativeResize="0"/>
          <p:nvPr/>
        </p:nvPicPr>
        <p:blipFill rotWithShape="1">
          <a:blip r:embed="rId4">
            <a:alphaModFix/>
          </a:blip>
          <a:srcRect/>
          <a:stretch/>
        </p:blipFill>
        <p:spPr>
          <a:xfrm>
            <a:off x="1024229" y="2509007"/>
            <a:ext cx="1036055" cy="1446748"/>
          </a:xfrm>
          <a:prstGeom prst="rect">
            <a:avLst/>
          </a:prstGeom>
          <a:noFill/>
          <a:ln>
            <a:noFill/>
          </a:ln>
        </p:spPr>
      </p:pic>
      <p:pic>
        <p:nvPicPr>
          <p:cNvPr id="249" name="Google Shape;249;p14"/>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7" name="Google Shape;330;p21">
            <a:extLst>
              <a:ext uri="{FF2B5EF4-FFF2-40B4-BE49-F238E27FC236}">
                <a16:creationId xmlns:a16="http://schemas.microsoft.com/office/drawing/2014/main" id="{F8B2D7BA-156F-41F1-8A45-AFAC67BC8EB7}"/>
              </a:ext>
            </a:extLst>
          </p:cNvPr>
          <p:cNvPicPr preferRelativeResize="0"/>
          <p:nvPr/>
        </p:nvPicPr>
        <p:blipFill rotWithShape="1">
          <a:blip r:embed="rId6">
            <a:alphaModFix/>
          </a:blip>
          <a:srcRect/>
          <a:stretch/>
        </p:blipFill>
        <p:spPr>
          <a:xfrm>
            <a:off x="4468611" y="4282996"/>
            <a:ext cx="2725148" cy="755970"/>
          </a:xfrm>
          <a:prstGeom prst="rect">
            <a:avLst/>
          </a:prstGeom>
          <a:noFill/>
          <a:ln>
            <a:noFill/>
          </a:ln>
        </p:spPr>
      </p:pic>
      <p:sp>
        <p:nvSpPr>
          <p:cNvPr id="2" name="Rectangle 1">
            <a:extLst>
              <a:ext uri="{FF2B5EF4-FFF2-40B4-BE49-F238E27FC236}">
                <a16:creationId xmlns:a16="http://schemas.microsoft.com/office/drawing/2014/main" id="{7C896969-08B2-4D65-B9D8-66A5322661B9}"/>
              </a:ext>
            </a:extLst>
          </p:cNvPr>
          <p:cNvSpPr/>
          <p:nvPr/>
        </p:nvSpPr>
        <p:spPr>
          <a:xfrm>
            <a:off x="289723" y="4064855"/>
            <a:ext cx="6713697" cy="246221"/>
          </a:xfrm>
          <a:prstGeom prst="rect">
            <a:avLst/>
          </a:prstGeom>
        </p:spPr>
        <p:txBody>
          <a:bodyPr wrap="none">
            <a:spAutoFit/>
          </a:bodyPr>
          <a:lstStyle/>
          <a:p>
            <a:r>
              <a:rPr lang="en-US" sz="1000" dirty="0"/>
              <a:t>Source: Quality Matters. (2018, July) </a:t>
            </a:r>
            <a:r>
              <a:rPr lang="en-US" sz="1000" u="sng" dirty="0">
                <a:hlinkClick r:id="rId7"/>
              </a:rPr>
              <a:t>https://www.qualitymatters.org/qa-resources/rubric-standards/higher-ed-rubric</a:t>
            </a:r>
            <a:r>
              <a:rPr lang="en-US" sz="1000"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1761808" y="54437"/>
            <a:ext cx="6291945"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b="1">
                <a:solidFill>
                  <a:srgbClr val="C00000"/>
                </a:solidFill>
                <a:latin typeface="Trebuchet MS"/>
                <a:ea typeface="Trebuchet MS"/>
                <a:cs typeface="Trebuchet MS"/>
                <a:sym typeface="Trebuchet MS"/>
              </a:rPr>
              <a:t>QM</a:t>
            </a:r>
            <a:r>
              <a:rPr lang="en-US" b="1">
                <a:solidFill>
                  <a:schemeClr val="accent1"/>
                </a:solidFill>
                <a:latin typeface="Trebuchet MS"/>
                <a:ea typeface="Trebuchet MS"/>
                <a:cs typeface="Trebuchet MS"/>
                <a:sym typeface="Trebuchet MS"/>
              </a:rPr>
              <a:t> Higher Edu Rubric</a:t>
            </a:r>
            <a:endParaRPr b="1">
              <a:solidFill>
                <a:schemeClr val="accent1"/>
              </a:solidFill>
              <a:latin typeface="Trebuchet MS"/>
              <a:ea typeface="Trebuchet MS"/>
              <a:cs typeface="Trebuchet MS"/>
              <a:sym typeface="Trebuchet MS"/>
            </a:endParaRPr>
          </a:p>
        </p:txBody>
      </p:sp>
      <p:pic>
        <p:nvPicPr>
          <p:cNvPr id="255" name="Google Shape;255;p15"/>
          <p:cNvPicPr preferRelativeResize="0">
            <a:picLocks noGrp="1"/>
          </p:cNvPicPr>
          <p:nvPr>
            <p:ph type="body" idx="4294967295"/>
          </p:nvPr>
        </p:nvPicPr>
        <p:blipFill rotWithShape="1">
          <a:blip r:embed="rId3">
            <a:alphaModFix/>
          </a:blip>
          <a:srcRect/>
          <a:stretch/>
        </p:blipFill>
        <p:spPr>
          <a:xfrm>
            <a:off x="1625141" y="989952"/>
            <a:ext cx="3664004" cy="3258420"/>
          </a:xfrm>
          <a:prstGeom prst="rect">
            <a:avLst/>
          </a:prstGeom>
          <a:noFill/>
          <a:ln>
            <a:noFill/>
          </a:ln>
        </p:spPr>
      </p:pic>
      <p:sp>
        <p:nvSpPr>
          <p:cNvPr id="256" name="Google Shape;256;p15"/>
          <p:cNvSpPr txBox="1">
            <a:spLocks noGrp="1"/>
          </p:cNvSpPr>
          <p:nvPr>
            <p:ph type="body" idx="1"/>
          </p:nvPr>
        </p:nvSpPr>
        <p:spPr>
          <a:xfrm>
            <a:off x="4995877" y="1214398"/>
            <a:ext cx="2887494" cy="3033974"/>
          </a:xfrm>
          <a:prstGeom prst="rect">
            <a:avLst/>
          </a:prstGeom>
          <a:noFill/>
          <a:ln>
            <a:noFill/>
          </a:ln>
        </p:spPr>
        <p:txBody>
          <a:bodyPr spcFirstLastPara="1" wrap="square" lIns="91425" tIns="45700" rIns="91425" bIns="45700" anchor="t" anchorCtr="0">
            <a:normAutofit lnSpcReduction="10000"/>
          </a:bodyPr>
          <a:lstStyle/>
          <a:p>
            <a:pPr marL="411480" lvl="1" indent="0" algn="l" rtl="0">
              <a:lnSpc>
                <a:spcPct val="100000"/>
              </a:lnSpc>
              <a:spcBef>
                <a:spcPts val="360"/>
              </a:spcBef>
              <a:spcAft>
                <a:spcPts val="0"/>
              </a:spcAft>
              <a:buSzPts val="1800"/>
              <a:buNone/>
            </a:pPr>
            <a:r>
              <a:rPr lang="en-US" sz="3200" b="1" dirty="0">
                <a:solidFill>
                  <a:srgbClr val="C00000"/>
                </a:solidFill>
                <a:latin typeface="Arial"/>
                <a:ea typeface="Arial"/>
                <a:cs typeface="Arial"/>
                <a:sym typeface="Arial"/>
              </a:rPr>
              <a:t>Alignment</a:t>
            </a:r>
            <a:r>
              <a:rPr lang="en-US" sz="3200" dirty="0">
                <a:solidFill>
                  <a:srgbClr val="C00000"/>
                </a:solidFill>
                <a:latin typeface="Arial"/>
                <a:ea typeface="Arial"/>
                <a:cs typeface="Arial"/>
                <a:sym typeface="Arial"/>
              </a:rPr>
              <a:t> </a:t>
            </a:r>
            <a:r>
              <a:rPr lang="en-US" sz="3200" b="1" dirty="0">
                <a:solidFill>
                  <a:srgbClr val="C00000"/>
                </a:solidFill>
                <a:latin typeface="Arial"/>
                <a:ea typeface="Arial"/>
                <a:cs typeface="Arial"/>
                <a:sym typeface="Arial"/>
              </a:rPr>
              <a:t>Principle</a:t>
            </a:r>
            <a:r>
              <a:rPr lang="en-US" sz="3200" dirty="0">
                <a:latin typeface="Arial"/>
                <a:ea typeface="Arial"/>
                <a:cs typeface="Arial"/>
                <a:sym typeface="Arial"/>
              </a:rPr>
              <a:t> </a:t>
            </a:r>
            <a:br>
              <a:rPr lang="en-US" sz="3200" dirty="0">
                <a:latin typeface="Arial"/>
                <a:ea typeface="Arial"/>
                <a:cs typeface="Arial"/>
                <a:sym typeface="Arial"/>
              </a:rPr>
            </a:br>
            <a:r>
              <a:rPr lang="en-US" sz="3200" dirty="0">
                <a:latin typeface="Arial"/>
                <a:ea typeface="Arial"/>
                <a:cs typeface="Arial"/>
                <a:sym typeface="Arial"/>
              </a:rPr>
              <a:t>lays the foundation to build a solid course.</a:t>
            </a:r>
            <a:endParaRPr sz="2800" dirty="0">
              <a:latin typeface="Arial"/>
              <a:ea typeface="Arial"/>
              <a:cs typeface="Arial"/>
              <a:sym typeface="Arial"/>
            </a:endParaRPr>
          </a:p>
        </p:txBody>
      </p:sp>
      <p:sp>
        <p:nvSpPr>
          <p:cNvPr id="257" name="Google Shape;257;p15"/>
          <p:cNvSpPr txBox="1"/>
          <p:nvPr/>
        </p:nvSpPr>
        <p:spPr>
          <a:xfrm>
            <a:off x="2401651" y="4152214"/>
            <a:ext cx="206979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By James Fowlkes and Brenda Boyd</a:t>
            </a:r>
            <a:endParaRPr sz="900" b="0" i="0" u="none" strike="noStrike" cap="none">
              <a:solidFill>
                <a:srgbClr val="000000"/>
              </a:solidFill>
              <a:latin typeface="Arial"/>
              <a:ea typeface="Arial"/>
              <a:cs typeface="Arial"/>
              <a:sym typeface="Arial"/>
            </a:endParaRPr>
          </a:p>
        </p:txBody>
      </p:sp>
      <p:pic>
        <p:nvPicPr>
          <p:cNvPr id="258" name="Google Shape;258;p15" descr="HE-Sixth-Edition-Rubric-Workbook-Cover-no-outline-500px.png"/>
          <p:cNvPicPr preferRelativeResize="0"/>
          <p:nvPr/>
        </p:nvPicPr>
        <p:blipFill rotWithShape="1">
          <a:blip r:embed="rId4">
            <a:alphaModFix/>
          </a:blip>
          <a:srcRect/>
          <a:stretch/>
        </p:blipFill>
        <p:spPr>
          <a:xfrm>
            <a:off x="256789" y="230283"/>
            <a:ext cx="758757" cy="1058632"/>
          </a:xfrm>
          <a:prstGeom prst="rect">
            <a:avLst/>
          </a:prstGeom>
          <a:noFill/>
          <a:ln>
            <a:noFill/>
          </a:ln>
        </p:spPr>
      </p:pic>
      <p:pic>
        <p:nvPicPr>
          <p:cNvPr id="259" name="Google Shape;259;p15"/>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8" name="Google Shape;330;p21">
            <a:extLst>
              <a:ext uri="{FF2B5EF4-FFF2-40B4-BE49-F238E27FC236}">
                <a16:creationId xmlns:a16="http://schemas.microsoft.com/office/drawing/2014/main" id="{8BD9ABFB-3ECC-4F62-8231-503076CD20AB}"/>
              </a:ext>
            </a:extLst>
          </p:cNvPr>
          <p:cNvPicPr preferRelativeResize="0"/>
          <p:nvPr/>
        </p:nvPicPr>
        <p:blipFill rotWithShape="1">
          <a:blip r:embed="rId6">
            <a:alphaModFix/>
          </a:blip>
          <a:srcRect/>
          <a:stretch/>
        </p:blipFill>
        <p:spPr>
          <a:xfrm>
            <a:off x="4468611" y="4282996"/>
            <a:ext cx="2725148" cy="7559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408050" y="155218"/>
            <a:ext cx="8463388" cy="120974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b="1">
                <a:solidFill>
                  <a:schemeClr val="accent1"/>
                </a:solidFill>
                <a:latin typeface="Trebuchet MS"/>
                <a:ea typeface="Trebuchet MS"/>
                <a:cs typeface="Trebuchet MS"/>
                <a:sym typeface="Trebuchet MS"/>
              </a:rPr>
              <a:t>Quality Teaching &amp; Learning</a:t>
            </a:r>
            <a:br>
              <a:rPr lang="en-US" sz="4000" b="1">
                <a:solidFill>
                  <a:schemeClr val="accent1"/>
                </a:solidFill>
                <a:latin typeface="Trebuchet MS"/>
                <a:ea typeface="Trebuchet MS"/>
                <a:cs typeface="Trebuchet MS"/>
                <a:sym typeface="Trebuchet MS"/>
              </a:rPr>
            </a:br>
            <a:r>
              <a:rPr lang="en-US" sz="4000" b="1">
                <a:solidFill>
                  <a:schemeClr val="accent1"/>
                </a:solidFill>
                <a:latin typeface="Trebuchet MS"/>
                <a:ea typeface="Trebuchet MS"/>
                <a:cs typeface="Trebuchet MS"/>
                <a:sym typeface="Trebuchet MS"/>
              </a:rPr>
              <a:t>in Online &amp; Digital Environments</a:t>
            </a:r>
            <a:endParaRPr sz="4000" b="1">
              <a:solidFill>
                <a:schemeClr val="accent1"/>
              </a:solidFill>
              <a:latin typeface="Trebuchet MS"/>
              <a:ea typeface="Trebuchet MS"/>
              <a:cs typeface="Trebuchet MS"/>
              <a:sym typeface="Trebuchet MS"/>
            </a:endParaRPr>
          </a:p>
        </p:txBody>
      </p:sp>
      <p:sp>
        <p:nvSpPr>
          <p:cNvPr id="282" name="Google Shape;282;p18"/>
          <p:cNvSpPr txBox="1">
            <a:spLocks noGrp="1"/>
          </p:cNvSpPr>
          <p:nvPr>
            <p:ph type="body" idx="1"/>
          </p:nvPr>
        </p:nvSpPr>
        <p:spPr>
          <a:xfrm>
            <a:off x="483588" y="1364960"/>
            <a:ext cx="8307372" cy="2700713"/>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360"/>
              </a:spcBef>
              <a:spcAft>
                <a:spcPts val="0"/>
              </a:spcAft>
              <a:buSzPts val="1800"/>
              <a:buFont typeface="Noto Sans Symbols"/>
              <a:buChar char="✔"/>
            </a:pPr>
            <a:r>
              <a:rPr lang="en-US" sz="2400">
                <a:solidFill>
                  <a:schemeClr val="dk1"/>
                </a:solidFill>
                <a:latin typeface="Arial"/>
                <a:ea typeface="Arial"/>
                <a:cs typeface="Arial"/>
                <a:sym typeface="Arial"/>
              </a:rPr>
              <a:t>Quality at </a:t>
            </a:r>
            <a:r>
              <a:rPr lang="en-US" sz="2400" b="1">
                <a:solidFill>
                  <a:srgbClr val="C00000"/>
                </a:solidFill>
                <a:latin typeface="Arial"/>
                <a:ea typeface="Arial"/>
                <a:cs typeface="Arial"/>
                <a:sym typeface="Arial"/>
              </a:rPr>
              <a:t>Institution</a:t>
            </a:r>
            <a:r>
              <a:rPr lang="en-US" sz="2400">
                <a:solidFill>
                  <a:srgbClr val="C00000"/>
                </a:solidFill>
                <a:latin typeface="Arial"/>
                <a:ea typeface="Arial"/>
                <a:cs typeface="Arial"/>
                <a:sym typeface="Arial"/>
              </a:rPr>
              <a:t> </a:t>
            </a:r>
            <a:r>
              <a:rPr lang="en-US" sz="2400">
                <a:solidFill>
                  <a:schemeClr val="dk1"/>
                </a:solidFill>
                <a:latin typeface="Arial"/>
                <a:ea typeface="Arial"/>
                <a:cs typeface="Arial"/>
                <a:sym typeface="Arial"/>
              </a:rPr>
              <a:t>Level</a:t>
            </a:r>
            <a:endParaRPr/>
          </a:p>
          <a:p>
            <a:pPr marL="868680" lvl="1" indent="-457200" algn="l" rtl="0">
              <a:lnSpc>
                <a:spcPct val="100000"/>
              </a:lnSpc>
              <a:spcBef>
                <a:spcPts val="360"/>
              </a:spcBef>
              <a:spcAft>
                <a:spcPts val="0"/>
              </a:spcAft>
              <a:buSzPts val="1800"/>
              <a:buFont typeface="Noto Sans Symbols"/>
              <a:buChar char="✔"/>
            </a:pPr>
            <a:r>
              <a:rPr lang="en-US" sz="2000">
                <a:solidFill>
                  <a:schemeClr val="dk1"/>
                </a:solidFill>
                <a:latin typeface="Arial"/>
                <a:ea typeface="Arial"/>
                <a:cs typeface="Arial"/>
                <a:sym typeface="Arial"/>
              </a:rPr>
              <a:t>Guidelines &amp; criteria from US-based accrediting bodies</a:t>
            </a:r>
            <a:endParaRPr/>
          </a:p>
          <a:p>
            <a:pPr marL="457200" lvl="0" indent="-457200" algn="l" rtl="0">
              <a:lnSpc>
                <a:spcPct val="100000"/>
              </a:lnSpc>
              <a:spcBef>
                <a:spcPts val="360"/>
              </a:spcBef>
              <a:spcAft>
                <a:spcPts val="0"/>
              </a:spcAft>
              <a:buSzPts val="1800"/>
              <a:buFont typeface="Noto Sans Symbols"/>
              <a:buChar char="✔"/>
            </a:pPr>
            <a:r>
              <a:rPr lang="en-US" sz="2400">
                <a:solidFill>
                  <a:schemeClr val="dk1"/>
                </a:solidFill>
                <a:latin typeface="Arial"/>
                <a:ea typeface="Arial"/>
                <a:cs typeface="Arial"/>
                <a:sym typeface="Arial"/>
              </a:rPr>
              <a:t>Quality at </a:t>
            </a:r>
            <a:r>
              <a:rPr lang="en-US" sz="2400" b="1">
                <a:solidFill>
                  <a:srgbClr val="C00000"/>
                </a:solidFill>
                <a:latin typeface="Arial"/>
                <a:ea typeface="Arial"/>
                <a:cs typeface="Arial"/>
                <a:sym typeface="Arial"/>
              </a:rPr>
              <a:t>Program</a:t>
            </a:r>
            <a:r>
              <a:rPr lang="en-US" sz="2400">
                <a:solidFill>
                  <a:srgbClr val="C00000"/>
                </a:solidFill>
                <a:latin typeface="Arial"/>
                <a:ea typeface="Arial"/>
                <a:cs typeface="Arial"/>
                <a:sym typeface="Arial"/>
              </a:rPr>
              <a:t> </a:t>
            </a:r>
            <a:r>
              <a:rPr lang="en-US" sz="2400">
                <a:solidFill>
                  <a:schemeClr val="dk1"/>
                </a:solidFill>
                <a:latin typeface="Arial"/>
                <a:ea typeface="Arial"/>
                <a:cs typeface="Arial"/>
                <a:sym typeface="Arial"/>
              </a:rPr>
              <a:t>Level</a:t>
            </a:r>
            <a:endParaRPr/>
          </a:p>
          <a:p>
            <a:pPr marL="868680" lvl="1" indent="-457200" algn="l" rtl="0">
              <a:lnSpc>
                <a:spcPct val="100000"/>
              </a:lnSpc>
              <a:spcBef>
                <a:spcPts val="360"/>
              </a:spcBef>
              <a:spcAft>
                <a:spcPts val="0"/>
              </a:spcAft>
              <a:buSzPts val="1800"/>
              <a:buFont typeface="Noto Sans Symbols"/>
              <a:buChar char="✔"/>
            </a:pPr>
            <a:r>
              <a:rPr lang="en-US" sz="2000">
                <a:solidFill>
                  <a:schemeClr val="dk1"/>
                </a:solidFill>
                <a:latin typeface="Arial"/>
                <a:ea typeface="Arial"/>
                <a:cs typeface="Arial"/>
                <a:sym typeface="Arial"/>
              </a:rPr>
              <a:t>Program design, teaching &amp; learning support, student outcomes</a:t>
            </a:r>
            <a:endParaRPr/>
          </a:p>
          <a:p>
            <a:pPr marL="457200" lvl="0" indent="-457200" algn="l" rtl="0">
              <a:lnSpc>
                <a:spcPct val="100000"/>
              </a:lnSpc>
              <a:spcBef>
                <a:spcPts val="360"/>
              </a:spcBef>
              <a:spcAft>
                <a:spcPts val="0"/>
              </a:spcAft>
              <a:buSzPts val="1800"/>
              <a:buFont typeface="Noto Sans Symbols"/>
              <a:buChar char="✔"/>
            </a:pPr>
            <a:r>
              <a:rPr lang="en-US" sz="2400">
                <a:solidFill>
                  <a:schemeClr val="dk1"/>
                </a:solidFill>
                <a:latin typeface="Arial"/>
                <a:ea typeface="Arial"/>
                <a:cs typeface="Arial"/>
                <a:sym typeface="Arial"/>
              </a:rPr>
              <a:t>Quality at </a:t>
            </a:r>
            <a:r>
              <a:rPr lang="en-US" sz="2400" b="1">
                <a:solidFill>
                  <a:srgbClr val="C00000"/>
                </a:solidFill>
                <a:latin typeface="Arial"/>
                <a:ea typeface="Arial"/>
                <a:cs typeface="Arial"/>
                <a:sym typeface="Arial"/>
              </a:rPr>
              <a:t>Course</a:t>
            </a:r>
            <a:r>
              <a:rPr lang="en-US" sz="2400">
                <a:solidFill>
                  <a:srgbClr val="C00000"/>
                </a:solidFill>
                <a:latin typeface="Arial"/>
                <a:ea typeface="Arial"/>
                <a:cs typeface="Arial"/>
                <a:sym typeface="Arial"/>
              </a:rPr>
              <a:t> </a:t>
            </a:r>
            <a:r>
              <a:rPr lang="en-US" sz="2400">
                <a:solidFill>
                  <a:schemeClr val="dk1"/>
                </a:solidFill>
                <a:latin typeface="Arial"/>
                <a:ea typeface="Arial"/>
                <a:cs typeface="Arial"/>
                <a:sym typeface="Arial"/>
              </a:rPr>
              <a:t>Level</a:t>
            </a:r>
            <a:endParaRPr/>
          </a:p>
          <a:p>
            <a:pPr marL="868680" lvl="1" indent="-457200" algn="l" rtl="0">
              <a:lnSpc>
                <a:spcPct val="100000"/>
              </a:lnSpc>
              <a:spcBef>
                <a:spcPts val="360"/>
              </a:spcBef>
              <a:spcAft>
                <a:spcPts val="0"/>
              </a:spcAft>
              <a:buSzPts val="1800"/>
              <a:buFont typeface="Noto Sans Symbols"/>
              <a:buChar char="✔"/>
            </a:pPr>
            <a:r>
              <a:rPr lang="en-US" sz="2000">
                <a:solidFill>
                  <a:schemeClr val="dk1"/>
                </a:solidFill>
                <a:latin typeface="Arial"/>
                <a:ea typeface="Arial"/>
                <a:cs typeface="Arial"/>
                <a:sym typeface="Arial"/>
              </a:rPr>
              <a:t>Alignment of course components to support student success</a:t>
            </a:r>
            <a:endParaRPr/>
          </a:p>
        </p:txBody>
      </p:sp>
      <p:pic>
        <p:nvPicPr>
          <p:cNvPr id="283" name="Google Shape;283;p18"/>
          <p:cNvPicPr preferRelativeResize="0"/>
          <p:nvPr/>
        </p:nvPicPr>
        <p:blipFill>
          <a:blip r:embed="rId3">
            <a:alphaModFix/>
          </a:blip>
          <a:stretch>
            <a:fillRect/>
          </a:stretch>
        </p:blipFill>
        <p:spPr>
          <a:xfrm>
            <a:off x="8087300" y="4396902"/>
            <a:ext cx="960351" cy="519650"/>
          </a:xfrm>
          <a:prstGeom prst="rect">
            <a:avLst/>
          </a:prstGeom>
          <a:noFill/>
          <a:ln>
            <a:noFill/>
          </a:ln>
        </p:spPr>
      </p:pic>
      <p:pic>
        <p:nvPicPr>
          <p:cNvPr id="5" name="Google Shape;330;p21">
            <a:extLst>
              <a:ext uri="{FF2B5EF4-FFF2-40B4-BE49-F238E27FC236}">
                <a16:creationId xmlns:a16="http://schemas.microsoft.com/office/drawing/2014/main" id="{FFE946F6-94D4-49F6-B30A-1815B820AEF5}"/>
              </a:ext>
            </a:extLst>
          </p:cNvPr>
          <p:cNvPicPr preferRelativeResize="0"/>
          <p:nvPr/>
        </p:nvPicPr>
        <p:blipFill rotWithShape="1">
          <a:blip r:embed="rId4">
            <a:alphaModFix/>
          </a:blip>
          <a:srcRect/>
          <a:stretch/>
        </p:blipFill>
        <p:spPr>
          <a:xfrm>
            <a:off x="4478338" y="4278742"/>
            <a:ext cx="2725148" cy="75597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9"/>
          <p:cNvSpPr txBox="1">
            <a:spLocks noGrp="1"/>
          </p:cNvSpPr>
          <p:nvPr>
            <p:ph type="title"/>
          </p:nvPr>
        </p:nvSpPr>
        <p:spPr>
          <a:xfrm>
            <a:off x="114301" y="74033"/>
            <a:ext cx="877028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solidFill>
                  <a:srgbClr val="C00000"/>
                </a:solidFill>
                <a:latin typeface="Trebuchet MS"/>
                <a:ea typeface="Trebuchet MS"/>
                <a:cs typeface="Trebuchet MS"/>
                <a:sym typeface="Trebuchet MS"/>
              </a:rPr>
              <a:t>Alignment </a:t>
            </a:r>
            <a:r>
              <a:rPr lang="en-US" b="1" dirty="0">
                <a:solidFill>
                  <a:schemeClr val="accent1"/>
                </a:solidFill>
                <a:latin typeface="Trebuchet MS"/>
                <a:ea typeface="Trebuchet MS"/>
                <a:cs typeface="Trebuchet MS"/>
                <a:sym typeface="Trebuchet MS"/>
              </a:rPr>
              <a:t>for Institutional Goals</a:t>
            </a:r>
            <a:endParaRPr dirty="0">
              <a:solidFill>
                <a:schemeClr val="accent1"/>
              </a:solidFill>
              <a:latin typeface="Trebuchet MS"/>
              <a:ea typeface="Trebuchet MS"/>
              <a:cs typeface="Trebuchet MS"/>
              <a:sym typeface="Trebuchet MS"/>
            </a:endParaRPr>
          </a:p>
        </p:txBody>
      </p:sp>
      <p:grpSp>
        <p:nvGrpSpPr>
          <p:cNvPr id="289" name="Google Shape;289;p19"/>
          <p:cNvGrpSpPr/>
          <p:nvPr/>
        </p:nvGrpSpPr>
        <p:grpSpPr>
          <a:xfrm>
            <a:off x="6224855" y="2593145"/>
            <a:ext cx="2469661" cy="1384500"/>
            <a:chOff x="6038025" y="2598925"/>
            <a:chExt cx="2469661" cy="1384500"/>
          </a:xfrm>
        </p:grpSpPr>
        <p:cxnSp>
          <p:nvCxnSpPr>
            <p:cNvPr id="290" name="Google Shape;290;p19"/>
            <p:cNvCxnSpPr/>
            <p:nvPr/>
          </p:nvCxnSpPr>
          <p:spPr>
            <a:xfrm>
              <a:off x="6038025" y="3312550"/>
              <a:ext cx="582000" cy="0"/>
            </a:xfrm>
            <a:prstGeom prst="straightConnector1">
              <a:avLst/>
            </a:prstGeom>
            <a:noFill/>
            <a:ln w="9525" cap="flat" cmpd="sng">
              <a:solidFill>
                <a:srgbClr val="C2C2C2"/>
              </a:solidFill>
              <a:prstDash val="solid"/>
              <a:round/>
              <a:headEnd type="none" w="sm" len="sm"/>
              <a:tailEnd type="none" w="sm" len="sm"/>
            </a:ln>
          </p:spPr>
        </p:cxnSp>
        <p:sp>
          <p:nvSpPr>
            <p:cNvPr id="291" name="Google Shape;291;p19"/>
            <p:cNvSpPr txBox="1"/>
            <p:nvPr/>
          </p:nvSpPr>
          <p:spPr>
            <a:xfrm>
              <a:off x="6640486" y="2598925"/>
              <a:ext cx="1867200" cy="138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oboto"/>
                  <a:ea typeface="Roboto"/>
                  <a:cs typeface="Roboto"/>
                  <a:sym typeface="Roboto"/>
                </a:rPr>
                <a:t>Course</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objectives, assessment, content, engagement, interaction, support etc. etc.</a:t>
              </a:r>
              <a:endParaRPr sz="1000" b="1" i="0" u="none" strike="noStrike" cap="none">
                <a:solidFill>
                  <a:srgbClr val="000000"/>
                </a:solidFill>
                <a:latin typeface="Roboto"/>
                <a:ea typeface="Roboto"/>
                <a:cs typeface="Roboto"/>
                <a:sym typeface="Roboto"/>
              </a:endParaRPr>
            </a:p>
          </p:txBody>
        </p:sp>
        <p:sp>
          <p:nvSpPr>
            <p:cNvPr id="292" name="Google Shape;292;p19"/>
            <p:cNvSpPr/>
            <p:nvPr/>
          </p:nvSpPr>
          <p:spPr>
            <a:xfrm>
              <a:off x="6424027" y="3212150"/>
              <a:ext cx="198600" cy="198300"/>
            </a:xfrm>
            <a:prstGeom prst="ellips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9"/>
            <p:cNvSpPr txBox="1"/>
            <p:nvPr/>
          </p:nvSpPr>
          <p:spPr>
            <a:xfrm>
              <a:off x="6399017" y="3156109"/>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US" sz="800" b="0" i="0" u="none" strike="noStrike" cap="none">
                  <a:solidFill>
                    <a:srgbClr val="FFFFFF"/>
                  </a:solidFill>
                  <a:latin typeface="Roboto"/>
                  <a:ea typeface="Roboto"/>
                  <a:cs typeface="Roboto"/>
                  <a:sym typeface="Roboto"/>
                </a:rPr>
                <a:t>3</a:t>
              </a:r>
              <a:endParaRPr sz="800" b="0" i="0" u="none" strike="noStrike" cap="none">
                <a:solidFill>
                  <a:srgbClr val="FFFFFF"/>
                </a:solidFill>
                <a:latin typeface="Roboto"/>
                <a:ea typeface="Roboto"/>
                <a:cs typeface="Roboto"/>
                <a:sym typeface="Roboto"/>
              </a:endParaRPr>
            </a:p>
          </p:txBody>
        </p:sp>
      </p:grpSp>
      <p:grpSp>
        <p:nvGrpSpPr>
          <p:cNvPr id="294" name="Google Shape;294;p19"/>
          <p:cNvGrpSpPr/>
          <p:nvPr/>
        </p:nvGrpSpPr>
        <p:grpSpPr>
          <a:xfrm>
            <a:off x="830049" y="1638725"/>
            <a:ext cx="2801001" cy="1384500"/>
            <a:chOff x="830049" y="1844095"/>
            <a:chExt cx="2801001" cy="1384500"/>
          </a:xfrm>
        </p:grpSpPr>
        <p:sp>
          <p:nvSpPr>
            <p:cNvPr id="295" name="Google Shape;295;p19"/>
            <p:cNvSpPr txBox="1"/>
            <p:nvPr/>
          </p:nvSpPr>
          <p:spPr>
            <a:xfrm>
              <a:off x="830049" y="1844095"/>
              <a:ext cx="1673400" cy="13845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oboto"/>
                  <a:ea typeface="Roboto"/>
                  <a:cs typeface="Roboto"/>
                  <a:sym typeface="Roboto"/>
                </a:rPr>
                <a:t>Program</a:t>
              </a:r>
              <a:endParaRPr sz="1800" b="1"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16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outcome/competency, curriculum, assessment, </a:t>
              </a:r>
              <a:br>
                <a:rPr lang="en-US" sz="1000" b="0" i="0" u="none" strike="noStrike" cap="none">
                  <a:solidFill>
                    <a:srgbClr val="000000"/>
                  </a:solidFill>
                  <a:latin typeface="Roboto"/>
                  <a:ea typeface="Roboto"/>
                  <a:cs typeface="Roboto"/>
                  <a:sym typeface="Roboto"/>
                </a:rPr>
              </a:br>
              <a:r>
                <a:rPr lang="en-US" sz="1000" b="0" i="0" u="none" strike="noStrike" cap="none">
                  <a:solidFill>
                    <a:srgbClr val="000000"/>
                  </a:solidFill>
                  <a:latin typeface="Roboto"/>
                  <a:ea typeface="Roboto"/>
                  <a:cs typeface="Roboto"/>
                  <a:sym typeface="Roboto"/>
                </a:rPr>
                <a:t>academic rigor, faculty development etc. etc.</a:t>
              </a:r>
              <a:endParaRPr sz="1000" b="1" i="0" u="none" strike="noStrike" cap="none">
                <a:solidFill>
                  <a:srgbClr val="000000"/>
                </a:solidFill>
                <a:latin typeface="Roboto"/>
                <a:ea typeface="Roboto"/>
                <a:cs typeface="Roboto"/>
                <a:sym typeface="Roboto"/>
              </a:endParaRPr>
            </a:p>
          </p:txBody>
        </p:sp>
        <p:cxnSp>
          <p:nvCxnSpPr>
            <p:cNvPr id="296" name="Google Shape;296;p19"/>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297" name="Google Shape;297;p19"/>
            <p:cNvSpPr/>
            <p:nvPr/>
          </p:nvSpPr>
          <p:spPr>
            <a:xfrm>
              <a:off x="2523501" y="2431050"/>
              <a:ext cx="198600" cy="198300"/>
            </a:xfrm>
            <a:prstGeom prst="ellipse">
              <a:avLst/>
            </a:prstGeom>
            <a:solidFill>
              <a:srgbClr val="0D5D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9"/>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US" sz="800" b="0" i="0" u="none" strike="noStrike" cap="none">
                  <a:solidFill>
                    <a:srgbClr val="FFFFFF"/>
                  </a:solidFill>
                  <a:latin typeface="Roboto"/>
                  <a:ea typeface="Roboto"/>
                  <a:cs typeface="Roboto"/>
                  <a:sym typeface="Roboto"/>
                </a:rPr>
                <a:t>2</a:t>
              </a:r>
              <a:endParaRPr sz="800" b="0" i="0" u="none" strike="noStrike" cap="none">
                <a:solidFill>
                  <a:srgbClr val="FFFFFF"/>
                </a:solidFill>
                <a:latin typeface="Roboto"/>
                <a:ea typeface="Roboto"/>
                <a:cs typeface="Roboto"/>
                <a:sym typeface="Roboto"/>
              </a:endParaRPr>
            </a:p>
          </p:txBody>
        </p:sp>
      </p:grpSp>
      <p:grpSp>
        <p:nvGrpSpPr>
          <p:cNvPr id="299" name="Google Shape;299;p19"/>
          <p:cNvGrpSpPr/>
          <p:nvPr/>
        </p:nvGrpSpPr>
        <p:grpSpPr>
          <a:xfrm>
            <a:off x="4932244" y="849671"/>
            <a:ext cx="3609436" cy="1384500"/>
            <a:chOff x="4908100" y="942725"/>
            <a:chExt cx="3609436" cy="1384500"/>
          </a:xfrm>
        </p:grpSpPr>
        <p:cxnSp>
          <p:nvCxnSpPr>
            <p:cNvPr id="300" name="Google Shape;300;p19"/>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301" name="Google Shape;301;p19"/>
            <p:cNvSpPr txBox="1"/>
            <p:nvPr/>
          </p:nvSpPr>
          <p:spPr>
            <a:xfrm>
              <a:off x="6650336" y="942725"/>
              <a:ext cx="1867200" cy="138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Roboto"/>
                  <a:ea typeface="Roboto"/>
                  <a:cs typeface="Roboto"/>
                  <a:sym typeface="Roboto"/>
                </a:rPr>
                <a:t>Institution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1000"/>
                <a:buFont typeface="Arial"/>
                <a:buNone/>
              </a:pPr>
              <a:r>
                <a:rPr lang="en-US" sz="1000" b="0" i="0" u="none" strike="noStrike" cap="none">
                  <a:solidFill>
                    <a:srgbClr val="000000"/>
                  </a:solidFill>
                  <a:latin typeface="Roboto"/>
                  <a:ea typeface="Roboto"/>
                  <a:cs typeface="Roboto"/>
                  <a:sym typeface="Roboto"/>
                </a:rPr>
                <a:t>accreditation, enrollment, completion, institutional culture, governance etc. etc.</a:t>
              </a:r>
              <a:endParaRPr sz="1000" b="1" i="0" u="none" strike="noStrike" cap="none">
                <a:solidFill>
                  <a:srgbClr val="000000"/>
                </a:solidFill>
                <a:latin typeface="Roboto"/>
                <a:ea typeface="Roboto"/>
                <a:cs typeface="Roboto"/>
                <a:sym typeface="Roboto"/>
              </a:endParaRPr>
            </a:p>
          </p:txBody>
        </p:sp>
        <p:sp>
          <p:nvSpPr>
            <p:cNvPr id="302" name="Google Shape;302;p19"/>
            <p:cNvSpPr/>
            <p:nvPr/>
          </p:nvSpPr>
          <p:spPr>
            <a:xfrm>
              <a:off x="6427830" y="1493307"/>
              <a:ext cx="198600" cy="198300"/>
            </a:xfrm>
            <a:prstGeom prst="ellipse">
              <a:avLst/>
            </a:prstGeom>
            <a:solidFill>
              <a:srgbClr val="0C58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9"/>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800"/>
                <a:buFont typeface="Arial"/>
                <a:buNone/>
              </a:pPr>
              <a:r>
                <a:rPr lang="en-US" sz="800" b="0" i="0" u="none" strike="noStrike" cap="none">
                  <a:solidFill>
                    <a:srgbClr val="FFFFFF"/>
                  </a:solidFill>
                  <a:latin typeface="Roboto"/>
                  <a:ea typeface="Roboto"/>
                  <a:cs typeface="Roboto"/>
                  <a:sym typeface="Roboto"/>
                </a:rPr>
                <a:t>1</a:t>
              </a:r>
              <a:endParaRPr sz="800" b="0" i="0" u="none" strike="noStrike" cap="none">
                <a:solidFill>
                  <a:srgbClr val="FFFFFF"/>
                </a:solidFill>
                <a:latin typeface="Roboto"/>
                <a:ea typeface="Roboto"/>
                <a:cs typeface="Roboto"/>
                <a:sym typeface="Roboto"/>
              </a:endParaRPr>
            </a:p>
          </p:txBody>
        </p:sp>
      </p:grpSp>
      <p:grpSp>
        <p:nvGrpSpPr>
          <p:cNvPr id="304" name="Google Shape;304;p19"/>
          <p:cNvGrpSpPr/>
          <p:nvPr/>
        </p:nvGrpSpPr>
        <p:grpSpPr>
          <a:xfrm>
            <a:off x="2814594" y="1071716"/>
            <a:ext cx="3560533" cy="3126036"/>
            <a:chOff x="2991269" y="1153325"/>
            <a:chExt cx="3514811" cy="3252002"/>
          </a:xfrm>
        </p:grpSpPr>
        <p:sp>
          <p:nvSpPr>
            <p:cNvPr id="305" name="Google Shape;305;p19"/>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sp>
        <p:sp>
          <p:nvSpPr>
            <p:cNvPr id="306" name="Google Shape;306;p19"/>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0944A1"/>
            </a:solidFill>
            <a:ln>
              <a:noFill/>
            </a:ln>
          </p:spPr>
        </p:sp>
        <p:sp>
          <p:nvSpPr>
            <p:cNvPr id="307" name="Google Shape;307;p19"/>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307BF3"/>
            </a:solidFill>
            <a:ln>
              <a:noFill/>
            </a:ln>
          </p:spPr>
        </p:sp>
        <p:sp>
          <p:nvSpPr>
            <p:cNvPr id="308" name="Google Shape;308;p19"/>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sp>
        <p:sp>
          <p:nvSpPr>
            <p:cNvPr id="309" name="Google Shape;309;p19"/>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0944A1"/>
            </a:solidFill>
            <a:ln>
              <a:noFill/>
            </a:ln>
          </p:spPr>
        </p:sp>
        <p:sp>
          <p:nvSpPr>
            <p:cNvPr id="310" name="Google Shape;310;p19"/>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0D5DDF"/>
            </a:solidFill>
            <a:ln>
              <a:noFill/>
            </a:ln>
          </p:spPr>
        </p:sp>
        <p:sp>
          <p:nvSpPr>
            <p:cNvPr id="311" name="Google Shape;311;p19"/>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0944A1"/>
            </a:solidFill>
            <a:ln>
              <a:noFill/>
            </a:ln>
          </p:spPr>
        </p:sp>
        <p:sp>
          <p:nvSpPr>
            <p:cNvPr id="312" name="Google Shape;312;p19"/>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0C58D3"/>
            </a:solidFill>
            <a:ln>
              <a:noFill/>
            </a:ln>
          </p:spPr>
        </p:sp>
      </p:grpSp>
      <p:pic>
        <p:nvPicPr>
          <p:cNvPr id="313" name="Google Shape;313;p19"/>
          <p:cNvPicPr preferRelativeResize="0"/>
          <p:nvPr/>
        </p:nvPicPr>
        <p:blipFill>
          <a:blip r:embed="rId3">
            <a:alphaModFix/>
          </a:blip>
          <a:stretch>
            <a:fillRect/>
          </a:stretch>
        </p:blipFill>
        <p:spPr>
          <a:xfrm>
            <a:off x="8087300" y="4396902"/>
            <a:ext cx="960351" cy="519650"/>
          </a:xfrm>
          <a:prstGeom prst="rect">
            <a:avLst/>
          </a:prstGeom>
          <a:noFill/>
          <a:ln>
            <a:noFill/>
          </a:ln>
        </p:spPr>
      </p:pic>
      <p:pic>
        <p:nvPicPr>
          <p:cNvPr id="28" name="Google Shape;330;p21">
            <a:extLst>
              <a:ext uri="{FF2B5EF4-FFF2-40B4-BE49-F238E27FC236}">
                <a16:creationId xmlns:a16="http://schemas.microsoft.com/office/drawing/2014/main" id="{52B94C26-75B2-47EF-9158-113E76981680}"/>
              </a:ext>
            </a:extLst>
          </p:cNvPr>
          <p:cNvPicPr preferRelativeResize="0"/>
          <p:nvPr/>
        </p:nvPicPr>
        <p:blipFill rotWithShape="1">
          <a:blip r:embed="rId4">
            <a:alphaModFix/>
          </a:blip>
          <a:srcRect/>
          <a:stretch/>
        </p:blipFill>
        <p:spPr>
          <a:xfrm>
            <a:off x="4342151" y="4357374"/>
            <a:ext cx="2725148" cy="7559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p:nvPr/>
        </p:nvSpPr>
        <p:spPr>
          <a:xfrm>
            <a:off x="1059923" y="3978328"/>
            <a:ext cx="2488895" cy="9222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295"/>
              </a:buClr>
              <a:buSzPts val="2000"/>
              <a:buFont typeface="Arial"/>
              <a:buNone/>
            </a:pPr>
            <a:r>
              <a:rPr lang="en-US" sz="1200" b="1" dirty="0">
                <a:solidFill>
                  <a:srgbClr val="002295"/>
                </a:solidFill>
              </a:rPr>
              <a:t>R</a:t>
            </a:r>
            <a:r>
              <a:rPr lang="en-US" sz="1200" b="1" i="0" u="none" strike="noStrike" cap="none" dirty="0">
                <a:solidFill>
                  <a:srgbClr val="002295"/>
                </a:solidFill>
                <a:sym typeface="Arial"/>
              </a:rPr>
              <a:t>eem Albuainain, </a:t>
            </a:r>
            <a:r>
              <a:rPr lang="en-US" sz="1200" b="1" dirty="0">
                <a:solidFill>
                  <a:srgbClr val="002295"/>
                </a:solidFill>
              </a:rPr>
              <a:t>Ph</a:t>
            </a:r>
            <a:r>
              <a:rPr lang="en-US" sz="1200" b="1" i="0" u="none" strike="noStrike" cap="none" dirty="0">
                <a:solidFill>
                  <a:srgbClr val="002295"/>
                </a:solidFill>
                <a:sym typeface="Arial"/>
              </a:rPr>
              <a:t>D</a:t>
            </a:r>
            <a:endParaRPr sz="1200" b="0" i="0" u="none" strike="noStrike" cap="none" dirty="0">
              <a:solidFill>
                <a:srgbClr val="000000"/>
              </a:solidFill>
              <a:sym typeface="Arial"/>
            </a:endParaRPr>
          </a:p>
          <a:p>
            <a:pPr lvl="0" algn="ctr">
              <a:buClr>
                <a:schemeClr val="dk1"/>
              </a:buClr>
              <a:buSzPts val="1600"/>
            </a:pPr>
            <a:r>
              <a:rPr lang="en-US" sz="1200" dirty="0"/>
              <a:t>Acting CEO </a:t>
            </a:r>
          </a:p>
          <a:p>
            <a:pPr lvl="0" algn="ctr">
              <a:buClr>
                <a:schemeClr val="dk1"/>
              </a:buClr>
              <a:buSzPts val="1600"/>
            </a:pPr>
            <a:r>
              <a:rPr lang="en-US" sz="1200" dirty="0"/>
              <a:t>Bahrain Polytechnic</a:t>
            </a:r>
          </a:p>
          <a:p>
            <a:pPr lvl="0" algn="ctr">
              <a:buClr>
                <a:schemeClr val="dk1"/>
              </a:buClr>
              <a:buSzPts val="1600"/>
            </a:pPr>
            <a:r>
              <a:rPr lang="en-US" sz="1200" dirty="0">
                <a:solidFill>
                  <a:schemeClr val="dk1"/>
                </a:solidFill>
                <a:hlinkClick r:id="rId3"/>
              </a:rPr>
              <a:t>Reem.AlBuainain@polytechnic.bh</a:t>
            </a:r>
            <a:endParaRPr lang="en-US" sz="1200" dirty="0">
              <a:solidFill>
                <a:schemeClr val="dk1"/>
              </a:solidFill>
            </a:endParaRPr>
          </a:p>
          <a:p>
            <a:pPr lvl="0" algn="ctr">
              <a:buClr>
                <a:schemeClr val="dk1"/>
              </a:buClr>
              <a:buSzPts val="1600"/>
            </a:pPr>
            <a:r>
              <a:rPr lang="en-US" sz="1200" dirty="0">
                <a:solidFill>
                  <a:schemeClr val="dk1"/>
                </a:solidFill>
              </a:rPr>
              <a:t> </a:t>
            </a:r>
            <a:endParaRPr sz="1200" b="0" i="0" u="none" strike="noStrike" cap="none" dirty="0">
              <a:solidFill>
                <a:schemeClr val="dk1"/>
              </a:solidFill>
              <a:sym typeface="Arial"/>
            </a:endParaRPr>
          </a:p>
        </p:txBody>
      </p:sp>
      <p:sp>
        <p:nvSpPr>
          <p:cNvPr id="95" name="Google Shape;95;p2"/>
          <p:cNvSpPr/>
          <p:nvPr/>
        </p:nvSpPr>
        <p:spPr>
          <a:xfrm>
            <a:off x="3704034" y="1641042"/>
            <a:ext cx="1737900" cy="2198400"/>
          </a:xfrm>
          <a:prstGeom prst="ellipse">
            <a:avLst/>
          </a:prstGeom>
          <a:blipFill rotWithShape="1">
            <a:blip r:embed="rId4">
              <a:alphaModFix/>
            </a:blip>
            <a:stretch>
              <a:fillRect/>
            </a:stretch>
          </a:blip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97" name="Google Shape;97;p2"/>
          <p:cNvSpPr txBox="1"/>
          <p:nvPr/>
        </p:nvSpPr>
        <p:spPr>
          <a:xfrm>
            <a:off x="3548818" y="3960839"/>
            <a:ext cx="2284599" cy="10855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295"/>
              </a:buClr>
              <a:buSzPts val="2000"/>
              <a:buFont typeface="Arial"/>
              <a:buNone/>
            </a:pPr>
            <a:r>
              <a:rPr lang="en-US" sz="1200" b="1" i="0" u="none" strike="noStrike" cap="none" dirty="0" err="1">
                <a:solidFill>
                  <a:srgbClr val="002295"/>
                </a:solidFill>
                <a:latin typeface="+mn-lt"/>
                <a:sym typeface="Arial"/>
              </a:rPr>
              <a:t>Jameel</a:t>
            </a:r>
            <a:r>
              <a:rPr lang="en-US" sz="1200" b="1" i="0" u="none" strike="noStrike" cap="none" dirty="0">
                <a:solidFill>
                  <a:srgbClr val="002295"/>
                </a:solidFill>
                <a:latin typeface="+mn-lt"/>
                <a:sym typeface="Arial"/>
              </a:rPr>
              <a:t> Hasan, EDD</a:t>
            </a:r>
            <a:endParaRPr sz="1200" b="0" i="0" u="none" strike="noStrike" cap="none" dirty="0">
              <a:solidFill>
                <a:srgbClr val="000000"/>
              </a:solidFill>
              <a:latin typeface="+mn-lt"/>
              <a:sym typeface="Arial"/>
            </a:endParaRPr>
          </a:p>
          <a:p>
            <a:pPr marL="0" marR="0" lvl="0" indent="0" algn="ctr" rtl="0">
              <a:lnSpc>
                <a:spcPct val="100000"/>
              </a:lnSpc>
              <a:spcBef>
                <a:spcPts val="0"/>
              </a:spcBef>
              <a:spcAft>
                <a:spcPts val="0"/>
              </a:spcAft>
              <a:buClr>
                <a:schemeClr val="dk1"/>
              </a:buClr>
              <a:buSzPts val="1600"/>
              <a:buFont typeface="Arial"/>
              <a:buNone/>
            </a:pPr>
            <a:r>
              <a:rPr lang="en-US" sz="1200" b="0" i="0" u="none" strike="noStrike" cap="none" dirty="0">
                <a:solidFill>
                  <a:schemeClr val="dk1"/>
                </a:solidFill>
                <a:latin typeface="+mn-lt"/>
                <a:sym typeface="Arial"/>
              </a:rPr>
              <a:t>Acting Director</a:t>
            </a:r>
            <a:br>
              <a:rPr lang="en-US" sz="1200" b="0" i="0" u="none" strike="noStrike" cap="none" dirty="0">
                <a:solidFill>
                  <a:schemeClr val="dk1"/>
                </a:solidFill>
                <a:latin typeface="+mn-lt"/>
                <a:sym typeface="Arial"/>
              </a:rPr>
            </a:br>
            <a:r>
              <a:rPr lang="en-US" sz="1200" b="0" i="0" u="none" strike="noStrike" cap="none" dirty="0">
                <a:solidFill>
                  <a:schemeClr val="dk1"/>
                </a:solidFill>
                <a:latin typeface="+mn-lt"/>
                <a:sym typeface="Arial"/>
              </a:rPr>
              <a:t>Quality &amp; Measurements</a:t>
            </a:r>
            <a:endParaRPr sz="1200" dirty="0">
              <a:latin typeface="+mn-lt"/>
            </a:endParaRPr>
          </a:p>
          <a:p>
            <a:pPr marL="0" marR="0" lvl="0" indent="0" algn="ctr" rtl="0">
              <a:lnSpc>
                <a:spcPct val="100000"/>
              </a:lnSpc>
              <a:spcBef>
                <a:spcPts val="0"/>
              </a:spcBef>
              <a:spcAft>
                <a:spcPts val="0"/>
              </a:spcAft>
              <a:buClr>
                <a:schemeClr val="dk1"/>
              </a:buClr>
              <a:buSzPts val="1600"/>
              <a:buFont typeface="Arial"/>
              <a:buNone/>
            </a:pPr>
            <a:r>
              <a:rPr lang="en-US" sz="1200" b="0" i="0" u="none" strike="noStrike" cap="none" dirty="0">
                <a:solidFill>
                  <a:schemeClr val="dk1"/>
                </a:solidFill>
                <a:latin typeface="+mn-lt"/>
                <a:sym typeface="Arial"/>
              </a:rPr>
              <a:t>Bahrain Polytechnic</a:t>
            </a:r>
            <a:endParaRPr lang="en-US" sz="1200" dirty="0">
              <a:solidFill>
                <a:schemeClr val="dk1"/>
              </a:solidFill>
              <a:latin typeface="+mn-lt"/>
            </a:endParaRPr>
          </a:p>
          <a:p>
            <a:pPr lvl="0" algn="ctr">
              <a:buClr>
                <a:schemeClr val="dk1"/>
              </a:buClr>
              <a:buSzPts val="1600"/>
            </a:pPr>
            <a:r>
              <a:rPr lang="en-US" sz="1200" dirty="0">
                <a:latin typeface="+mn-lt"/>
                <a:ea typeface="Lato"/>
                <a:cs typeface="Lato"/>
                <a:sym typeface="Lato"/>
                <a:hlinkClick r:id="rId5"/>
              </a:rPr>
              <a:t>Jameel.Hasan@polytechnic.bh</a:t>
            </a:r>
            <a:endParaRPr lang="en-US" sz="1200" dirty="0">
              <a:latin typeface="+mn-lt"/>
              <a:ea typeface="Lato"/>
              <a:cs typeface="Lato"/>
              <a:sym typeface="Lato"/>
            </a:endParaRPr>
          </a:p>
          <a:p>
            <a:pPr lvl="0" algn="ctr">
              <a:buClr>
                <a:schemeClr val="dk1"/>
              </a:buClr>
              <a:buSzPts val="1600"/>
            </a:pPr>
            <a:endParaRPr lang="en-US" sz="1200" dirty="0">
              <a:solidFill>
                <a:schemeClr val="dk1"/>
              </a:solidFill>
              <a:latin typeface="+mn-lt"/>
            </a:endParaRPr>
          </a:p>
          <a:p>
            <a:pPr marL="0" marR="0" lvl="0" indent="0" algn="ctr" rtl="0">
              <a:lnSpc>
                <a:spcPct val="100000"/>
              </a:lnSpc>
              <a:spcBef>
                <a:spcPts val="0"/>
              </a:spcBef>
              <a:spcAft>
                <a:spcPts val="0"/>
              </a:spcAft>
              <a:buClr>
                <a:schemeClr val="dk1"/>
              </a:buClr>
              <a:buSzPts val="1600"/>
              <a:buFont typeface="Arial"/>
              <a:buNone/>
            </a:pPr>
            <a:endParaRPr b="0" i="0" u="none" strike="noStrike" cap="none" dirty="0">
              <a:solidFill>
                <a:schemeClr val="dk1"/>
              </a:solidFill>
              <a:sym typeface="Arial"/>
            </a:endParaRPr>
          </a:p>
        </p:txBody>
      </p:sp>
      <p:sp>
        <p:nvSpPr>
          <p:cNvPr id="99" name="Google Shape;99;p2"/>
          <p:cNvSpPr/>
          <p:nvPr/>
        </p:nvSpPr>
        <p:spPr>
          <a:xfrm>
            <a:off x="1470725" y="1636607"/>
            <a:ext cx="1798864" cy="2241269"/>
          </a:xfrm>
          <a:prstGeom prst="ellipse">
            <a:avLst/>
          </a:prstGeom>
          <a:blipFill dpi="0"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pic>
        <p:nvPicPr>
          <p:cNvPr id="100" name="Google Shape;100;p2"/>
          <p:cNvPicPr preferRelativeResize="0"/>
          <p:nvPr/>
        </p:nvPicPr>
        <p:blipFill>
          <a:blip r:embed="rId8">
            <a:alphaModFix/>
          </a:blip>
          <a:stretch>
            <a:fillRect/>
          </a:stretch>
        </p:blipFill>
        <p:spPr>
          <a:xfrm>
            <a:off x="8087300" y="4396902"/>
            <a:ext cx="960351" cy="519650"/>
          </a:xfrm>
          <a:prstGeom prst="rect">
            <a:avLst/>
          </a:prstGeom>
          <a:noFill/>
          <a:ln>
            <a:noFill/>
          </a:ln>
        </p:spPr>
      </p:pic>
      <p:sp>
        <p:nvSpPr>
          <p:cNvPr id="9" name="Google Shape;99;p2"/>
          <p:cNvSpPr/>
          <p:nvPr/>
        </p:nvSpPr>
        <p:spPr>
          <a:xfrm>
            <a:off x="5876379" y="1636608"/>
            <a:ext cx="1798864" cy="2241269"/>
          </a:xfrm>
          <a:prstGeom prst="ellipse">
            <a:avLst/>
          </a:prstGeom>
          <a:blipFill rotWithShape="1">
            <a:blip r:embed="rId9">
              <a:alphaModFix/>
            </a:blip>
            <a:stretch>
              <a:fillRect/>
            </a:stretch>
          </a:blip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1" name="Google Shape;94;p2"/>
          <p:cNvSpPr txBox="1"/>
          <p:nvPr/>
        </p:nvSpPr>
        <p:spPr>
          <a:xfrm>
            <a:off x="5944079" y="3960839"/>
            <a:ext cx="1914560" cy="9222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295"/>
              </a:buClr>
              <a:buSzPts val="2000"/>
              <a:buFont typeface="Arial"/>
              <a:buNone/>
            </a:pPr>
            <a:r>
              <a:rPr lang="en-US" sz="1200" b="1" i="0" u="none" strike="noStrike" cap="none" dirty="0">
                <a:solidFill>
                  <a:srgbClr val="002295"/>
                </a:solidFill>
                <a:sym typeface="Arial"/>
              </a:rPr>
              <a:t>Yaping Gao, EDD</a:t>
            </a:r>
            <a:endParaRPr sz="1200" b="0" i="0" u="none" strike="noStrike" cap="none" dirty="0">
              <a:solidFill>
                <a:srgbClr val="000000"/>
              </a:solidFill>
              <a:sym typeface="Arial"/>
            </a:endParaRPr>
          </a:p>
          <a:p>
            <a:pPr marL="0" marR="0" lvl="0" indent="0" algn="ctr" rtl="0">
              <a:lnSpc>
                <a:spcPct val="100000"/>
              </a:lnSpc>
              <a:spcBef>
                <a:spcPts val="0"/>
              </a:spcBef>
              <a:spcAft>
                <a:spcPts val="0"/>
              </a:spcAft>
              <a:buClr>
                <a:schemeClr val="dk1"/>
              </a:buClr>
              <a:buSzPts val="1600"/>
              <a:buFont typeface="Arial"/>
              <a:buNone/>
            </a:pPr>
            <a:r>
              <a:rPr lang="en-US" sz="1200" b="0" i="0" u="none" strike="noStrike" cap="none" dirty="0">
                <a:solidFill>
                  <a:schemeClr val="dk1"/>
                </a:solidFill>
                <a:sym typeface="Arial"/>
              </a:rPr>
              <a:t>Senior Academic Director</a:t>
            </a:r>
          </a:p>
          <a:p>
            <a:pPr marL="0" marR="0" lvl="0" indent="0" algn="ctr" rtl="0">
              <a:lnSpc>
                <a:spcPct val="100000"/>
              </a:lnSpc>
              <a:spcBef>
                <a:spcPts val="0"/>
              </a:spcBef>
              <a:spcAft>
                <a:spcPts val="0"/>
              </a:spcAft>
              <a:buClr>
                <a:schemeClr val="dk1"/>
              </a:buClr>
              <a:buSzPts val="1600"/>
              <a:buFont typeface="Arial"/>
              <a:buNone/>
            </a:pPr>
            <a:r>
              <a:rPr lang="en-US" sz="1200" b="0" i="0" u="none" strike="noStrike" cap="none" dirty="0">
                <a:solidFill>
                  <a:schemeClr val="dk1"/>
                </a:solidFill>
                <a:sym typeface="Arial"/>
              </a:rPr>
              <a:t>Quality Matters, USA</a:t>
            </a:r>
            <a:endParaRPr sz="1200" dirty="0"/>
          </a:p>
          <a:p>
            <a:pPr marL="0" marR="0" lvl="0" indent="0" algn="ctr" rtl="0">
              <a:lnSpc>
                <a:spcPct val="100000"/>
              </a:lnSpc>
              <a:spcBef>
                <a:spcPts val="0"/>
              </a:spcBef>
              <a:spcAft>
                <a:spcPts val="0"/>
              </a:spcAft>
              <a:buClr>
                <a:schemeClr val="dk1"/>
              </a:buClr>
              <a:buSzPts val="1600"/>
              <a:buFont typeface="Arial"/>
              <a:buNone/>
            </a:pPr>
            <a:r>
              <a:rPr lang="en-US" sz="1200" b="0" i="0" u="none" strike="noStrike" cap="none" dirty="0">
                <a:solidFill>
                  <a:schemeClr val="dk1"/>
                </a:solidFill>
                <a:sym typeface="Arial"/>
                <a:hlinkClick r:id="rId10"/>
              </a:rPr>
              <a:t>ygao@qualitymatters.org</a:t>
            </a:r>
            <a:endParaRPr lang="en-US" sz="1200" b="0" i="0" u="none" strike="noStrike" cap="none" dirty="0">
              <a:solidFill>
                <a:schemeClr val="dk1"/>
              </a:solidFill>
              <a:sym typeface="Arial"/>
            </a:endParaRPr>
          </a:p>
          <a:p>
            <a:pPr marL="0" marR="0" lvl="0" indent="0" algn="ctr" rtl="0">
              <a:lnSpc>
                <a:spcPct val="100000"/>
              </a:lnSpc>
              <a:spcBef>
                <a:spcPts val="0"/>
              </a:spcBef>
              <a:spcAft>
                <a:spcPts val="0"/>
              </a:spcAft>
              <a:buClr>
                <a:schemeClr val="dk1"/>
              </a:buClr>
              <a:buSzPts val="1600"/>
              <a:buFont typeface="Arial"/>
              <a:buNone/>
            </a:pPr>
            <a:endParaRPr sz="1200" b="0" i="0" u="none" strike="noStrike" cap="none" dirty="0">
              <a:solidFill>
                <a:schemeClr val="dk1"/>
              </a:solidFil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0"/>
          <p:cNvPicPr preferRelativeResize="0"/>
          <p:nvPr/>
        </p:nvPicPr>
        <p:blipFill rotWithShape="1">
          <a:blip r:embed="rId3">
            <a:alphaModFix/>
          </a:blip>
          <a:srcRect/>
          <a:stretch/>
        </p:blipFill>
        <p:spPr>
          <a:xfrm>
            <a:off x="5943999" y="2859897"/>
            <a:ext cx="1014423" cy="1163925"/>
          </a:xfrm>
          <a:prstGeom prst="rect">
            <a:avLst/>
          </a:prstGeom>
          <a:noFill/>
          <a:ln>
            <a:noFill/>
          </a:ln>
        </p:spPr>
      </p:pic>
      <p:pic>
        <p:nvPicPr>
          <p:cNvPr id="319" name="Google Shape;319;p20"/>
          <p:cNvPicPr preferRelativeResize="0"/>
          <p:nvPr/>
        </p:nvPicPr>
        <p:blipFill rotWithShape="1">
          <a:blip r:embed="rId4">
            <a:alphaModFix/>
          </a:blip>
          <a:srcRect/>
          <a:stretch/>
        </p:blipFill>
        <p:spPr>
          <a:xfrm>
            <a:off x="4156094" y="2872435"/>
            <a:ext cx="1319223" cy="1227192"/>
          </a:xfrm>
          <a:prstGeom prst="rect">
            <a:avLst/>
          </a:prstGeom>
          <a:noFill/>
          <a:ln>
            <a:noFill/>
          </a:ln>
        </p:spPr>
      </p:pic>
      <p:sp>
        <p:nvSpPr>
          <p:cNvPr id="320" name="Google Shape;320;p20"/>
          <p:cNvSpPr txBox="1">
            <a:spLocks noGrp="1"/>
          </p:cNvSpPr>
          <p:nvPr>
            <p:ph type="title"/>
          </p:nvPr>
        </p:nvSpPr>
        <p:spPr>
          <a:xfrm>
            <a:off x="1199136" y="113631"/>
            <a:ext cx="7559381"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solidFill>
                  <a:schemeClr val="accent1"/>
                </a:solidFill>
                <a:latin typeface="Trebuchet MS"/>
                <a:ea typeface="Trebuchet MS"/>
                <a:cs typeface="Trebuchet MS"/>
                <a:sym typeface="Trebuchet MS"/>
              </a:rPr>
              <a:t>Alignment</a:t>
            </a:r>
            <a:r>
              <a:rPr lang="en-US" b="1">
                <a:solidFill>
                  <a:srgbClr val="C00000"/>
                </a:solidFill>
                <a:latin typeface="Trebuchet MS"/>
                <a:ea typeface="Trebuchet MS"/>
                <a:cs typeface="Trebuchet MS"/>
                <a:sym typeface="Trebuchet MS"/>
              </a:rPr>
              <a:t> </a:t>
            </a:r>
            <a:r>
              <a:rPr lang="en-US" b="1">
                <a:solidFill>
                  <a:schemeClr val="accent1"/>
                </a:solidFill>
                <a:latin typeface="Trebuchet MS"/>
                <a:ea typeface="Trebuchet MS"/>
                <a:cs typeface="Trebuchet MS"/>
                <a:sym typeface="Trebuchet MS"/>
              </a:rPr>
              <a:t>– </a:t>
            </a:r>
            <a:r>
              <a:rPr lang="en-US" b="1" i="1">
                <a:solidFill>
                  <a:srgbClr val="C00000"/>
                </a:solidFill>
                <a:latin typeface="Trebuchet MS"/>
                <a:ea typeface="Trebuchet MS"/>
                <a:cs typeface="Trebuchet MS"/>
                <a:sym typeface="Trebuchet MS"/>
              </a:rPr>
              <a:t>Course</a:t>
            </a:r>
            <a:r>
              <a:rPr lang="en-US" b="1">
                <a:solidFill>
                  <a:schemeClr val="accent1"/>
                </a:solidFill>
                <a:latin typeface="Trebuchet MS"/>
                <a:ea typeface="Trebuchet MS"/>
                <a:cs typeface="Trebuchet MS"/>
                <a:sym typeface="Trebuchet MS"/>
              </a:rPr>
              <a:t> Level</a:t>
            </a:r>
            <a:endParaRPr>
              <a:solidFill>
                <a:schemeClr val="accent1"/>
              </a:solidFill>
              <a:latin typeface="Trebuchet MS"/>
              <a:ea typeface="Trebuchet MS"/>
              <a:cs typeface="Trebuchet MS"/>
              <a:sym typeface="Trebuchet MS"/>
            </a:endParaRPr>
          </a:p>
        </p:txBody>
      </p:sp>
      <p:sp>
        <p:nvSpPr>
          <p:cNvPr id="321" name="Google Shape;321;p20"/>
          <p:cNvSpPr txBox="1"/>
          <p:nvPr/>
        </p:nvSpPr>
        <p:spPr>
          <a:xfrm>
            <a:off x="1896376" y="1207578"/>
            <a:ext cx="6638024" cy="160043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Noto Sans Symbols"/>
              <a:buChar char="✔"/>
            </a:pPr>
            <a:r>
              <a:rPr lang="en-US" sz="2800" b="0" i="0" u="none" strike="noStrike" cap="none" dirty="0">
                <a:solidFill>
                  <a:srgbClr val="000000"/>
                </a:solidFill>
                <a:latin typeface="Arial"/>
                <a:ea typeface="Arial"/>
                <a:cs typeface="Arial"/>
                <a:sym typeface="Arial"/>
              </a:rPr>
              <a:t>Between Objectives &amp; </a:t>
            </a:r>
            <a:r>
              <a:rPr lang="en-US" sz="2800" b="0" i="0" u="none" strike="noStrike" cap="none" dirty="0">
                <a:solidFill>
                  <a:srgbClr val="C00000"/>
                </a:solidFill>
                <a:latin typeface="Arial"/>
                <a:ea typeface="Arial"/>
                <a:cs typeface="Arial"/>
                <a:sym typeface="Arial"/>
              </a:rPr>
              <a:t>Assessments</a:t>
            </a:r>
            <a:endParaRPr dirty="0"/>
          </a:p>
          <a:p>
            <a:pPr marL="285750" marR="0" lvl="0" indent="-285750" algn="l" rtl="0">
              <a:lnSpc>
                <a:spcPct val="100000"/>
              </a:lnSpc>
              <a:spcBef>
                <a:spcPts val="0"/>
              </a:spcBef>
              <a:spcAft>
                <a:spcPts val="0"/>
              </a:spcAft>
              <a:buClr>
                <a:srgbClr val="000000"/>
              </a:buClr>
              <a:buSzPts val="2800"/>
              <a:buFont typeface="Noto Sans Symbols"/>
              <a:buChar char="✔"/>
            </a:pPr>
            <a:r>
              <a:rPr lang="en-US" sz="2800" b="0" i="0" u="none" strike="noStrike" cap="none" dirty="0">
                <a:solidFill>
                  <a:srgbClr val="000000"/>
                </a:solidFill>
                <a:latin typeface="Arial"/>
                <a:ea typeface="Arial"/>
                <a:cs typeface="Arial"/>
                <a:sym typeface="Arial"/>
              </a:rPr>
              <a:t>Among Course Components</a:t>
            </a:r>
            <a:endParaRPr dirty="0"/>
          </a:p>
          <a:p>
            <a:pPr marL="285750" marR="0" lvl="0" indent="-285750" algn="l" rtl="0">
              <a:lnSpc>
                <a:spcPct val="100000"/>
              </a:lnSpc>
              <a:spcBef>
                <a:spcPts val="0"/>
              </a:spcBef>
              <a:spcAft>
                <a:spcPts val="0"/>
              </a:spcAft>
              <a:buClr>
                <a:srgbClr val="000000"/>
              </a:buClr>
              <a:buSzPts val="2800"/>
              <a:buFont typeface="Noto Sans Symbols"/>
              <a:buChar char="✔"/>
            </a:pPr>
            <a:r>
              <a:rPr lang="en-US" sz="2800" b="0" i="0" u="none" strike="noStrike" cap="none" dirty="0">
                <a:solidFill>
                  <a:srgbClr val="000000"/>
                </a:solidFill>
                <a:latin typeface="Arial"/>
                <a:ea typeface="Arial"/>
                <a:cs typeface="Arial"/>
                <a:sym typeface="Arial"/>
              </a:rPr>
              <a:t>Through Engagement and Services</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322" name="Google Shape;322;p20"/>
          <p:cNvPicPr preferRelativeResize="0"/>
          <p:nvPr/>
        </p:nvPicPr>
        <p:blipFill rotWithShape="1">
          <a:blip r:embed="rId5">
            <a:alphaModFix/>
          </a:blip>
          <a:srcRect/>
          <a:stretch/>
        </p:blipFill>
        <p:spPr>
          <a:xfrm>
            <a:off x="2167477" y="2904068"/>
            <a:ext cx="1685435" cy="1163925"/>
          </a:xfrm>
          <a:prstGeom prst="rect">
            <a:avLst/>
          </a:prstGeom>
          <a:noFill/>
          <a:ln>
            <a:noFill/>
          </a:ln>
        </p:spPr>
      </p:pic>
      <p:pic>
        <p:nvPicPr>
          <p:cNvPr id="323" name="Google Shape;323;p20"/>
          <p:cNvPicPr preferRelativeResize="0"/>
          <p:nvPr/>
        </p:nvPicPr>
        <p:blipFill>
          <a:blip r:embed="rId6">
            <a:alphaModFix/>
          </a:blip>
          <a:stretch>
            <a:fillRect/>
          </a:stretch>
        </p:blipFill>
        <p:spPr>
          <a:xfrm>
            <a:off x="8087300" y="4396902"/>
            <a:ext cx="960351" cy="519650"/>
          </a:xfrm>
          <a:prstGeom prst="rect">
            <a:avLst/>
          </a:prstGeom>
          <a:noFill/>
          <a:ln>
            <a:noFill/>
          </a:ln>
        </p:spPr>
      </p:pic>
      <p:pic>
        <p:nvPicPr>
          <p:cNvPr id="8" name="Google Shape;330;p21">
            <a:extLst>
              <a:ext uri="{FF2B5EF4-FFF2-40B4-BE49-F238E27FC236}">
                <a16:creationId xmlns:a16="http://schemas.microsoft.com/office/drawing/2014/main" id="{8FC1C4CF-5550-4D5C-AFA9-E2B5ACC6EC7D}"/>
              </a:ext>
            </a:extLst>
          </p:cNvPr>
          <p:cNvPicPr preferRelativeResize="0"/>
          <p:nvPr/>
        </p:nvPicPr>
        <p:blipFill rotWithShape="1">
          <a:blip r:embed="rId7">
            <a:alphaModFix/>
          </a:blip>
          <a:srcRect/>
          <a:stretch/>
        </p:blipFill>
        <p:spPr>
          <a:xfrm>
            <a:off x="4572000" y="4387530"/>
            <a:ext cx="2725148" cy="7559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7" name="Google Shape;225;g95368ebaef_0_1579"/>
          <p:cNvSpPr txBox="1">
            <a:spLocks noGrp="1"/>
          </p:cNvSpPr>
          <p:nvPr>
            <p:ph type="title"/>
          </p:nvPr>
        </p:nvSpPr>
        <p:spPr>
          <a:xfrm>
            <a:off x="367553" y="0"/>
            <a:ext cx="8406581"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solidFill>
                  <a:srgbClr val="C00000"/>
                </a:solidFill>
                <a:latin typeface="Trebuchet MS" panose="020B0603020202020204" pitchFamily="34" charset="0"/>
                <a:ea typeface="Calibri"/>
                <a:cs typeface="Calibri"/>
                <a:sym typeface="Calibri"/>
              </a:rPr>
              <a:t>Align </a:t>
            </a:r>
            <a:r>
              <a:rPr lang="en-US" b="1" dirty="0">
                <a:solidFill>
                  <a:schemeClr val="accent1"/>
                </a:solidFill>
                <a:latin typeface="Trebuchet MS" panose="020B0603020202020204" pitchFamily="34" charset="0"/>
                <a:ea typeface="Calibri"/>
                <a:cs typeface="Calibri"/>
                <a:sym typeface="Calibri"/>
              </a:rPr>
              <a:t>Objectives with Activities</a:t>
            </a:r>
            <a:endParaRPr b="1" dirty="0">
              <a:solidFill>
                <a:schemeClr val="accent1"/>
              </a:solidFill>
              <a:latin typeface="Trebuchet MS" panose="020B0603020202020204" pitchFamily="34" charset="0"/>
            </a:endParaRPr>
          </a:p>
        </p:txBody>
      </p:sp>
      <p:pic>
        <p:nvPicPr>
          <p:cNvPr id="5" name="Picture 4">
            <a:hlinkClick r:id="rId3"/>
          </p:cNvPr>
          <p:cNvPicPr>
            <a:picLocks noChangeAspect="1"/>
          </p:cNvPicPr>
          <p:nvPr/>
        </p:nvPicPr>
        <p:blipFill>
          <a:blip r:embed="rId4"/>
          <a:stretch>
            <a:fillRect/>
          </a:stretch>
        </p:blipFill>
        <p:spPr>
          <a:xfrm>
            <a:off x="953727" y="814883"/>
            <a:ext cx="5922201" cy="4328617"/>
          </a:xfrm>
          <a:prstGeom prst="rect">
            <a:avLst/>
          </a:prstGeom>
        </p:spPr>
      </p:pic>
      <p:pic>
        <p:nvPicPr>
          <p:cNvPr id="6" name="Picture 5"/>
          <p:cNvPicPr>
            <a:picLocks noChangeAspect="1"/>
          </p:cNvPicPr>
          <p:nvPr/>
        </p:nvPicPr>
        <p:blipFill>
          <a:blip r:embed="rId5"/>
          <a:stretch>
            <a:fillRect/>
          </a:stretch>
        </p:blipFill>
        <p:spPr>
          <a:xfrm>
            <a:off x="6945264" y="2979191"/>
            <a:ext cx="2041736" cy="1409979"/>
          </a:xfrm>
          <a:prstGeom prst="rect">
            <a:avLst/>
          </a:prstGeom>
        </p:spPr>
      </p:pic>
      <p:pic>
        <p:nvPicPr>
          <p:cNvPr id="9" name="Google Shape;172;p6"/>
          <p:cNvPicPr preferRelativeResize="0"/>
          <p:nvPr/>
        </p:nvPicPr>
        <p:blipFill>
          <a:blip r:embed="rId6">
            <a:alphaModFix/>
          </a:blip>
          <a:stretch>
            <a:fillRect/>
          </a:stretch>
        </p:blipFill>
        <p:spPr>
          <a:xfrm>
            <a:off x="8087300" y="4396902"/>
            <a:ext cx="960351" cy="519650"/>
          </a:xfrm>
          <a:prstGeom prst="rect">
            <a:avLst/>
          </a:prstGeom>
          <a:noFill/>
          <a:ln>
            <a:noFill/>
          </a:ln>
        </p:spPr>
      </p:pic>
      <p:sp>
        <p:nvSpPr>
          <p:cNvPr id="2" name="Rectangle 1">
            <a:extLst>
              <a:ext uri="{FF2B5EF4-FFF2-40B4-BE49-F238E27FC236}">
                <a16:creationId xmlns:a16="http://schemas.microsoft.com/office/drawing/2014/main" id="{5B535339-5801-4FCF-8655-5A7F6526E17E}"/>
              </a:ext>
            </a:extLst>
          </p:cNvPr>
          <p:cNvSpPr/>
          <p:nvPr/>
        </p:nvSpPr>
        <p:spPr>
          <a:xfrm>
            <a:off x="953727" y="1280965"/>
            <a:ext cx="4572000" cy="246221"/>
          </a:xfrm>
          <a:prstGeom prst="rect">
            <a:avLst/>
          </a:prstGeom>
        </p:spPr>
        <p:txBody>
          <a:bodyPr>
            <a:spAutoFit/>
          </a:bodyPr>
          <a:lstStyle/>
          <a:p>
            <a:pPr marL="114300" indent="0">
              <a:buNone/>
            </a:pPr>
            <a:r>
              <a:rPr lang="en-US" sz="1000" dirty="0"/>
              <a:t>Source: Hokaanen, Iida. (2015, August) </a:t>
            </a:r>
          </a:p>
        </p:txBody>
      </p:sp>
    </p:spTree>
    <p:extLst>
      <p:ext uri="{BB962C8B-B14F-4D97-AF65-F5344CB8AC3E}">
        <p14:creationId xmlns:p14="http://schemas.microsoft.com/office/powerpoint/2010/main" val="136020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8" name="Google Shape;228;g95368ebaef_0_1579"/>
          <p:cNvPicPr preferRelativeResize="0"/>
          <p:nvPr/>
        </p:nvPicPr>
        <p:blipFill>
          <a:blip r:embed="rId3">
            <a:alphaModFix/>
          </a:blip>
          <a:stretch>
            <a:fillRect/>
          </a:stretch>
        </p:blipFill>
        <p:spPr>
          <a:xfrm>
            <a:off x="7159958" y="1219060"/>
            <a:ext cx="1761158" cy="1619572"/>
          </a:xfrm>
          <a:prstGeom prst="rect">
            <a:avLst/>
          </a:prstGeom>
          <a:noFill/>
          <a:ln>
            <a:noFill/>
          </a:ln>
        </p:spPr>
      </p:pic>
      <p:sp>
        <p:nvSpPr>
          <p:cNvPr id="7" name="Google Shape;225;g95368ebaef_0_1579"/>
          <p:cNvSpPr txBox="1">
            <a:spLocks noGrp="1"/>
          </p:cNvSpPr>
          <p:nvPr>
            <p:ph type="title"/>
          </p:nvPr>
        </p:nvSpPr>
        <p:spPr>
          <a:xfrm>
            <a:off x="-127819" y="113631"/>
            <a:ext cx="8986684"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solidFill>
                  <a:srgbClr val="C00000"/>
                </a:solidFill>
                <a:latin typeface="Trebuchet MS" panose="020B0603020202020204" pitchFamily="34" charset="0"/>
                <a:ea typeface="Calibri"/>
                <a:cs typeface="Calibri"/>
                <a:sym typeface="Calibri"/>
              </a:rPr>
              <a:t>Align </a:t>
            </a:r>
            <a:r>
              <a:rPr lang="en-US" b="1" dirty="0">
                <a:solidFill>
                  <a:schemeClr val="accent1"/>
                </a:solidFill>
                <a:latin typeface="Trebuchet MS" panose="020B0603020202020204" pitchFamily="34" charset="0"/>
                <a:ea typeface="Calibri"/>
                <a:cs typeface="Calibri"/>
                <a:sym typeface="Calibri"/>
              </a:rPr>
              <a:t>Course Components</a:t>
            </a:r>
            <a:endParaRPr sz="3600" dirty="0">
              <a:solidFill>
                <a:schemeClr val="accent1"/>
              </a:solidFill>
              <a:latin typeface="Trebuchet MS" panose="020B0603020202020204" pitchFamily="34" charset="0"/>
            </a:endParaRPr>
          </a:p>
        </p:txBody>
      </p:sp>
      <p:sp>
        <p:nvSpPr>
          <p:cNvPr id="12" name="Rectangle 11"/>
          <p:cNvSpPr/>
          <p:nvPr/>
        </p:nvSpPr>
        <p:spPr>
          <a:xfrm>
            <a:off x="836965" y="1112504"/>
            <a:ext cx="6813630" cy="3014158"/>
          </a:xfrm>
          <a:prstGeom prst="rect">
            <a:avLst/>
          </a:prstGeom>
        </p:spPr>
        <p:txBody>
          <a:bodyPr wrap="square">
            <a:spAutoFit/>
          </a:bodyPr>
          <a:lstStyle/>
          <a:p>
            <a:pPr lvl="0">
              <a:lnSpc>
                <a:spcPct val="80000"/>
              </a:lnSpc>
              <a:buClr>
                <a:schemeClr val="dk1"/>
              </a:buClr>
              <a:buSzPts val="2790"/>
            </a:pPr>
            <a:r>
              <a:rPr lang="en-US" sz="2400" dirty="0">
                <a:solidFill>
                  <a:schemeClr val="tx2"/>
                </a:solidFill>
                <a:ea typeface="Arial"/>
                <a:cs typeface="Arial"/>
                <a:sym typeface="Arial"/>
              </a:rPr>
              <a:t> </a:t>
            </a:r>
            <a:r>
              <a:rPr lang="en-US" sz="2000" b="1" dirty="0">
                <a:solidFill>
                  <a:schemeClr val="tx1"/>
                </a:solidFill>
                <a:sym typeface="Arial"/>
              </a:rPr>
              <a:t>General Standards for HE Course Design</a:t>
            </a:r>
            <a:br>
              <a:rPr lang="en-US" sz="2000" b="1" dirty="0">
                <a:solidFill>
                  <a:schemeClr val="tx1"/>
                </a:solidFill>
                <a:sym typeface="Arial"/>
              </a:rPr>
            </a:br>
            <a:endParaRPr lang="en-US" sz="2000" b="1" dirty="0">
              <a:solidFill>
                <a:schemeClr val="tx1"/>
              </a:solidFill>
            </a:endParaRPr>
          </a:p>
          <a:p>
            <a:pPr marL="640080" lvl="1" indent="-342265">
              <a:lnSpc>
                <a:spcPct val="80000"/>
              </a:lnSpc>
              <a:spcBef>
                <a:spcPts val="434"/>
              </a:spcBef>
              <a:buClr>
                <a:schemeClr val="dk1"/>
              </a:buClr>
              <a:buSzPts val="1800"/>
              <a:buAutoNum type="arabicPeriod"/>
            </a:pPr>
            <a:r>
              <a:rPr lang="en-US" sz="2000" dirty="0">
                <a:solidFill>
                  <a:schemeClr val="tx1"/>
                </a:solidFill>
                <a:sym typeface="Arial"/>
              </a:rPr>
              <a:t>Course Overview &amp; Introduction</a:t>
            </a:r>
            <a:endParaRPr lang="en-US" sz="2000" dirty="0">
              <a:solidFill>
                <a:schemeClr val="tx1"/>
              </a:solidFill>
            </a:endParaRPr>
          </a:p>
          <a:p>
            <a:pPr marL="640080" lvl="1" indent="-342265">
              <a:lnSpc>
                <a:spcPct val="80000"/>
              </a:lnSpc>
              <a:spcBef>
                <a:spcPts val="434"/>
              </a:spcBef>
              <a:buClr>
                <a:schemeClr val="dk1"/>
              </a:buClr>
              <a:buSzPts val="1800"/>
              <a:buAutoNum type="arabicPeriod"/>
            </a:pPr>
            <a:r>
              <a:rPr lang="en-US" sz="2000" b="1" dirty="0">
                <a:solidFill>
                  <a:schemeClr val="tx1"/>
                </a:solidFill>
                <a:sym typeface="Arial"/>
              </a:rPr>
              <a:t>Learning Objectives</a:t>
            </a:r>
            <a:endParaRPr lang="en-US" sz="2000" b="1" dirty="0">
              <a:solidFill>
                <a:schemeClr val="tx1"/>
              </a:solidFill>
            </a:endParaRPr>
          </a:p>
          <a:p>
            <a:pPr marL="640080" lvl="1" indent="-342265">
              <a:lnSpc>
                <a:spcPct val="80000"/>
              </a:lnSpc>
              <a:spcBef>
                <a:spcPts val="434"/>
              </a:spcBef>
              <a:buClr>
                <a:schemeClr val="dk1"/>
              </a:buClr>
              <a:buSzPts val="1800"/>
              <a:buAutoNum type="arabicPeriod"/>
            </a:pPr>
            <a:r>
              <a:rPr lang="en-US" sz="2000" b="1" dirty="0">
                <a:solidFill>
                  <a:schemeClr val="tx1"/>
                </a:solidFill>
                <a:sym typeface="Arial"/>
              </a:rPr>
              <a:t>Assessment &amp; Measurement</a:t>
            </a:r>
            <a:endParaRPr lang="en-US" sz="2000" b="1" dirty="0">
              <a:solidFill>
                <a:schemeClr val="tx1"/>
              </a:solidFill>
            </a:endParaRPr>
          </a:p>
          <a:p>
            <a:pPr marL="640080" lvl="1" indent="-342265">
              <a:lnSpc>
                <a:spcPct val="80000"/>
              </a:lnSpc>
              <a:spcBef>
                <a:spcPts val="434"/>
              </a:spcBef>
              <a:buClr>
                <a:schemeClr val="dk1"/>
              </a:buClr>
              <a:buSzPts val="1800"/>
              <a:buAutoNum type="arabicPeriod"/>
            </a:pPr>
            <a:r>
              <a:rPr lang="en-US" sz="2000" b="1" dirty="0">
                <a:solidFill>
                  <a:schemeClr val="tx1"/>
                </a:solidFill>
                <a:sym typeface="Arial"/>
              </a:rPr>
              <a:t>Instructional Materials</a:t>
            </a:r>
            <a:endParaRPr lang="en-US" sz="2000" b="1" dirty="0">
              <a:solidFill>
                <a:schemeClr val="tx1"/>
              </a:solidFill>
            </a:endParaRPr>
          </a:p>
          <a:p>
            <a:pPr marL="640080" lvl="1" indent="-342265">
              <a:lnSpc>
                <a:spcPct val="80000"/>
              </a:lnSpc>
              <a:spcBef>
                <a:spcPts val="434"/>
              </a:spcBef>
              <a:buClr>
                <a:schemeClr val="dk1"/>
              </a:buClr>
              <a:buSzPts val="1800"/>
              <a:buAutoNum type="arabicPeriod"/>
            </a:pPr>
            <a:r>
              <a:rPr lang="en-US" sz="2000" b="1" dirty="0">
                <a:solidFill>
                  <a:schemeClr val="tx1"/>
                </a:solidFill>
                <a:sym typeface="Arial"/>
              </a:rPr>
              <a:t>Learning Activities &amp; Learner Interaction</a:t>
            </a:r>
            <a:endParaRPr lang="en-US" sz="2000" b="1" dirty="0">
              <a:solidFill>
                <a:schemeClr val="tx1"/>
              </a:solidFill>
            </a:endParaRPr>
          </a:p>
          <a:p>
            <a:pPr marL="640080" lvl="1" indent="-342265">
              <a:lnSpc>
                <a:spcPct val="80000"/>
              </a:lnSpc>
              <a:spcBef>
                <a:spcPts val="434"/>
              </a:spcBef>
              <a:buClr>
                <a:schemeClr val="dk1"/>
              </a:buClr>
              <a:buSzPts val="1800"/>
              <a:buAutoNum type="arabicPeriod"/>
            </a:pPr>
            <a:r>
              <a:rPr lang="en-US" sz="2000" b="1" dirty="0">
                <a:solidFill>
                  <a:schemeClr val="tx1"/>
                </a:solidFill>
                <a:sym typeface="Arial"/>
              </a:rPr>
              <a:t>Course Technology</a:t>
            </a:r>
            <a:endParaRPr lang="en-US" sz="2000" b="1" dirty="0">
              <a:solidFill>
                <a:schemeClr val="tx1"/>
              </a:solidFill>
            </a:endParaRPr>
          </a:p>
          <a:p>
            <a:pPr marL="640080" lvl="1" indent="-342265">
              <a:lnSpc>
                <a:spcPct val="80000"/>
              </a:lnSpc>
              <a:spcBef>
                <a:spcPts val="434"/>
              </a:spcBef>
              <a:buClr>
                <a:schemeClr val="dk1"/>
              </a:buClr>
              <a:buSzPts val="1800"/>
              <a:buAutoNum type="arabicPeriod"/>
            </a:pPr>
            <a:r>
              <a:rPr lang="en-US" sz="2000" dirty="0">
                <a:solidFill>
                  <a:schemeClr val="tx1"/>
                </a:solidFill>
                <a:sym typeface="Arial"/>
              </a:rPr>
              <a:t>Learner Support</a:t>
            </a:r>
            <a:endParaRPr lang="en-US" sz="2000" dirty="0">
              <a:solidFill>
                <a:schemeClr val="tx1"/>
              </a:solidFill>
            </a:endParaRPr>
          </a:p>
          <a:p>
            <a:pPr marL="640080" lvl="1" indent="-342265">
              <a:lnSpc>
                <a:spcPct val="80000"/>
              </a:lnSpc>
              <a:spcBef>
                <a:spcPts val="434"/>
              </a:spcBef>
              <a:buClr>
                <a:schemeClr val="dk1"/>
              </a:buClr>
              <a:buSzPts val="1800"/>
              <a:buAutoNum type="arabicPeriod"/>
            </a:pPr>
            <a:r>
              <a:rPr lang="en-US" sz="2000" dirty="0">
                <a:solidFill>
                  <a:schemeClr val="tx1"/>
                </a:solidFill>
                <a:sym typeface="Arial"/>
              </a:rPr>
              <a:t>Accessibility &amp; Usability</a:t>
            </a:r>
            <a:endParaRPr lang="en-US" sz="2000" dirty="0">
              <a:solidFill>
                <a:schemeClr val="tx1"/>
              </a:solidFill>
            </a:endParaRPr>
          </a:p>
        </p:txBody>
      </p:sp>
      <p:sp>
        <p:nvSpPr>
          <p:cNvPr id="13" name="Double Brace 12"/>
          <p:cNvSpPr/>
          <p:nvPr/>
        </p:nvSpPr>
        <p:spPr>
          <a:xfrm>
            <a:off x="836965" y="2069025"/>
            <a:ext cx="5943545" cy="1371600"/>
          </a:xfrm>
          <a:prstGeom prst="bracePair">
            <a:avLst/>
          </a:prstGeom>
          <a:ln w="38100">
            <a:solidFill>
              <a:srgbClr val="FC4C72"/>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 name="TextBox 1"/>
          <p:cNvSpPr txBox="1"/>
          <p:nvPr/>
        </p:nvSpPr>
        <p:spPr>
          <a:xfrm>
            <a:off x="7222210" y="2867094"/>
            <a:ext cx="1636655" cy="1231106"/>
          </a:xfrm>
          <a:prstGeom prst="rect">
            <a:avLst/>
          </a:prstGeom>
          <a:noFill/>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Alignment</a:t>
            </a:r>
            <a:r>
              <a:rPr lang="en-US" sz="1200" dirty="0">
                <a:solidFill>
                  <a:srgbClr val="C00000"/>
                </a:solidFill>
                <a:latin typeface="Arial" panose="020B0604020202020204" pitchFamily="34" charset="0"/>
                <a:cs typeface="Arial" panose="020B0604020202020204" pitchFamily="34" charset="0"/>
              </a:rPr>
              <a:t> </a:t>
            </a:r>
            <a:r>
              <a:rPr lang="en-US" sz="1200" dirty="0">
                <a:solidFill>
                  <a:schemeClr val="tx1"/>
                </a:solidFill>
                <a:latin typeface="Arial" panose="020B0604020202020204" pitchFamily="34" charset="0"/>
                <a:cs typeface="Arial" panose="020B0604020202020204" pitchFamily="34" charset="0"/>
              </a:rPr>
              <a:t>principle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lays the foundation </a:t>
            </a:r>
            <a:br>
              <a:rPr lang="en-US" sz="1200" dirty="0">
                <a:solidFill>
                  <a:schemeClr val="tx1"/>
                </a:solidFill>
                <a:latin typeface="Arial" panose="020B0604020202020204" pitchFamily="34" charset="0"/>
                <a:cs typeface="Arial" panose="020B0604020202020204" pitchFamily="34" charset="0"/>
              </a:rPr>
            </a:br>
            <a:r>
              <a:rPr lang="en-US" sz="1200" dirty="0">
                <a:solidFill>
                  <a:schemeClr val="tx1"/>
                </a:solidFill>
                <a:latin typeface="Arial" panose="020B0604020202020204" pitchFamily="34" charset="0"/>
                <a:cs typeface="Arial" panose="020B0604020202020204" pitchFamily="34" charset="0"/>
              </a:rPr>
              <a:t>to build user-friendly learning-centered quality courses</a:t>
            </a:r>
            <a:r>
              <a:rPr lang="en-US" sz="1200" dirty="0">
                <a:solidFill>
                  <a:schemeClr val="tx2"/>
                </a:solidFill>
                <a:latin typeface="Arial" panose="020B0604020202020204" pitchFamily="34" charset="0"/>
                <a:cs typeface="Arial" panose="020B0604020202020204" pitchFamily="34" charset="0"/>
              </a:rPr>
              <a:t>.</a:t>
            </a:r>
          </a:p>
          <a:p>
            <a:endParaRPr lang="en-US" dirty="0"/>
          </a:p>
        </p:txBody>
      </p:sp>
      <p:pic>
        <p:nvPicPr>
          <p:cNvPr id="9" name="Google Shape;172;p6"/>
          <p:cNvPicPr preferRelativeResize="0"/>
          <p:nvPr/>
        </p:nvPicPr>
        <p:blipFill>
          <a:blip r:embed="rId4">
            <a:alphaModFix/>
          </a:blip>
          <a:stretch>
            <a:fillRect/>
          </a:stretch>
        </p:blipFill>
        <p:spPr>
          <a:xfrm>
            <a:off x="8087300" y="4396902"/>
            <a:ext cx="960351" cy="519650"/>
          </a:xfrm>
          <a:prstGeom prst="rect">
            <a:avLst/>
          </a:prstGeom>
          <a:noFill/>
          <a:ln>
            <a:noFill/>
          </a:ln>
        </p:spPr>
      </p:pic>
      <p:pic>
        <p:nvPicPr>
          <p:cNvPr id="8" name="Google Shape;330;p21">
            <a:extLst>
              <a:ext uri="{FF2B5EF4-FFF2-40B4-BE49-F238E27FC236}">
                <a16:creationId xmlns:a16="http://schemas.microsoft.com/office/drawing/2014/main" id="{D00C2706-1CD7-4BCA-AE56-996E5322F8A2}"/>
              </a:ext>
            </a:extLst>
          </p:cNvPr>
          <p:cNvPicPr preferRelativeResize="0"/>
          <p:nvPr/>
        </p:nvPicPr>
        <p:blipFill rotWithShape="1">
          <a:blip r:embed="rId5">
            <a:alphaModFix/>
          </a:blip>
          <a:srcRect/>
          <a:stretch/>
        </p:blipFill>
        <p:spPr>
          <a:xfrm>
            <a:off x="4155576" y="4361970"/>
            <a:ext cx="2725148" cy="755970"/>
          </a:xfrm>
          <a:prstGeom prst="rect">
            <a:avLst/>
          </a:prstGeom>
          <a:noFill/>
          <a:ln>
            <a:noFill/>
          </a:ln>
        </p:spPr>
      </p:pic>
    </p:spTree>
    <p:extLst>
      <p:ext uri="{BB962C8B-B14F-4D97-AF65-F5344CB8AC3E}">
        <p14:creationId xmlns:p14="http://schemas.microsoft.com/office/powerpoint/2010/main" val="2811571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7" name="Google Shape;225;g95368ebaef_0_1579"/>
          <p:cNvSpPr txBox="1">
            <a:spLocks noGrp="1"/>
          </p:cNvSpPr>
          <p:nvPr>
            <p:ph type="title"/>
          </p:nvPr>
        </p:nvSpPr>
        <p:spPr>
          <a:xfrm>
            <a:off x="1199137" y="113631"/>
            <a:ext cx="68382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solidFill>
                  <a:srgbClr val="C00000"/>
                </a:solidFill>
                <a:latin typeface="Trebuchet MS" panose="020B0603020202020204" pitchFamily="34" charset="0"/>
                <a:ea typeface="Calibri"/>
                <a:cs typeface="Calibri"/>
                <a:sym typeface="Calibri"/>
              </a:rPr>
              <a:t>Align </a:t>
            </a:r>
            <a:r>
              <a:rPr lang="en-US" b="1" dirty="0">
                <a:solidFill>
                  <a:schemeClr val="accent1"/>
                </a:solidFill>
                <a:latin typeface="Trebuchet MS" panose="020B0603020202020204" pitchFamily="34" charset="0"/>
                <a:ea typeface="Calibri"/>
                <a:cs typeface="Calibri"/>
                <a:sym typeface="Calibri"/>
              </a:rPr>
              <a:t>via Interaction</a:t>
            </a:r>
            <a:endParaRPr sz="3600" dirty="0">
              <a:solidFill>
                <a:schemeClr val="accent1"/>
              </a:solidFill>
              <a:latin typeface="Trebuchet MS" panose="020B0603020202020204" pitchFamily="34" charset="0"/>
            </a:endParaRPr>
          </a:p>
        </p:txBody>
      </p:sp>
      <p:graphicFrame>
        <p:nvGraphicFramePr>
          <p:cNvPr id="5" name="Content Placeholder 4">
            <a:extLst>
              <a:ext uri="{FF2B5EF4-FFF2-40B4-BE49-F238E27FC236}">
                <a16:creationId xmlns:a16="http://schemas.microsoft.com/office/drawing/2014/main" id="{74CAB3F1-186C-7E42-A4FC-524106BF45E6}"/>
              </a:ext>
            </a:extLst>
          </p:cNvPr>
          <p:cNvGraphicFramePr>
            <a:graphicFrameLocks/>
          </p:cNvGraphicFramePr>
          <p:nvPr>
            <p:extLst/>
          </p:nvPr>
        </p:nvGraphicFramePr>
        <p:xfrm>
          <a:off x="318010" y="971031"/>
          <a:ext cx="4091258" cy="3200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843583" y="971031"/>
            <a:ext cx="4610870" cy="3139321"/>
          </a:xfrm>
          <a:prstGeom prst="rect">
            <a:avLst/>
          </a:prstGeom>
        </p:spPr>
        <p:txBody>
          <a:bodyPr wrap="square">
            <a:spAutoFit/>
          </a:bodyPr>
          <a:lstStyle/>
          <a:p>
            <a:pPr marL="742950" lvl="1" indent="-285750">
              <a:buFont typeface="Wingdings" panose="05000000000000000000" pitchFamily="2" charset="2"/>
              <a:buChar char="ü"/>
            </a:pPr>
            <a:r>
              <a:rPr lang="en-US" sz="1800" dirty="0">
                <a:solidFill>
                  <a:schemeClr val="accent2">
                    <a:lumMod val="50000"/>
                  </a:schemeClr>
                </a:solidFill>
              </a:rPr>
              <a:t>Cognitive interaction with instructional materials when assessment is aligned (L-C)</a:t>
            </a:r>
            <a:br>
              <a:rPr lang="en-US" sz="1800" dirty="0">
                <a:solidFill>
                  <a:schemeClr val="accent2">
                    <a:lumMod val="50000"/>
                  </a:schemeClr>
                </a:solidFill>
              </a:rPr>
            </a:br>
            <a:endParaRPr lang="en-US" sz="1800" dirty="0">
              <a:solidFill>
                <a:schemeClr val="accent2">
                  <a:lumMod val="50000"/>
                </a:schemeClr>
              </a:solidFill>
            </a:endParaRPr>
          </a:p>
          <a:p>
            <a:pPr marL="742950" lvl="1" indent="-285750">
              <a:buFont typeface="Wingdings" panose="05000000000000000000" pitchFamily="2" charset="2"/>
              <a:buChar char="ü"/>
            </a:pPr>
            <a:r>
              <a:rPr lang="en-US" sz="1800" dirty="0">
                <a:solidFill>
                  <a:schemeClr val="accent2">
                    <a:lumMod val="50000"/>
                  </a:schemeClr>
                </a:solidFill>
              </a:rPr>
              <a:t>Interaction via instructor prompt and feedback on assignments and activities (L-I)</a:t>
            </a:r>
            <a:br>
              <a:rPr lang="en-US" sz="1800" dirty="0">
                <a:solidFill>
                  <a:schemeClr val="accent2">
                    <a:lumMod val="50000"/>
                  </a:schemeClr>
                </a:solidFill>
              </a:rPr>
            </a:br>
            <a:endParaRPr lang="en-US" sz="1800" dirty="0">
              <a:solidFill>
                <a:schemeClr val="accent2">
                  <a:lumMod val="50000"/>
                </a:schemeClr>
              </a:solidFill>
            </a:endParaRPr>
          </a:p>
          <a:p>
            <a:pPr marL="742950" lvl="1" indent="-285750">
              <a:buFont typeface="Wingdings" panose="05000000000000000000" pitchFamily="2" charset="2"/>
              <a:buChar char="ü"/>
            </a:pPr>
            <a:r>
              <a:rPr lang="en-US" sz="1800" dirty="0">
                <a:solidFill>
                  <a:schemeClr val="accent2">
                    <a:lumMod val="50000"/>
                  </a:schemeClr>
                </a:solidFill>
              </a:rPr>
              <a:t>Potential interaction with peers depending on type of course and assignment type (L-L)</a:t>
            </a:r>
            <a:endParaRPr lang="en-US" sz="1800" dirty="0"/>
          </a:p>
        </p:txBody>
      </p:sp>
      <p:pic>
        <p:nvPicPr>
          <p:cNvPr id="9" name="Google Shape;172;p6"/>
          <p:cNvPicPr preferRelativeResize="0"/>
          <p:nvPr/>
        </p:nvPicPr>
        <p:blipFill>
          <a:blip r:embed="rId8">
            <a:alphaModFix/>
          </a:blip>
          <a:stretch>
            <a:fillRect/>
          </a:stretch>
        </p:blipFill>
        <p:spPr>
          <a:xfrm>
            <a:off x="8087300" y="4396902"/>
            <a:ext cx="960351" cy="519650"/>
          </a:xfrm>
          <a:prstGeom prst="rect">
            <a:avLst/>
          </a:prstGeom>
          <a:noFill/>
          <a:ln>
            <a:noFill/>
          </a:ln>
        </p:spPr>
      </p:pic>
      <p:pic>
        <p:nvPicPr>
          <p:cNvPr id="8" name="Google Shape;330;p21">
            <a:extLst>
              <a:ext uri="{FF2B5EF4-FFF2-40B4-BE49-F238E27FC236}">
                <a16:creationId xmlns:a16="http://schemas.microsoft.com/office/drawing/2014/main" id="{65E6F93F-B394-480B-810D-C11B696C95D9}"/>
              </a:ext>
            </a:extLst>
          </p:cNvPr>
          <p:cNvPicPr preferRelativeResize="0"/>
          <p:nvPr/>
        </p:nvPicPr>
        <p:blipFill rotWithShape="1">
          <a:blip r:embed="rId9">
            <a:alphaModFix/>
          </a:blip>
          <a:srcRect/>
          <a:stretch/>
        </p:blipFill>
        <p:spPr>
          <a:xfrm>
            <a:off x="4155576" y="4361970"/>
            <a:ext cx="2725148" cy="755970"/>
          </a:xfrm>
          <a:prstGeom prst="rect">
            <a:avLst/>
          </a:prstGeom>
          <a:noFill/>
          <a:ln>
            <a:noFill/>
          </a:ln>
        </p:spPr>
      </p:pic>
    </p:spTree>
    <p:extLst>
      <p:ext uri="{BB962C8B-B14F-4D97-AF65-F5344CB8AC3E}">
        <p14:creationId xmlns:p14="http://schemas.microsoft.com/office/powerpoint/2010/main" val="290337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7" name="Google Shape;225;g95368ebaef_0_1579"/>
          <p:cNvSpPr txBox="1">
            <a:spLocks noGrp="1"/>
          </p:cNvSpPr>
          <p:nvPr>
            <p:ph type="title"/>
          </p:nvPr>
        </p:nvSpPr>
        <p:spPr>
          <a:xfrm>
            <a:off x="1199137" y="113631"/>
            <a:ext cx="68382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dirty="0">
                <a:solidFill>
                  <a:srgbClr val="C00000"/>
                </a:solidFill>
                <a:latin typeface="Trebuchet MS" panose="020B0603020202020204" pitchFamily="34" charset="0"/>
                <a:ea typeface="Calibri"/>
                <a:cs typeface="Calibri"/>
                <a:sym typeface="Calibri"/>
              </a:rPr>
              <a:t>Align </a:t>
            </a:r>
            <a:r>
              <a:rPr lang="en-US" b="1" dirty="0">
                <a:solidFill>
                  <a:schemeClr val="accent1"/>
                </a:solidFill>
                <a:latin typeface="Trebuchet MS" panose="020B0603020202020204" pitchFamily="34" charset="0"/>
                <a:ea typeface="Calibri"/>
                <a:cs typeface="Calibri"/>
                <a:sym typeface="Calibri"/>
              </a:rPr>
              <a:t>via</a:t>
            </a:r>
            <a:r>
              <a:rPr lang="en-US" b="1" dirty="0">
                <a:solidFill>
                  <a:srgbClr val="C00000"/>
                </a:solidFill>
                <a:latin typeface="Trebuchet MS" panose="020B0603020202020204" pitchFamily="34" charset="0"/>
                <a:ea typeface="Calibri"/>
                <a:cs typeface="Calibri"/>
                <a:sym typeface="Calibri"/>
              </a:rPr>
              <a:t> </a:t>
            </a:r>
            <a:r>
              <a:rPr lang="en-US" b="1" dirty="0">
                <a:solidFill>
                  <a:schemeClr val="accent1"/>
                </a:solidFill>
                <a:latin typeface="Trebuchet MS" panose="020B0603020202020204" pitchFamily="34" charset="0"/>
                <a:ea typeface="Calibri"/>
                <a:cs typeface="Calibri"/>
                <a:sym typeface="Calibri"/>
              </a:rPr>
              <a:t>Engagement</a:t>
            </a:r>
            <a:endParaRPr sz="3600" dirty="0">
              <a:solidFill>
                <a:schemeClr val="accent1"/>
              </a:solidFill>
              <a:latin typeface="Trebuchet MS" panose="020B0603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71" y="1554787"/>
            <a:ext cx="1967291" cy="1967291"/>
          </a:xfrm>
          <a:prstGeom prst="rect">
            <a:avLst/>
          </a:prstGeom>
        </p:spPr>
      </p:pic>
      <p:graphicFrame>
        <p:nvGraphicFramePr>
          <p:cNvPr id="8" name="Content Placeholder 2">
            <a:extLst>
              <a:ext uri="{FF2B5EF4-FFF2-40B4-BE49-F238E27FC236}">
                <a16:creationId xmlns:a16="http://schemas.microsoft.com/office/drawing/2014/main" id="{01B4EAD0-484C-4722-AEC5-8B1F0881C7D2}"/>
              </a:ext>
            </a:extLst>
          </p:cNvPr>
          <p:cNvGraphicFramePr>
            <a:graphicFrameLocks/>
          </p:cNvGraphicFramePr>
          <p:nvPr>
            <p:extLst/>
          </p:nvPr>
        </p:nvGraphicFramePr>
        <p:xfrm>
          <a:off x="1480279" y="995005"/>
          <a:ext cx="4996722" cy="3546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oogle Shape;172;p6"/>
          <p:cNvPicPr preferRelativeResize="0"/>
          <p:nvPr/>
        </p:nvPicPr>
        <p:blipFill>
          <a:blip r:embed="rId9">
            <a:alphaModFix/>
          </a:blip>
          <a:stretch>
            <a:fillRect/>
          </a:stretch>
        </p:blipFill>
        <p:spPr>
          <a:xfrm>
            <a:off x="8087300" y="4396902"/>
            <a:ext cx="960351" cy="519650"/>
          </a:xfrm>
          <a:prstGeom prst="rect">
            <a:avLst/>
          </a:prstGeom>
          <a:noFill/>
          <a:ln>
            <a:noFill/>
          </a:ln>
        </p:spPr>
      </p:pic>
      <p:pic>
        <p:nvPicPr>
          <p:cNvPr id="10" name="Google Shape;330;p21">
            <a:extLst>
              <a:ext uri="{FF2B5EF4-FFF2-40B4-BE49-F238E27FC236}">
                <a16:creationId xmlns:a16="http://schemas.microsoft.com/office/drawing/2014/main" id="{DEFA235F-0441-4658-AD4C-628CB66D6569}"/>
              </a:ext>
            </a:extLst>
          </p:cNvPr>
          <p:cNvPicPr preferRelativeResize="0"/>
          <p:nvPr/>
        </p:nvPicPr>
        <p:blipFill rotWithShape="1">
          <a:blip r:embed="rId10">
            <a:alphaModFix/>
          </a:blip>
          <a:srcRect/>
          <a:stretch/>
        </p:blipFill>
        <p:spPr>
          <a:xfrm>
            <a:off x="4155576" y="4361970"/>
            <a:ext cx="2725148" cy="755970"/>
          </a:xfrm>
          <a:prstGeom prst="rect">
            <a:avLst/>
          </a:prstGeom>
          <a:noFill/>
          <a:ln>
            <a:noFill/>
          </a:ln>
        </p:spPr>
      </p:pic>
    </p:spTree>
    <p:extLst>
      <p:ext uri="{BB962C8B-B14F-4D97-AF65-F5344CB8AC3E}">
        <p14:creationId xmlns:p14="http://schemas.microsoft.com/office/powerpoint/2010/main" val="3893270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9;p21">
            <a:extLst>
              <a:ext uri="{FF2B5EF4-FFF2-40B4-BE49-F238E27FC236}">
                <a16:creationId xmlns:a16="http://schemas.microsoft.com/office/drawing/2014/main" id="{402AFC4F-EF6F-46D6-8D02-6F8AF019AE09}"/>
              </a:ext>
            </a:extLst>
          </p:cNvPr>
          <p:cNvSpPr txBox="1">
            <a:spLocks noGrp="1"/>
          </p:cNvSpPr>
          <p:nvPr>
            <p:ph type="body" idx="1"/>
          </p:nvPr>
        </p:nvSpPr>
        <p:spPr>
          <a:xfrm>
            <a:off x="-58366" y="257083"/>
            <a:ext cx="2607013" cy="3581766"/>
          </a:xfrm>
          <a:prstGeom prst="rect">
            <a:avLst/>
          </a:prstGeom>
          <a:noFill/>
          <a:ln>
            <a:noFill/>
          </a:ln>
        </p:spPr>
        <p:txBody>
          <a:bodyPr spcFirstLastPara="1" wrap="square" lIns="91425" tIns="45700" rIns="91425" bIns="45700" anchor="t" anchorCtr="0">
            <a:noAutofit/>
          </a:bodyPr>
          <a:lstStyle/>
          <a:p>
            <a:pPr marL="228600" lvl="0" indent="0">
              <a:buNone/>
            </a:pPr>
            <a:r>
              <a:rPr lang="en-US" b="1" dirty="0">
                <a:solidFill>
                  <a:schemeClr val="accent1"/>
                </a:solidFill>
              </a:rPr>
              <a:t>From F2F Instruction to Remote Teaching</a:t>
            </a:r>
            <a:endParaRPr b="1" dirty="0">
              <a:solidFill>
                <a:schemeClr val="accent1"/>
              </a:solidFill>
            </a:endParaRPr>
          </a:p>
        </p:txBody>
      </p:sp>
      <p:pic>
        <p:nvPicPr>
          <p:cNvPr id="7" name="Picture 2" descr="نتيجة بحث الصور عن ‪Powerful Images‬‏">
            <a:hlinkClick r:id="rId3"/>
            <a:extLst>
              <a:ext uri="{FF2B5EF4-FFF2-40B4-BE49-F238E27FC236}">
                <a16:creationId xmlns:a16="http://schemas.microsoft.com/office/drawing/2014/main" id="{FD208C41-64E5-43CB-B982-8E8EF2ADF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0"/>
            <a:ext cx="65151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72;p6"/>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1026" name="Picture 2" descr="bahrain polytechnic brand case by .: Cristina Ludwig at Coroflot.com"/>
          <p:cNvPicPr>
            <a:picLocks noChangeAspect="1" noChangeArrowheads="1"/>
          </p:cNvPicPr>
          <p:nvPr/>
        </p:nvPicPr>
        <p:blipFill rotWithShape="1">
          <a:blip r:embed="rId6">
            <a:extLst>
              <a:ext uri="{28A0092B-C50C-407E-A947-70E740481C1C}">
                <a14:useLocalDpi xmlns:a14="http://schemas.microsoft.com/office/drawing/2010/main" val="0"/>
              </a:ext>
            </a:extLst>
          </a:blip>
          <a:srcRect l="8359" t="11828" r="8879" b="13518"/>
          <a:stretch/>
        </p:blipFill>
        <p:spPr bwMode="auto">
          <a:xfrm>
            <a:off x="21205" y="2441482"/>
            <a:ext cx="2527442" cy="1605668"/>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330;p21">
            <a:extLst>
              <a:ext uri="{FF2B5EF4-FFF2-40B4-BE49-F238E27FC236}">
                <a16:creationId xmlns:a16="http://schemas.microsoft.com/office/drawing/2014/main" id="{929301D5-A020-460E-B8EB-3BC0BF3E2181}"/>
              </a:ext>
            </a:extLst>
          </p:cNvPr>
          <p:cNvPicPr preferRelativeResize="0"/>
          <p:nvPr/>
        </p:nvPicPr>
        <p:blipFill rotWithShape="1">
          <a:blip r:embed="rId7">
            <a:alphaModFix/>
          </a:blip>
          <a:srcRect/>
          <a:stretch/>
        </p:blipFill>
        <p:spPr>
          <a:xfrm>
            <a:off x="4155576" y="4361970"/>
            <a:ext cx="2725148" cy="755970"/>
          </a:xfrm>
          <a:prstGeom prst="rect">
            <a:avLst/>
          </a:prstGeom>
          <a:noFill/>
          <a:ln>
            <a:noFill/>
          </a:ln>
        </p:spPr>
      </p:pic>
    </p:spTree>
    <p:extLst>
      <p:ext uri="{BB962C8B-B14F-4D97-AF65-F5344CB8AC3E}">
        <p14:creationId xmlns:p14="http://schemas.microsoft.com/office/powerpoint/2010/main" val="4043100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30" name="Google Shape;330;p21"/>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31" name="Google Shape;331;p21"/>
          <p:cNvPicPr preferRelativeResize="0"/>
          <p:nvPr/>
        </p:nvPicPr>
        <p:blipFill>
          <a:blip r:embed="rId4">
            <a:alphaModFix/>
          </a:blip>
          <a:stretch>
            <a:fillRect/>
          </a:stretch>
        </p:blipFill>
        <p:spPr>
          <a:xfrm>
            <a:off x="8087300" y="4396902"/>
            <a:ext cx="960351" cy="519650"/>
          </a:xfrm>
          <a:prstGeom prst="rect">
            <a:avLst/>
          </a:prstGeom>
          <a:noFill/>
          <a:ln>
            <a:noFill/>
          </a:ln>
        </p:spPr>
      </p:pic>
      <p:sp>
        <p:nvSpPr>
          <p:cNvPr id="9" name="TextBox 8">
            <a:extLst>
              <a:ext uri="{FF2B5EF4-FFF2-40B4-BE49-F238E27FC236}">
                <a16:creationId xmlns:a16="http://schemas.microsoft.com/office/drawing/2014/main" id="{9CB1BEC3-2971-4280-807D-54327F0AD628}"/>
              </a:ext>
            </a:extLst>
          </p:cNvPr>
          <p:cNvSpPr txBox="1"/>
          <p:nvPr/>
        </p:nvSpPr>
        <p:spPr>
          <a:xfrm>
            <a:off x="247651" y="695887"/>
            <a:ext cx="3818511" cy="2446824"/>
          </a:xfrm>
          <a:prstGeom prst="rect">
            <a:avLst/>
          </a:prstGeom>
          <a:noFill/>
        </p:spPr>
        <p:txBody>
          <a:bodyPr wrap="square" rtlCol="0">
            <a:spAutoFit/>
          </a:bodyPr>
          <a:lstStyle/>
          <a:p>
            <a:r>
              <a:rPr lang="en-US" sz="4400" dirty="0">
                <a:solidFill>
                  <a:schemeClr val="accent1"/>
                </a:solidFill>
                <a:latin typeface="Trebuchet MS"/>
                <a:sym typeface="Trebuchet MS"/>
              </a:rPr>
              <a:t>Putting the pieces together</a:t>
            </a:r>
          </a:p>
          <a:p>
            <a:endParaRPr lang="en-NZ" sz="2100" b="1" dirty="0">
              <a:solidFill>
                <a:prstClr val="white"/>
              </a:solidFill>
              <a:latin typeface="Palatino Linotype" pitchFamily="18" charset="0"/>
            </a:endParaRPr>
          </a:p>
        </p:txBody>
      </p:sp>
      <p:pic>
        <p:nvPicPr>
          <p:cNvPr id="10" name="Picture 2" descr="http://www.playerzblog.com/wp-content/uploads/2009/08/jigsaw-puzzle-games.jpg">
            <a:extLst>
              <a:ext uri="{FF2B5EF4-FFF2-40B4-BE49-F238E27FC236}">
                <a16:creationId xmlns:a16="http://schemas.microsoft.com/office/drawing/2014/main" id="{3539D13C-825F-47D5-B7BD-EDEA1778F52D}"/>
              </a:ext>
            </a:extLst>
          </p:cNvPr>
          <p:cNvPicPr>
            <a:picLocks noChangeAspect="1" noChangeArrowheads="1"/>
          </p:cNvPicPr>
          <p:nvPr/>
        </p:nvPicPr>
        <p:blipFill>
          <a:blip r:embed="rId5"/>
          <a:srcRect/>
          <a:stretch>
            <a:fillRect/>
          </a:stretch>
        </p:blipFill>
        <p:spPr bwMode="auto">
          <a:xfrm>
            <a:off x="4962525" y="295275"/>
            <a:ext cx="3829050" cy="3829050"/>
          </a:xfrm>
          <a:prstGeom prst="rect">
            <a:avLst/>
          </a:prstGeom>
          <a:noFill/>
        </p:spPr>
      </p:pic>
      <p:sp>
        <p:nvSpPr>
          <p:cNvPr id="11" name="Rectangle 10">
            <a:extLst>
              <a:ext uri="{FF2B5EF4-FFF2-40B4-BE49-F238E27FC236}">
                <a16:creationId xmlns:a16="http://schemas.microsoft.com/office/drawing/2014/main" id="{4A4B1BFB-0CD7-4187-AE8A-260993D75FF1}"/>
              </a:ext>
            </a:extLst>
          </p:cNvPr>
          <p:cNvSpPr/>
          <p:nvPr/>
        </p:nvSpPr>
        <p:spPr>
          <a:xfrm>
            <a:off x="247651" y="3494187"/>
            <a:ext cx="3068469" cy="307777"/>
          </a:xfrm>
          <a:prstGeom prst="rect">
            <a:avLst/>
          </a:prstGeom>
        </p:spPr>
        <p:txBody>
          <a:bodyPr wrap="none">
            <a:spAutoFit/>
          </a:bodyPr>
          <a:lstStyle/>
          <a:p>
            <a:r>
              <a:rPr lang="en-US" b="1" dirty="0">
                <a:solidFill>
                  <a:srgbClr val="C00000"/>
                </a:solidFill>
              </a:rPr>
              <a:t>QM </a:t>
            </a:r>
            <a:r>
              <a:rPr lang="en-US" b="1" dirty="0"/>
              <a:t>Alignment Principle in Action </a:t>
            </a:r>
          </a:p>
        </p:txBody>
      </p:sp>
    </p:spTree>
    <p:extLst>
      <p:ext uri="{BB962C8B-B14F-4D97-AF65-F5344CB8AC3E}">
        <p14:creationId xmlns:p14="http://schemas.microsoft.com/office/powerpoint/2010/main" val="3440104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4"/>
          <p:cNvSpPr txBox="1">
            <a:spLocks noGrp="1"/>
          </p:cNvSpPr>
          <p:nvPr>
            <p:ph type="title"/>
          </p:nvPr>
        </p:nvSpPr>
        <p:spPr>
          <a:xfrm>
            <a:off x="457200" y="368297"/>
            <a:ext cx="8229600" cy="719614"/>
          </a:xfrm>
          <a:prstGeom prst="rect">
            <a:avLst/>
          </a:prstGeom>
          <a:noFill/>
          <a:ln>
            <a:noFill/>
          </a:ln>
        </p:spPr>
        <p:txBody>
          <a:bodyPr spcFirstLastPara="1" wrap="square" lIns="91425" tIns="45700" rIns="91425" bIns="45700" anchor="ctr" anchorCtr="0">
            <a:noAutofit/>
          </a:bodyPr>
          <a:lstStyle/>
          <a:p>
            <a:pPr algn="l"/>
            <a:r>
              <a:rPr lang="en-US" sz="2800" dirty="0">
                <a:solidFill>
                  <a:schemeClr val="accent1"/>
                </a:solidFill>
              </a:rPr>
              <a:t>As part of this research, a focus group of Bahrain Polytechnic instructors addressed the questions: </a:t>
            </a:r>
            <a:endParaRPr sz="2800" dirty="0">
              <a:solidFill>
                <a:schemeClr val="accent1"/>
              </a:solidFill>
            </a:endParaRPr>
          </a:p>
        </p:txBody>
      </p:sp>
      <p:sp>
        <p:nvSpPr>
          <p:cNvPr id="353" name="Google Shape;353;p24"/>
          <p:cNvSpPr txBox="1">
            <a:spLocks noGrp="1"/>
          </p:cNvSpPr>
          <p:nvPr>
            <p:ph type="body" idx="1"/>
          </p:nvPr>
        </p:nvSpPr>
        <p:spPr>
          <a:xfrm>
            <a:off x="734038" y="1348253"/>
            <a:ext cx="3997354" cy="2753375"/>
          </a:xfrm>
          <a:prstGeom prst="rect">
            <a:avLst/>
          </a:prstGeom>
          <a:noFill/>
          <a:ln>
            <a:noFill/>
          </a:ln>
        </p:spPr>
        <p:txBody>
          <a:bodyPr spcFirstLastPara="1" wrap="square" lIns="91425" tIns="45700" rIns="91425" bIns="45700" anchor="t" anchorCtr="0">
            <a:noAutofit/>
          </a:bodyPr>
          <a:lstStyle/>
          <a:p>
            <a:pPr marL="0" lvl="0" indent="0"/>
            <a:r>
              <a:rPr lang="en-US" sz="1100" dirty="0">
                <a:latin typeface="+mn-lt"/>
              </a:rPr>
              <a:t>- In relation to your experience to move from </a:t>
            </a:r>
            <a:r>
              <a:rPr lang="en-US" sz="1100" dirty="0">
                <a:solidFill>
                  <a:srgbClr val="C00000"/>
                </a:solidFill>
                <a:latin typeface="+mn-lt"/>
              </a:rPr>
              <a:t>F2F Instruction to Remote Teaching</a:t>
            </a:r>
            <a:r>
              <a:rPr lang="en-US" sz="1100" dirty="0">
                <a:latin typeface="+mn-lt"/>
              </a:rPr>
              <a:t>, what do you understand to be the key requirements of </a:t>
            </a:r>
            <a:r>
              <a:rPr lang="en-US" sz="1100" dirty="0">
                <a:solidFill>
                  <a:srgbClr val="C00000"/>
                </a:solidFill>
                <a:latin typeface="+mn-lt"/>
              </a:rPr>
              <a:t>QM alignment principle</a:t>
            </a:r>
            <a:r>
              <a:rPr lang="en-US" sz="1100" dirty="0">
                <a:latin typeface="+mn-lt"/>
              </a:rPr>
              <a:t>? </a:t>
            </a:r>
          </a:p>
          <a:p>
            <a:pPr marL="171450" lvl="0" indent="-171450">
              <a:buFont typeface="Arial" panose="020B0604020202020204" pitchFamily="34" charset="0"/>
              <a:buChar char="•"/>
            </a:pPr>
            <a:endParaRPr lang="en-US" sz="1100" dirty="0">
              <a:latin typeface="+mn-lt"/>
            </a:endParaRPr>
          </a:p>
          <a:p>
            <a:pPr marL="0" lvl="0" indent="0"/>
            <a:r>
              <a:rPr lang="en-US" sz="1100" dirty="0">
                <a:latin typeface="+mn-lt"/>
              </a:rPr>
              <a:t>- In what ways has your application of </a:t>
            </a:r>
            <a:r>
              <a:rPr lang="en-US" sz="1100" b="1" dirty="0">
                <a:solidFill>
                  <a:srgbClr val="C00000"/>
                </a:solidFill>
                <a:latin typeface="+mn-lt"/>
              </a:rPr>
              <a:t>QM alignment </a:t>
            </a:r>
            <a:r>
              <a:rPr lang="en-US" sz="1100" dirty="0">
                <a:latin typeface="+mn-lt"/>
              </a:rPr>
              <a:t>helped you move from F2F instruction to remote teaching? </a:t>
            </a:r>
          </a:p>
          <a:p>
            <a:pPr marL="171450" lvl="0" indent="-171450">
              <a:buFont typeface="Arial" panose="020B0604020202020204" pitchFamily="34" charset="0"/>
              <a:buChar char="•"/>
            </a:pPr>
            <a:endParaRPr lang="en-US" sz="1100" dirty="0">
              <a:latin typeface="+mn-lt"/>
            </a:endParaRPr>
          </a:p>
          <a:p>
            <a:pPr marL="0" lvl="0" indent="0"/>
            <a:r>
              <a:rPr lang="en-US" sz="1100" dirty="0">
                <a:latin typeface="+mn-lt"/>
              </a:rPr>
              <a:t>- In what ways has your application of </a:t>
            </a:r>
            <a:r>
              <a:rPr lang="en-US" sz="1100" b="1" dirty="0">
                <a:solidFill>
                  <a:srgbClr val="C00000"/>
                </a:solidFill>
                <a:latin typeface="+mn-lt"/>
              </a:rPr>
              <a:t>QM alignment </a:t>
            </a:r>
            <a:r>
              <a:rPr lang="en-US" sz="1100" dirty="0">
                <a:latin typeface="+mn-lt"/>
              </a:rPr>
              <a:t>created challenges for you? </a:t>
            </a:r>
          </a:p>
          <a:p>
            <a:pPr marL="171450" lvl="0" indent="-171450">
              <a:buFont typeface="Arial" panose="020B0604020202020204" pitchFamily="34" charset="0"/>
              <a:buChar char="•"/>
            </a:pPr>
            <a:endParaRPr lang="en-US" sz="1100" dirty="0">
              <a:latin typeface="+mn-lt"/>
            </a:endParaRPr>
          </a:p>
          <a:p>
            <a:pPr marL="0" lvl="0" indent="0"/>
            <a:r>
              <a:rPr lang="en-US" sz="1100" dirty="0">
                <a:latin typeface="+mn-lt"/>
              </a:rPr>
              <a:t>- What </a:t>
            </a:r>
            <a:r>
              <a:rPr lang="en-US" sz="1100" b="1" dirty="0">
                <a:solidFill>
                  <a:srgbClr val="C00000"/>
                </a:solidFill>
                <a:latin typeface="+mn-lt"/>
              </a:rPr>
              <a:t>improvements </a:t>
            </a:r>
            <a:r>
              <a:rPr lang="en-US" sz="1100" dirty="0">
                <a:latin typeface="+mn-lt"/>
              </a:rPr>
              <a:t>should be made?</a:t>
            </a:r>
            <a:endParaRPr sz="1100" dirty="0">
              <a:latin typeface="+mn-lt"/>
            </a:endParaRPr>
          </a:p>
        </p:txBody>
      </p:sp>
      <p:pic>
        <p:nvPicPr>
          <p:cNvPr id="354" name="Google Shape;354;p24"/>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55" name="Google Shape;355;p24"/>
          <p:cNvPicPr preferRelativeResize="0"/>
          <p:nvPr/>
        </p:nvPicPr>
        <p:blipFill>
          <a:blip r:embed="rId4">
            <a:alphaModFix/>
          </a:blip>
          <a:stretch>
            <a:fillRect/>
          </a:stretch>
        </p:blipFill>
        <p:spPr>
          <a:xfrm>
            <a:off x="8087300" y="4396902"/>
            <a:ext cx="960351" cy="519650"/>
          </a:xfrm>
          <a:prstGeom prst="rect">
            <a:avLst/>
          </a:prstGeom>
          <a:noFill/>
          <a:ln>
            <a:noFill/>
          </a:ln>
        </p:spPr>
      </p:pic>
      <p:pic>
        <p:nvPicPr>
          <p:cNvPr id="4" name="Picture 3">
            <a:extLst>
              <a:ext uri="{FF2B5EF4-FFF2-40B4-BE49-F238E27FC236}">
                <a16:creationId xmlns:a16="http://schemas.microsoft.com/office/drawing/2014/main" id="{D9AB8B36-8FB1-4B4B-8D95-A368D704C5B5}"/>
              </a:ext>
            </a:extLst>
          </p:cNvPr>
          <p:cNvPicPr>
            <a:picLocks noChangeAspect="1"/>
          </p:cNvPicPr>
          <p:nvPr/>
        </p:nvPicPr>
        <p:blipFill>
          <a:blip r:embed="rId5"/>
          <a:stretch>
            <a:fillRect/>
          </a:stretch>
        </p:blipFill>
        <p:spPr>
          <a:xfrm>
            <a:off x="5142437" y="1468073"/>
            <a:ext cx="3760632" cy="250830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573B-9D29-4BD8-BDB9-D20D4DED1698}"/>
              </a:ext>
            </a:extLst>
          </p:cNvPr>
          <p:cNvSpPr>
            <a:spLocks noGrp="1"/>
          </p:cNvSpPr>
          <p:nvPr>
            <p:ph type="title"/>
          </p:nvPr>
        </p:nvSpPr>
        <p:spPr/>
        <p:txBody>
          <a:bodyPr/>
          <a:lstStyle/>
          <a:p>
            <a:r>
              <a:rPr lang="en-US" sz="3200" b="1" dirty="0">
                <a:solidFill>
                  <a:schemeClr val="accent1"/>
                </a:solidFill>
              </a:rPr>
              <a:t>Case Study 1: Student </a:t>
            </a:r>
            <a:r>
              <a:rPr lang="en-US" sz="3200" b="1" dirty="0">
                <a:solidFill>
                  <a:srgbClr val="C00000"/>
                </a:solidFill>
              </a:rPr>
              <a:t>Engagement</a:t>
            </a:r>
            <a:r>
              <a:rPr lang="en-US" sz="3200" b="1" dirty="0">
                <a:solidFill>
                  <a:schemeClr val="accent1"/>
                </a:solidFill>
              </a:rPr>
              <a:t> </a:t>
            </a:r>
          </a:p>
        </p:txBody>
      </p:sp>
      <p:pic>
        <p:nvPicPr>
          <p:cNvPr id="9" name="Google Shape;569;p44">
            <a:extLst>
              <a:ext uri="{FF2B5EF4-FFF2-40B4-BE49-F238E27FC236}">
                <a16:creationId xmlns:a16="http://schemas.microsoft.com/office/drawing/2014/main" id="{9A173742-C78A-4143-84F1-901B7FEF4F05}"/>
              </a:ext>
            </a:extLst>
          </p:cNvPr>
          <p:cNvPicPr preferRelativeResize="0"/>
          <p:nvPr/>
        </p:nvPicPr>
        <p:blipFill rotWithShape="1">
          <a:blip r:embed="rId2">
            <a:alphaModFix/>
          </a:blip>
          <a:srcRect/>
          <a:stretch/>
        </p:blipFill>
        <p:spPr>
          <a:xfrm>
            <a:off x="4019406" y="4357052"/>
            <a:ext cx="3394143" cy="656276"/>
          </a:xfrm>
          <a:prstGeom prst="rect">
            <a:avLst/>
          </a:prstGeom>
          <a:noFill/>
          <a:ln>
            <a:noFill/>
          </a:ln>
        </p:spPr>
      </p:pic>
      <p:pic>
        <p:nvPicPr>
          <p:cNvPr id="4" name="Google Shape;172;p6">
            <a:extLst>
              <a:ext uri="{FF2B5EF4-FFF2-40B4-BE49-F238E27FC236}">
                <a16:creationId xmlns:a16="http://schemas.microsoft.com/office/drawing/2014/main" id="{A9BCB0A2-3D89-4CE5-8079-1E736FC8BFD0}"/>
              </a:ext>
            </a:extLst>
          </p:cNvPr>
          <p:cNvPicPr preferRelativeResize="0"/>
          <p:nvPr/>
        </p:nvPicPr>
        <p:blipFill>
          <a:blip r:embed="rId3">
            <a:alphaModFix/>
          </a:blip>
          <a:stretch>
            <a:fillRect/>
          </a:stretch>
        </p:blipFill>
        <p:spPr>
          <a:xfrm>
            <a:off x="8087300" y="4396902"/>
            <a:ext cx="960351" cy="519650"/>
          </a:xfrm>
          <a:prstGeom prst="rect">
            <a:avLst/>
          </a:prstGeom>
          <a:noFill/>
          <a:ln>
            <a:noFill/>
          </a:ln>
        </p:spPr>
      </p:pic>
      <p:graphicFrame>
        <p:nvGraphicFramePr>
          <p:cNvPr id="6" name="Chart 5">
            <a:extLst>
              <a:ext uri="{FF2B5EF4-FFF2-40B4-BE49-F238E27FC236}">
                <a16:creationId xmlns:a16="http://schemas.microsoft.com/office/drawing/2014/main" id="{8FAEEF70-1A5D-438F-8AEB-8406BA21C0B0}"/>
              </a:ext>
            </a:extLst>
          </p:cNvPr>
          <p:cNvGraphicFramePr>
            <a:graphicFrameLocks/>
          </p:cNvGraphicFramePr>
          <p:nvPr>
            <p:extLst>
              <p:ext uri="{D42A27DB-BD31-4B8C-83A1-F6EECF244321}">
                <p14:modId xmlns:p14="http://schemas.microsoft.com/office/powerpoint/2010/main" val="1578005030"/>
              </p:ext>
            </p:extLst>
          </p:nvPr>
        </p:nvGraphicFramePr>
        <p:xfrm>
          <a:off x="109057" y="1230467"/>
          <a:ext cx="8938594" cy="259539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14C300A2-418D-42D7-AD26-E8785AD78920}"/>
              </a:ext>
            </a:extLst>
          </p:cNvPr>
          <p:cNvSpPr/>
          <p:nvPr/>
        </p:nvSpPr>
        <p:spPr>
          <a:xfrm>
            <a:off x="180364" y="849267"/>
            <a:ext cx="6413384" cy="307777"/>
          </a:xfrm>
          <a:prstGeom prst="rect">
            <a:avLst/>
          </a:prstGeom>
        </p:spPr>
        <p:txBody>
          <a:bodyPr wrap="square">
            <a:spAutoFit/>
          </a:bodyPr>
          <a:lstStyle/>
          <a:p>
            <a:r>
              <a:rPr lang="en-US" dirty="0"/>
              <a:t>To what extent you were engaged in the following virtual classroom activities?</a:t>
            </a:r>
          </a:p>
        </p:txBody>
      </p:sp>
      <p:sp>
        <p:nvSpPr>
          <p:cNvPr id="7" name="TextBox 6">
            <a:extLst>
              <a:ext uri="{FF2B5EF4-FFF2-40B4-BE49-F238E27FC236}">
                <a16:creationId xmlns:a16="http://schemas.microsoft.com/office/drawing/2014/main" id="{1796B1E1-52DD-448F-94D1-763BB4BE2655}"/>
              </a:ext>
            </a:extLst>
          </p:cNvPr>
          <p:cNvSpPr txBox="1"/>
          <p:nvPr/>
        </p:nvSpPr>
        <p:spPr>
          <a:xfrm>
            <a:off x="180364" y="3995487"/>
            <a:ext cx="7082388" cy="246221"/>
          </a:xfrm>
          <a:prstGeom prst="rect">
            <a:avLst/>
          </a:prstGeom>
          <a:noFill/>
        </p:spPr>
        <p:txBody>
          <a:bodyPr wrap="none" rtlCol="0">
            <a:spAutoFit/>
          </a:bodyPr>
          <a:lstStyle/>
          <a:p>
            <a:r>
              <a:rPr lang="en-US" sz="1000" dirty="0"/>
              <a:t>Source: </a:t>
            </a:r>
            <a:r>
              <a:rPr lang="nl-NL" sz="1000" dirty="0"/>
              <a:t>Edhrabooh, Kubra, (2021) </a:t>
            </a:r>
            <a:r>
              <a:rPr lang="en-US" sz="1000" dirty="0"/>
              <a:t>Adapting Innovative Strategies to Enhance Students’ Engagement in an Online Context.</a:t>
            </a:r>
          </a:p>
        </p:txBody>
      </p:sp>
    </p:spTree>
    <p:extLst>
      <p:ext uri="{BB962C8B-B14F-4D97-AF65-F5344CB8AC3E}">
        <p14:creationId xmlns:p14="http://schemas.microsoft.com/office/powerpoint/2010/main" val="1072466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573B-9D29-4BD8-BDB9-D20D4DED1698}"/>
              </a:ext>
            </a:extLst>
          </p:cNvPr>
          <p:cNvSpPr>
            <a:spLocks noGrp="1"/>
          </p:cNvSpPr>
          <p:nvPr>
            <p:ph type="title"/>
          </p:nvPr>
        </p:nvSpPr>
        <p:spPr/>
        <p:txBody>
          <a:bodyPr/>
          <a:lstStyle/>
          <a:p>
            <a:r>
              <a:rPr lang="en-US" sz="3200" b="1" dirty="0">
                <a:solidFill>
                  <a:schemeClr val="accent1"/>
                </a:solidFill>
              </a:rPr>
              <a:t>Case Study 2: Authentic Assessments</a:t>
            </a:r>
          </a:p>
        </p:txBody>
      </p:sp>
      <p:sp>
        <p:nvSpPr>
          <p:cNvPr id="5" name="Rectangle 4">
            <a:extLst>
              <a:ext uri="{FF2B5EF4-FFF2-40B4-BE49-F238E27FC236}">
                <a16:creationId xmlns:a16="http://schemas.microsoft.com/office/drawing/2014/main" id="{D3D458E4-8F7B-4B38-8E0C-5C99F5726A8F}"/>
              </a:ext>
            </a:extLst>
          </p:cNvPr>
          <p:cNvSpPr/>
          <p:nvPr/>
        </p:nvSpPr>
        <p:spPr>
          <a:xfrm>
            <a:off x="252922" y="911842"/>
            <a:ext cx="8794729" cy="261610"/>
          </a:xfrm>
          <a:prstGeom prst="rect">
            <a:avLst/>
          </a:prstGeom>
        </p:spPr>
        <p:txBody>
          <a:bodyPr wrap="square">
            <a:spAutoFit/>
          </a:bodyPr>
          <a:lstStyle/>
          <a:p>
            <a:pPr marL="171450" indent="-171450">
              <a:buFont typeface="Arial" panose="020B0604020202020204" pitchFamily="34" charset="0"/>
              <a:buChar char="•"/>
            </a:pPr>
            <a:r>
              <a:rPr lang="en-US" sz="1100" dirty="0"/>
              <a:t>Considering the modified Quantitative Business Methods (QBM) assessments, to what extent the new assessment mode helped you in:</a:t>
            </a:r>
          </a:p>
        </p:txBody>
      </p: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545976361"/>
              </p:ext>
            </p:extLst>
          </p:nvPr>
        </p:nvGraphicFramePr>
        <p:xfrm>
          <a:off x="318783" y="1241572"/>
          <a:ext cx="8368018" cy="2642532"/>
        </p:xfrm>
        <a:graphic>
          <a:graphicData uri="http://schemas.openxmlformats.org/drawingml/2006/chart">
            <c:chart xmlns:c="http://schemas.openxmlformats.org/drawingml/2006/chart" xmlns:r="http://schemas.openxmlformats.org/officeDocument/2006/relationships" r:id="rId2"/>
          </a:graphicData>
        </a:graphic>
      </p:graphicFrame>
      <p:pic>
        <p:nvPicPr>
          <p:cNvPr id="9" name="Google Shape;569;p44">
            <a:extLst>
              <a:ext uri="{FF2B5EF4-FFF2-40B4-BE49-F238E27FC236}">
                <a16:creationId xmlns:a16="http://schemas.microsoft.com/office/drawing/2014/main" id="{9A173742-C78A-4143-84F1-901B7FEF4F05}"/>
              </a:ext>
            </a:extLst>
          </p:cNvPr>
          <p:cNvPicPr preferRelativeResize="0"/>
          <p:nvPr/>
        </p:nvPicPr>
        <p:blipFill rotWithShape="1">
          <a:blip r:embed="rId3">
            <a:alphaModFix/>
          </a:blip>
          <a:srcRect/>
          <a:stretch/>
        </p:blipFill>
        <p:spPr>
          <a:xfrm>
            <a:off x="4037523" y="4368755"/>
            <a:ext cx="3394143" cy="656276"/>
          </a:xfrm>
          <a:prstGeom prst="rect">
            <a:avLst/>
          </a:prstGeom>
          <a:noFill/>
          <a:ln>
            <a:noFill/>
          </a:ln>
        </p:spPr>
      </p:pic>
      <p:pic>
        <p:nvPicPr>
          <p:cNvPr id="6" name="Google Shape;172;p6">
            <a:extLst>
              <a:ext uri="{FF2B5EF4-FFF2-40B4-BE49-F238E27FC236}">
                <a16:creationId xmlns:a16="http://schemas.microsoft.com/office/drawing/2014/main" id="{F6F21819-1832-4C81-9064-BD7BEB717DB9}"/>
              </a:ext>
            </a:extLst>
          </p:cNvPr>
          <p:cNvPicPr preferRelativeResize="0"/>
          <p:nvPr/>
        </p:nvPicPr>
        <p:blipFill>
          <a:blip r:embed="rId4">
            <a:alphaModFix/>
          </a:blip>
          <a:stretch>
            <a:fillRect/>
          </a:stretch>
        </p:blipFill>
        <p:spPr>
          <a:xfrm>
            <a:off x="8087300" y="4396902"/>
            <a:ext cx="960351" cy="519650"/>
          </a:xfrm>
          <a:prstGeom prst="rect">
            <a:avLst/>
          </a:prstGeom>
          <a:noFill/>
          <a:ln>
            <a:noFill/>
          </a:ln>
        </p:spPr>
      </p:pic>
      <p:sp>
        <p:nvSpPr>
          <p:cNvPr id="7" name="TextBox 6">
            <a:extLst>
              <a:ext uri="{FF2B5EF4-FFF2-40B4-BE49-F238E27FC236}">
                <a16:creationId xmlns:a16="http://schemas.microsoft.com/office/drawing/2014/main" id="{2379E3A7-0E88-42BD-8554-53B77A74D4F4}"/>
              </a:ext>
            </a:extLst>
          </p:cNvPr>
          <p:cNvSpPr txBox="1"/>
          <p:nvPr/>
        </p:nvSpPr>
        <p:spPr>
          <a:xfrm>
            <a:off x="252922" y="3967874"/>
            <a:ext cx="6348213" cy="246221"/>
          </a:xfrm>
          <a:prstGeom prst="rect">
            <a:avLst/>
          </a:prstGeom>
          <a:noFill/>
        </p:spPr>
        <p:txBody>
          <a:bodyPr wrap="none" rtlCol="0">
            <a:spAutoFit/>
          </a:bodyPr>
          <a:lstStyle/>
          <a:p>
            <a:r>
              <a:rPr lang="en-US" sz="1000" dirty="0"/>
              <a:t>Source: </a:t>
            </a:r>
            <a:r>
              <a:rPr lang="nl-NL" sz="1000" dirty="0"/>
              <a:t>Benamer, Fadwa and Adam, Araz, (2021) Authentic Assessments: Quantitative Business Methods    </a:t>
            </a:r>
            <a:endParaRPr lang="en-US" sz="1000" dirty="0"/>
          </a:p>
        </p:txBody>
      </p:sp>
    </p:spTree>
    <p:extLst>
      <p:ext uri="{BB962C8B-B14F-4D97-AF65-F5344CB8AC3E}">
        <p14:creationId xmlns:p14="http://schemas.microsoft.com/office/powerpoint/2010/main" val="185425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
          <p:cNvSpPr txBox="1">
            <a:spLocks noGrp="1"/>
          </p:cNvSpPr>
          <p:nvPr>
            <p:ph type="body" idx="1"/>
          </p:nvPr>
        </p:nvSpPr>
        <p:spPr>
          <a:xfrm>
            <a:off x="0" y="837467"/>
            <a:ext cx="9098280" cy="3420208"/>
          </a:xfrm>
          <a:prstGeom prst="rect">
            <a:avLst/>
          </a:prstGeom>
          <a:noFill/>
          <a:ln>
            <a:noFill/>
          </a:ln>
        </p:spPr>
        <p:txBody>
          <a:bodyPr spcFirstLastPara="1" wrap="square" lIns="91425" tIns="45700" rIns="91425" bIns="45700" anchor="t" anchorCtr="0">
            <a:noAutofit/>
          </a:bodyPr>
          <a:lstStyle/>
          <a:p>
            <a:pPr marL="685800" lvl="0" indent="-457200" algn="l" rtl="0">
              <a:lnSpc>
                <a:spcPct val="100000"/>
              </a:lnSpc>
              <a:spcBef>
                <a:spcPts val="640"/>
              </a:spcBef>
              <a:spcAft>
                <a:spcPts val="0"/>
              </a:spcAft>
              <a:buSzPts val="3200"/>
              <a:buFont typeface="Noto Sans Symbols"/>
              <a:buChar char="✔"/>
            </a:pPr>
            <a:r>
              <a:rPr lang="en-US" sz="2400" dirty="0">
                <a:latin typeface="+mn-lt"/>
                <a:ea typeface="Calibri"/>
                <a:cs typeface="Calibri"/>
                <a:sym typeface="Calibri"/>
              </a:rPr>
              <a:t>Introduction &amp; Overview</a:t>
            </a:r>
            <a:endParaRPr sz="2400" b="1" dirty="0">
              <a:solidFill>
                <a:srgbClr val="C00000"/>
              </a:solidFill>
              <a:latin typeface="+mn-lt"/>
              <a:ea typeface="Calibri"/>
              <a:cs typeface="Calibri"/>
              <a:sym typeface="Calibri"/>
            </a:endParaRPr>
          </a:p>
          <a:p>
            <a:pPr marL="685800" lvl="0" indent="-457200" algn="l" rtl="0">
              <a:lnSpc>
                <a:spcPct val="100000"/>
              </a:lnSpc>
              <a:spcBef>
                <a:spcPts val="640"/>
              </a:spcBef>
              <a:spcAft>
                <a:spcPts val="0"/>
              </a:spcAft>
              <a:buSzPts val="3200"/>
              <a:buFont typeface="Noto Sans Symbols"/>
              <a:buChar char="✔"/>
            </a:pPr>
            <a:r>
              <a:rPr lang="en-US" sz="2400" dirty="0">
                <a:latin typeface="+mn-lt"/>
                <a:ea typeface="Calibri"/>
                <a:cs typeface="Calibri"/>
                <a:sym typeface="Calibri"/>
              </a:rPr>
              <a:t>From F2F to Remote Teaching to Quality Digital Learning</a:t>
            </a:r>
          </a:p>
          <a:p>
            <a:pPr marL="685800" indent="-457200">
              <a:buFont typeface="Noto Sans Symbols"/>
              <a:buChar char="✔"/>
            </a:pPr>
            <a:r>
              <a:rPr lang="en-US" sz="2400" dirty="0">
                <a:latin typeface="+mn-lt"/>
                <a:ea typeface="Calibri"/>
                <a:cs typeface="Calibri"/>
                <a:sym typeface="Calibri"/>
              </a:rPr>
              <a:t>Applying Alignment Principle to Achieve Excellence</a:t>
            </a:r>
            <a:endParaRPr sz="2400" dirty="0">
              <a:latin typeface="+mn-lt"/>
            </a:endParaRPr>
          </a:p>
          <a:p>
            <a:pPr marL="1143000" lvl="1" indent="-457200" algn="l" rtl="0">
              <a:lnSpc>
                <a:spcPct val="100000"/>
              </a:lnSpc>
              <a:spcBef>
                <a:spcPts val="360"/>
              </a:spcBef>
              <a:spcAft>
                <a:spcPts val="0"/>
              </a:spcAft>
              <a:buSzPts val="1800"/>
              <a:buFont typeface="Noto Sans Symbols"/>
              <a:buChar char="✔"/>
            </a:pPr>
            <a:r>
              <a:rPr lang="en-US" sz="2000" dirty="0">
                <a:latin typeface="+mn-lt"/>
                <a:ea typeface="Calibri"/>
                <a:cs typeface="Calibri"/>
                <a:sym typeface="Calibri"/>
              </a:rPr>
              <a:t>Ensuring academic integrity via authentic assessments</a:t>
            </a:r>
            <a:endParaRPr sz="2000" dirty="0">
              <a:latin typeface="+mn-lt"/>
            </a:endParaRPr>
          </a:p>
          <a:p>
            <a:pPr marL="1143000" lvl="1" indent="-457200" algn="l" rtl="0">
              <a:lnSpc>
                <a:spcPct val="100000"/>
              </a:lnSpc>
              <a:spcBef>
                <a:spcPts val="360"/>
              </a:spcBef>
              <a:spcAft>
                <a:spcPts val="0"/>
              </a:spcAft>
              <a:buSzPts val="1800"/>
              <a:buFont typeface="Noto Sans Symbols"/>
              <a:buChar char="✔"/>
            </a:pPr>
            <a:r>
              <a:rPr lang="en-US" sz="2000" dirty="0">
                <a:latin typeface="+mn-lt"/>
                <a:ea typeface="Calibri"/>
                <a:cs typeface="Calibri"/>
                <a:sym typeface="Calibri"/>
              </a:rPr>
              <a:t>Providing quality digital learning environments</a:t>
            </a:r>
            <a:endParaRPr sz="2000" dirty="0">
              <a:latin typeface="+mn-lt"/>
            </a:endParaRPr>
          </a:p>
          <a:p>
            <a:pPr marL="1143000" lvl="1" indent="-457200" algn="l" rtl="0">
              <a:lnSpc>
                <a:spcPct val="100000"/>
              </a:lnSpc>
              <a:spcBef>
                <a:spcPts val="360"/>
              </a:spcBef>
              <a:spcAft>
                <a:spcPts val="0"/>
              </a:spcAft>
              <a:buSzPts val="1800"/>
              <a:buFont typeface="Noto Sans Symbols"/>
              <a:buChar char="✔"/>
            </a:pPr>
            <a:r>
              <a:rPr lang="en-US" sz="2000" dirty="0">
                <a:latin typeface="+mn-lt"/>
                <a:ea typeface="Calibri"/>
                <a:cs typeface="Calibri"/>
                <a:sym typeface="Calibri"/>
              </a:rPr>
              <a:t>Establishing teaching presence to engage students</a:t>
            </a:r>
            <a:endParaRPr sz="2000" dirty="0">
              <a:latin typeface="+mn-lt"/>
            </a:endParaRPr>
          </a:p>
          <a:p>
            <a:pPr marL="685800" indent="-457200">
              <a:buFont typeface="Noto Sans Symbols"/>
              <a:buChar char="✔"/>
            </a:pPr>
            <a:r>
              <a:rPr lang="en-US" sz="2400" dirty="0">
                <a:latin typeface="+mn-lt"/>
                <a:ea typeface="Calibri"/>
                <a:cs typeface="Calibri"/>
                <a:sym typeface="Calibri"/>
              </a:rPr>
              <a:t>Ensure Student Success during Transition at Bahrain Polytechnic and Looking Forward</a:t>
            </a:r>
            <a:endParaRPr sz="2400" dirty="0">
              <a:latin typeface="+mn-lt"/>
            </a:endParaRPr>
          </a:p>
          <a:p>
            <a:pPr marL="685800" lvl="0" indent="-254000" algn="l" rtl="0">
              <a:lnSpc>
                <a:spcPct val="100000"/>
              </a:lnSpc>
              <a:spcBef>
                <a:spcPts val="640"/>
              </a:spcBef>
              <a:spcAft>
                <a:spcPts val="0"/>
              </a:spcAft>
              <a:buSzPts val="3200"/>
              <a:buFont typeface="Noto Sans Symbols"/>
              <a:buNone/>
            </a:pPr>
            <a:endParaRPr sz="2800" dirty="0">
              <a:latin typeface="Calibri"/>
              <a:ea typeface="Calibri"/>
              <a:cs typeface="Calibri"/>
              <a:sym typeface="Calibri"/>
            </a:endParaRPr>
          </a:p>
        </p:txBody>
      </p:sp>
      <p:sp>
        <p:nvSpPr>
          <p:cNvPr id="157" name="Google Shape;157;p5"/>
          <p:cNvSpPr txBox="1">
            <a:spLocks noGrp="1"/>
          </p:cNvSpPr>
          <p:nvPr>
            <p:ph type="title"/>
          </p:nvPr>
        </p:nvSpPr>
        <p:spPr>
          <a:xfrm>
            <a:off x="82296" y="185133"/>
            <a:ext cx="8988552" cy="73805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b="1" dirty="0">
                <a:solidFill>
                  <a:schemeClr val="accent1"/>
                </a:solidFill>
                <a:latin typeface="Trebuchet MS"/>
                <a:ea typeface="Trebuchet MS"/>
                <a:cs typeface="Trebuchet MS"/>
                <a:sym typeface="Trebuchet MS"/>
              </a:rPr>
              <a:t>Presentation Outline</a:t>
            </a:r>
            <a:endParaRPr sz="4000" b="1" dirty="0">
              <a:solidFill>
                <a:srgbClr val="0070C0"/>
              </a:solidFill>
              <a:latin typeface="Trebuchet MS"/>
              <a:ea typeface="Trebuchet MS"/>
              <a:cs typeface="Trebuchet MS"/>
              <a:sym typeface="Trebuchet MS"/>
            </a:endParaRPr>
          </a:p>
        </p:txBody>
      </p:sp>
      <p:pic>
        <p:nvPicPr>
          <p:cNvPr id="158" name="Google Shape;158;p5"/>
          <p:cNvPicPr preferRelativeResize="0"/>
          <p:nvPr/>
        </p:nvPicPr>
        <p:blipFill>
          <a:blip r:embed="rId3">
            <a:alphaModFix/>
          </a:blip>
          <a:stretch>
            <a:fillRect/>
          </a:stretch>
        </p:blipFill>
        <p:spPr>
          <a:xfrm>
            <a:off x="8087300" y="4396902"/>
            <a:ext cx="960351" cy="519650"/>
          </a:xfrm>
          <a:prstGeom prst="rect">
            <a:avLst/>
          </a:prstGeom>
          <a:noFill/>
          <a:ln>
            <a:noFill/>
          </a:ln>
        </p:spPr>
      </p:pic>
      <p:pic>
        <p:nvPicPr>
          <p:cNvPr id="5" name="Google Shape;569;p44">
            <a:extLst>
              <a:ext uri="{FF2B5EF4-FFF2-40B4-BE49-F238E27FC236}">
                <a16:creationId xmlns:a16="http://schemas.microsoft.com/office/drawing/2014/main" id="{089369C3-502A-4CCA-97E8-126B5C7FCA07}"/>
              </a:ext>
            </a:extLst>
          </p:cNvPr>
          <p:cNvPicPr preferRelativeResize="0"/>
          <p:nvPr/>
        </p:nvPicPr>
        <p:blipFill rotWithShape="1">
          <a:blip r:embed="rId4">
            <a:alphaModFix/>
          </a:blip>
          <a:srcRect/>
          <a:stretch/>
        </p:blipFill>
        <p:spPr>
          <a:xfrm>
            <a:off x="4105882" y="4405622"/>
            <a:ext cx="3394143" cy="6562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573B-9D29-4BD8-BDB9-D20D4DED1698}"/>
              </a:ext>
            </a:extLst>
          </p:cNvPr>
          <p:cNvSpPr>
            <a:spLocks noGrp="1"/>
          </p:cNvSpPr>
          <p:nvPr>
            <p:ph type="title"/>
          </p:nvPr>
        </p:nvSpPr>
        <p:spPr/>
        <p:txBody>
          <a:bodyPr/>
          <a:lstStyle/>
          <a:p>
            <a:r>
              <a:rPr lang="en-US" sz="3200" b="1" dirty="0">
                <a:solidFill>
                  <a:schemeClr val="accent1"/>
                </a:solidFill>
              </a:rPr>
              <a:t>Case Study 2: Authentic Assessments</a:t>
            </a:r>
          </a:p>
        </p:txBody>
      </p:sp>
      <p:sp>
        <p:nvSpPr>
          <p:cNvPr id="5" name="Rectangle 4">
            <a:extLst>
              <a:ext uri="{FF2B5EF4-FFF2-40B4-BE49-F238E27FC236}">
                <a16:creationId xmlns:a16="http://schemas.microsoft.com/office/drawing/2014/main" id="{D3D458E4-8F7B-4B38-8E0C-5C99F5726A8F}"/>
              </a:ext>
            </a:extLst>
          </p:cNvPr>
          <p:cNvSpPr/>
          <p:nvPr/>
        </p:nvSpPr>
        <p:spPr>
          <a:xfrm>
            <a:off x="319391" y="899733"/>
            <a:ext cx="7803206" cy="276999"/>
          </a:xfrm>
          <a:prstGeom prst="rect">
            <a:avLst/>
          </a:prstGeom>
        </p:spPr>
        <p:txBody>
          <a:bodyPr wrap="square">
            <a:spAutoFit/>
          </a:bodyPr>
          <a:lstStyle/>
          <a:p>
            <a:pPr marL="171450" indent="-171450">
              <a:buFont typeface="Arial" panose="020B0604020202020204" pitchFamily="34" charset="0"/>
              <a:buChar char="•"/>
            </a:pPr>
            <a:r>
              <a:rPr lang="en-US" sz="1200" b="1" dirty="0">
                <a:solidFill>
                  <a:srgbClr val="FF0000"/>
                </a:solidFill>
              </a:rPr>
              <a:t>List the skills that you have developed during your experience with the new mode of assessments?</a:t>
            </a:r>
          </a:p>
        </p:txBody>
      </p:sp>
      <p:pic>
        <p:nvPicPr>
          <p:cNvPr id="9" name="Google Shape;569;p44">
            <a:extLst>
              <a:ext uri="{FF2B5EF4-FFF2-40B4-BE49-F238E27FC236}">
                <a16:creationId xmlns:a16="http://schemas.microsoft.com/office/drawing/2014/main" id="{9A173742-C78A-4143-84F1-901B7FEF4F05}"/>
              </a:ext>
            </a:extLst>
          </p:cNvPr>
          <p:cNvPicPr preferRelativeResize="0"/>
          <p:nvPr/>
        </p:nvPicPr>
        <p:blipFill rotWithShape="1">
          <a:blip r:embed="rId2">
            <a:alphaModFix/>
          </a:blip>
          <a:srcRect/>
          <a:stretch/>
        </p:blipFill>
        <p:spPr>
          <a:xfrm>
            <a:off x="3781070" y="4406348"/>
            <a:ext cx="3394143" cy="656276"/>
          </a:xfrm>
          <a:prstGeom prst="rect">
            <a:avLst/>
          </a:prstGeom>
          <a:noFill/>
          <a:ln>
            <a:noFill/>
          </a:ln>
        </p:spPr>
      </p:pic>
      <p:sp>
        <p:nvSpPr>
          <p:cNvPr id="3" name="Rectangle 2">
            <a:extLst>
              <a:ext uri="{FF2B5EF4-FFF2-40B4-BE49-F238E27FC236}">
                <a16:creationId xmlns:a16="http://schemas.microsoft.com/office/drawing/2014/main" id="{086BAC42-7FF9-4242-8106-62B3F78094CF}"/>
              </a:ext>
            </a:extLst>
          </p:cNvPr>
          <p:cNvSpPr/>
          <p:nvPr/>
        </p:nvSpPr>
        <p:spPr>
          <a:xfrm>
            <a:off x="252923" y="1252958"/>
            <a:ext cx="2480550" cy="861774"/>
          </a:xfrm>
          <a:prstGeom prst="rect">
            <a:avLst/>
          </a:prstGeom>
        </p:spPr>
        <p:txBody>
          <a:bodyPr wrap="square">
            <a:spAutoFit/>
          </a:bodyPr>
          <a:lstStyle/>
          <a:p>
            <a:r>
              <a:rPr lang="en-US" sz="1000" dirty="0"/>
              <a:t>- </a:t>
            </a:r>
            <a:r>
              <a:rPr lang="en-US" sz="1000" b="1" dirty="0">
                <a:solidFill>
                  <a:srgbClr val="C00000"/>
                </a:solidFill>
              </a:rPr>
              <a:t>Critical thinking</a:t>
            </a:r>
            <a:r>
              <a:rPr lang="en-US" sz="1000" dirty="0"/>
              <a:t>, information gathering, fast and effective learning, managing myself, independent thinking, </a:t>
            </a:r>
            <a:r>
              <a:rPr lang="en-US" sz="1000" b="1" dirty="0">
                <a:solidFill>
                  <a:srgbClr val="C00000"/>
                </a:solidFill>
              </a:rPr>
              <a:t>problem solving</a:t>
            </a:r>
            <a:r>
              <a:rPr lang="en-US" sz="1000" dirty="0"/>
              <a:t>, make good notes and organise materials.</a:t>
            </a:r>
          </a:p>
        </p:txBody>
      </p:sp>
      <p:cxnSp>
        <p:nvCxnSpPr>
          <p:cNvPr id="6" name="Straight Connector 5">
            <a:extLst>
              <a:ext uri="{FF2B5EF4-FFF2-40B4-BE49-F238E27FC236}">
                <a16:creationId xmlns:a16="http://schemas.microsoft.com/office/drawing/2014/main" id="{E0B87B3D-DCB4-466B-88BE-AD4A52A43E43}"/>
              </a:ext>
            </a:extLst>
          </p:cNvPr>
          <p:cNvCxnSpPr/>
          <p:nvPr/>
        </p:nvCxnSpPr>
        <p:spPr>
          <a:xfrm>
            <a:off x="2879388" y="1252958"/>
            <a:ext cx="0" cy="2564851"/>
          </a:xfrm>
          <a:prstGeom prst="line">
            <a:avLst/>
          </a:prstGeom>
        </p:spPr>
        <p:style>
          <a:lnRef idx="2">
            <a:schemeClr val="accent5"/>
          </a:lnRef>
          <a:fillRef idx="0">
            <a:schemeClr val="accent5"/>
          </a:fillRef>
          <a:effectRef idx="1">
            <a:schemeClr val="accent5"/>
          </a:effectRef>
          <a:fontRef idx="minor">
            <a:schemeClr val="tx1"/>
          </a:fontRef>
        </p:style>
      </p:cxnSp>
      <p:cxnSp>
        <p:nvCxnSpPr>
          <p:cNvPr id="10" name="Straight Connector 9">
            <a:extLst>
              <a:ext uri="{FF2B5EF4-FFF2-40B4-BE49-F238E27FC236}">
                <a16:creationId xmlns:a16="http://schemas.microsoft.com/office/drawing/2014/main" id="{090622DF-0C9A-4863-BA93-CDB59B40AC4B}"/>
              </a:ext>
            </a:extLst>
          </p:cNvPr>
          <p:cNvCxnSpPr/>
          <p:nvPr/>
        </p:nvCxnSpPr>
        <p:spPr>
          <a:xfrm>
            <a:off x="5998722" y="1245656"/>
            <a:ext cx="0" cy="2564851"/>
          </a:xfrm>
          <a:prstGeom prst="line">
            <a:avLst/>
          </a:prstGeom>
        </p:spPr>
        <p:style>
          <a:lnRef idx="2">
            <a:schemeClr val="accent5"/>
          </a:lnRef>
          <a:fillRef idx="0">
            <a:schemeClr val="accent5"/>
          </a:fillRef>
          <a:effectRef idx="1">
            <a:schemeClr val="accent5"/>
          </a:effectRef>
          <a:fontRef idx="minor">
            <a:schemeClr val="tx1"/>
          </a:fontRef>
        </p:style>
      </p:cxnSp>
      <p:sp>
        <p:nvSpPr>
          <p:cNvPr id="7" name="Rectangle 6">
            <a:extLst>
              <a:ext uri="{FF2B5EF4-FFF2-40B4-BE49-F238E27FC236}">
                <a16:creationId xmlns:a16="http://schemas.microsoft.com/office/drawing/2014/main" id="{ED66FC87-FBB2-4913-8114-5D3487A6FE59}"/>
              </a:ext>
            </a:extLst>
          </p:cNvPr>
          <p:cNvSpPr/>
          <p:nvPr/>
        </p:nvSpPr>
        <p:spPr>
          <a:xfrm>
            <a:off x="235090" y="2155219"/>
            <a:ext cx="2525927" cy="400110"/>
          </a:xfrm>
          <a:prstGeom prst="rect">
            <a:avLst/>
          </a:prstGeom>
        </p:spPr>
        <p:txBody>
          <a:bodyPr wrap="square">
            <a:spAutoFit/>
          </a:bodyPr>
          <a:lstStyle/>
          <a:p>
            <a:r>
              <a:rPr lang="en-US" sz="1000" dirty="0"/>
              <a:t>- Time management and problem-solving and </a:t>
            </a:r>
            <a:r>
              <a:rPr lang="en-US" sz="1000" b="1" dirty="0">
                <a:solidFill>
                  <a:srgbClr val="C00000"/>
                </a:solidFill>
              </a:rPr>
              <a:t>thinking outside the box</a:t>
            </a:r>
            <a:r>
              <a:rPr lang="en-US" sz="1000" dirty="0"/>
              <a:t>.</a:t>
            </a:r>
          </a:p>
        </p:txBody>
      </p:sp>
      <p:sp>
        <p:nvSpPr>
          <p:cNvPr id="11" name="Rectangle 10">
            <a:extLst>
              <a:ext uri="{FF2B5EF4-FFF2-40B4-BE49-F238E27FC236}">
                <a16:creationId xmlns:a16="http://schemas.microsoft.com/office/drawing/2014/main" id="{2B5E7BD8-DD60-46E6-BC91-5B758231307D}"/>
              </a:ext>
            </a:extLst>
          </p:cNvPr>
          <p:cNvSpPr/>
          <p:nvPr/>
        </p:nvSpPr>
        <p:spPr>
          <a:xfrm>
            <a:off x="252922" y="2635781"/>
            <a:ext cx="2285997" cy="553998"/>
          </a:xfrm>
          <a:prstGeom prst="rect">
            <a:avLst/>
          </a:prstGeom>
        </p:spPr>
        <p:txBody>
          <a:bodyPr wrap="square">
            <a:spAutoFit/>
          </a:bodyPr>
          <a:lstStyle/>
          <a:p>
            <a:r>
              <a:rPr lang="en-US" sz="1000" dirty="0"/>
              <a:t>- </a:t>
            </a:r>
            <a:r>
              <a:rPr lang="en-US" sz="1000" b="1" dirty="0">
                <a:solidFill>
                  <a:srgbClr val="C00000"/>
                </a:solidFill>
              </a:rPr>
              <a:t>Ability to think </a:t>
            </a:r>
            <a:r>
              <a:rPr lang="en-US" sz="1000" dirty="0"/>
              <a:t>, search and organize the points easily while solving the exam.</a:t>
            </a:r>
          </a:p>
        </p:txBody>
      </p:sp>
      <p:sp>
        <p:nvSpPr>
          <p:cNvPr id="12" name="Rectangle 11">
            <a:extLst>
              <a:ext uri="{FF2B5EF4-FFF2-40B4-BE49-F238E27FC236}">
                <a16:creationId xmlns:a16="http://schemas.microsoft.com/office/drawing/2014/main" id="{F5D48E05-9615-49C7-A8D1-95074EB99355}"/>
              </a:ext>
            </a:extLst>
          </p:cNvPr>
          <p:cNvSpPr/>
          <p:nvPr/>
        </p:nvSpPr>
        <p:spPr>
          <a:xfrm>
            <a:off x="252927" y="3237665"/>
            <a:ext cx="2285992" cy="553998"/>
          </a:xfrm>
          <a:prstGeom prst="rect">
            <a:avLst/>
          </a:prstGeom>
        </p:spPr>
        <p:txBody>
          <a:bodyPr wrap="square">
            <a:spAutoFit/>
          </a:bodyPr>
          <a:lstStyle/>
          <a:p>
            <a:r>
              <a:rPr lang="en-US" sz="1000" dirty="0"/>
              <a:t>- </a:t>
            </a:r>
            <a:r>
              <a:rPr lang="en-US" sz="1000" b="1" dirty="0">
                <a:solidFill>
                  <a:srgbClr val="C00000"/>
                </a:solidFill>
              </a:rPr>
              <a:t>Depending on myself</a:t>
            </a:r>
            <a:r>
              <a:rPr lang="en-US" sz="1000" dirty="0"/>
              <a:t>, Relying on my capabilities of getting the correct answer, Trusting myself more</a:t>
            </a:r>
          </a:p>
        </p:txBody>
      </p:sp>
      <p:sp>
        <p:nvSpPr>
          <p:cNvPr id="13" name="Rectangle 12">
            <a:extLst>
              <a:ext uri="{FF2B5EF4-FFF2-40B4-BE49-F238E27FC236}">
                <a16:creationId xmlns:a16="http://schemas.microsoft.com/office/drawing/2014/main" id="{D691F547-BF5F-4E52-8DD8-C092DC05D831}"/>
              </a:ext>
            </a:extLst>
          </p:cNvPr>
          <p:cNvSpPr/>
          <p:nvPr/>
        </p:nvSpPr>
        <p:spPr>
          <a:xfrm>
            <a:off x="2991262" y="1283735"/>
            <a:ext cx="2934499" cy="400110"/>
          </a:xfrm>
          <a:prstGeom prst="rect">
            <a:avLst/>
          </a:prstGeom>
        </p:spPr>
        <p:txBody>
          <a:bodyPr wrap="square">
            <a:spAutoFit/>
          </a:bodyPr>
          <a:lstStyle/>
          <a:p>
            <a:r>
              <a:rPr lang="en-US" sz="1000" dirty="0">
                <a:solidFill>
                  <a:schemeClr val="tx1"/>
                </a:solidFill>
              </a:rPr>
              <a:t>- </a:t>
            </a:r>
            <a:r>
              <a:rPr lang="en-US" sz="1000" b="1" dirty="0">
                <a:solidFill>
                  <a:srgbClr val="C00000"/>
                </a:solidFill>
              </a:rPr>
              <a:t>Self Learning</a:t>
            </a:r>
            <a:r>
              <a:rPr lang="en-US" sz="1000" dirty="0"/>
              <a:t>, time management, self responsibility, ability to research</a:t>
            </a:r>
          </a:p>
        </p:txBody>
      </p:sp>
      <p:sp>
        <p:nvSpPr>
          <p:cNvPr id="14" name="Rectangle 13">
            <a:extLst>
              <a:ext uri="{FF2B5EF4-FFF2-40B4-BE49-F238E27FC236}">
                <a16:creationId xmlns:a16="http://schemas.microsoft.com/office/drawing/2014/main" id="{E6DB538E-974E-4C5A-B042-D7ABC518BF5F}"/>
              </a:ext>
            </a:extLst>
          </p:cNvPr>
          <p:cNvSpPr/>
          <p:nvPr/>
        </p:nvSpPr>
        <p:spPr>
          <a:xfrm>
            <a:off x="3030159" y="2482812"/>
            <a:ext cx="2662138" cy="553998"/>
          </a:xfrm>
          <a:prstGeom prst="rect">
            <a:avLst/>
          </a:prstGeom>
        </p:spPr>
        <p:txBody>
          <a:bodyPr wrap="square">
            <a:spAutoFit/>
          </a:bodyPr>
          <a:lstStyle/>
          <a:p>
            <a:r>
              <a:rPr lang="en-US" sz="1000" dirty="0"/>
              <a:t>- Giving more time to studies to </a:t>
            </a:r>
            <a:r>
              <a:rPr lang="en-US" sz="1000" b="1" dirty="0">
                <a:solidFill>
                  <a:srgbClr val="C00000"/>
                </a:solidFill>
              </a:rPr>
              <a:t>understand rather than just memorizing</a:t>
            </a:r>
            <a:r>
              <a:rPr lang="en-US" sz="1000" dirty="0"/>
              <a:t>, increase in knowledge due to more research </a:t>
            </a:r>
          </a:p>
        </p:txBody>
      </p:sp>
      <p:sp>
        <p:nvSpPr>
          <p:cNvPr id="15" name="Rectangle 14">
            <a:extLst>
              <a:ext uri="{FF2B5EF4-FFF2-40B4-BE49-F238E27FC236}">
                <a16:creationId xmlns:a16="http://schemas.microsoft.com/office/drawing/2014/main" id="{FFAB03BA-D71E-4CD7-829C-752F21AF52CD}"/>
              </a:ext>
            </a:extLst>
          </p:cNvPr>
          <p:cNvSpPr/>
          <p:nvPr/>
        </p:nvSpPr>
        <p:spPr>
          <a:xfrm>
            <a:off x="6267865" y="1251869"/>
            <a:ext cx="1845377" cy="246221"/>
          </a:xfrm>
          <a:prstGeom prst="rect">
            <a:avLst/>
          </a:prstGeom>
        </p:spPr>
        <p:txBody>
          <a:bodyPr wrap="none">
            <a:spAutoFit/>
          </a:bodyPr>
          <a:lstStyle/>
          <a:p>
            <a:r>
              <a:rPr lang="en-US" sz="1000" dirty="0"/>
              <a:t>- </a:t>
            </a:r>
            <a:r>
              <a:rPr lang="en-US" sz="1000" b="1" dirty="0">
                <a:solidFill>
                  <a:srgbClr val="C00000"/>
                </a:solidFill>
              </a:rPr>
              <a:t>Critical and thinking skills</a:t>
            </a:r>
          </a:p>
        </p:txBody>
      </p:sp>
      <p:sp>
        <p:nvSpPr>
          <p:cNvPr id="16" name="Rectangle 15">
            <a:extLst>
              <a:ext uri="{FF2B5EF4-FFF2-40B4-BE49-F238E27FC236}">
                <a16:creationId xmlns:a16="http://schemas.microsoft.com/office/drawing/2014/main" id="{E18D6821-A7EF-49DE-AF00-F26F0C4DFF02}"/>
              </a:ext>
            </a:extLst>
          </p:cNvPr>
          <p:cNvSpPr/>
          <p:nvPr/>
        </p:nvSpPr>
        <p:spPr>
          <a:xfrm>
            <a:off x="6267849" y="3289826"/>
            <a:ext cx="2743204" cy="400110"/>
          </a:xfrm>
          <a:prstGeom prst="rect">
            <a:avLst/>
          </a:prstGeom>
        </p:spPr>
        <p:txBody>
          <a:bodyPr wrap="square">
            <a:spAutoFit/>
          </a:bodyPr>
          <a:lstStyle/>
          <a:p>
            <a:r>
              <a:rPr lang="en-US" sz="1000" dirty="0"/>
              <a:t>- </a:t>
            </a:r>
            <a:r>
              <a:rPr lang="en-US" sz="1000" b="1" dirty="0">
                <a:solidFill>
                  <a:srgbClr val="C00000"/>
                </a:solidFill>
              </a:rPr>
              <a:t>Self Learning</a:t>
            </a:r>
            <a:r>
              <a:rPr lang="en-US" sz="1000" dirty="0"/>
              <a:t>, time management, self responsibility, ability to research</a:t>
            </a:r>
          </a:p>
        </p:txBody>
      </p:sp>
      <p:sp>
        <p:nvSpPr>
          <p:cNvPr id="17" name="Rectangle 16">
            <a:extLst>
              <a:ext uri="{FF2B5EF4-FFF2-40B4-BE49-F238E27FC236}">
                <a16:creationId xmlns:a16="http://schemas.microsoft.com/office/drawing/2014/main" id="{281CF4B8-3F81-4809-910D-7E97CD1F4218}"/>
              </a:ext>
            </a:extLst>
          </p:cNvPr>
          <p:cNvSpPr/>
          <p:nvPr/>
        </p:nvSpPr>
        <p:spPr>
          <a:xfrm>
            <a:off x="6297049" y="2860479"/>
            <a:ext cx="2350839" cy="400110"/>
          </a:xfrm>
          <a:prstGeom prst="rect">
            <a:avLst/>
          </a:prstGeom>
        </p:spPr>
        <p:txBody>
          <a:bodyPr wrap="square">
            <a:spAutoFit/>
          </a:bodyPr>
          <a:lstStyle/>
          <a:p>
            <a:r>
              <a:rPr lang="en-US" sz="1000" dirty="0"/>
              <a:t>- Researching skills, IT skills and </a:t>
            </a:r>
            <a:r>
              <a:rPr lang="en-US" sz="1000" b="1" dirty="0">
                <a:solidFill>
                  <a:srgbClr val="C00000"/>
                </a:solidFill>
              </a:rPr>
              <a:t>teamwork skills</a:t>
            </a:r>
          </a:p>
        </p:txBody>
      </p:sp>
      <p:sp>
        <p:nvSpPr>
          <p:cNvPr id="18" name="Rectangle 17">
            <a:extLst>
              <a:ext uri="{FF2B5EF4-FFF2-40B4-BE49-F238E27FC236}">
                <a16:creationId xmlns:a16="http://schemas.microsoft.com/office/drawing/2014/main" id="{EBAF208D-65F6-45FD-9A11-3E0AFA25CA32}"/>
              </a:ext>
            </a:extLst>
          </p:cNvPr>
          <p:cNvSpPr/>
          <p:nvPr/>
        </p:nvSpPr>
        <p:spPr>
          <a:xfrm>
            <a:off x="3025304" y="3131056"/>
            <a:ext cx="2817770" cy="553998"/>
          </a:xfrm>
          <a:prstGeom prst="rect">
            <a:avLst/>
          </a:prstGeom>
        </p:spPr>
        <p:txBody>
          <a:bodyPr wrap="square">
            <a:spAutoFit/>
          </a:bodyPr>
          <a:lstStyle/>
          <a:p>
            <a:r>
              <a:rPr lang="en-US" sz="1000" dirty="0"/>
              <a:t>- Giving more time to studies to understand rather than just memorizing, </a:t>
            </a:r>
            <a:r>
              <a:rPr lang="en-US" sz="1000" b="1" dirty="0">
                <a:solidFill>
                  <a:srgbClr val="C00000"/>
                </a:solidFill>
              </a:rPr>
              <a:t>increase in knowledge due to more research </a:t>
            </a:r>
          </a:p>
        </p:txBody>
      </p:sp>
      <p:sp>
        <p:nvSpPr>
          <p:cNvPr id="19" name="Rectangle 18">
            <a:extLst>
              <a:ext uri="{FF2B5EF4-FFF2-40B4-BE49-F238E27FC236}">
                <a16:creationId xmlns:a16="http://schemas.microsoft.com/office/drawing/2014/main" id="{C1154976-8F3C-4F2E-9964-902C9265CF49}"/>
              </a:ext>
            </a:extLst>
          </p:cNvPr>
          <p:cNvSpPr/>
          <p:nvPr/>
        </p:nvSpPr>
        <p:spPr>
          <a:xfrm>
            <a:off x="6267849" y="1511554"/>
            <a:ext cx="2662136" cy="1323439"/>
          </a:xfrm>
          <a:prstGeom prst="rect">
            <a:avLst/>
          </a:prstGeom>
        </p:spPr>
        <p:txBody>
          <a:bodyPr wrap="square">
            <a:spAutoFit/>
          </a:bodyPr>
          <a:lstStyle/>
          <a:p>
            <a:r>
              <a:rPr lang="en-US" sz="1000" dirty="0"/>
              <a:t>- So many skills such as </a:t>
            </a:r>
            <a:r>
              <a:rPr lang="en-US" sz="1000" b="1" dirty="0">
                <a:solidFill>
                  <a:srgbClr val="C00000"/>
                </a:solidFill>
              </a:rPr>
              <a:t>self learning</a:t>
            </a:r>
            <a:r>
              <a:rPr lang="en-US" sz="1000" dirty="0"/>
              <a:t>. Find methods to learn certain topics that specifically work for me, Communication: by reaching out and discussing and problem solving and also being able to </a:t>
            </a:r>
            <a:r>
              <a:rPr lang="en-US" sz="1000" b="1" dirty="0">
                <a:solidFill>
                  <a:srgbClr val="C00000"/>
                </a:solidFill>
              </a:rPr>
              <a:t>research in depth </a:t>
            </a:r>
            <a:r>
              <a:rPr lang="en-US" sz="1000" dirty="0"/>
              <a:t>to once again, find different explanations that help me understand more in depth so that I excel in class</a:t>
            </a:r>
          </a:p>
        </p:txBody>
      </p:sp>
      <p:sp>
        <p:nvSpPr>
          <p:cNvPr id="20" name="Rectangle 19">
            <a:extLst>
              <a:ext uri="{FF2B5EF4-FFF2-40B4-BE49-F238E27FC236}">
                <a16:creationId xmlns:a16="http://schemas.microsoft.com/office/drawing/2014/main" id="{5CC96647-65B1-42CD-B36F-0AD127E8A487}"/>
              </a:ext>
            </a:extLst>
          </p:cNvPr>
          <p:cNvSpPr/>
          <p:nvPr/>
        </p:nvSpPr>
        <p:spPr>
          <a:xfrm>
            <a:off x="3005848" y="1726660"/>
            <a:ext cx="2817769" cy="707886"/>
          </a:xfrm>
          <a:prstGeom prst="rect">
            <a:avLst/>
          </a:prstGeom>
        </p:spPr>
        <p:txBody>
          <a:bodyPr wrap="square">
            <a:spAutoFit/>
          </a:bodyPr>
          <a:lstStyle/>
          <a:p>
            <a:r>
              <a:rPr lang="en-US" sz="1000" dirty="0"/>
              <a:t>- Reading quicker</a:t>
            </a:r>
            <a:r>
              <a:rPr lang="en-US" sz="1000" b="1" dirty="0">
                <a:solidFill>
                  <a:srgbClr val="C00000"/>
                </a:solidFill>
              </a:rPr>
              <a:t>, finding answers in between the lines</a:t>
            </a:r>
            <a:r>
              <a:rPr lang="en-US" sz="1000" dirty="0"/>
              <a:t> , Paraphrasing and The ability to read the answer and understand it first and then explain it with my own way </a:t>
            </a:r>
          </a:p>
        </p:txBody>
      </p:sp>
      <p:pic>
        <p:nvPicPr>
          <p:cNvPr id="21" name="Google Shape;172;p6">
            <a:extLst>
              <a:ext uri="{FF2B5EF4-FFF2-40B4-BE49-F238E27FC236}">
                <a16:creationId xmlns:a16="http://schemas.microsoft.com/office/drawing/2014/main" id="{96E000EA-E511-4554-899A-926074C38E30}"/>
              </a:ext>
            </a:extLst>
          </p:cNvPr>
          <p:cNvPicPr preferRelativeResize="0"/>
          <p:nvPr/>
        </p:nvPicPr>
        <p:blipFill>
          <a:blip r:embed="rId3">
            <a:alphaModFix/>
          </a:blip>
          <a:stretch>
            <a:fillRect/>
          </a:stretch>
        </p:blipFill>
        <p:spPr>
          <a:xfrm>
            <a:off x="8087300" y="4396902"/>
            <a:ext cx="960351" cy="519650"/>
          </a:xfrm>
          <a:prstGeom prst="rect">
            <a:avLst/>
          </a:prstGeom>
          <a:noFill/>
          <a:ln>
            <a:noFill/>
          </a:ln>
        </p:spPr>
      </p:pic>
      <p:sp>
        <p:nvSpPr>
          <p:cNvPr id="22" name="TextBox 21">
            <a:extLst>
              <a:ext uri="{FF2B5EF4-FFF2-40B4-BE49-F238E27FC236}">
                <a16:creationId xmlns:a16="http://schemas.microsoft.com/office/drawing/2014/main" id="{4BFA52F9-9FA4-4FBE-A0DB-FA03A8858406}"/>
              </a:ext>
            </a:extLst>
          </p:cNvPr>
          <p:cNvSpPr txBox="1"/>
          <p:nvPr/>
        </p:nvSpPr>
        <p:spPr>
          <a:xfrm>
            <a:off x="252922" y="4002378"/>
            <a:ext cx="6348213" cy="246221"/>
          </a:xfrm>
          <a:prstGeom prst="rect">
            <a:avLst/>
          </a:prstGeom>
          <a:noFill/>
        </p:spPr>
        <p:txBody>
          <a:bodyPr wrap="none" rtlCol="0">
            <a:spAutoFit/>
          </a:bodyPr>
          <a:lstStyle/>
          <a:p>
            <a:r>
              <a:rPr lang="en-US" sz="1000" dirty="0"/>
              <a:t>Source: </a:t>
            </a:r>
            <a:r>
              <a:rPr lang="nl-NL" sz="1000" dirty="0"/>
              <a:t>Benamer, Fadwa and Adam, Araz, (2021) Authentic Assessments: Quantitative Business Methods    </a:t>
            </a:r>
            <a:endParaRPr lang="en-US" sz="1000" dirty="0"/>
          </a:p>
        </p:txBody>
      </p:sp>
    </p:spTree>
    <p:extLst>
      <p:ext uri="{BB962C8B-B14F-4D97-AF65-F5344CB8AC3E}">
        <p14:creationId xmlns:p14="http://schemas.microsoft.com/office/powerpoint/2010/main" val="730346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22"/>
          <p:cNvSpPr txBox="1">
            <a:spLocks noGrp="1"/>
          </p:cNvSpPr>
          <p:nvPr>
            <p:ph type="body" idx="1"/>
          </p:nvPr>
        </p:nvSpPr>
        <p:spPr>
          <a:xfrm>
            <a:off x="381000" y="1266504"/>
            <a:ext cx="8229600" cy="2524446"/>
          </a:xfrm>
          <a:prstGeom prst="rect">
            <a:avLst/>
          </a:prstGeom>
          <a:noFill/>
          <a:ln>
            <a:noFill/>
          </a:ln>
        </p:spPr>
        <p:txBody>
          <a:bodyPr spcFirstLastPara="1" wrap="square" lIns="91425" tIns="45700" rIns="91425" bIns="45700" anchor="t" anchorCtr="0">
            <a:noAutofit/>
          </a:bodyPr>
          <a:lstStyle/>
          <a:p>
            <a:pPr marL="228600" lvl="0" indent="0"/>
            <a:endParaRPr lang="en-US" sz="1600" dirty="0"/>
          </a:p>
          <a:p>
            <a:pPr marL="571500" lvl="0" indent="-342900">
              <a:buFont typeface="Arial" panose="020B0604020202020204" pitchFamily="34" charset="0"/>
              <a:buChar char="•"/>
            </a:pPr>
            <a:r>
              <a:rPr lang="en-US" sz="2000" dirty="0"/>
              <a:t>Impacts on instructors and Learners</a:t>
            </a:r>
          </a:p>
          <a:p>
            <a:pPr marL="571500" lvl="0" indent="-342900">
              <a:buFont typeface="Arial" panose="020B0604020202020204" pitchFamily="34" charset="0"/>
              <a:buChar char="•"/>
            </a:pPr>
            <a:r>
              <a:rPr lang="en-US" sz="2000" dirty="0"/>
              <a:t>Impacts on learning outcomes</a:t>
            </a:r>
          </a:p>
          <a:p>
            <a:pPr marL="571500" lvl="0" indent="-342900">
              <a:buFont typeface="Arial" panose="020B0604020202020204" pitchFamily="34" charset="0"/>
              <a:buChar char="•"/>
            </a:pPr>
            <a:r>
              <a:rPr lang="en-US" sz="2000" dirty="0"/>
              <a:t>Impacts on learning</a:t>
            </a:r>
          </a:p>
          <a:p>
            <a:pPr marL="571500" lvl="0" indent="-342900">
              <a:buFont typeface="Arial" panose="020B0604020202020204" pitchFamily="34" charset="0"/>
              <a:buChar char="•"/>
            </a:pPr>
            <a:r>
              <a:rPr lang="en-US" sz="2000" dirty="0"/>
              <a:t>Impacts on teaching</a:t>
            </a:r>
          </a:p>
        </p:txBody>
      </p:sp>
      <p:pic>
        <p:nvPicPr>
          <p:cNvPr id="338" name="Google Shape;338;p22"/>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39" name="Google Shape;339;p22"/>
          <p:cNvPicPr preferRelativeResize="0"/>
          <p:nvPr/>
        </p:nvPicPr>
        <p:blipFill>
          <a:blip r:embed="rId4">
            <a:alphaModFix/>
          </a:blip>
          <a:stretch>
            <a:fillRect/>
          </a:stretch>
        </p:blipFill>
        <p:spPr>
          <a:xfrm>
            <a:off x="8087300" y="4396902"/>
            <a:ext cx="960351" cy="519650"/>
          </a:xfrm>
          <a:prstGeom prst="rect">
            <a:avLst/>
          </a:prstGeom>
          <a:noFill/>
          <a:ln>
            <a:noFill/>
          </a:ln>
        </p:spPr>
      </p:pic>
      <p:pic>
        <p:nvPicPr>
          <p:cNvPr id="4" name="Picture 3">
            <a:extLst>
              <a:ext uri="{FF2B5EF4-FFF2-40B4-BE49-F238E27FC236}">
                <a16:creationId xmlns:a16="http://schemas.microsoft.com/office/drawing/2014/main" id="{D5ADD267-8FF2-41AB-96CA-318AB9D4EC64}"/>
              </a:ext>
            </a:extLst>
          </p:cNvPr>
          <p:cNvPicPr>
            <a:picLocks noChangeAspect="1"/>
          </p:cNvPicPr>
          <p:nvPr/>
        </p:nvPicPr>
        <p:blipFill>
          <a:blip r:embed="rId5"/>
          <a:stretch>
            <a:fillRect/>
          </a:stretch>
        </p:blipFill>
        <p:spPr>
          <a:xfrm>
            <a:off x="5354283" y="1769195"/>
            <a:ext cx="3052882" cy="1437533"/>
          </a:xfrm>
          <a:prstGeom prst="rect">
            <a:avLst/>
          </a:prstGeom>
        </p:spPr>
      </p:pic>
      <p:sp>
        <p:nvSpPr>
          <p:cNvPr id="11" name="Rectangle 10">
            <a:extLst>
              <a:ext uri="{FF2B5EF4-FFF2-40B4-BE49-F238E27FC236}">
                <a16:creationId xmlns:a16="http://schemas.microsoft.com/office/drawing/2014/main" id="{732BC39D-20D3-40F5-A8A4-0674E708283E}"/>
              </a:ext>
            </a:extLst>
          </p:cNvPr>
          <p:cNvSpPr/>
          <p:nvPr/>
        </p:nvSpPr>
        <p:spPr>
          <a:xfrm>
            <a:off x="5398743" y="3332207"/>
            <a:ext cx="3068469" cy="307777"/>
          </a:xfrm>
          <a:prstGeom prst="rect">
            <a:avLst/>
          </a:prstGeom>
        </p:spPr>
        <p:txBody>
          <a:bodyPr wrap="none">
            <a:spAutoFit/>
          </a:bodyPr>
          <a:lstStyle/>
          <a:p>
            <a:r>
              <a:rPr lang="en-US" b="1" dirty="0">
                <a:solidFill>
                  <a:srgbClr val="C00000"/>
                </a:solidFill>
              </a:rPr>
              <a:t>QM</a:t>
            </a:r>
            <a:r>
              <a:rPr lang="en-US" b="1" dirty="0"/>
              <a:t> Alignment Principle in Action </a:t>
            </a:r>
          </a:p>
        </p:txBody>
      </p:sp>
      <p:sp>
        <p:nvSpPr>
          <p:cNvPr id="9" name="Google Shape;336;p22"/>
          <p:cNvSpPr txBox="1">
            <a:spLocks noGrp="1"/>
          </p:cNvSpPr>
          <p:nvPr>
            <p:ph type="title"/>
          </p:nvPr>
        </p:nvSpPr>
        <p:spPr>
          <a:xfrm>
            <a:off x="457199" y="214313"/>
            <a:ext cx="8272463" cy="1052191"/>
          </a:xfrm>
          <a:prstGeom prst="rect">
            <a:avLst/>
          </a:prstGeom>
          <a:noFill/>
          <a:ln>
            <a:noFill/>
          </a:ln>
        </p:spPr>
        <p:txBody>
          <a:bodyPr spcFirstLastPara="1" wrap="square" lIns="91425" tIns="45700" rIns="91425" bIns="45700" anchor="ctr" anchorCtr="0">
            <a:noAutofit/>
          </a:bodyPr>
          <a:lstStyle/>
          <a:p>
            <a:pPr lvl="0"/>
            <a:r>
              <a:rPr lang="en-US" sz="3200" b="1" dirty="0">
                <a:solidFill>
                  <a:schemeClr val="accent1"/>
                </a:solidFill>
              </a:rPr>
              <a:t>From F2F to Remote Teaching to </a:t>
            </a:r>
            <a:br>
              <a:rPr lang="en-US" sz="3200" b="1" dirty="0">
                <a:solidFill>
                  <a:schemeClr val="accent1"/>
                </a:solidFill>
              </a:rPr>
            </a:br>
            <a:r>
              <a:rPr lang="en-US" sz="3200" b="1" dirty="0">
                <a:solidFill>
                  <a:schemeClr val="accent1"/>
                </a:solidFill>
              </a:rPr>
              <a:t>Quality Digital Learning</a:t>
            </a:r>
            <a:endParaRPr sz="3200" b="1" dirty="0">
              <a:solidFill>
                <a:schemeClr val="accen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2"/>
          <p:cNvSpPr txBox="1">
            <a:spLocks noGrp="1"/>
          </p:cNvSpPr>
          <p:nvPr>
            <p:ph type="title"/>
          </p:nvPr>
        </p:nvSpPr>
        <p:spPr>
          <a:xfrm>
            <a:off x="457199" y="214313"/>
            <a:ext cx="8272463" cy="1052191"/>
          </a:xfrm>
          <a:prstGeom prst="rect">
            <a:avLst/>
          </a:prstGeom>
          <a:noFill/>
          <a:ln>
            <a:noFill/>
          </a:ln>
        </p:spPr>
        <p:txBody>
          <a:bodyPr spcFirstLastPara="1" wrap="square" lIns="91425" tIns="45700" rIns="91425" bIns="45700" anchor="ctr" anchorCtr="0">
            <a:noAutofit/>
          </a:bodyPr>
          <a:lstStyle/>
          <a:p>
            <a:pPr lvl="0"/>
            <a:r>
              <a:rPr lang="en-US" sz="3200" b="1" dirty="0">
                <a:solidFill>
                  <a:schemeClr val="accent1"/>
                </a:solidFill>
              </a:rPr>
              <a:t>From F2F to Remote Teaching to </a:t>
            </a:r>
            <a:br>
              <a:rPr lang="en-US" sz="3200" b="1" dirty="0">
                <a:solidFill>
                  <a:schemeClr val="accent1"/>
                </a:solidFill>
              </a:rPr>
            </a:br>
            <a:r>
              <a:rPr lang="en-US" sz="3200" b="1" dirty="0">
                <a:solidFill>
                  <a:schemeClr val="accent1"/>
                </a:solidFill>
              </a:rPr>
              <a:t>Quality Digital Learning</a:t>
            </a:r>
            <a:endParaRPr sz="3200" b="1" dirty="0">
              <a:solidFill>
                <a:schemeClr val="accent1"/>
              </a:solidFill>
            </a:endParaRPr>
          </a:p>
        </p:txBody>
      </p:sp>
      <p:sp>
        <p:nvSpPr>
          <p:cNvPr id="337" name="Google Shape;337;p22"/>
          <p:cNvSpPr txBox="1">
            <a:spLocks noGrp="1"/>
          </p:cNvSpPr>
          <p:nvPr>
            <p:ph type="body" idx="1"/>
          </p:nvPr>
        </p:nvSpPr>
        <p:spPr>
          <a:xfrm>
            <a:off x="512231" y="1266504"/>
            <a:ext cx="4957392" cy="2524446"/>
          </a:xfrm>
          <a:prstGeom prst="rect">
            <a:avLst/>
          </a:prstGeom>
          <a:noFill/>
          <a:ln>
            <a:noFill/>
          </a:ln>
        </p:spPr>
        <p:txBody>
          <a:bodyPr spcFirstLastPara="1" wrap="square" lIns="91425" tIns="45700" rIns="91425" bIns="45700" anchor="t" anchorCtr="0">
            <a:noAutofit/>
          </a:bodyPr>
          <a:lstStyle/>
          <a:p>
            <a:pPr marL="514350" lvl="0" indent="-285750">
              <a:buFont typeface="Arial" panose="020B0604020202020204" pitchFamily="34" charset="0"/>
              <a:buChar char="•"/>
            </a:pPr>
            <a:endParaRPr lang="en-US" sz="1600" dirty="0">
              <a:solidFill>
                <a:srgbClr val="C00000"/>
              </a:solidFill>
            </a:endParaRPr>
          </a:p>
          <a:p>
            <a:pPr marL="571500" lvl="0" indent="-342900">
              <a:buFont typeface="Arial" panose="020B0604020202020204" pitchFamily="34" charset="0"/>
              <a:buChar char="•"/>
            </a:pPr>
            <a:r>
              <a:rPr lang="en-US" sz="2400" dirty="0">
                <a:solidFill>
                  <a:srgbClr val="C00000"/>
                </a:solidFill>
              </a:rPr>
              <a:t>Impacts on instructional materials</a:t>
            </a:r>
          </a:p>
          <a:p>
            <a:pPr marL="571500" lvl="0" indent="-342900">
              <a:buFont typeface="Arial" panose="020B0604020202020204" pitchFamily="34" charset="0"/>
              <a:buChar char="•"/>
            </a:pPr>
            <a:r>
              <a:rPr lang="en-US" sz="2400" dirty="0"/>
              <a:t>Impacts on assessments</a:t>
            </a:r>
          </a:p>
          <a:p>
            <a:pPr marL="571500" lvl="0" indent="-342900">
              <a:buFont typeface="Arial" panose="020B0604020202020204" pitchFamily="34" charset="0"/>
              <a:buChar char="•"/>
            </a:pPr>
            <a:r>
              <a:rPr lang="en-US" sz="2400" dirty="0"/>
              <a:t>Impacts on course technology </a:t>
            </a:r>
            <a:endParaRPr sz="2400" dirty="0"/>
          </a:p>
        </p:txBody>
      </p:sp>
      <p:pic>
        <p:nvPicPr>
          <p:cNvPr id="338" name="Google Shape;338;p22"/>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39" name="Google Shape;339;p22"/>
          <p:cNvPicPr preferRelativeResize="0"/>
          <p:nvPr/>
        </p:nvPicPr>
        <p:blipFill>
          <a:blip r:embed="rId4">
            <a:alphaModFix/>
          </a:blip>
          <a:stretch>
            <a:fillRect/>
          </a:stretch>
        </p:blipFill>
        <p:spPr>
          <a:xfrm>
            <a:off x="8087300" y="4396902"/>
            <a:ext cx="960351" cy="519650"/>
          </a:xfrm>
          <a:prstGeom prst="rect">
            <a:avLst/>
          </a:prstGeom>
          <a:noFill/>
          <a:ln>
            <a:noFill/>
          </a:ln>
        </p:spPr>
      </p:pic>
      <p:pic>
        <p:nvPicPr>
          <p:cNvPr id="4" name="Picture 3">
            <a:extLst>
              <a:ext uri="{FF2B5EF4-FFF2-40B4-BE49-F238E27FC236}">
                <a16:creationId xmlns:a16="http://schemas.microsoft.com/office/drawing/2014/main" id="{D5ADD267-8FF2-41AB-96CA-318AB9D4EC64}"/>
              </a:ext>
            </a:extLst>
          </p:cNvPr>
          <p:cNvPicPr>
            <a:picLocks noChangeAspect="1"/>
          </p:cNvPicPr>
          <p:nvPr/>
        </p:nvPicPr>
        <p:blipFill>
          <a:blip r:embed="rId5"/>
          <a:stretch>
            <a:fillRect/>
          </a:stretch>
        </p:blipFill>
        <p:spPr>
          <a:xfrm>
            <a:off x="5578887" y="1769195"/>
            <a:ext cx="3052882" cy="1437533"/>
          </a:xfrm>
          <a:prstGeom prst="rect">
            <a:avLst/>
          </a:prstGeom>
        </p:spPr>
      </p:pic>
      <p:sp>
        <p:nvSpPr>
          <p:cNvPr id="8" name="Rectangle 7">
            <a:extLst>
              <a:ext uri="{FF2B5EF4-FFF2-40B4-BE49-F238E27FC236}">
                <a16:creationId xmlns:a16="http://schemas.microsoft.com/office/drawing/2014/main" id="{732BC39D-20D3-40F5-A8A4-0674E708283E}"/>
              </a:ext>
            </a:extLst>
          </p:cNvPr>
          <p:cNvSpPr/>
          <p:nvPr/>
        </p:nvSpPr>
        <p:spPr>
          <a:xfrm>
            <a:off x="5578887" y="3338349"/>
            <a:ext cx="3068469" cy="307777"/>
          </a:xfrm>
          <a:prstGeom prst="rect">
            <a:avLst/>
          </a:prstGeom>
        </p:spPr>
        <p:txBody>
          <a:bodyPr wrap="none">
            <a:spAutoFit/>
          </a:bodyPr>
          <a:lstStyle/>
          <a:p>
            <a:r>
              <a:rPr lang="en-US" b="1" dirty="0">
                <a:solidFill>
                  <a:srgbClr val="C00000"/>
                </a:solidFill>
              </a:rPr>
              <a:t>QM</a:t>
            </a:r>
            <a:r>
              <a:rPr lang="en-US" b="1" dirty="0"/>
              <a:t> Alignment Principle in Action </a:t>
            </a:r>
          </a:p>
        </p:txBody>
      </p:sp>
    </p:spTree>
    <p:extLst>
      <p:ext uri="{BB962C8B-B14F-4D97-AF65-F5344CB8AC3E}">
        <p14:creationId xmlns:p14="http://schemas.microsoft.com/office/powerpoint/2010/main" val="472998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Google Shape;329;p21"/>
          <p:cNvSpPr txBox="1">
            <a:spLocks noGrp="1"/>
          </p:cNvSpPr>
          <p:nvPr>
            <p:ph type="body" idx="1"/>
          </p:nvPr>
        </p:nvSpPr>
        <p:spPr>
          <a:xfrm>
            <a:off x="561341" y="1161256"/>
            <a:ext cx="5643563" cy="2378898"/>
          </a:xfrm>
          <a:prstGeom prst="rect">
            <a:avLst/>
          </a:prstGeom>
          <a:noFill/>
          <a:ln>
            <a:noFill/>
          </a:ln>
        </p:spPr>
        <p:txBody>
          <a:bodyPr spcFirstLastPara="1" wrap="square" lIns="91425" tIns="45700" rIns="91425" bIns="45700" anchor="t" anchorCtr="0">
            <a:noAutofit/>
          </a:bodyPr>
          <a:lstStyle/>
          <a:p>
            <a:pPr marL="685800" lvl="0" indent="-457200">
              <a:buFont typeface="Arial" panose="020B0604020202020204" pitchFamily="34" charset="0"/>
              <a:buChar char="•"/>
            </a:pPr>
            <a:r>
              <a:rPr lang="en-US" sz="2400" b="1" dirty="0">
                <a:solidFill>
                  <a:srgbClr val="C00000"/>
                </a:solidFill>
              </a:rPr>
              <a:t>Finding</a:t>
            </a:r>
            <a:r>
              <a:rPr lang="en-US" sz="2400" dirty="0"/>
              <a:t> the pockets of enthusiasm</a:t>
            </a:r>
            <a:endParaRPr lang="en-US" sz="2400" b="1" dirty="0">
              <a:solidFill>
                <a:srgbClr val="C00000"/>
              </a:solidFill>
            </a:endParaRPr>
          </a:p>
          <a:p>
            <a:pPr marL="685800" lvl="0" indent="-457200">
              <a:buFont typeface="Arial" panose="020B0604020202020204" pitchFamily="34" charset="0"/>
              <a:buChar char="•"/>
            </a:pPr>
            <a:r>
              <a:rPr lang="en-US" sz="2400" b="1" dirty="0">
                <a:solidFill>
                  <a:srgbClr val="C00000"/>
                </a:solidFill>
              </a:rPr>
              <a:t>Fostering</a:t>
            </a:r>
            <a:r>
              <a:rPr lang="en-US" sz="2400" dirty="0"/>
              <a:t> them as pockets of excellence, and then </a:t>
            </a:r>
          </a:p>
          <a:p>
            <a:pPr marL="685800" lvl="0" indent="-457200">
              <a:buFont typeface="Arial" panose="020B0604020202020204" pitchFamily="34" charset="0"/>
              <a:buChar char="•"/>
            </a:pPr>
            <a:r>
              <a:rPr lang="en-US" sz="2400" dirty="0"/>
              <a:t>Having them seen and copied as pockets of </a:t>
            </a:r>
            <a:r>
              <a:rPr lang="en-US" sz="2400" dirty="0">
                <a:solidFill>
                  <a:srgbClr val="C00000"/>
                </a:solidFill>
              </a:rPr>
              <a:t>exemplarism</a:t>
            </a:r>
            <a:endParaRPr sz="2400" dirty="0">
              <a:solidFill>
                <a:srgbClr val="C00000"/>
              </a:solidFill>
            </a:endParaRPr>
          </a:p>
        </p:txBody>
      </p:sp>
      <p:sp>
        <p:nvSpPr>
          <p:cNvPr id="328" name="Google Shape;328;p21"/>
          <p:cNvSpPr txBox="1">
            <a:spLocks noGrp="1"/>
          </p:cNvSpPr>
          <p:nvPr>
            <p:ph type="title"/>
          </p:nvPr>
        </p:nvSpPr>
        <p:spPr>
          <a:xfrm>
            <a:off x="457200" y="215771"/>
            <a:ext cx="8229600" cy="857250"/>
          </a:xfrm>
          <a:prstGeom prst="rect">
            <a:avLst/>
          </a:prstGeom>
          <a:noFill/>
          <a:ln>
            <a:noFill/>
          </a:ln>
        </p:spPr>
        <p:txBody>
          <a:bodyPr spcFirstLastPara="1" wrap="square" lIns="91425" tIns="45700" rIns="91425" bIns="45700" anchor="ctr" anchorCtr="0">
            <a:noAutofit/>
          </a:bodyPr>
          <a:lstStyle/>
          <a:p>
            <a:pPr lvl="0"/>
            <a:r>
              <a:rPr lang="en-US" sz="4000" dirty="0">
                <a:solidFill>
                  <a:schemeClr val="accent1"/>
                </a:solidFill>
              </a:rPr>
              <a:t>Pockets of Exemplarism</a:t>
            </a:r>
          </a:p>
        </p:txBody>
      </p:sp>
      <p:pic>
        <p:nvPicPr>
          <p:cNvPr id="330" name="Google Shape;330;p21"/>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31" name="Google Shape;331;p21"/>
          <p:cNvPicPr preferRelativeResize="0"/>
          <p:nvPr/>
        </p:nvPicPr>
        <p:blipFill>
          <a:blip r:embed="rId4">
            <a:alphaModFix/>
          </a:blip>
          <a:stretch>
            <a:fillRect/>
          </a:stretch>
        </p:blipFill>
        <p:spPr>
          <a:xfrm>
            <a:off x="8087300" y="4396902"/>
            <a:ext cx="960351" cy="519650"/>
          </a:xfrm>
          <a:prstGeom prst="rect">
            <a:avLst/>
          </a:prstGeom>
          <a:noFill/>
          <a:ln>
            <a:noFill/>
          </a:ln>
        </p:spPr>
      </p:pic>
      <p:sp>
        <p:nvSpPr>
          <p:cNvPr id="2" name="TextBox 1">
            <a:extLst>
              <a:ext uri="{FF2B5EF4-FFF2-40B4-BE49-F238E27FC236}">
                <a16:creationId xmlns:a16="http://schemas.microsoft.com/office/drawing/2014/main" id="{D305E586-174C-45C9-A0FD-A4EADA8D13B3}"/>
              </a:ext>
            </a:extLst>
          </p:cNvPr>
          <p:cNvSpPr txBox="1"/>
          <p:nvPr/>
        </p:nvSpPr>
        <p:spPr>
          <a:xfrm>
            <a:off x="243641" y="3842904"/>
            <a:ext cx="8804010" cy="553998"/>
          </a:xfrm>
          <a:prstGeom prst="rect">
            <a:avLst/>
          </a:prstGeom>
          <a:noFill/>
        </p:spPr>
        <p:txBody>
          <a:bodyPr wrap="square" rtlCol="0">
            <a:spAutoFit/>
          </a:bodyPr>
          <a:lstStyle/>
          <a:p>
            <a:r>
              <a:rPr lang="en-US" sz="1000" dirty="0"/>
              <a:t>Source: Hornblow, Dave and Hasan, Jameel and Morris, Ian (2019) </a:t>
            </a:r>
            <a:r>
              <a:rPr lang="en-US" sz="1000" dirty="0">
                <a:hlinkClick r:id="rId5"/>
              </a:rPr>
              <a:t>Recognition of Bahrain’s National Qualifications Framework in the wider world</a:t>
            </a:r>
            <a:r>
              <a:rPr lang="en-US" sz="1000" dirty="0"/>
              <a:t> and Hasan, Jameel (2015) </a:t>
            </a:r>
            <a:r>
              <a:rPr lang="en-US" sz="1000" dirty="0">
                <a:hlinkClick r:id="rId6"/>
              </a:rPr>
              <a:t>In search of a programme review framework for a polytechnic in Bahrain: the experience of a Bahraini quality coordinator</a:t>
            </a:r>
            <a:r>
              <a:rPr lang="en-US" sz="1000" dirty="0"/>
              <a:t>.</a:t>
            </a:r>
          </a:p>
          <a:p>
            <a:r>
              <a:rPr lang="en-US" sz="1000" dirty="0"/>
              <a:t>  </a:t>
            </a:r>
          </a:p>
        </p:txBody>
      </p:sp>
    </p:spTree>
    <p:extLst>
      <p:ext uri="{BB962C8B-B14F-4D97-AF65-F5344CB8AC3E}">
        <p14:creationId xmlns:p14="http://schemas.microsoft.com/office/powerpoint/2010/main" val="3045189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a:spLocks noGrp="1"/>
          </p:cNvSpPr>
          <p:nvPr>
            <p:ph type="title"/>
          </p:nvPr>
        </p:nvSpPr>
        <p:spPr>
          <a:xfrm>
            <a:off x="175098" y="341783"/>
            <a:ext cx="8229600" cy="857250"/>
          </a:xfrm>
          <a:prstGeom prst="rect">
            <a:avLst/>
          </a:prstGeom>
          <a:noFill/>
          <a:ln>
            <a:noFill/>
          </a:ln>
        </p:spPr>
        <p:txBody>
          <a:bodyPr spcFirstLastPara="1" wrap="square" lIns="91425" tIns="45700" rIns="91425" bIns="45700" anchor="ctr" anchorCtr="0">
            <a:noAutofit/>
          </a:bodyPr>
          <a:lstStyle/>
          <a:p>
            <a:pPr lvl="0"/>
            <a:r>
              <a:rPr lang="en-US" sz="4000" dirty="0">
                <a:solidFill>
                  <a:schemeClr val="accent1"/>
                </a:solidFill>
              </a:rPr>
              <a:t>Concluding Thoughts:</a:t>
            </a:r>
          </a:p>
        </p:txBody>
      </p:sp>
      <p:sp>
        <p:nvSpPr>
          <p:cNvPr id="329" name="Google Shape;329;p21"/>
          <p:cNvSpPr txBox="1">
            <a:spLocks noGrp="1"/>
          </p:cNvSpPr>
          <p:nvPr>
            <p:ph type="body" idx="1"/>
          </p:nvPr>
        </p:nvSpPr>
        <p:spPr>
          <a:xfrm>
            <a:off x="1053830" y="1442224"/>
            <a:ext cx="7350868" cy="2063805"/>
          </a:xfrm>
          <a:prstGeom prst="rect">
            <a:avLst/>
          </a:prstGeom>
          <a:noFill/>
          <a:ln>
            <a:noFill/>
          </a:ln>
        </p:spPr>
        <p:txBody>
          <a:bodyPr spcFirstLastPara="1" wrap="square" lIns="91425" tIns="45700" rIns="91425" bIns="45700" anchor="t" anchorCtr="0">
            <a:noAutofit/>
          </a:bodyPr>
          <a:lstStyle/>
          <a:p>
            <a:pPr marL="228600" lvl="0" indent="0"/>
            <a:r>
              <a:rPr lang="en-US" sz="2800" dirty="0"/>
              <a:t>Encourage an ongoing quest for ‘</a:t>
            </a:r>
            <a:r>
              <a:rPr lang="en-US" sz="2800" b="1" dirty="0">
                <a:solidFill>
                  <a:srgbClr val="C00000"/>
                </a:solidFill>
              </a:rPr>
              <a:t>pockets of enthusiasm</a:t>
            </a:r>
            <a:r>
              <a:rPr lang="en-US" sz="2800" dirty="0"/>
              <a:t>’ within the institution community so that they can be </a:t>
            </a:r>
            <a:r>
              <a:rPr lang="en-US" sz="2800" b="1" dirty="0">
                <a:solidFill>
                  <a:srgbClr val="C00000"/>
                </a:solidFill>
              </a:rPr>
              <a:t>widened</a:t>
            </a:r>
            <a:r>
              <a:rPr lang="en-US" sz="2800" dirty="0"/>
              <a:t> and </a:t>
            </a:r>
            <a:r>
              <a:rPr lang="en-US" sz="2800" b="1" dirty="0">
                <a:solidFill>
                  <a:srgbClr val="C00000"/>
                </a:solidFill>
              </a:rPr>
              <a:t>deepened</a:t>
            </a:r>
            <a:r>
              <a:rPr lang="en-US" sz="2800" dirty="0"/>
              <a:t> the online quality practice.</a:t>
            </a:r>
          </a:p>
          <a:p>
            <a:pPr marL="228600" lvl="0" indent="0"/>
            <a:endParaRPr lang="en-US" sz="2000" dirty="0"/>
          </a:p>
        </p:txBody>
      </p:sp>
      <p:pic>
        <p:nvPicPr>
          <p:cNvPr id="330" name="Google Shape;330;p21"/>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31" name="Google Shape;331;p21"/>
          <p:cNvPicPr preferRelativeResize="0"/>
          <p:nvPr/>
        </p:nvPicPr>
        <p:blipFill>
          <a:blip r:embed="rId4">
            <a:alphaModFix/>
          </a:blip>
          <a:stretch>
            <a:fillRect/>
          </a:stretch>
        </p:blipFill>
        <p:spPr>
          <a:xfrm>
            <a:off x="8087300" y="4396902"/>
            <a:ext cx="960351" cy="519650"/>
          </a:xfrm>
          <a:prstGeom prst="rect">
            <a:avLst/>
          </a:prstGeom>
          <a:noFill/>
          <a:ln>
            <a:noFill/>
          </a:ln>
        </p:spPr>
      </p:pic>
      <p:sp>
        <p:nvSpPr>
          <p:cNvPr id="7" name="TextBox 6">
            <a:extLst>
              <a:ext uri="{FF2B5EF4-FFF2-40B4-BE49-F238E27FC236}">
                <a16:creationId xmlns:a16="http://schemas.microsoft.com/office/drawing/2014/main" id="{DBEC949C-089C-4CF2-8B80-B274687144A4}"/>
              </a:ext>
            </a:extLst>
          </p:cNvPr>
          <p:cNvSpPr txBox="1"/>
          <p:nvPr/>
        </p:nvSpPr>
        <p:spPr>
          <a:xfrm>
            <a:off x="243641" y="3807972"/>
            <a:ext cx="8804010" cy="553998"/>
          </a:xfrm>
          <a:prstGeom prst="rect">
            <a:avLst/>
          </a:prstGeom>
          <a:noFill/>
        </p:spPr>
        <p:txBody>
          <a:bodyPr wrap="square" rtlCol="0">
            <a:spAutoFit/>
          </a:bodyPr>
          <a:lstStyle/>
          <a:p>
            <a:r>
              <a:rPr lang="en-US" sz="1000" dirty="0"/>
              <a:t>Source: Hornblow, Dave and Hasan, Jameel and Morris, Ian (2019) </a:t>
            </a:r>
            <a:r>
              <a:rPr lang="en-US" sz="1000" dirty="0">
                <a:hlinkClick r:id="rId5"/>
              </a:rPr>
              <a:t>Recognition of Bahrain’s National Qualifications Framework in the wider world</a:t>
            </a:r>
            <a:r>
              <a:rPr lang="en-US" sz="1000" dirty="0"/>
              <a:t> and Hasan, Jameel (2015) </a:t>
            </a:r>
            <a:r>
              <a:rPr lang="en-US" sz="1000" dirty="0">
                <a:hlinkClick r:id="rId6"/>
              </a:rPr>
              <a:t>In search of a programme review framework for a polytechnic in Bahrain: the experience of a Bahraini quality coordinator</a:t>
            </a:r>
            <a:r>
              <a:rPr lang="en-US" sz="1000" dirty="0"/>
              <a:t>.</a:t>
            </a:r>
          </a:p>
          <a:p>
            <a:r>
              <a:rPr lang="en-US" sz="1000" dirty="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7"/>
          <p:cNvSpPr txBox="1">
            <a:spLocks noGrp="1"/>
          </p:cNvSpPr>
          <p:nvPr>
            <p:ph type="body" idx="1"/>
          </p:nvPr>
        </p:nvSpPr>
        <p:spPr>
          <a:xfrm>
            <a:off x="512826" y="1151983"/>
            <a:ext cx="6919106" cy="3266261"/>
          </a:xfrm>
          <a:prstGeom prst="rect">
            <a:avLst/>
          </a:prstGeom>
          <a:noFill/>
          <a:ln>
            <a:noFill/>
          </a:ln>
        </p:spPr>
        <p:txBody>
          <a:bodyPr spcFirstLastPara="1" wrap="square" lIns="91425" tIns="45700" rIns="91425" bIns="45700" anchor="t" anchorCtr="0">
            <a:noAutofit/>
          </a:bodyPr>
          <a:lstStyle/>
          <a:p>
            <a:pPr marL="640080" lvl="1" indent="-365760" algn="l" rtl="0">
              <a:lnSpc>
                <a:spcPct val="100000"/>
              </a:lnSpc>
              <a:spcBef>
                <a:spcPts val="0"/>
              </a:spcBef>
              <a:spcAft>
                <a:spcPts val="0"/>
              </a:spcAft>
              <a:buClr>
                <a:schemeClr val="dk1"/>
              </a:buClr>
              <a:buSzPts val="2400"/>
              <a:buFont typeface="Noto Sans Symbols"/>
              <a:buChar char="✓"/>
            </a:pPr>
            <a:r>
              <a:rPr lang="en-US" sz="2400">
                <a:latin typeface="Arial"/>
                <a:ea typeface="Arial"/>
                <a:cs typeface="Arial"/>
                <a:sym typeface="Arial"/>
              </a:rPr>
              <a:t>Improved student success </a:t>
            </a:r>
            <a:endParaRPr/>
          </a:p>
          <a:p>
            <a:pPr marL="640080" lvl="1" indent="-365760" algn="l" rtl="0">
              <a:lnSpc>
                <a:spcPct val="100000"/>
              </a:lnSpc>
              <a:spcBef>
                <a:spcPts val="0"/>
              </a:spcBef>
              <a:spcAft>
                <a:spcPts val="0"/>
              </a:spcAft>
              <a:buClr>
                <a:schemeClr val="dk1"/>
              </a:buClr>
              <a:buSzPts val="2400"/>
              <a:buFont typeface="Noto Sans Symbols"/>
              <a:buChar char="✓"/>
            </a:pPr>
            <a:r>
              <a:rPr lang="en-US" sz="2400">
                <a:latin typeface="Arial"/>
                <a:ea typeface="Arial"/>
                <a:cs typeface="Arial"/>
                <a:sym typeface="Arial"/>
              </a:rPr>
              <a:t>Higher GPA and overall grades</a:t>
            </a:r>
            <a:endParaRPr sz="2400">
              <a:latin typeface="Arial"/>
              <a:ea typeface="Arial"/>
              <a:cs typeface="Arial"/>
              <a:sym typeface="Arial"/>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Greater student engagement</a:t>
            </a:r>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Higher rate of assignment submissions</a:t>
            </a:r>
            <a:endParaRPr/>
          </a:p>
          <a:p>
            <a:pPr marL="640080" lvl="1" indent="-365760" algn="l" rtl="0">
              <a:lnSpc>
                <a:spcPct val="100000"/>
              </a:lnSpc>
              <a:spcBef>
                <a:spcPts val="480"/>
              </a:spcBef>
              <a:spcAft>
                <a:spcPts val="0"/>
              </a:spcAft>
              <a:buSzPts val="2400"/>
              <a:buFont typeface="Noto Sans Symbols"/>
              <a:buChar char="✓"/>
            </a:pPr>
            <a:r>
              <a:rPr lang="en-US" sz="2400">
                <a:solidFill>
                  <a:schemeClr val="dk1"/>
                </a:solidFill>
                <a:latin typeface="Arial"/>
                <a:ea typeface="Arial"/>
                <a:cs typeface="Arial"/>
                <a:sym typeface="Arial"/>
              </a:rPr>
              <a:t>Increased student interaction</a:t>
            </a:r>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Lower withdrawal rate</a:t>
            </a:r>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Higher satisfaction on course evaluation</a:t>
            </a:r>
            <a:endParaRPr/>
          </a:p>
          <a:p>
            <a:pPr marL="640080" lvl="1" indent="-213360" algn="l" rtl="0">
              <a:lnSpc>
                <a:spcPct val="100000"/>
              </a:lnSpc>
              <a:spcBef>
                <a:spcPts val="480"/>
              </a:spcBef>
              <a:spcAft>
                <a:spcPts val="0"/>
              </a:spcAft>
              <a:buClr>
                <a:schemeClr val="dk1"/>
              </a:buClr>
              <a:buSzPts val="2400"/>
              <a:buFont typeface="Noto Sans Symbols"/>
              <a:buNone/>
            </a:pPr>
            <a:endParaRPr sz="2400">
              <a:latin typeface="Arial"/>
              <a:ea typeface="Arial"/>
              <a:cs typeface="Arial"/>
              <a:sym typeface="Arial"/>
            </a:endParaRPr>
          </a:p>
        </p:txBody>
      </p:sp>
      <p:sp>
        <p:nvSpPr>
          <p:cNvPr id="465" name="Google Shape;465;p37"/>
          <p:cNvSpPr txBox="1">
            <a:spLocks noGrp="1"/>
          </p:cNvSpPr>
          <p:nvPr>
            <p:ph type="title"/>
          </p:nvPr>
        </p:nvSpPr>
        <p:spPr>
          <a:xfrm>
            <a:off x="0" y="228647"/>
            <a:ext cx="8161506" cy="660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u="sng">
                <a:solidFill>
                  <a:schemeClr val="accent1"/>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Impact </a:t>
            </a:r>
            <a:r>
              <a:rPr lang="en-US" b="1">
                <a:solidFill>
                  <a:schemeClr val="accent1"/>
                </a:solidFill>
                <a:latin typeface="Trebuchet MS"/>
                <a:ea typeface="Trebuchet MS"/>
                <a:cs typeface="Trebuchet MS"/>
                <a:sym typeface="Trebuchet MS"/>
              </a:rPr>
              <a:t>of </a:t>
            </a:r>
            <a:r>
              <a:rPr lang="en-US" b="1">
                <a:solidFill>
                  <a:srgbClr val="C00000"/>
                </a:solidFill>
                <a:latin typeface="Trebuchet MS"/>
                <a:ea typeface="Trebuchet MS"/>
                <a:cs typeface="Trebuchet MS"/>
                <a:sym typeface="Trebuchet MS"/>
              </a:rPr>
              <a:t>QM </a:t>
            </a:r>
            <a:r>
              <a:rPr lang="en-US" b="1">
                <a:solidFill>
                  <a:schemeClr val="accent1"/>
                </a:solidFill>
                <a:latin typeface="Trebuchet MS"/>
                <a:ea typeface="Trebuchet MS"/>
                <a:cs typeface="Trebuchet MS"/>
                <a:sym typeface="Trebuchet MS"/>
              </a:rPr>
              <a:t>Standards</a:t>
            </a:r>
            <a:endParaRPr b="1">
              <a:solidFill>
                <a:schemeClr val="accent1"/>
              </a:solidFill>
              <a:latin typeface="Trebuchet MS"/>
              <a:ea typeface="Trebuchet MS"/>
              <a:cs typeface="Trebuchet MS"/>
              <a:sym typeface="Trebuchet MS"/>
            </a:endParaRPr>
          </a:p>
        </p:txBody>
      </p:sp>
      <p:pic>
        <p:nvPicPr>
          <p:cNvPr id="466" name="Google Shape;466;p37"/>
          <p:cNvPicPr preferRelativeResize="0"/>
          <p:nvPr/>
        </p:nvPicPr>
        <p:blipFill rotWithShape="1">
          <a:blip r:embed="rId4">
            <a:alphaModFix/>
          </a:blip>
          <a:srcRect/>
          <a:stretch/>
        </p:blipFill>
        <p:spPr>
          <a:xfrm>
            <a:off x="6936882" y="1151983"/>
            <a:ext cx="1645468" cy="1756247"/>
          </a:xfrm>
          <a:prstGeom prst="rect">
            <a:avLst/>
          </a:prstGeom>
          <a:noFill/>
          <a:ln>
            <a:noFill/>
          </a:ln>
        </p:spPr>
      </p:pic>
      <p:pic>
        <p:nvPicPr>
          <p:cNvPr id="467" name="Google Shape;467;p37"/>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6" name="Google Shape;330;p21">
            <a:extLst>
              <a:ext uri="{FF2B5EF4-FFF2-40B4-BE49-F238E27FC236}">
                <a16:creationId xmlns:a16="http://schemas.microsoft.com/office/drawing/2014/main" id="{2D1CCC2D-27EB-49E0-A633-2BF5DD5F4691}"/>
              </a:ext>
            </a:extLst>
          </p:cNvPr>
          <p:cNvPicPr preferRelativeResize="0"/>
          <p:nvPr/>
        </p:nvPicPr>
        <p:blipFill rotWithShape="1">
          <a:blip r:embed="rId6">
            <a:alphaModFix/>
          </a:blip>
          <a:srcRect/>
          <a:stretch/>
        </p:blipFill>
        <p:spPr>
          <a:xfrm>
            <a:off x="4155576" y="4361970"/>
            <a:ext cx="2725148" cy="75597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txBox="1">
            <a:spLocks noGrp="1"/>
          </p:cNvSpPr>
          <p:nvPr>
            <p:ph type="title"/>
          </p:nvPr>
        </p:nvSpPr>
        <p:spPr>
          <a:xfrm>
            <a:off x="290627" y="72102"/>
            <a:ext cx="8747865"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b="1">
                <a:solidFill>
                  <a:srgbClr val="C00000"/>
                </a:solidFill>
                <a:latin typeface="Trebuchet MS"/>
                <a:ea typeface="Trebuchet MS"/>
                <a:cs typeface="Trebuchet MS"/>
                <a:sym typeface="Trebuchet MS"/>
              </a:rPr>
              <a:t>QM</a:t>
            </a:r>
            <a:r>
              <a:rPr lang="en-US" sz="4000" b="1">
                <a:solidFill>
                  <a:schemeClr val="accent1"/>
                </a:solidFill>
                <a:latin typeface="Trebuchet MS"/>
                <a:ea typeface="Trebuchet MS"/>
                <a:cs typeface="Trebuchet MS"/>
                <a:sym typeface="Trebuchet MS"/>
              </a:rPr>
              <a:t> PD Pathway </a:t>
            </a:r>
            <a:r>
              <a:rPr lang="en-US" sz="2800" b="1">
                <a:solidFill>
                  <a:schemeClr val="accent1"/>
                </a:solidFill>
                <a:latin typeface="Trebuchet MS"/>
                <a:ea typeface="Trebuchet MS"/>
                <a:cs typeface="Trebuchet MS"/>
                <a:sym typeface="Trebuchet MS"/>
              </a:rPr>
              <a:t>for </a:t>
            </a:r>
            <a:r>
              <a:rPr lang="en-US" sz="4000" b="1">
                <a:solidFill>
                  <a:schemeClr val="accent1"/>
                </a:solidFill>
                <a:latin typeface="Trebuchet MS"/>
                <a:ea typeface="Trebuchet MS"/>
                <a:cs typeface="Trebuchet MS"/>
                <a:sym typeface="Trebuchet MS"/>
              </a:rPr>
              <a:t>Academic Staff: </a:t>
            </a:r>
            <a:endParaRPr sz="4000" b="1">
              <a:solidFill>
                <a:schemeClr val="accent1"/>
              </a:solidFill>
              <a:latin typeface="Trebuchet MS"/>
              <a:ea typeface="Trebuchet MS"/>
              <a:cs typeface="Trebuchet MS"/>
              <a:sym typeface="Trebuchet MS"/>
            </a:endParaRPr>
          </a:p>
        </p:txBody>
      </p:sp>
      <p:sp>
        <p:nvSpPr>
          <p:cNvPr id="536" name="Google Shape;536;p41"/>
          <p:cNvSpPr txBox="1"/>
          <p:nvPr/>
        </p:nvSpPr>
        <p:spPr>
          <a:xfrm>
            <a:off x="2426676" y="998923"/>
            <a:ext cx="6435969"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Improving Online Teaching Skills</a:t>
            </a:r>
            <a:endParaRPr/>
          </a:p>
          <a:p>
            <a:pPr marL="285750" marR="0" lvl="1"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Introduction to Online Teaching</a:t>
            </a:r>
            <a:endParaRPr/>
          </a:p>
          <a:p>
            <a:pPr marL="285750" marR="0" lvl="1"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Teaching Online Certificate (7-workshops)</a:t>
            </a:r>
            <a:endParaRPr/>
          </a:p>
          <a:p>
            <a:pPr marL="285750" marR="0" lvl="8"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Designing or Improving Your Online/Blended Courses</a:t>
            </a:r>
            <a:endParaRPr/>
          </a:p>
          <a:p>
            <a:pPr marL="285750" marR="0" lvl="1"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Specific Topics: Assessments, Engagement, Accessibility etc.</a:t>
            </a:r>
            <a:endParaRPr/>
          </a:p>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Becoming Peer/Master Reviewer or Program Reviewer</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Applying QM Rubric</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Peer Reviewer Course / Master Reviewer Certification</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Reviewer Course Program Reviews</a:t>
            </a:r>
            <a:endParaRPr/>
          </a:p>
          <a:p>
            <a:pPr marL="0" marR="0" lvl="0" indent="0" algn="l" rtl="0">
              <a:lnSpc>
                <a:spcPct val="100000"/>
              </a:lnSpc>
              <a:spcBef>
                <a:spcPts val="0"/>
              </a:spcBef>
              <a:spcAft>
                <a:spcPts val="0"/>
              </a:spcAft>
              <a:buNone/>
            </a:pPr>
            <a:r>
              <a:rPr lang="en-US" sz="1600" b="1" i="0" u="none" strike="noStrike" cap="none">
                <a:solidFill>
                  <a:srgbClr val="000000"/>
                </a:solidFill>
                <a:latin typeface="Arial"/>
                <a:ea typeface="Arial"/>
                <a:cs typeface="Arial"/>
                <a:sym typeface="Arial"/>
              </a:rPr>
              <a:t>Becoming QM Certified Facilitators </a:t>
            </a:r>
            <a:r>
              <a:rPr lang="en-US" sz="1600" b="0" i="0" u="none" strike="noStrike" cap="none">
                <a:solidFill>
                  <a:srgbClr val="000000"/>
                </a:solidFill>
                <a:latin typeface="Arial"/>
                <a:ea typeface="Arial"/>
                <a:cs typeface="Arial"/>
                <a:sym typeface="Arial"/>
              </a:rPr>
              <a:t>(F2F or Online)</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Applying QM Rubric</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Improving Your Online Course</a:t>
            </a:r>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Designing Your Online Course</a:t>
            </a:r>
            <a:endParaRPr/>
          </a:p>
        </p:txBody>
      </p:sp>
      <p:pic>
        <p:nvPicPr>
          <p:cNvPr id="537" name="Google Shape;537;p41"/>
          <p:cNvPicPr preferRelativeResize="0"/>
          <p:nvPr/>
        </p:nvPicPr>
        <p:blipFill rotWithShape="1">
          <a:blip r:embed="rId3">
            <a:alphaModFix/>
          </a:blip>
          <a:srcRect/>
          <a:stretch/>
        </p:blipFill>
        <p:spPr>
          <a:xfrm>
            <a:off x="1203945" y="2116486"/>
            <a:ext cx="915143" cy="1021366"/>
          </a:xfrm>
          <a:prstGeom prst="rect">
            <a:avLst/>
          </a:prstGeom>
          <a:noFill/>
          <a:ln>
            <a:noFill/>
          </a:ln>
        </p:spPr>
      </p:pic>
      <p:pic>
        <p:nvPicPr>
          <p:cNvPr id="538" name="Google Shape;538;p41"/>
          <p:cNvPicPr preferRelativeResize="0"/>
          <p:nvPr/>
        </p:nvPicPr>
        <p:blipFill rotWithShape="1">
          <a:blip r:embed="rId4">
            <a:alphaModFix/>
          </a:blip>
          <a:srcRect/>
          <a:stretch/>
        </p:blipFill>
        <p:spPr>
          <a:xfrm>
            <a:off x="1164511" y="1138066"/>
            <a:ext cx="1028327" cy="769706"/>
          </a:xfrm>
          <a:prstGeom prst="rect">
            <a:avLst/>
          </a:prstGeom>
          <a:noFill/>
          <a:ln>
            <a:noFill/>
          </a:ln>
        </p:spPr>
      </p:pic>
      <p:pic>
        <p:nvPicPr>
          <p:cNvPr id="539" name="Google Shape;539;p41"/>
          <p:cNvPicPr preferRelativeResize="0"/>
          <p:nvPr/>
        </p:nvPicPr>
        <p:blipFill rotWithShape="1">
          <a:blip r:embed="rId5">
            <a:alphaModFix/>
          </a:blip>
          <a:srcRect/>
          <a:stretch/>
        </p:blipFill>
        <p:spPr>
          <a:xfrm>
            <a:off x="1203945" y="3283323"/>
            <a:ext cx="915143" cy="915143"/>
          </a:xfrm>
          <a:prstGeom prst="rect">
            <a:avLst/>
          </a:prstGeom>
          <a:noFill/>
          <a:ln>
            <a:noFill/>
          </a:ln>
        </p:spPr>
      </p:pic>
      <p:pic>
        <p:nvPicPr>
          <p:cNvPr id="540" name="Google Shape;540;p41"/>
          <p:cNvPicPr preferRelativeResize="0"/>
          <p:nvPr/>
        </p:nvPicPr>
        <p:blipFill>
          <a:blip r:embed="rId6">
            <a:alphaModFix/>
          </a:blip>
          <a:stretch>
            <a:fillRect/>
          </a:stretch>
        </p:blipFill>
        <p:spPr>
          <a:xfrm>
            <a:off x="8087300" y="4396902"/>
            <a:ext cx="960351" cy="519650"/>
          </a:xfrm>
          <a:prstGeom prst="rect">
            <a:avLst/>
          </a:prstGeom>
          <a:noFill/>
          <a:ln>
            <a:noFill/>
          </a:ln>
        </p:spPr>
      </p:pic>
      <p:pic>
        <p:nvPicPr>
          <p:cNvPr id="8" name="Google Shape;330;p21">
            <a:extLst>
              <a:ext uri="{FF2B5EF4-FFF2-40B4-BE49-F238E27FC236}">
                <a16:creationId xmlns:a16="http://schemas.microsoft.com/office/drawing/2014/main" id="{E11B2D06-FA0B-4AAF-9A37-A3E75F867203}"/>
              </a:ext>
            </a:extLst>
          </p:cNvPr>
          <p:cNvPicPr preferRelativeResize="0"/>
          <p:nvPr/>
        </p:nvPicPr>
        <p:blipFill rotWithShape="1">
          <a:blip r:embed="rId7">
            <a:alphaModFix/>
          </a:blip>
          <a:srcRect/>
          <a:stretch/>
        </p:blipFill>
        <p:spPr>
          <a:xfrm>
            <a:off x="4155576" y="4361970"/>
            <a:ext cx="2725148" cy="75597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2"/>
          <p:cNvSpPr txBox="1">
            <a:spLocks noGrp="1"/>
          </p:cNvSpPr>
          <p:nvPr>
            <p:ph type="body" idx="1"/>
          </p:nvPr>
        </p:nvSpPr>
        <p:spPr>
          <a:xfrm>
            <a:off x="318157" y="1162591"/>
            <a:ext cx="8479766" cy="3266261"/>
          </a:xfrm>
          <a:prstGeom prst="rect">
            <a:avLst/>
          </a:prstGeom>
          <a:noFill/>
          <a:ln>
            <a:noFill/>
          </a:ln>
        </p:spPr>
        <p:txBody>
          <a:bodyPr spcFirstLastPara="1" wrap="square" lIns="91425" tIns="45700" rIns="91425" bIns="45700" anchor="t" anchorCtr="0">
            <a:noAutofit/>
          </a:bodyPr>
          <a:lstStyle/>
          <a:p>
            <a:pPr marL="640080" lvl="1" indent="-365760" algn="l" rtl="0">
              <a:lnSpc>
                <a:spcPct val="100000"/>
              </a:lnSpc>
              <a:spcBef>
                <a:spcPts val="0"/>
              </a:spcBef>
              <a:spcAft>
                <a:spcPts val="0"/>
              </a:spcAft>
              <a:buClr>
                <a:schemeClr val="dk1"/>
              </a:buClr>
              <a:buSzPts val="2400"/>
              <a:buFont typeface="Noto Sans Symbols"/>
              <a:buChar char="✓"/>
            </a:pPr>
            <a:r>
              <a:rPr lang="en-US" sz="2400">
                <a:latin typeface="Arial"/>
                <a:ea typeface="Arial"/>
                <a:cs typeface="Arial"/>
                <a:sym typeface="Arial"/>
              </a:rPr>
              <a:t>Strategic goals &amp; </a:t>
            </a:r>
            <a:r>
              <a:rPr lang="en-US" sz="2400">
                <a:solidFill>
                  <a:srgbClr val="C00000"/>
                </a:solidFill>
                <a:latin typeface="Arial"/>
                <a:ea typeface="Arial"/>
                <a:cs typeface="Arial"/>
                <a:sym typeface="Arial"/>
              </a:rPr>
              <a:t>accreditation</a:t>
            </a:r>
            <a:r>
              <a:rPr lang="en-US" sz="2400">
                <a:latin typeface="Arial"/>
                <a:ea typeface="Arial"/>
                <a:cs typeface="Arial"/>
                <a:sym typeface="Arial"/>
              </a:rPr>
              <a:t> needs</a:t>
            </a:r>
            <a:endParaRPr sz="2400">
              <a:latin typeface="Arial"/>
              <a:ea typeface="Arial"/>
              <a:cs typeface="Arial"/>
              <a:sym typeface="Arial"/>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solidFill>
                  <a:srgbClr val="C00000"/>
                </a:solidFill>
                <a:latin typeface="Arial"/>
                <a:ea typeface="Arial"/>
                <a:cs typeface="Arial"/>
                <a:sym typeface="Arial"/>
              </a:rPr>
              <a:t>Benchmarking</a:t>
            </a:r>
            <a:r>
              <a:rPr lang="en-US" sz="2400">
                <a:latin typeface="Arial"/>
                <a:ea typeface="Arial"/>
                <a:cs typeface="Arial"/>
                <a:sym typeface="Arial"/>
              </a:rPr>
              <a:t> &amp; establishing QA process</a:t>
            </a:r>
            <a:endParaRPr sz="2400">
              <a:latin typeface="Arial"/>
              <a:ea typeface="Arial"/>
              <a:cs typeface="Arial"/>
              <a:sym typeface="Arial"/>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latin typeface="Arial"/>
                <a:ea typeface="Arial"/>
                <a:cs typeface="Arial"/>
                <a:sym typeface="Arial"/>
              </a:rPr>
              <a:t>Quality as institutional </a:t>
            </a:r>
            <a:r>
              <a:rPr lang="en-US" sz="2400">
                <a:solidFill>
                  <a:srgbClr val="C00000"/>
                </a:solidFill>
                <a:latin typeface="Arial"/>
                <a:ea typeface="Arial"/>
                <a:cs typeface="Arial"/>
                <a:sym typeface="Arial"/>
              </a:rPr>
              <a:t>culture</a:t>
            </a:r>
            <a:endParaRPr sz="2400">
              <a:solidFill>
                <a:srgbClr val="C00000"/>
              </a:solidFill>
              <a:latin typeface="Arial"/>
              <a:ea typeface="Arial"/>
              <a:cs typeface="Arial"/>
              <a:sym typeface="Arial"/>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latin typeface="Arial"/>
                <a:ea typeface="Arial"/>
                <a:cs typeface="Arial"/>
                <a:sym typeface="Arial"/>
              </a:rPr>
              <a:t>Adoption &amp; </a:t>
            </a:r>
            <a:r>
              <a:rPr lang="en-US" sz="2400">
                <a:solidFill>
                  <a:srgbClr val="C00000"/>
                </a:solidFill>
                <a:latin typeface="Arial"/>
                <a:ea typeface="Arial"/>
                <a:cs typeface="Arial"/>
                <a:sym typeface="Arial"/>
              </a:rPr>
              <a:t>adaptation </a:t>
            </a:r>
            <a:r>
              <a:rPr lang="en-US" sz="2400">
                <a:latin typeface="Arial"/>
                <a:ea typeface="Arial"/>
                <a:cs typeface="Arial"/>
                <a:sym typeface="Arial"/>
              </a:rPr>
              <a:t>based on resources</a:t>
            </a:r>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solidFill>
                  <a:srgbClr val="C00000"/>
                </a:solidFill>
                <a:latin typeface="Arial"/>
                <a:ea typeface="Arial"/>
                <a:cs typeface="Arial"/>
                <a:sym typeface="Arial"/>
              </a:rPr>
              <a:t>Faculty-centered</a:t>
            </a:r>
            <a:r>
              <a:rPr lang="en-US" sz="2400">
                <a:latin typeface="Arial"/>
                <a:ea typeface="Arial"/>
                <a:cs typeface="Arial"/>
                <a:sym typeface="Arial"/>
              </a:rPr>
              <a:t> governance &amp; buy-in</a:t>
            </a:r>
            <a:endParaRPr sz="2400">
              <a:latin typeface="Arial"/>
              <a:ea typeface="Arial"/>
              <a:cs typeface="Arial"/>
              <a:sym typeface="Arial"/>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latin typeface="Arial"/>
                <a:ea typeface="Arial"/>
                <a:cs typeface="Arial"/>
                <a:sym typeface="Arial"/>
              </a:rPr>
              <a:t>Ongoing faculty </a:t>
            </a:r>
            <a:r>
              <a:rPr lang="en-US" sz="2400">
                <a:solidFill>
                  <a:srgbClr val="C00000"/>
                </a:solidFill>
                <a:latin typeface="Arial"/>
                <a:ea typeface="Arial"/>
                <a:cs typeface="Arial"/>
                <a:sym typeface="Arial"/>
              </a:rPr>
              <a:t>development</a:t>
            </a:r>
            <a:endParaRPr>
              <a:solidFill>
                <a:srgbClr val="C00000"/>
              </a:solidFill>
            </a:endParaRPr>
          </a:p>
          <a:p>
            <a:pPr marL="640080" lvl="1" indent="-365760" algn="l" rtl="0">
              <a:lnSpc>
                <a:spcPct val="100000"/>
              </a:lnSpc>
              <a:spcBef>
                <a:spcPts val="480"/>
              </a:spcBef>
              <a:spcAft>
                <a:spcPts val="0"/>
              </a:spcAft>
              <a:buClr>
                <a:schemeClr val="dk1"/>
              </a:buClr>
              <a:buSzPts val="2400"/>
              <a:buFont typeface="Noto Sans Symbols"/>
              <a:buChar char="✓"/>
            </a:pPr>
            <a:r>
              <a:rPr lang="en-US" sz="2400">
                <a:latin typeface="Arial"/>
                <a:ea typeface="Arial"/>
                <a:cs typeface="Arial"/>
                <a:sym typeface="Arial"/>
              </a:rPr>
              <a:t>Improved courses &amp; programs to help </a:t>
            </a:r>
            <a:r>
              <a:rPr lang="en-US" sz="2400">
                <a:solidFill>
                  <a:srgbClr val="C00000"/>
                </a:solidFill>
                <a:latin typeface="Arial"/>
                <a:ea typeface="Arial"/>
                <a:cs typeface="Arial"/>
                <a:sym typeface="Arial"/>
              </a:rPr>
              <a:t>students</a:t>
            </a:r>
            <a:r>
              <a:rPr lang="en-US" sz="2400">
                <a:latin typeface="Arial"/>
                <a:ea typeface="Arial"/>
                <a:cs typeface="Arial"/>
                <a:sym typeface="Arial"/>
              </a:rPr>
              <a:t> </a:t>
            </a:r>
            <a:r>
              <a:rPr lang="en-US" sz="2400">
                <a:solidFill>
                  <a:srgbClr val="C00000"/>
                </a:solidFill>
                <a:latin typeface="Arial"/>
                <a:ea typeface="Arial"/>
                <a:cs typeface="Arial"/>
                <a:sym typeface="Arial"/>
              </a:rPr>
              <a:t>succeed</a:t>
            </a:r>
            <a:endParaRPr sz="2400">
              <a:solidFill>
                <a:srgbClr val="C00000"/>
              </a:solidFill>
              <a:latin typeface="Arial"/>
              <a:ea typeface="Arial"/>
              <a:cs typeface="Arial"/>
              <a:sym typeface="Arial"/>
            </a:endParaRPr>
          </a:p>
        </p:txBody>
      </p:sp>
      <p:sp>
        <p:nvSpPr>
          <p:cNvPr id="547" name="Google Shape;547;p42"/>
          <p:cNvSpPr txBox="1">
            <a:spLocks noGrp="1"/>
          </p:cNvSpPr>
          <p:nvPr>
            <p:ph type="title"/>
          </p:nvPr>
        </p:nvSpPr>
        <p:spPr>
          <a:xfrm>
            <a:off x="0" y="223466"/>
            <a:ext cx="9077400" cy="660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b="1" dirty="0">
                <a:solidFill>
                  <a:schemeClr val="accent1"/>
                </a:solidFill>
                <a:latin typeface="Trebuchet MS"/>
                <a:ea typeface="Trebuchet MS"/>
                <a:cs typeface="Trebuchet MS"/>
                <a:sym typeface="Trebuchet MS"/>
              </a:rPr>
              <a:t>Adapting</a:t>
            </a:r>
            <a:r>
              <a:rPr lang="en-US" sz="4000" b="1" dirty="0">
                <a:solidFill>
                  <a:schemeClr val="dk2"/>
                </a:solidFill>
                <a:latin typeface="Trebuchet MS"/>
                <a:ea typeface="Trebuchet MS"/>
                <a:cs typeface="Trebuchet MS"/>
                <a:sym typeface="Trebuchet MS"/>
              </a:rPr>
              <a:t> </a:t>
            </a:r>
            <a:r>
              <a:rPr lang="en-US" sz="4000" b="1" dirty="0">
                <a:solidFill>
                  <a:srgbClr val="C00000"/>
                </a:solidFill>
                <a:latin typeface="Trebuchet MS"/>
                <a:ea typeface="Trebuchet MS"/>
                <a:cs typeface="Trebuchet MS"/>
                <a:sym typeface="Trebuchet MS"/>
              </a:rPr>
              <a:t>QM</a:t>
            </a:r>
            <a:r>
              <a:rPr lang="en-US" sz="4000" b="1" dirty="0">
                <a:solidFill>
                  <a:schemeClr val="accent1"/>
                </a:solidFill>
                <a:latin typeface="Trebuchet MS"/>
                <a:ea typeface="Trebuchet MS"/>
                <a:cs typeface="Trebuchet MS"/>
                <a:sym typeface="Trebuchet MS"/>
              </a:rPr>
              <a:t> to Institutional Goals</a:t>
            </a:r>
            <a:endParaRPr sz="4000" b="1" dirty="0">
              <a:solidFill>
                <a:schemeClr val="accent1"/>
              </a:solidFill>
              <a:latin typeface="Trebuchet MS"/>
              <a:ea typeface="Trebuchet MS"/>
              <a:cs typeface="Trebuchet MS"/>
              <a:sym typeface="Trebuchet MS"/>
            </a:endParaRPr>
          </a:p>
        </p:txBody>
      </p:sp>
      <p:pic>
        <p:nvPicPr>
          <p:cNvPr id="548" name="Google Shape;548;p42"/>
          <p:cNvPicPr preferRelativeResize="0"/>
          <p:nvPr/>
        </p:nvPicPr>
        <p:blipFill rotWithShape="1">
          <a:blip r:embed="rId3">
            <a:alphaModFix/>
          </a:blip>
          <a:srcRect/>
          <a:stretch/>
        </p:blipFill>
        <p:spPr>
          <a:xfrm>
            <a:off x="7179469" y="1162591"/>
            <a:ext cx="1511525" cy="1602040"/>
          </a:xfrm>
          <a:prstGeom prst="rect">
            <a:avLst/>
          </a:prstGeom>
          <a:noFill/>
          <a:ln>
            <a:noFill/>
          </a:ln>
        </p:spPr>
      </p:pic>
      <p:pic>
        <p:nvPicPr>
          <p:cNvPr id="549" name="Google Shape;549;p42"/>
          <p:cNvPicPr preferRelativeResize="0"/>
          <p:nvPr/>
        </p:nvPicPr>
        <p:blipFill>
          <a:blip r:embed="rId4">
            <a:alphaModFix/>
          </a:blip>
          <a:stretch>
            <a:fillRect/>
          </a:stretch>
        </p:blipFill>
        <p:spPr>
          <a:xfrm>
            <a:off x="8087300" y="4396902"/>
            <a:ext cx="960351" cy="519650"/>
          </a:xfrm>
          <a:prstGeom prst="rect">
            <a:avLst/>
          </a:prstGeom>
          <a:noFill/>
          <a:ln>
            <a:noFill/>
          </a:ln>
        </p:spPr>
      </p:pic>
      <p:pic>
        <p:nvPicPr>
          <p:cNvPr id="6" name="Google Shape;330;p21">
            <a:extLst>
              <a:ext uri="{FF2B5EF4-FFF2-40B4-BE49-F238E27FC236}">
                <a16:creationId xmlns:a16="http://schemas.microsoft.com/office/drawing/2014/main" id="{00335126-3729-4F95-B97F-D180E8D17A9B}"/>
              </a:ext>
            </a:extLst>
          </p:cNvPr>
          <p:cNvPicPr preferRelativeResize="0"/>
          <p:nvPr/>
        </p:nvPicPr>
        <p:blipFill rotWithShape="1">
          <a:blip r:embed="rId5">
            <a:alphaModFix/>
          </a:blip>
          <a:srcRect/>
          <a:stretch/>
        </p:blipFill>
        <p:spPr>
          <a:xfrm>
            <a:off x="4155576" y="4361970"/>
            <a:ext cx="2725148" cy="75597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3"/>
          <p:cNvSpPr txBox="1">
            <a:spLocks noGrp="1"/>
          </p:cNvSpPr>
          <p:nvPr>
            <p:ph type="title"/>
          </p:nvPr>
        </p:nvSpPr>
        <p:spPr>
          <a:xfrm>
            <a:off x="155448" y="179359"/>
            <a:ext cx="8988552" cy="118656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600" b="1">
                <a:solidFill>
                  <a:schemeClr val="accent1"/>
                </a:solidFill>
                <a:latin typeface="Trebuchet MS"/>
                <a:ea typeface="Trebuchet MS"/>
                <a:cs typeface="Trebuchet MS"/>
                <a:sym typeface="Trebuchet MS"/>
              </a:rPr>
              <a:t>Quality Learner-Centered Environments </a:t>
            </a:r>
            <a:br>
              <a:rPr lang="en-US" sz="3600" b="1">
                <a:solidFill>
                  <a:schemeClr val="accent1"/>
                </a:solidFill>
                <a:latin typeface="Trebuchet MS"/>
                <a:ea typeface="Trebuchet MS"/>
                <a:cs typeface="Trebuchet MS"/>
                <a:sym typeface="Trebuchet MS"/>
              </a:rPr>
            </a:br>
            <a:r>
              <a:rPr lang="en-US" sz="3600" b="1">
                <a:solidFill>
                  <a:schemeClr val="accent1"/>
                </a:solidFill>
                <a:latin typeface="Trebuchet MS"/>
                <a:ea typeface="Trebuchet MS"/>
                <a:cs typeface="Trebuchet MS"/>
                <a:sym typeface="Trebuchet MS"/>
              </a:rPr>
              <a:t>to Help Our Students Succeed!</a:t>
            </a:r>
            <a:endParaRPr sz="3600" b="1">
              <a:solidFill>
                <a:srgbClr val="0070C0"/>
              </a:solidFill>
              <a:latin typeface="Trebuchet MS"/>
              <a:ea typeface="Trebuchet MS"/>
              <a:cs typeface="Trebuchet MS"/>
              <a:sym typeface="Trebuchet MS"/>
            </a:endParaRPr>
          </a:p>
        </p:txBody>
      </p:sp>
      <p:sp>
        <p:nvSpPr>
          <p:cNvPr id="555" name="Google Shape;555;p43" descr="Library of traditional classroom graphic free stock png files ..."/>
          <p:cNvSpPr/>
          <p:nvPr/>
        </p:nvSpPr>
        <p:spPr>
          <a:xfrm>
            <a:off x="155575" y="-144463"/>
            <a:ext cx="1561778" cy="15617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56" name="Google Shape;556;p43"/>
          <p:cNvPicPr preferRelativeResize="0"/>
          <p:nvPr/>
        </p:nvPicPr>
        <p:blipFill rotWithShape="1">
          <a:blip r:embed="rId3">
            <a:alphaModFix/>
          </a:blip>
          <a:srcRect/>
          <a:stretch/>
        </p:blipFill>
        <p:spPr>
          <a:xfrm>
            <a:off x="3988939" y="1484481"/>
            <a:ext cx="3097744" cy="2607315"/>
          </a:xfrm>
          <a:prstGeom prst="rect">
            <a:avLst/>
          </a:prstGeom>
          <a:noFill/>
          <a:ln>
            <a:noFill/>
          </a:ln>
        </p:spPr>
      </p:pic>
      <p:sp>
        <p:nvSpPr>
          <p:cNvPr id="557" name="Google Shape;557;p43" descr="Q &amp; A With Residents | Suburban Living Magazine"/>
          <p:cNvSpPr/>
          <p:nvPr/>
        </p:nvSpPr>
        <p:spPr>
          <a:xfrm>
            <a:off x="3531821" y="2410769"/>
            <a:ext cx="1462210" cy="14622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43" descr="Question And Answer - Q&amp;a Clipart (#1505041) - PinClipar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43" descr="21,527 Q&amp;A Illustrations, Royalty-Free Vector Graphics &amp; Clip Art - iStock"/>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60" name="Google Shape;560;p43"/>
          <p:cNvPicPr preferRelativeResize="0"/>
          <p:nvPr/>
        </p:nvPicPr>
        <p:blipFill rotWithShape="1">
          <a:blip r:embed="rId4">
            <a:alphaModFix/>
          </a:blip>
          <a:srcRect/>
          <a:stretch/>
        </p:blipFill>
        <p:spPr>
          <a:xfrm>
            <a:off x="1264491" y="2107939"/>
            <a:ext cx="2267330" cy="1360398"/>
          </a:xfrm>
          <a:prstGeom prst="rect">
            <a:avLst/>
          </a:prstGeom>
          <a:noFill/>
          <a:ln>
            <a:noFill/>
          </a:ln>
        </p:spPr>
      </p:pic>
      <p:pic>
        <p:nvPicPr>
          <p:cNvPr id="561" name="Google Shape;561;p43"/>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10" name="Google Shape;330;p21"/>
          <p:cNvPicPr preferRelativeResize="0"/>
          <p:nvPr/>
        </p:nvPicPr>
        <p:blipFill rotWithShape="1">
          <a:blip r:embed="rId6">
            <a:alphaModFix/>
          </a:blip>
          <a:srcRect/>
          <a:stretch/>
        </p:blipFill>
        <p:spPr>
          <a:xfrm>
            <a:off x="4126395" y="4380672"/>
            <a:ext cx="2725148" cy="75597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8" name="Google Shape;338;p22"/>
          <p:cNvPicPr preferRelativeResize="0"/>
          <p:nvPr/>
        </p:nvPicPr>
        <p:blipFill rotWithShape="1">
          <a:blip r:embed="rId3">
            <a:alphaModFix/>
          </a:blip>
          <a:srcRect/>
          <a:stretch/>
        </p:blipFill>
        <p:spPr>
          <a:xfrm>
            <a:off x="4155576" y="4361970"/>
            <a:ext cx="2725148" cy="755970"/>
          </a:xfrm>
          <a:prstGeom prst="rect">
            <a:avLst/>
          </a:prstGeom>
          <a:noFill/>
          <a:ln>
            <a:noFill/>
          </a:ln>
        </p:spPr>
      </p:pic>
      <p:pic>
        <p:nvPicPr>
          <p:cNvPr id="339" name="Google Shape;339;p22"/>
          <p:cNvPicPr preferRelativeResize="0"/>
          <p:nvPr/>
        </p:nvPicPr>
        <p:blipFill>
          <a:blip r:embed="rId4">
            <a:alphaModFix/>
          </a:blip>
          <a:stretch>
            <a:fillRect/>
          </a:stretch>
        </p:blipFill>
        <p:spPr>
          <a:xfrm>
            <a:off x="8087300" y="4396902"/>
            <a:ext cx="960351" cy="519650"/>
          </a:xfrm>
          <a:prstGeom prst="rect">
            <a:avLst/>
          </a:prstGeom>
          <a:noFill/>
          <a:ln>
            <a:noFill/>
          </a:ln>
        </p:spPr>
      </p:pic>
      <p:pic>
        <p:nvPicPr>
          <p:cNvPr id="10" name="Picture 2" descr="http://1.bp.blogspot.com/__wRaaE7m1EY/TT1fF04OApI/AAAAAAAAAI4/B85hk4AW_3w/s1600/Light%2BHouse%2Bin%2BStormy%2BNight.jpg">
            <a:extLst>
              <a:ext uri="{FF2B5EF4-FFF2-40B4-BE49-F238E27FC236}">
                <a16:creationId xmlns:a16="http://schemas.microsoft.com/office/drawing/2014/main" id="{0D1C58BB-C6CC-4EBA-ACF9-29A626ED3413}"/>
              </a:ext>
            </a:extLst>
          </p:cNvPr>
          <p:cNvPicPr>
            <a:picLocks noChangeAspect="1" noChangeArrowheads="1"/>
          </p:cNvPicPr>
          <p:nvPr/>
        </p:nvPicPr>
        <p:blipFill>
          <a:blip r:embed="rId5"/>
          <a:srcRect/>
          <a:stretch>
            <a:fillRect/>
          </a:stretch>
        </p:blipFill>
        <p:spPr bwMode="auto">
          <a:xfrm>
            <a:off x="57150" y="435769"/>
            <a:ext cx="4345171" cy="2397441"/>
          </a:xfrm>
          <a:prstGeom prst="rect">
            <a:avLst/>
          </a:prstGeom>
          <a:noFill/>
        </p:spPr>
      </p:pic>
      <p:pic>
        <p:nvPicPr>
          <p:cNvPr id="12" name="Picture 11" descr="http://fallforward.files.wordpress.com/2010/04/fork-road.jpg">
            <a:extLst>
              <a:ext uri="{FF2B5EF4-FFF2-40B4-BE49-F238E27FC236}">
                <a16:creationId xmlns:a16="http://schemas.microsoft.com/office/drawing/2014/main" id="{24440283-BCBF-4033-9328-F9047F9B8289}"/>
              </a:ext>
            </a:extLst>
          </p:cNvPr>
          <p:cNvPicPr>
            <a:picLocks noChangeAspect="1" noChangeArrowheads="1"/>
          </p:cNvPicPr>
          <p:nvPr/>
        </p:nvPicPr>
        <p:blipFill>
          <a:blip r:embed="rId6"/>
          <a:srcRect/>
          <a:stretch>
            <a:fillRect/>
          </a:stretch>
        </p:blipFill>
        <p:spPr bwMode="auto">
          <a:xfrm>
            <a:off x="4666680" y="1059620"/>
            <a:ext cx="4380971" cy="3122146"/>
          </a:xfrm>
          <a:prstGeom prst="rect">
            <a:avLst/>
          </a:prstGeom>
          <a:noFill/>
        </p:spPr>
      </p:pic>
      <p:sp>
        <p:nvSpPr>
          <p:cNvPr id="14" name="TextBox 13">
            <a:extLst>
              <a:ext uri="{FF2B5EF4-FFF2-40B4-BE49-F238E27FC236}">
                <a16:creationId xmlns:a16="http://schemas.microsoft.com/office/drawing/2014/main" id="{F06B32CA-1DF4-4648-9AED-650C3F9B4B60}"/>
              </a:ext>
            </a:extLst>
          </p:cNvPr>
          <p:cNvSpPr txBox="1"/>
          <p:nvPr/>
        </p:nvSpPr>
        <p:spPr>
          <a:xfrm>
            <a:off x="527775" y="3026272"/>
            <a:ext cx="2438399" cy="523220"/>
          </a:xfrm>
          <a:prstGeom prst="rect">
            <a:avLst/>
          </a:prstGeom>
          <a:noFill/>
        </p:spPr>
        <p:txBody>
          <a:bodyPr wrap="square" rtlCol="0">
            <a:spAutoFit/>
          </a:bodyPr>
          <a:lstStyle/>
          <a:p>
            <a:r>
              <a:rPr lang="en-US" sz="2800" b="1" i="1" dirty="0">
                <a:solidFill>
                  <a:srgbClr val="C00000"/>
                </a:solidFill>
                <a:latin typeface="Palatino Linotype" pitchFamily="18" charset="0"/>
              </a:rPr>
              <a:t>From this …</a:t>
            </a:r>
            <a:endParaRPr lang="en-NZ" sz="2800" b="1" dirty="0">
              <a:solidFill>
                <a:srgbClr val="C00000"/>
              </a:solidFill>
              <a:latin typeface="Palatino Linotype" pitchFamily="18" charset="0"/>
            </a:endParaRPr>
          </a:p>
        </p:txBody>
      </p:sp>
      <p:sp>
        <p:nvSpPr>
          <p:cNvPr id="15" name="TextBox 14">
            <a:extLst>
              <a:ext uri="{FF2B5EF4-FFF2-40B4-BE49-F238E27FC236}">
                <a16:creationId xmlns:a16="http://schemas.microsoft.com/office/drawing/2014/main" id="{3BAA39D1-9CEC-4437-9CE3-92DEF358EE7E}"/>
              </a:ext>
            </a:extLst>
          </p:cNvPr>
          <p:cNvSpPr txBox="1"/>
          <p:nvPr/>
        </p:nvSpPr>
        <p:spPr>
          <a:xfrm>
            <a:off x="6261571" y="531934"/>
            <a:ext cx="1752600" cy="523220"/>
          </a:xfrm>
          <a:prstGeom prst="rect">
            <a:avLst/>
          </a:prstGeom>
          <a:noFill/>
        </p:spPr>
        <p:txBody>
          <a:bodyPr wrap="square" rtlCol="0">
            <a:spAutoFit/>
          </a:bodyPr>
          <a:lstStyle/>
          <a:p>
            <a:r>
              <a:rPr lang="en-US" sz="2800" b="1" i="1" dirty="0">
                <a:solidFill>
                  <a:srgbClr val="C00000"/>
                </a:solidFill>
                <a:latin typeface="Palatino Linotype" pitchFamily="18" charset="0"/>
              </a:rPr>
              <a:t>…to this</a:t>
            </a:r>
            <a:endParaRPr lang="en-NZ" sz="2800" b="1" dirty="0">
              <a:solidFill>
                <a:srgbClr val="C00000"/>
              </a:solidFill>
              <a:latin typeface="Palatino Linotype" pitchFamily="18" charset="0"/>
            </a:endParaRPr>
          </a:p>
        </p:txBody>
      </p:sp>
    </p:spTree>
    <p:extLst>
      <p:ext uri="{BB962C8B-B14F-4D97-AF65-F5344CB8AC3E}">
        <p14:creationId xmlns:p14="http://schemas.microsoft.com/office/powerpoint/2010/main" val="59733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155448" y="43146"/>
            <a:ext cx="8988552" cy="118656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5400" b="1" dirty="0">
                <a:solidFill>
                  <a:schemeClr val="accent1"/>
                </a:solidFill>
                <a:latin typeface="Trebuchet MS"/>
                <a:ea typeface="Trebuchet MS"/>
                <a:cs typeface="Trebuchet MS"/>
                <a:sym typeface="Trebuchet MS"/>
              </a:rPr>
              <a:t>Congratulations! </a:t>
            </a:r>
            <a:endParaRPr sz="5400" b="1" dirty="0">
              <a:solidFill>
                <a:srgbClr val="0070C0"/>
              </a:solidFill>
              <a:latin typeface="Trebuchet MS"/>
              <a:ea typeface="Trebuchet MS"/>
              <a:cs typeface="Trebuchet MS"/>
              <a:sym typeface="Trebuchet MS"/>
            </a:endParaRPr>
          </a:p>
        </p:txBody>
      </p:sp>
      <p:sp>
        <p:nvSpPr>
          <p:cNvPr id="107" name="Google Shape;107;p3" descr="Library of traditional classroom graphic free stock png files ..."/>
          <p:cNvSpPr/>
          <p:nvPr/>
        </p:nvSpPr>
        <p:spPr>
          <a:xfrm>
            <a:off x="155575" y="-144463"/>
            <a:ext cx="1561778" cy="15617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8" name="Google Shape;108;p3"/>
          <p:cNvPicPr preferRelativeResize="0"/>
          <p:nvPr/>
        </p:nvPicPr>
        <p:blipFill rotWithShape="1">
          <a:blip r:embed="rId3">
            <a:alphaModFix/>
          </a:blip>
          <a:srcRect/>
          <a:stretch/>
        </p:blipFill>
        <p:spPr>
          <a:xfrm>
            <a:off x="4921577" y="2754003"/>
            <a:ext cx="1410032" cy="942508"/>
          </a:xfrm>
          <a:prstGeom prst="rect">
            <a:avLst/>
          </a:prstGeom>
          <a:noFill/>
          <a:ln>
            <a:noFill/>
          </a:ln>
        </p:spPr>
      </p:pic>
      <p:sp>
        <p:nvSpPr>
          <p:cNvPr id="109" name="Google Shape;109;p3"/>
          <p:cNvSpPr/>
          <p:nvPr/>
        </p:nvSpPr>
        <p:spPr>
          <a:xfrm>
            <a:off x="721802" y="2351710"/>
            <a:ext cx="4087979"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600" b="1" i="0" u="none" strike="noStrike" cap="none">
                <a:solidFill>
                  <a:srgbClr val="C00000"/>
                </a:solidFill>
                <a:latin typeface="Arial"/>
                <a:ea typeface="Arial"/>
                <a:cs typeface="Arial"/>
                <a:sym typeface="Arial"/>
              </a:rPr>
              <a:t>1</a:t>
            </a:r>
            <a:r>
              <a:rPr lang="en-US" sz="5400" b="1" i="0" u="none" strike="noStrike" cap="none" baseline="30000">
                <a:solidFill>
                  <a:srgbClr val="C00000"/>
                </a:solidFill>
                <a:latin typeface="Arial"/>
                <a:ea typeface="Arial"/>
                <a:cs typeface="Arial"/>
                <a:sym typeface="Arial"/>
              </a:rPr>
              <a:t>st</a:t>
            </a:r>
            <a:r>
              <a:rPr lang="en-US" sz="5400" b="1" i="0" u="none" strike="noStrike" cap="none">
                <a:solidFill>
                  <a:srgbClr val="C00000"/>
                </a:solidFill>
                <a:latin typeface="Arial"/>
                <a:ea typeface="Arial"/>
                <a:cs typeface="Arial"/>
                <a:sym typeface="Arial"/>
              </a:rPr>
              <a:t> &amp; ONLY</a:t>
            </a:r>
            <a:endParaRPr sz="5400" b="1" i="0" u="none" strike="noStrike" cap="none">
              <a:solidFill>
                <a:srgbClr val="C00000"/>
              </a:solidFill>
              <a:latin typeface="Arial"/>
              <a:ea typeface="Arial"/>
              <a:cs typeface="Arial"/>
              <a:sym typeface="Arial"/>
            </a:endParaRPr>
          </a:p>
        </p:txBody>
      </p:sp>
      <p:sp>
        <p:nvSpPr>
          <p:cNvPr id="110" name="Google Shape;110;p3"/>
          <p:cNvSpPr txBox="1"/>
          <p:nvPr/>
        </p:nvSpPr>
        <p:spPr>
          <a:xfrm>
            <a:off x="6443405" y="2444042"/>
            <a:ext cx="1957305"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chemeClr val="dk2"/>
                </a:solidFill>
                <a:latin typeface="Arial"/>
                <a:ea typeface="Arial"/>
                <a:cs typeface="Arial"/>
                <a:sym typeface="Arial"/>
              </a:rPr>
              <a:t>Member </a:t>
            </a:r>
            <a:br>
              <a:rPr lang="en-US" sz="2800" b="0" i="0" u="none" strike="noStrike" cap="none">
                <a:solidFill>
                  <a:schemeClr val="dk2"/>
                </a:solidFill>
                <a:latin typeface="Arial"/>
                <a:ea typeface="Arial"/>
                <a:cs typeface="Arial"/>
                <a:sym typeface="Arial"/>
              </a:rPr>
            </a:br>
            <a:r>
              <a:rPr lang="en-US" sz="2800" b="0" i="0" u="none" strike="noStrike" cap="none">
                <a:solidFill>
                  <a:schemeClr val="dk2"/>
                </a:solidFill>
                <a:latin typeface="Arial"/>
                <a:ea typeface="Arial"/>
                <a:cs typeface="Arial"/>
                <a:sym typeface="Arial"/>
              </a:rPr>
              <a:t>Institution in Bahrain!</a:t>
            </a:r>
            <a:endParaRPr sz="2800" b="0" i="0" u="none" strike="noStrike" cap="none">
              <a:solidFill>
                <a:schemeClr val="dk2"/>
              </a:solidFill>
              <a:latin typeface="Arial"/>
              <a:ea typeface="Arial"/>
              <a:cs typeface="Arial"/>
              <a:sym typeface="Arial"/>
            </a:endParaRPr>
          </a:p>
        </p:txBody>
      </p:sp>
      <p:pic>
        <p:nvPicPr>
          <p:cNvPr id="111" name="Google Shape;111;p3"/>
          <p:cNvPicPr preferRelativeResize="0"/>
          <p:nvPr/>
        </p:nvPicPr>
        <p:blipFill rotWithShape="1">
          <a:blip r:embed="rId4">
            <a:alphaModFix/>
          </a:blip>
          <a:srcRect/>
          <a:stretch/>
        </p:blipFill>
        <p:spPr>
          <a:xfrm>
            <a:off x="1373347" y="849002"/>
            <a:ext cx="6417537" cy="1782649"/>
          </a:xfrm>
          <a:prstGeom prst="rect">
            <a:avLst/>
          </a:prstGeom>
          <a:noFill/>
          <a:ln>
            <a:noFill/>
          </a:ln>
        </p:spPr>
      </p:pic>
      <p:pic>
        <p:nvPicPr>
          <p:cNvPr id="112" name="Google Shape;112;p3"/>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9" name="Google Shape;569;p44">
            <a:extLst>
              <a:ext uri="{FF2B5EF4-FFF2-40B4-BE49-F238E27FC236}">
                <a16:creationId xmlns:a16="http://schemas.microsoft.com/office/drawing/2014/main" id="{4453157A-D5BF-4B38-9F38-1F01D2192BF9}"/>
              </a:ext>
            </a:extLst>
          </p:cNvPr>
          <p:cNvPicPr preferRelativeResize="0"/>
          <p:nvPr/>
        </p:nvPicPr>
        <p:blipFill rotWithShape="1">
          <a:blip r:embed="rId4">
            <a:alphaModFix/>
          </a:blip>
          <a:srcRect/>
          <a:stretch/>
        </p:blipFill>
        <p:spPr>
          <a:xfrm>
            <a:off x="4105882" y="4405622"/>
            <a:ext cx="3394143" cy="656276"/>
          </a:xfrm>
          <a:prstGeom prst="rect">
            <a:avLst/>
          </a:prstGeom>
          <a:noFill/>
          <a:ln>
            <a:noFill/>
          </a:ln>
        </p:spPr>
      </p:pic>
      <p:sp>
        <p:nvSpPr>
          <p:cNvPr id="10" name="TextBox 9">
            <a:extLst>
              <a:ext uri="{FF2B5EF4-FFF2-40B4-BE49-F238E27FC236}">
                <a16:creationId xmlns:a16="http://schemas.microsoft.com/office/drawing/2014/main" id="{04FA8E0B-3784-4719-9C77-482E52AA375E}"/>
              </a:ext>
            </a:extLst>
          </p:cNvPr>
          <p:cNvSpPr txBox="1"/>
          <p:nvPr/>
        </p:nvSpPr>
        <p:spPr>
          <a:xfrm>
            <a:off x="309660" y="3995841"/>
            <a:ext cx="6724918" cy="246221"/>
          </a:xfrm>
          <a:prstGeom prst="rect">
            <a:avLst/>
          </a:prstGeom>
          <a:noFill/>
        </p:spPr>
        <p:txBody>
          <a:bodyPr wrap="none" rtlCol="0">
            <a:spAutoFit/>
          </a:bodyPr>
          <a:lstStyle/>
          <a:p>
            <a:r>
              <a:rPr lang="en-US" sz="1000" dirty="0"/>
              <a:t>Source: Quality Matters, 2021: </a:t>
            </a:r>
            <a:r>
              <a:rPr lang="en-US" sz="1000" dirty="0">
                <a:hlinkClick r:id="rId6"/>
              </a:rPr>
              <a:t>https://www.qmprogram.org/qmresources/subscriptions/subscribers.cfm?program=0</a:t>
            </a:r>
            <a:r>
              <a:rPr lang="en-US" sz="1000"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2D01-40CA-4645-9442-7C9F0B392F3F}"/>
              </a:ext>
            </a:extLst>
          </p:cNvPr>
          <p:cNvSpPr>
            <a:spLocks noGrp="1"/>
          </p:cNvSpPr>
          <p:nvPr>
            <p:ph type="title"/>
          </p:nvPr>
        </p:nvSpPr>
        <p:spPr/>
        <p:txBody>
          <a:bodyPr/>
          <a:lstStyle/>
          <a:p>
            <a:r>
              <a:rPr lang="en-US" b="1" dirty="0">
                <a:solidFill>
                  <a:schemeClr val="accent1"/>
                </a:solidFill>
              </a:rPr>
              <a:t>References</a:t>
            </a:r>
            <a:endParaRPr lang="en-US" dirty="0"/>
          </a:p>
        </p:txBody>
      </p:sp>
      <p:sp>
        <p:nvSpPr>
          <p:cNvPr id="3" name="Text Placeholder 2">
            <a:extLst>
              <a:ext uri="{FF2B5EF4-FFF2-40B4-BE49-F238E27FC236}">
                <a16:creationId xmlns:a16="http://schemas.microsoft.com/office/drawing/2014/main" id="{E987F878-84D7-4025-B781-2A408654C1C1}"/>
              </a:ext>
            </a:extLst>
          </p:cNvPr>
          <p:cNvSpPr>
            <a:spLocks noGrp="1"/>
          </p:cNvSpPr>
          <p:nvPr>
            <p:ph type="body" idx="1"/>
          </p:nvPr>
        </p:nvSpPr>
        <p:spPr/>
        <p:txBody>
          <a:bodyPr/>
          <a:lstStyle/>
          <a:p>
            <a:pPr marL="114300" indent="0">
              <a:buNone/>
            </a:pPr>
            <a:r>
              <a:rPr lang="en-US" sz="900" dirty="0">
                <a:latin typeface="+mn-lt"/>
              </a:rPr>
              <a:t>Benamer, Fadwa and Adam, Araz, (2021) </a:t>
            </a:r>
            <a:r>
              <a:rPr lang="en-US" sz="900" i="1" dirty="0">
                <a:latin typeface="+mn-lt"/>
              </a:rPr>
              <a:t>Authentic Assessments: Quantitative Business Methods</a:t>
            </a:r>
            <a:r>
              <a:rPr lang="en-US" sz="900" dirty="0">
                <a:latin typeface="+mn-lt"/>
              </a:rPr>
              <a:t>, Bahrain Polytechnic, Manama, Kingdom of Bahrain.  </a:t>
            </a:r>
          </a:p>
          <a:p>
            <a:pPr marL="114300" indent="0">
              <a:buNone/>
            </a:pPr>
            <a:r>
              <a:rPr lang="nl-NL" sz="900" dirty="0">
                <a:latin typeface="+mn-lt"/>
              </a:rPr>
              <a:t>Edhrabooh, Kubra, (2021) </a:t>
            </a:r>
            <a:r>
              <a:rPr lang="en-US" sz="900" i="1" dirty="0">
                <a:latin typeface="+mn-lt"/>
              </a:rPr>
              <a:t>Adapting Innovative Strategies to Enhance Students’ Engagement in an Online Context</a:t>
            </a:r>
            <a:r>
              <a:rPr lang="en-US" sz="900" dirty="0">
                <a:latin typeface="+mn-lt"/>
              </a:rPr>
              <a:t>. In: AUBH E-Learning Conference 2021: Innovative Learning and Teaching: Lessons from COVID-19. 24th – 26 May 2021, Manama, Kingdom of Bahrain.</a:t>
            </a:r>
          </a:p>
          <a:p>
            <a:pPr marL="114300" indent="0">
              <a:buNone/>
            </a:pPr>
            <a:r>
              <a:rPr lang="en-US" sz="900" dirty="0">
                <a:latin typeface="+mn-lt"/>
              </a:rPr>
              <a:t>Hasan, Jameel. (2021, June). </a:t>
            </a:r>
            <a:r>
              <a:rPr lang="en-US" sz="900" i="1" dirty="0">
                <a:latin typeface="+mn-lt"/>
              </a:rPr>
              <a:t>Main Challenges: Remote Teaching </a:t>
            </a:r>
            <a:r>
              <a:rPr lang="en-US" sz="900" dirty="0">
                <a:latin typeface="+mn-lt"/>
              </a:rPr>
              <a:t>[Post]. LinkedIn. </a:t>
            </a:r>
            <a:r>
              <a:rPr lang="en-US" sz="900" u="sng" dirty="0">
                <a:latin typeface="+mn-lt"/>
                <a:hlinkClick r:id="rId2"/>
              </a:rPr>
              <a:t>https://www.linkedin.com/feed/update/urn:li:activity:6796409469623390209/</a:t>
            </a:r>
            <a:endParaRPr lang="en-US" sz="900" dirty="0">
              <a:latin typeface="+mn-lt"/>
            </a:endParaRPr>
          </a:p>
          <a:p>
            <a:pPr marL="114300" indent="0">
              <a:buNone/>
            </a:pPr>
            <a:r>
              <a:rPr lang="en-US" sz="900" dirty="0">
                <a:latin typeface="+mn-lt"/>
              </a:rPr>
              <a:t>Hasan, Jameel (2015) </a:t>
            </a:r>
            <a:r>
              <a:rPr lang="en-US" sz="900" dirty="0">
                <a:latin typeface="+mn-lt"/>
                <a:hlinkClick r:id="rId3"/>
              </a:rPr>
              <a:t>In search of a programme review framework for a polytechnic in Bahrain: the experience of a Bahraini quality coordinator</a:t>
            </a:r>
            <a:r>
              <a:rPr lang="en-US" sz="900" dirty="0">
                <a:latin typeface="+mn-lt"/>
              </a:rPr>
              <a:t>. [Thesis (PhD/Research)]</a:t>
            </a:r>
          </a:p>
          <a:p>
            <a:pPr marL="114300" indent="0">
              <a:buNone/>
            </a:pPr>
            <a:r>
              <a:rPr lang="en-US" sz="900" dirty="0">
                <a:latin typeface="+mn-lt"/>
              </a:rPr>
              <a:t>Hokaanen, Iida. (2015, August). </a:t>
            </a:r>
            <a:r>
              <a:rPr lang="en-US" sz="900" i="1" dirty="0">
                <a:latin typeface="+mn-lt"/>
              </a:rPr>
              <a:t>Bloom Taxonomy Action Verbs and Activities</a:t>
            </a:r>
            <a:r>
              <a:rPr lang="en-US" sz="900" dirty="0">
                <a:latin typeface="+mn-lt"/>
              </a:rPr>
              <a:t>. </a:t>
            </a:r>
            <a:r>
              <a:rPr lang="en-US" sz="900" u="sng" dirty="0">
                <a:latin typeface="+mn-lt"/>
                <a:hlinkClick r:id="rId4"/>
              </a:rPr>
              <a:t>https://www.slideshare.net/IidaHokkanen/bloom-taxonomy-action-verbs-and-activities</a:t>
            </a:r>
            <a:endParaRPr lang="en-US" sz="900" dirty="0">
              <a:latin typeface="+mn-lt"/>
            </a:endParaRPr>
          </a:p>
          <a:p>
            <a:pPr marL="114300" indent="0">
              <a:buNone/>
            </a:pPr>
            <a:r>
              <a:rPr lang="en-US" sz="900" dirty="0">
                <a:latin typeface="+mn-lt"/>
              </a:rPr>
              <a:t>Hornblow, Dave and Hasan, Jameel and Morris, Ian (2019) </a:t>
            </a:r>
            <a:r>
              <a:rPr lang="en-US" sz="900" i="1" u="sng" dirty="0">
                <a:latin typeface="+mn-lt"/>
                <a:hlinkClick r:id="rId5"/>
              </a:rPr>
              <a:t>Recognition of Bahrain’s National Qualifications Framework in the wider world.</a:t>
            </a:r>
            <a:r>
              <a:rPr lang="en-US" sz="900" dirty="0">
                <a:latin typeface="+mn-lt"/>
              </a:rPr>
              <a:t> In: INQAAHE 15</a:t>
            </a:r>
            <a:r>
              <a:rPr lang="en-US" sz="900" baseline="30000" dirty="0">
                <a:latin typeface="+mn-lt"/>
              </a:rPr>
              <a:t>th </a:t>
            </a:r>
            <a:r>
              <a:rPr lang="en-US" sz="900" dirty="0">
                <a:latin typeface="+mn-lt"/>
              </a:rPr>
              <a:t>Biennial Conference 2019: Quality Assurance, Qualifications, and Recognition: Fostering Trust in a Globalised World , 25-28 Mar 2019, Sri Lanka .</a:t>
            </a:r>
          </a:p>
          <a:p>
            <a:pPr marL="114300" indent="0">
              <a:buNone/>
            </a:pPr>
            <a:r>
              <a:rPr lang="en-US" sz="900" dirty="0">
                <a:latin typeface="+mn-lt"/>
              </a:rPr>
              <a:t>Quality Matters. (2018, July). </a:t>
            </a:r>
            <a:r>
              <a:rPr lang="en-US" sz="900" i="1" dirty="0">
                <a:latin typeface="+mn-lt"/>
              </a:rPr>
              <a:t>QM Course Design Rubric Standards</a:t>
            </a:r>
            <a:r>
              <a:rPr lang="en-US" sz="900" dirty="0">
                <a:latin typeface="+mn-lt"/>
              </a:rPr>
              <a:t>. </a:t>
            </a:r>
            <a:r>
              <a:rPr lang="en-US" sz="900" u="sng" dirty="0">
                <a:latin typeface="+mn-lt"/>
                <a:hlinkClick r:id="rId6"/>
              </a:rPr>
              <a:t>https://www.qualitymatters.org/qa-resources/rubric-standards/higher-ed-rubric</a:t>
            </a:r>
            <a:endParaRPr lang="en-US" sz="900" dirty="0">
              <a:latin typeface="+mn-lt"/>
            </a:endParaRPr>
          </a:p>
          <a:p>
            <a:pPr marL="114300" indent="0">
              <a:buNone/>
            </a:pPr>
            <a:r>
              <a:rPr lang="en-US" sz="900" dirty="0">
                <a:latin typeface="+mn-lt"/>
              </a:rPr>
              <a:t>Quality Matters. (2020, June). </a:t>
            </a:r>
            <a:r>
              <a:rPr lang="en-US" sz="900" i="1" dirty="0">
                <a:latin typeface="+mn-lt"/>
              </a:rPr>
              <a:t>QM Bridge to Quality Course Design Guide, Basic Edition</a:t>
            </a:r>
            <a:r>
              <a:rPr lang="en-US" sz="900" dirty="0">
                <a:latin typeface="+mn-lt"/>
              </a:rPr>
              <a:t>. </a:t>
            </a:r>
            <a:r>
              <a:rPr lang="en-US" sz="900" u="sng" dirty="0">
                <a:latin typeface="+mn-lt"/>
                <a:hlinkClick r:id="rId7"/>
              </a:rPr>
              <a:t>https://</a:t>
            </a:r>
            <a:r>
              <a:rPr lang="en-US" sz="900" u="sng" dirty="0">
                <a:latin typeface="+mn-lt"/>
                <a:hlinkClick r:id="rId8"/>
              </a:rPr>
              <a:t>www.qualitymatters.org/bridge</a:t>
            </a:r>
            <a:r>
              <a:rPr lang="en-US" sz="900" dirty="0">
                <a:latin typeface="+mn-lt"/>
              </a:rPr>
              <a:t> </a:t>
            </a:r>
          </a:p>
          <a:p>
            <a:pPr marL="114300" indent="0">
              <a:buNone/>
            </a:pPr>
            <a:r>
              <a:rPr lang="en-US" sz="900" dirty="0">
                <a:latin typeface="+mn-lt"/>
              </a:rPr>
              <a:t>Quality Matters. (2020, March). </a:t>
            </a:r>
            <a:r>
              <a:rPr lang="en-US" sz="900" i="1" dirty="0">
                <a:latin typeface="+mn-lt"/>
              </a:rPr>
              <a:t>QM Emergency Remote Instruction (ERI) Checklist</a:t>
            </a:r>
            <a:r>
              <a:rPr lang="en-US" sz="900" dirty="0">
                <a:latin typeface="+mn-lt"/>
              </a:rPr>
              <a:t>. </a:t>
            </a:r>
            <a:r>
              <a:rPr lang="en-US" sz="900" u="sng" dirty="0">
                <a:latin typeface="+mn-lt"/>
                <a:hlinkClick r:id="rId9"/>
              </a:rPr>
              <a:t>https://www.qualitymatters.org/qa-resources/resource-center/articles-resources/ERI-Checklist</a:t>
            </a:r>
            <a:endParaRPr lang="en-US" sz="900" u="sng" dirty="0">
              <a:latin typeface="+mn-lt"/>
            </a:endParaRPr>
          </a:p>
          <a:p>
            <a:pPr marL="114300" indent="0">
              <a:buNone/>
            </a:pPr>
            <a:r>
              <a:rPr lang="en-US" sz="1000" dirty="0">
                <a:latin typeface="+mn-lt"/>
              </a:rPr>
              <a:t>Quality Matters. (2021, June). QM Member Institutions/Organizations. </a:t>
            </a:r>
            <a:r>
              <a:rPr lang="en-US" sz="1000" dirty="0">
                <a:latin typeface="+mn-lt"/>
                <a:hlinkClick r:id="rId10"/>
              </a:rPr>
              <a:t>https://www.qmprogram.org/qmresources/subscriptions/subscribers.cfm?program=0</a:t>
            </a:r>
            <a:endParaRPr lang="en-US" sz="1000" dirty="0">
              <a:latin typeface="+mn-lt"/>
            </a:endParaRPr>
          </a:p>
          <a:p>
            <a:pPr marL="114300" indent="0">
              <a:buNone/>
            </a:pPr>
            <a:endParaRPr lang="en-US" sz="900" dirty="0">
              <a:latin typeface="+mn-lt"/>
            </a:endParaRPr>
          </a:p>
        </p:txBody>
      </p:sp>
      <p:pic>
        <p:nvPicPr>
          <p:cNvPr id="4" name="Google Shape;330;p21">
            <a:extLst>
              <a:ext uri="{FF2B5EF4-FFF2-40B4-BE49-F238E27FC236}">
                <a16:creationId xmlns:a16="http://schemas.microsoft.com/office/drawing/2014/main" id="{1F783AB3-41E7-4EFB-A08D-4C0C27366D91}"/>
              </a:ext>
            </a:extLst>
          </p:cNvPr>
          <p:cNvPicPr preferRelativeResize="0"/>
          <p:nvPr/>
        </p:nvPicPr>
        <p:blipFill rotWithShape="1">
          <a:blip r:embed="rId11">
            <a:alphaModFix/>
          </a:blip>
          <a:srcRect/>
          <a:stretch/>
        </p:blipFill>
        <p:spPr>
          <a:xfrm>
            <a:off x="4126395" y="4380672"/>
            <a:ext cx="2725148" cy="755970"/>
          </a:xfrm>
          <a:prstGeom prst="rect">
            <a:avLst/>
          </a:prstGeom>
          <a:noFill/>
          <a:ln>
            <a:noFill/>
          </a:ln>
        </p:spPr>
      </p:pic>
      <p:pic>
        <p:nvPicPr>
          <p:cNvPr id="5" name="Google Shape;561;p43">
            <a:extLst>
              <a:ext uri="{FF2B5EF4-FFF2-40B4-BE49-F238E27FC236}">
                <a16:creationId xmlns:a16="http://schemas.microsoft.com/office/drawing/2014/main" id="{169FD1FA-6B51-4B7E-8C27-E6F6DCE19B26}"/>
              </a:ext>
            </a:extLst>
          </p:cNvPr>
          <p:cNvPicPr preferRelativeResize="0"/>
          <p:nvPr/>
        </p:nvPicPr>
        <p:blipFill>
          <a:blip r:embed="rId12">
            <a:alphaModFix/>
          </a:blip>
          <a:stretch>
            <a:fillRect/>
          </a:stretch>
        </p:blipFill>
        <p:spPr>
          <a:xfrm>
            <a:off x="8087300" y="4396902"/>
            <a:ext cx="960351" cy="519650"/>
          </a:xfrm>
          <a:prstGeom prst="rect">
            <a:avLst/>
          </a:prstGeom>
          <a:noFill/>
          <a:ln>
            <a:noFill/>
          </a:ln>
        </p:spPr>
      </p:pic>
    </p:spTree>
    <p:extLst>
      <p:ext uri="{BB962C8B-B14F-4D97-AF65-F5344CB8AC3E}">
        <p14:creationId xmlns:p14="http://schemas.microsoft.com/office/powerpoint/2010/main" val="1149620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4"/>
          <p:cNvSpPr txBox="1">
            <a:spLocks noGrp="1"/>
          </p:cNvSpPr>
          <p:nvPr>
            <p:ph type="ctrTitle"/>
          </p:nvPr>
        </p:nvSpPr>
        <p:spPr>
          <a:xfrm>
            <a:off x="534720" y="1738256"/>
            <a:ext cx="8074559" cy="2755923"/>
          </a:xfrm>
          <a:prstGeom prst="rect">
            <a:avLst/>
          </a:prstGeom>
          <a:noFill/>
          <a:ln>
            <a:noFill/>
          </a:ln>
        </p:spPr>
        <p:txBody>
          <a:bodyPr spcFirstLastPara="1" wrap="square" lIns="91425" tIns="45700" rIns="91425" bIns="45700" anchor="t" anchorCtr="0">
            <a:noAutofit/>
          </a:bodyPr>
          <a:lstStyle/>
          <a:p>
            <a:pPr lvl="0"/>
            <a:r>
              <a:rPr lang="en-US" sz="2800" b="1" dirty="0">
                <a:solidFill>
                  <a:schemeClr val="lt1"/>
                </a:solidFill>
                <a:latin typeface="Lato"/>
                <a:ea typeface="Lato"/>
                <a:cs typeface="Lato"/>
                <a:sym typeface="Lato"/>
              </a:rPr>
              <a:t>Please contact us:</a:t>
            </a:r>
            <a:br>
              <a:rPr lang="en-US" sz="2800" b="1" dirty="0">
                <a:solidFill>
                  <a:schemeClr val="lt1"/>
                </a:solidFill>
                <a:latin typeface="Lato"/>
                <a:ea typeface="Lato"/>
                <a:cs typeface="Lato"/>
                <a:sym typeface="Lato"/>
              </a:rPr>
            </a:br>
            <a:br>
              <a:rPr lang="en-US" sz="2800" b="1" dirty="0">
                <a:latin typeface="Lato"/>
                <a:ea typeface="Lato"/>
                <a:cs typeface="Lato"/>
                <a:sym typeface="Lato"/>
              </a:rPr>
            </a:br>
            <a:r>
              <a:rPr lang="en-US" sz="2800" b="1" dirty="0">
                <a:latin typeface="Lato"/>
                <a:ea typeface="Lato"/>
                <a:cs typeface="Lato"/>
                <a:sym typeface="Lato"/>
              </a:rPr>
              <a:t>ygao@qualitymatters.org</a:t>
            </a:r>
            <a:br>
              <a:rPr lang="en-US" sz="2800" b="1" dirty="0">
                <a:latin typeface="Lato"/>
                <a:ea typeface="Lato"/>
                <a:cs typeface="Lato"/>
                <a:sym typeface="Lato"/>
              </a:rPr>
            </a:br>
            <a:r>
              <a:rPr lang="en-US" sz="2800" b="1" dirty="0">
                <a:latin typeface="Lato"/>
                <a:ea typeface="Lato"/>
                <a:cs typeface="Lato"/>
                <a:sym typeface="Lato"/>
              </a:rPr>
              <a:t>Reem.AlBuainain@polytechnic.bh</a:t>
            </a:r>
            <a:br>
              <a:rPr lang="en-US" sz="2800" b="1" dirty="0">
                <a:latin typeface="Lato"/>
                <a:ea typeface="Lato"/>
                <a:cs typeface="Lato"/>
                <a:sym typeface="Lato"/>
              </a:rPr>
            </a:br>
            <a:r>
              <a:rPr lang="en-US" sz="2800" b="1" dirty="0">
                <a:latin typeface="Lato"/>
                <a:ea typeface="Lato"/>
                <a:cs typeface="Lato"/>
                <a:sym typeface="Lato"/>
              </a:rPr>
              <a:t>Jameel.Hasan@polytechnic.bh</a:t>
            </a:r>
            <a:br>
              <a:rPr lang="en-US" sz="2800" b="1" dirty="0">
                <a:latin typeface="Lato"/>
                <a:ea typeface="Lato"/>
                <a:cs typeface="Lato"/>
                <a:sym typeface="Lato"/>
              </a:rPr>
            </a:br>
            <a:endParaRPr sz="2800" dirty="0">
              <a:latin typeface="Lato"/>
              <a:ea typeface="Lato"/>
              <a:cs typeface="Lato"/>
              <a:sym typeface="Lato"/>
            </a:endParaRPr>
          </a:p>
        </p:txBody>
      </p:sp>
      <p:pic>
        <p:nvPicPr>
          <p:cNvPr id="569" name="Google Shape;569;p44"/>
          <p:cNvPicPr preferRelativeResize="0"/>
          <p:nvPr/>
        </p:nvPicPr>
        <p:blipFill rotWithShape="1">
          <a:blip r:embed="rId3">
            <a:alphaModFix/>
          </a:blip>
          <a:srcRect/>
          <a:stretch/>
        </p:blipFill>
        <p:spPr>
          <a:xfrm>
            <a:off x="2247900" y="4101306"/>
            <a:ext cx="4407290" cy="1224247"/>
          </a:xfrm>
          <a:prstGeom prst="rect">
            <a:avLst/>
          </a:prstGeom>
          <a:noFill/>
          <a:ln>
            <a:noFill/>
          </a:ln>
        </p:spPr>
      </p:pic>
      <p:pic>
        <p:nvPicPr>
          <p:cNvPr id="570" name="Google Shape;570;p44"/>
          <p:cNvPicPr preferRelativeResize="0"/>
          <p:nvPr/>
        </p:nvPicPr>
        <p:blipFill>
          <a:blip r:embed="rId4">
            <a:alphaModFix/>
          </a:blip>
          <a:stretch>
            <a:fillRect/>
          </a:stretch>
        </p:blipFill>
        <p:spPr>
          <a:xfrm>
            <a:off x="8087300" y="4396902"/>
            <a:ext cx="960351" cy="519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a:hlinkClick r:id="rId3"/>
          </p:cNvPr>
          <p:cNvPicPr preferRelativeResize="0"/>
          <p:nvPr/>
        </p:nvPicPr>
        <p:blipFill rotWithShape="1">
          <a:blip r:embed="rId4">
            <a:alphaModFix/>
          </a:blip>
          <a:srcRect/>
          <a:stretch/>
        </p:blipFill>
        <p:spPr>
          <a:xfrm>
            <a:off x="1427741" y="698480"/>
            <a:ext cx="7333186" cy="3593746"/>
          </a:xfrm>
          <a:prstGeom prst="rect">
            <a:avLst/>
          </a:prstGeom>
          <a:noFill/>
          <a:ln>
            <a:noFill/>
          </a:ln>
        </p:spPr>
      </p:pic>
      <p:sp>
        <p:nvSpPr>
          <p:cNvPr id="119" name="Google Shape;119;p4"/>
          <p:cNvSpPr txBox="1"/>
          <p:nvPr/>
        </p:nvSpPr>
        <p:spPr>
          <a:xfrm>
            <a:off x="1269294" y="1393297"/>
            <a:ext cx="924339"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CANADA</a:t>
            </a:r>
            <a:endParaRPr sz="1200" b="0" i="0" u="none" strike="noStrike" cap="none">
              <a:solidFill>
                <a:srgbClr val="000000"/>
              </a:solidFill>
              <a:latin typeface="Arial"/>
              <a:ea typeface="Arial"/>
              <a:cs typeface="Arial"/>
              <a:sym typeface="Arial"/>
            </a:endParaRPr>
          </a:p>
        </p:txBody>
      </p:sp>
      <p:sp>
        <p:nvSpPr>
          <p:cNvPr id="120" name="Google Shape;120;p4"/>
          <p:cNvSpPr txBox="1"/>
          <p:nvPr/>
        </p:nvSpPr>
        <p:spPr>
          <a:xfrm>
            <a:off x="1416866" y="1609270"/>
            <a:ext cx="473928"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accent1"/>
                </a:solidFill>
                <a:latin typeface="Trebuchet MS"/>
                <a:ea typeface="Trebuchet MS"/>
                <a:cs typeface="Trebuchet MS"/>
                <a:sym typeface="Trebuchet MS"/>
              </a:rPr>
              <a:t>40+</a:t>
            </a:r>
            <a:endParaRPr sz="1350" b="0" i="0" u="none" strike="noStrike" cap="none">
              <a:solidFill>
                <a:schemeClr val="accent1"/>
              </a:solidFill>
              <a:latin typeface="Trebuchet MS"/>
              <a:ea typeface="Trebuchet MS"/>
              <a:cs typeface="Trebuchet MS"/>
              <a:sym typeface="Trebuchet MS"/>
            </a:endParaRPr>
          </a:p>
        </p:txBody>
      </p:sp>
      <p:sp>
        <p:nvSpPr>
          <p:cNvPr id="121" name="Google Shape;121;p4"/>
          <p:cNvSpPr txBox="1"/>
          <p:nvPr/>
        </p:nvSpPr>
        <p:spPr>
          <a:xfrm>
            <a:off x="1987826" y="2010105"/>
            <a:ext cx="71972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U.S.A</a:t>
            </a:r>
            <a:r>
              <a:rPr lang="en-US" sz="1350" b="1" i="0" u="none" strike="noStrike" cap="none">
                <a:solidFill>
                  <a:schemeClr val="accent1"/>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p:txBody>
      </p:sp>
      <p:sp>
        <p:nvSpPr>
          <p:cNvPr id="122" name="Google Shape;122;p4"/>
          <p:cNvSpPr txBox="1"/>
          <p:nvPr/>
        </p:nvSpPr>
        <p:spPr>
          <a:xfrm>
            <a:off x="1987826" y="2195271"/>
            <a:ext cx="71972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accent1"/>
                </a:solidFill>
                <a:latin typeface="Trebuchet MS"/>
                <a:ea typeface="Trebuchet MS"/>
                <a:cs typeface="Trebuchet MS"/>
                <a:sym typeface="Trebuchet MS"/>
              </a:rPr>
              <a:t>1300+</a:t>
            </a:r>
            <a:endParaRPr sz="1400" b="0" i="0" u="none" strike="noStrike" cap="none">
              <a:solidFill>
                <a:srgbClr val="000000"/>
              </a:solidFill>
              <a:latin typeface="Arial"/>
              <a:ea typeface="Arial"/>
              <a:cs typeface="Arial"/>
              <a:sym typeface="Arial"/>
            </a:endParaRPr>
          </a:p>
        </p:txBody>
      </p:sp>
      <p:sp>
        <p:nvSpPr>
          <p:cNvPr id="123" name="Google Shape;123;p4"/>
          <p:cNvSpPr txBox="1"/>
          <p:nvPr/>
        </p:nvSpPr>
        <p:spPr>
          <a:xfrm>
            <a:off x="6244091" y="2144464"/>
            <a:ext cx="71972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CHINA</a:t>
            </a:r>
            <a:endParaRPr sz="1200" b="0" i="0" u="none" strike="noStrike" cap="none">
              <a:solidFill>
                <a:srgbClr val="000000"/>
              </a:solidFill>
              <a:latin typeface="Arial"/>
              <a:ea typeface="Arial"/>
              <a:cs typeface="Arial"/>
              <a:sym typeface="Arial"/>
            </a:endParaRPr>
          </a:p>
        </p:txBody>
      </p:sp>
      <p:sp>
        <p:nvSpPr>
          <p:cNvPr id="124" name="Google Shape;124;p4"/>
          <p:cNvSpPr txBox="1"/>
          <p:nvPr/>
        </p:nvSpPr>
        <p:spPr>
          <a:xfrm>
            <a:off x="6644379" y="3526846"/>
            <a:ext cx="116465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AUSTRALIA</a:t>
            </a:r>
            <a:endParaRPr sz="1200" b="0" i="0" u="none" strike="noStrike" cap="none">
              <a:solidFill>
                <a:srgbClr val="000000"/>
              </a:solidFill>
              <a:latin typeface="Arial"/>
              <a:ea typeface="Arial"/>
              <a:cs typeface="Arial"/>
              <a:sym typeface="Arial"/>
            </a:endParaRPr>
          </a:p>
        </p:txBody>
      </p:sp>
      <p:sp>
        <p:nvSpPr>
          <p:cNvPr id="125" name="Google Shape;125;p4"/>
          <p:cNvSpPr txBox="1"/>
          <p:nvPr/>
        </p:nvSpPr>
        <p:spPr>
          <a:xfrm>
            <a:off x="4404541" y="2463648"/>
            <a:ext cx="802020" cy="5078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Trebuchet MS"/>
                <a:ea typeface="Trebuchet MS"/>
                <a:cs typeface="Trebuchet MS"/>
                <a:sym typeface="Trebuchet MS"/>
              </a:rPr>
              <a:t>SAUDI</a:t>
            </a:r>
            <a:r>
              <a:rPr lang="en-US" sz="1350" b="1" i="0" u="none" strike="noStrike" cap="none" dirty="0">
                <a:solidFill>
                  <a:schemeClr val="accent1"/>
                </a:solidFill>
                <a:latin typeface="Trebuchet MS"/>
                <a:ea typeface="Trebuchet MS"/>
                <a:cs typeface="Trebuchet MS"/>
                <a:sym typeface="Trebuchet MS"/>
              </a:rPr>
              <a:t> </a:t>
            </a:r>
            <a:br>
              <a:rPr lang="en-US" sz="1350" b="1" i="0" u="none" strike="noStrike" cap="none" dirty="0">
                <a:solidFill>
                  <a:schemeClr val="accent1"/>
                </a:solidFill>
                <a:latin typeface="Trebuchet MS"/>
                <a:ea typeface="Trebuchet MS"/>
                <a:cs typeface="Trebuchet MS"/>
                <a:sym typeface="Trebuchet MS"/>
              </a:rPr>
            </a:br>
            <a:r>
              <a:rPr lang="en-US" sz="1200" b="1" i="0" u="none" strike="noStrike" cap="none" dirty="0">
                <a:solidFill>
                  <a:schemeClr val="accent1"/>
                </a:solidFill>
                <a:latin typeface="Trebuchet MS"/>
                <a:ea typeface="Trebuchet MS"/>
                <a:cs typeface="Trebuchet MS"/>
                <a:sym typeface="Trebuchet MS"/>
              </a:rPr>
              <a:t>ARABIA</a:t>
            </a:r>
            <a:endParaRPr sz="1200" b="1" i="0" u="none" strike="noStrike" cap="none" dirty="0">
              <a:solidFill>
                <a:srgbClr val="000000"/>
              </a:solidFill>
              <a:latin typeface="Arial"/>
              <a:ea typeface="Arial"/>
              <a:cs typeface="Arial"/>
              <a:sym typeface="Arial"/>
            </a:endParaRPr>
          </a:p>
        </p:txBody>
      </p:sp>
      <p:sp>
        <p:nvSpPr>
          <p:cNvPr id="126" name="Google Shape;126;p4"/>
          <p:cNvSpPr txBox="1"/>
          <p:nvPr/>
        </p:nvSpPr>
        <p:spPr>
          <a:xfrm>
            <a:off x="7017986" y="2139313"/>
            <a:ext cx="71972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JAPAN</a:t>
            </a:r>
            <a:endParaRPr sz="1200" b="0" i="0" u="none" strike="noStrike" cap="none">
              <a:solidFill>
                <a:srgbClr val="000000"/>
              </a:solidFill>
              <a:latin typeface="Arial"/>
              <a:ea typeface="Arial"/>
              <a:cs typeface="Arial"/>
              <a:sym typeface="Arial"/>
            </a:endParaRPr>
          </a:p>
        </p:txBody>
      </p:sp>
      <p:sp>
        <p:nvSpPr>
          <p:cNvPr id="127" name="Google Shape;127;p4"/>
          <p:cNvSpPr txBox="1"/>
          <p:nvPr/>
        </p:nvSpPr>
        <p:spPr>
          <a:xfrm>
            <a:off x="4635725" y="2342751"/>
            <a:ext cx="845064" cy="232990"/>
          </a:xfrm>
          <a:prstGeom prst="rect">
            <a:avLst/>
          </a:prstGeom>
          <a:noFill/>
          <a:ln>
            <a:noFill/>
          </a:ln>
        </p:spPr>
        <p:txBody>
          <a:bodyPr spcFirstLastPara="1" wrap="square" lIns="91425" tIns="45700" rIns="91425" bIns="45700" anchor="t" anchorCtr="0">
            <a:noAutofit/>
          </a:bodyPr>
          <a:lstStyle/>
          <a:p>
            <a:pPr marL="0" marR="0" lvl="0" indent="0" algn="l" rtl="0">
              <a:lnSpc>
                <a:spcPct val="72222"/>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KUWAIT</a:t>
            </a:r>
            <a:endParaRPr sz="1200" b="0" i="0" u="none" strike="noStrike" cap="none">
              <a:solidFill>
                <a:srgbClr val="000000"/>
              </a:solidFill>
              <a:latin typeface="Arial"/>
              <a:ea typeface="Arial"/>
              <a:cs typeface="Arial"/>
              <a:sym typeface="Arial"/>
            </a:endParaRPr>
          </a:p>
        </p:txBody>
      </p:sp>
      <p:sp>
        <p:nvSpPr>
          <p:cNvPr id="128" name="Google Shape;128;p4"/>
          <p:cNvSpPr txBox="1"/>
          <p:nvPr/>
        </p:nvSpPr>
        <p:spPr>
          <a:xfrm>
            <a:off x="4549985" y="2144464"/>
            <a:ext cx="868646"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Trebuchet MS"/>
                <a:ea typeface="Trebuchet MS"/>
                <a:cs typeface="Trebuchet MS"/>
                <a:sym typeface="Trebuchet MS"/>
              </a:rPr>
              <a:t>JORDAN</a:t>
            </a:r>
            <a:endParaRPr sz="1200" b="0" i="0" u="none" strike="noStrike" cap="none" dirty="0">
              <a:solidFill>
                <a:srgbClr val="000000"/>
              </a:solidFill>
              <a:latin typeface="Arial"/>
              <a:ea typeface="Arial"/>
              <a:cs typeface="Arial"/>
              <a:sym typeface="Arial"/>
            </a:endParaRPr>
          </a:p>
        </p:txBody>
      </p:sp>
      <p:sp>
        <p:nvSpPr>
          <p:cNvPr id="129" name="Google Shape;129;p4"/>
          <p:cNvSpPr txBox="1"/>
          <p:nvPr/>
        </p:nvSpPr>
        <p:spPr>
          <a:xfrm>
            <a:off x="1977888" y="2904627"/>
            <a:ext cx="104168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COLOMBIA</a:t>
            </a:r>
            <a:endParaRPr sz="1200" b="0" i="0" u="none" strike="noStrike" cap="none">
              <a:solidFill>
                <a:srgbClr val="000000"/>
              </a:solidFill>
              <a:latin typeface="Arial"/>
              <a:ea typeface="Arial"/>
              <a:cs typeface="Arial"/>
              <a:sym typeface="Arial"/>
            </a:endParaRPr>
          </a:p>
        </p:txBody>
      </p:sp>
      <p:sp>
        <p:nvSpPr>
          <p:cNvPr id="130" name="Google Shape;130;p4"/>
          <p:cNvSpPr txBox="1"/>
          <p:nvPr/>
        </p:nvSpPr>
        <p:spPr>
          <a:xfrm>
            <a:off x="7782340" y="3163044"/>
            <a:ext cx="71972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FIJI</a:t>
            </a:r>
            <a:endParaRPr sz="1200" b="0" i="0" u="none" strike="noStrike" cap="none">
              <a:solidFill>
                <a:srgbClr val="000000"/>
              </a:solidFill>
              <a:latin typeface="Arial"/>
              <a:ea typeface="Arial"/>
              <a:cs typeface="Arial"/>
              <a:sym typeface="Arial"/>
            </a:endParaRPr>
          </a:p>
        </p:txBody>
      </p:sp>
      <p:sp>
        <p:nvSpPr>
          <p:cNvPr id="131" name="Google Shape;131;p4"/>
          <p:cNvSpPr txBox="1"/>
          <p:nvPr/>
        </p:nvSpPr>
        <p:spPr>
          <a:xfrm>
            <a:off x="6270827" y="2628314"/>
            <a:ext cx="95587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VIETNAM</a:t>
            </a:r>
            <a:endParaRPr sz="1200" b="0" i="0" u="none" strike="noStrike" cap="none">
              <a:solidFill>
                <a:srgbClr val="000000"/>
              </a:solidFill>
              <a:latin typeface="Arial"/>
              <a:ea typeface="Arial"/>
              <a:cs typeface="Arial"/>
              <a:sym typeface="Arial"/>
            </a:endParaRPr>
          </a:p>
        </p:txBody>
      </p:sp>
      <p:sp>
        <p:nvSpPr>
          <p:cNvPr id="132" name="Google Shape;132;p4"/>
          <p:cNvSpPr txBox="1"/>
          <p:nvPr/>
        </p:nvSpPr>
        <p:spPr>
          <a:xfrm>
            <a:off x="1534609" y="2526160"/>
            <a:ext cx="104168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MEXICO</a:t>
            </a:r>
            <a:endParaRPr sz="1200" b="0" i="0" u="none" strike="noStrike" cap="none">
              <a:solidFill>
                <a:srgbClr val="000000"/>
              </a:solidFill>
              <a:latin typeface="Arial"/>
              <a:ea typeface="Arial"/>
              <a:cs typeface="Arial"/>
              <a:sym typeface="Arial"/>
            </a:endParaRPr>
          </a:p>
        </p:txBody>
      </p:sp>
      <p:sp>
        <p:nvSpPr>
          <p:cNvPr id="133" name="Google Shape;133;p4"/>
          <p:cNvSpPr txBox="1"/>
          <p:nvPr/>
        </p:nvSpPr>
        <p:spPr>
          <a:xfrm>
            <a:off x="232756" y="3223"/>
            <a:ext cx="8686800" cy="743104"/>
          </a:xfrm>
          <a:prstGeom prst="rect">
            <a:avLst/>
          </a:prstGeom>
          <a:noFill/>
          <a:ln>
            <a:noFill/>
          </a:ln>
        </p:spPr>
        <p:txBody>
          <a:bodyPr spcFirstLastPara="1" wrap="square" lIns="72925" tIns="36450" rIns="72925" bIns="3645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accent1"/>
                </a:solidFill>
                <a:latin typeface="Trebuchet MS"/>
                <a:ea typeface="Trebuchet MS"/>
                <a:cs typeface="Trebuchet MS"/>
                <a:sym typeface="Trebuchet MS"/>
              </a:rPr>
              <a:t>1,500+ </a:t>
            </a:r>
            <a:r>
              <a:rPr lang="en-US" sz="4400" b="1" i="0" u="none" strike="noStrike" cap="none">
                <a:solidFill>
                  <a:srgbClr val="C00000"/>
                </a:solidFill>
                <a:latin typeface="Trebuchet MS"/>
                <a:ea typeface="Trebuchet MS"/>
                <a:cs typeface="Trebuchet MS"/>
                <a:sym typeface="Trebuchet MS"/>
              </a:rPr>
              <a:t>QM</a:t>
            </a:r>
            <a:r>
              <a:rPr lang="en-US" sz="4400" b="1" i="0" u="none" strike="noStrike" cap="none">
                <a:solidFill>
                  <a:schemeClr val="accent1"/>
                </a:solidFill>
                <a:latin typeface="Trebuchet MS"/>
                <a:ea typeface="Trebuchet MS"/>
                <a:cs typeface="Trebuchet MS"/>
                <a:sym typeface="Trebuchet MS"/>
              </a:rPr>
              <a:t> Member Institutions </a:t>
            </a:r>
            <a:endParaRPr sz="4400" b="1" i="0" u="none" strike="noStrike" cap="none">
              <a:solidFill>
                <a:schemeClr val="accent1"/>
              </a:solidFill>
              <a:latin typeface="Trebuchet MS"/>
              <a:ea typeface="Trebuchet MS"/>
              <a:cs typeface="Trebuchet MS"/>
              <a:sym typeface="Trebuchet MS"/>
            </a:endParaRPr>
          </a:p>
        </p:txBody>
      </p:sp>
      <p:sp>
        <p:nvSpPr>
          <p:cNvPr id="134" name="Google Shape;134;p4"/>
          <p:cNvSpPr txBox="1"/>
          <p:nvPr/>
        </p:nvSpPr>
        <p:spPr>
          <a:xfrm>
            <a:off x="4387100" y="3617607"/>
            <a:ext cx="802020" cy="65376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SOUTH</a:t>
            </a:r>
            <a:r>
              <a:rPr lang="en-US" sz="1350" b="1" i="0" u="none" strike="noStrike" cap="none">
                <a:solidFill>
                  <a:schemeClr val="accent1"/>
                </a:solidFill>
                <a:latin typeface="Trebuchet MS"/>
                <a:ea typeface="Trebuchet MS"/>
                <a:cs typeface="Trebuchet MS"/>
                <a:sym typeface="Trebuchet MS"/>
              </a:rPr>
              <a:t> </a:t>
            </a:r>
            <a:r>
              <a:rPr lang="en-US" sz="1200" b="1" i="0" u="none" strike="noStrike" cap="none">
                <a:solidFill>
                  <a:schemeClr val="accent1"/>
                </a:solidFill>
                <a:latin typeface="Trebuchet MS"/>
                <a:ea typeface="Trebuchet MS"/>
                <a:cs typeface="Trebuchet MS"/>
                <a:sym typeface="Trebuchet MS"/>
              </a:rPr>
              <a:t>AFRICA</a:t>
            </a:r>
            <a:endParaRPr sz="1400" b="0" i="0" u="none" strike="noStrike" cap="none">
              <a:solidFill>
                <a:srgbClr val="000000"/>
              </a:solidFill>
              <a:latin typeface="Arial"/>
              <a:ea typeface="Arial"/>
              <a:cs typeface="Arial"/>
              <a:sym typeface="Arial"/>
            </a:endParaRPr>
          </a:p>
        </p:txBody>
      </p:sp>
      <p:sp>
        <p:nvSpPr>
          <p:cNvPr id="135" name="Google Shape;135;p4"/>
          <p:cNvSpPr txBox="1"/>
          <p:nvPr/>
        </p:nvSpPr>
        <p:spPr>
          <a:xfrm>
            <a:off x="4194373" y="1848432"/>
            <a:ext cx="868646"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Trebuchet MS"/>
                <a:ea typeface="Trebuchet MS"/>
                <a:cs typeface="Trebuchet MS"/>
                <a:sym typeface="Trebuchet MS"/>
              </a:rPr>
              <a:t>FRANCE</a:t>
            </a:r>
            <a:endParaRPr sz="1200" b="0" i="0" u="none" strike="noStrike" cap="none" dirty="0">
              <a:solidFill>
                <a:srgbClr val="000000"/>
              </a:solidFill>
              <a:latin typeface="Arial"/>
              <a:ea typeface="Arial"/>
              <a:cs typeface="Arial"/>
              <a:sym typeface="Arial"/>
            </a:endParaRPr>
          </a:p>
        </p:txBody>
      </p:sp>
      <p:sp>
        <p:nvSpPr>
          <p:cNvPr id="136" name="Google Shape;136;p4"/>
          <p:cNvSpPr txBox="1"/>
          <p:nvPr/>
        </p:nvSpPr>
        <p:spPr>
          <a:xfrm>
            <a:off x="3914157" y="1668393"/>
            <a:ext cx="451857" cy="2705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UK</a:t>
            </a:r>
            <a:endParaRPr sz="1200" b="0" i="0" u="none" strike="noStrike" cap="none">
              <a:solidFill>
                <a:srgbClr val="000000"/>
              </a:solidFill>
              <a:latin typeface="Arial"/>
              <a:ea typeface="Arial"/>
              <a:cs typeface="Arial"/>
              <a:sym typeface="Arial"/>
            </a:endParaRPr>
          </a:p>
        </p:txBody>
      </p:sp>
      <p:sp>
        <p:nvSpPr>
          <p:cNvPr id="137" name="Google Shape;137;p4"/>
          <p:cNvSpPr txBox="1"/>
          <p:nvPr/>
        </p:nvSpPr>
        <p:spPr>
          <a:xfrm>
            <a:off x="2442482" y="3397790"/>
            <a:ext cx="104168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CHILE</a:t>
            </a:r>
            <a:endParaRPr sz="1200" b="0" i="0" u="none" strike="noStrike" cap="none">
              <a:solidFill>
                <a:srgbClr val="000000"/>
              </a:solidFill>
              <a:latin typeface="Arial"/>
              <a:ea typeface="Arial"/>
              <a:cs typeface="Arial"/>
              <a:sym typeface="Arial"/>
            </a:endParaRPr>
          </a:p>
        </p:txBody>
      </p:sp>
      <p:sp>
        <p:nvSpPr>
          <p:cNvPr id="138" name="Google Shape;138;p4"/>
          <p:cNvSpPr txBox="1"/>
          <p:nvPr/>
        </p:nvSpPr>
        <p:spPr>
          <a:xfrm>
            <a:off x="5391120" y="2202833"/>
            <a:ext cx="922969" cy="215757"/>
          </a:xfrm>
          <a:prstGeom prst="rect">
            <a:avLst/>
          </a:prstGeom>
          <a:noFill/>
          <a:ln>
            <a:noFill/>
          </a:ln>
        </p:spPr>
        <p:txBody>
          <a:bodyPr spcFirstLastPara="1" wrap="square" lIns="91425" tIns="45700" rIns="91425" bIns="45700" anchor="t" anchorCtr="0">
            <a:noAutofit/>
          </a:bodyPr>
          <a:lstStyle/>
          <a:p>
            <a:pPr marL="0" marR="0" lvl="0" indent="0" algn="l" rtl="0">
              <a:lnSpc>
                <a:spcPct val="72222"/>
              </a:lnSpc>
              <a:spcBef>
                <a:spcPts val="0"/>
              </a:spcBef>
              <a:spcAft>
                <a:spcPts val="0"/>
              </a:spcAft>
              <a:buClr>
                <a:srgbClr val="000000"/>
              </a:buClr>
              <a:buSzPts val="1200"/>
              <a:buFont typeface="Arial"/>
              <a:buNone/>
            </a:pPr>
            <a:r>
              <a:rPr lang="en-US" sz="1200" b="1" i="0" u="none" strike="noStrike" cap="none" dirty="0">
                <a:solidFill>
                  <a:schemeClr val="accent1"/>
                </a:solidFill>
                <a:latin typeface="Trebuchet MS"/>
                <a:ea typeface="Trebuchet MS"/>
                <a:cs typeface="Trebuchet MS"/>
                <a:sym typeface="Trebuchet MS"/>
              </a:rPr>
              <a:t>PAKISTAN</a:t>
            </a:r>
            <a:endParaRPr sz="1200" b="0" i="0" u="none" strike="noStrike" cap="none" dirty="0">
              <a:solidFill>
                <a:srgbClr val="000000"/>
              </a:solidFill>
              <a:latin typeface="Arial"/>
              <a:ea typeface="Arial"/>
              <a:cs typeface="Arial"/>
              <a:sym typeface="Arial"/>
            </a:endParaRPr>
          </a:p>
        </p:txBody>
      </p:sp>
      <p:sp>
        <p:nvSpPr>
          <p:cNvPr id="139" name="Google Shape;139;p4"/>
          <p:cNvSpPr txBox="1"/>
          <p:nvPr/>
        </p:nvSpPr>
        <p:spPr>
          <a:xfrm>
            <a:off x="2607470" y="2294505"/>
            <a:ext cx="1034535" cy="4472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DOMINICAN</a:t>
            </a:r>
            <a:br>
              <a:rPr lang="en-US" sz="1200" b="1" i="0" u="none" strike="noStrike" cap="none">
                <a:solidFill>
                  <a:schemeClr val="accent1"/>
                </a:solidFill>
                <a:latin typeface="Trebuchet MS"/>
                <a:ea typeface="Trebuchet MS"/>
                <a:cs typeface="Trebuchet MS"/>
                <a:sym typeface="Trebuchet MS"/>
              </a:rPr>
            </a:br>
            <a:r>
              <a:rPr lang="en-US" sz="1200" b="1" i="0" u="none" strike="noStrike" cap="none">
                <a:solidFill>
                  <a:schemeClr val="accent1"/>
                </a:solidFill>
                <a:latin typeface="Trebuchet MS"/>
                <a:ea typeface="Trebuchet MS"/>
                <a:cs typeface="Trebuchet MS"/>
                <a:sym typeface="Trebuchet MS"/>
              </a:rPr>
              <a:t>REPUBLIC</a:t>
            </a:r>
            <a:endParaRPr sz="1200" b="0" i="0" u="none" strike="noStrike" cap="none">
              <a:solidFill>
                <a:srgbClr val="000000"/>
              </a:solidFill>
              <a:latin typeface="Arial"/>
              <a:ea typeface="Arial"/>
              <a:cs typeface="Arial"/>
              <a:sym typeface="Arial"/>
            </a:endParaRPr>
          </a:p>
        </p:txBody>
      </p:sp>
      <p:sp>
        <p:nvSpPr>
          <p:cNvPr id="140" name="Google Shape;140;p4"/>
          <p:cNvSpPr txBox="1"/>
          <p:nvPr/>
        </p:nvSpPr>
        <p:spPr>
          <a:xfrm>
            <a:off x="108012" y="3200154"/>
            <a:ext cx="137419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dirty="0">
                <a:solidFill>
                  <a:srgbClr val="C00000"/>
                </a:solidFill>
                <a:latin typeface="Trebuchet MS"/>
                <a:ea typeface="Trebuchet MS"/>
                <a:cs typeface="Trebuchet MS"/>
                <a:sym typeface="Trebuchet MS"/>
              </a:rPr>
              <a:t>30+</a:t>
            </a:r>
            <a:r>
              <a:rPr lang="en-US" sz="1400" b="0" i="0" u="none" strike="noStrike" cap="none" dirty="0">
                <a:solidFill>
                  <a:schemeClr val="accent1"/>
                </a:solidFill>
                <a:latin typeface="Trebuchet MS"/>
                <a:ea typeface="Trebuchet MS"/>
                <a:cs typeface="Trebuchet MS"/>
                <a:sym typeface="Trebuchet MS"/>
              </a:rPr>
              <a:t> </a:t>
            </a:r>
            <a:r>
              <a:rPr lang="en-US" sz="1400" b="1" i="0" u="none" strike="noStrike" cap="none" dirty="0">
                <a:solidFill>
                  <a:schemeClr val="accent1"/>
                </a:solidFill>
                <a:latin typeface="Trebuchet MS"/>
                <a:ea typeface="Trebuchet MS"/>
                <a:cs typeface="Trebuchet MS"/>
                <a:sym typeface="Trebuchet MS"/>
              </a:rPr>
              <a:t>COUNTRIES</a:t>
            </a:r>
            <a:endParaRPr dirty="0"/>
          </a:p>
        </p:txBody>
      </p:sp>
      <p:sp>
        <p:nvSpPr>
          <p:cNvPr id="141" name="Google Shape;141;p4"/>
          <p:cNvSpPr txBox="1"/>
          <p:nvPr/>
        </p:nvSpPr>
        <p:spPr>
          <a:xfrm>
            <a:off x="5133597" y="2633249"/>
            <a:ext cx="845064" cy="232990"/>
          </a:xfrm>
          <a:prstGeom prst="rect">
            <a:avLst/>
          </a:prstGeom>
          <a:noFill/>
          <a:ln>
            <a:noFill/>
          </a:ln>
        </p:spPr>
        <p:txBody>
          <a:bodyPr spcFirstLastPara="1" wrap="square" lIns="91425" tIns="45700" rIns="91425" bIns="45700" anchor="t" anchorCtr="0">
            <a:noAutofit/>
          </a:bodyPr>
          <a:lstStyle/>
          <a:p>
            <a:pPr marL="0" marR="0" lvl="0" indent="0" algn="l" rtl="0">
              <a:lnSpc>
                <a:spcPct val="72222"/>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QATAR</a:t>
            </a:r>
            <a:endParaRPr sz="1200" b="0" i="0" u="none" strike="noStrike" cap="none">
              <a:solidFill>
                <a:srgbClr val="000000"/>
              </a:solidFill>
              <a:latin typeface="Arial"/>
              <a:ea typeface="Arial"/>
              <a:cs typeface="Arial"/>
              <a:sym typeface="Arial"/>
            </a:endParaRPr>
          </a:p>
        </p:txBody>
      </p:sp>
      <p:sp>
        <p:nvSpPr>
          <p:cNvPr id="142" name="Google Shape;142;p4"/>
          <p:cNvSpPr txBox="1"/>
          <p:nvPr/>
        </p:nvSpPr>
        <p:spPr>
          <a:xfrm>
            <a:off x="2692110" y="3211531"/>
            <a:ext cx="104168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PARAGUAY</a:t>
            </a:r>
            <a:endParaRPr sz="1200" b="0" i="0" u="none" strike="noStrike" cap="none">
              <a:solidFill>
                <a:srgbClr val="000000"/>
              </a:solidFill>
              <a:latin typeface="Arial"/>
              <a:ea typeface="Arial"/>
              <a:cs typeface="Arial"/>
              <a:sym typeface="Arial"/>
            </a:endParaRPr>
          </a:p>
        </p:txBody>
      </p:sp>
      <p:sp>
        <p:nvSpPr>
          <p:cNvPr id="143" name="Google Shape;143;p4"/>
          <p:cNvSpPr txBox="1"/>
          <p:nvPr/>
        </p:nvSpPr>
        <p:spPr>
          <a:xfrm>
            <a:off x="5983894" y="2933547"/>
            <a:ext cx="95587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MALAYSIA</a:t>
            </a:r>
            <a:endParaRPr sz="1200" b="0" i="0" u="none" strike="noStrike" cap="none">
              <a:solidFill>
                <a:srgbClr val="000000"/>
              </a:solidFill>
              <a:latin typeface="Arial"/>
              <a:ea typeface="Arial"/>
              <a:cs typeface="Arial"/>
              <a:sym typeface="Arial"/>
            </a:endParaRPr>
          </a:p>
        </p:txBody>
      </p:sp>
      <p:sp>
        <p:nvSpPr>
          <p:cNvPr id="144" name="Google Shape;144;p4"/>
          <p:cNvSpPr txBox="1"/>
          <p:nvPr/>
        </p:nvSpPr>
        <p:spPr>
          <a:xfrm>
            <a:off x="5852604" y="2779506"/>
            <a:ext cx="95587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CAMBODIA</a:t>
            </a:r>
            <a:endParaRPr sz="1200" b="0" i="0" u="none" strike="noStrike" cap="none">
              <a:solidFill>
                <a:srgbClr val="000000"/>
              </a:solidFill>
              <a:latin typeface="Arial"/>
              <a:ea typeface="Arial"/>
              <a:cs typeface="Arial"/>
              <a:sym typeface="Arial"/>
            </a:endParaRPr>
          </a:p>
        </p:txBody>
      </p:sp>
      <p:sp>
        <p:nvSpPr>
          <p:cNvPr id="145" name="Google Shape;145;p4"/>
          <p:cNvSpPr txBox="1"/>
          <p:nvPr/>
        </p:nvSpPr>
        <p:spPr>
          <a:xfrm>
            <a:off x="6863043" y="2949283"/>
            <a:ext cx="1343438"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PAPUA NEW GUINEA</a:t>
            </a:r>
            <a:endParaRPr sz="1200" b="0" i="0" u="none" strike="noStrike" cap="none">
              <a:solidFill>
                <a:srgbClr val="000000"/>
              </a:solidFill>
              <a:latin typeface="Arial"/>
              <a:ea typeface="Arial"/>
              <a:cs typeface="Arial"/>
              <a:sym typeface="Arial"/>
            </a:endParaRPr>
          </a:p>
        </p:txBody>
      </p:sp>
      <p:sp>
        <p:nvSpPr>
          <p:cNvPr id="146" name="Google Shape;146;p4"/>
          <p:cNvSpPr txBox="1"/>
          <p:nvPr/>
        </p:nvSpPr>
        <p:spPr>
          <a:xfrm>
            <a:off x="4852705" y="2440496"/>
            <a:ext cx="955877"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Trebuchet MS"/>
                <a:ea typeface="Trebuchet MS"/>
                <a:cs typeface="Trebuchet MS"/>
                <a:sym typeface="Trebuchet MS"/>
              </a:rPr>
              <a:t>BAHRAIN</a:t>
            </a:r>
            <a:endParaRPr sz="1200" b="0" i="0" u="none" strike="noStrike" cap="none" dirty="0">
              <a:solidFill>
                <a:srgbClr val="000000"/>
              </a:solidFill>
              <a:latin typeface="Arial"/>
              <a:ea typeface="Arial"/>
              <a:cs typeface="Arial"/>
              <a:sym typeface="Arial"/>
            </a:endParaRPr>
          </a:p>
        </p:txBody>
      </p:sp>
      <p:sp>
        <p:nvSpPr>
          <p:cNvPr id="147" name="Google Shape;147;p4"/>
          <p:cNvSpPr txBox="1"/>
          <p:nvPr/>
        </p:nvSpPr>
        <p:spPr>
          <a:xfrm>
            <a:off x="2966430" y="2687829"/>
            <a:ext cx="104168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BARBADOS</a:t>
            </a:r>
            <a:endParaRPr sz="1200" b="0" i="0" u="none" strike="noStrike" cap="none">
              <a:solidFill>
                <a:srgbClr val="000000"/>
              </a:solidFill>
              <a:latin typeface="Arial"/>
              <a:ea typeface="Arial"/>
              <a:cs typeface="Arial"/>
              <a:sym typeface="Arial"/>
            </a:endParaRPr>
          </a:p>
        </p:txBody>
      </p:sp>
      <p:sp>
        <p:nvSpPr>
          <p:cNvPr id="148" name="Google Shape;148;p4"/>
          <p:cNvSpPr txBox="1"/>
          <p:nvPr/>
        </p:nvSpPr>
        <p:spPr>
          <a:xfrm>
            <a:off x="5267796" y="2730678"/>
            <a:ext cx="587940" cy="1977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UAE</a:t>
            </a:r>
            <a:endParaRPr sz="1200" b="0" i="0" u="none" strike="noStrike" cap="none">
              <a:solidFill>
                <a:srgbClr val="000000"/>
              </a:solidFill>
              <a:latin typeface="Arial"/>
              <a:ea typeface="Arial"/>
              <a:cs typeface="Arial"/>
              <a:sym typeface="Arial"/>
            </a:endParaRPr>
          </a:p>
        </p:txBody>
      </p:sp>
      <p:sp>
        <p:nvSpPr>
          <p:cNvPr id="149" name="Google Shape;149;p4"/>
          <p:cNvSpPr txBox="1"/>
          <p:nvPr/>
        </p:nvSpPr>
        <p:spPr>
          <a:xfrm>
            <a:off x="2199977" y="2637626"/>
            <a:ext cx="104168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Trebuchet MS"/>
                <a:ea typeface="Trebuchet MS"/>
                <a:cs typeface="Trebuchet MS"/>
                <a:sym typeface="Trebuchet MS"/>
              </a:rPr>
              <a:t>JAMAICA</a:t>
            </a:r>
            <a:endParaRPr sz="1200" b="0" i="0" u="none" strike="noStrike" cap="none" dirty="0">
              <a:solidFill>
                <a:srgbClr val="000000"/>
              </a:solidFill>
              <a:latin typeface="Arial"/>
              <a:ea typeface="Arial"/>
              <a:cs typeface="Arial"/>
              <a:sym typeface="Arial"/>
            </a:endParaRPr>
          </a:p>
        </p:txBody>
      </p:sp>
      <p:sp>
        <p:nvSpPr>
          <p:cNvPr id="150" name="Google Shape;150;p4"/>
          <p:cNvSpPr txBox="1"/>
          <p:nvPr/>
        </p:nvSpPr>
        <p:spPr>
          <a:xfrm>
            <a:off x="4840875" y="2982883"/>
            <a:ext cx="685500"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Trebuchet MS"/>
                <a:ea typeface="Trebuchet MS"/>
                <a:cs typeface="Trebuchet MS"/>
                <a:sym typeface="Trebuchet MS"/>
              </a:rPr>
              <a:t>KENYA</a:t>
            </a:r>
            <a:endParaRPr sz="1200" b="0" i="0" u="none" strike="noStrike" cap="none">
              <a:solidFill>
                <a:srgbClr val="000000"/>
              </a:solidFill>
              <a:latin typeface="Arial"/>
              <a:ea typeface="Arial"/>
              <a:cs typeface="Arial"/>
              <a:sym typeface="Arial"/>
            </a:endParaRPr>
          </a:p>
        </p:txBody>
      </p:sp>
      <p:sp>
        <p:nvSpPr>
          <p:cNvPr id="37" name="Google Shape;144;p4"/>
          <p:cNvSpPr txBox="1"/>
          <p:nvPr/>
        </p:nvSpPr>
        <p:spPr>
          <a:xfrm>
            <a:off x="5985983" y="3125453"/>
            <a:ext cx="1032003"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chemeClr val="accent1"/>
                </a:solidFill>
                <a:latin typeface="Trebuchet MS"/>
                <a:sym typeface="Trebuchet MS"/>
              </a:rPr>
              <a:t>SINGAPORE</a:t>
            </a:r>
            <a:endParaRPr sz="1200" b="0" i="0" u="none" strike="noStrike" cap="none" dirty="0">
              <a:solidFill>
                <a:srgbClr val="000000"/>
              </a:solidFill>
              <a:latin typeface="Arial"/>
              <a:ea typeface="Arial"/>
              <a:cs typeface="Arial"/>
              <a:sym typeface="Arial"/>
            </a:endParaRPr>
          </a:p>
        </p:txBody>
      </p:sp>
      <p:sp>
        <p:nvSpPr>
          <p:cNvPr id="38" name="Google Shape;138;p4"/>
          <p:cNvSpPr txBox="1"/>
          <p:nvPr/>
        </p:nvSpPr>
        <p:spPr>
          <a:xfrm>
            <a:off x="5719167" y="2455411"/>
            <a:ext cx="641076" cy="232407"/>
          </a:xfrm>
          <a:prstGeom prst="rect">
            <a:avLst/>
          </a:prstGeom>
          <a:noFill/>
          <a:ln>
            <a:noFill/>
          </a:ln>
        </p:spPr>
        <p:txBody>
          <a:bodyPr spcFirstLastPara="1" wrap="square" lIns="91425" tIns="45700" rIns="91425" bIns="45700" anchor="t" anchorCtr="0">
            <a:noAutofit/>
          </a:bodyPr>
          <a:lstStyle/>
          <a:p>
            <a:pPr marL="0" marR="0" lvl="0" indent="0" algn="l" rtl="0">
              <a:lnSpc>
                <a:spcPct val="72222"/>
              </a:lnSpc>
              <a:spcBef>
                <a:spcPts val="0"/>
              </a:spcBef>
              <a:spcAft>
                <a:spcPts val="0"/>
              </a:spcAft>
              <a:buClr>
                <a:srgbClr val="000000"/>
              </a:buClr>
              <a:buSzPts val="1200"/>
              <a:buFont typeface="Arial"/>
              <a:buNone/>
            </a:pPr>
            <a:r>
              <a:rPr lang="en-US" sz="1200" b="1" dirty="0">
                <a:solidFill>
                  <a:schemeClr val="accent1"/>
                </a:solidFill>
                <a:latin typeface="Trebuchet MS"/>
                <a:sym typeface="Trebuchet MS"/>
              </a:rPr>
              <a:t>INDIA</a:t>
            </a:r>
            <a:endParaRPr sz="1200" b="0" i="0" u="none" strike="noStrike" cap="none" dirty="0">
              <a:solidFill>
                <a:srgbClr val="000000"/>
              </a:solidFill>
              <a:latin typeface="Arial"/>
              <a:ea typeface="Arial"/>
              <a:cs typeface="Arial"/>
              <a:sym typeface="Arial"/>
            </a:endParaRPr>
          </a:p>
        </p:txBody>
      </p:sp>
      <p:sp>
        <p:nvSpPr>
          <p:cNvPr id="39" name="Google Shape;135;p4"/>
          <p:cNvSpPr txBox="1"/>
          <p:nvPr/>
        </p:nvSpPr>
        <p:spPr>
          <a:xfrm>
            <a:off x="3693466" y="2045230"/>
            <a:ext cx="613442" cy="3000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chemeClr val="accent1"/>
                </a:solidFill>
                <a:latin typeface="Trebuchet MS"/>
                <a:sym typeface="Trebuchet MS"/>
              </a:rPr>
              <a:t>SPAIN</a:t>
            </a:r>
            <a:endParaRPr sz="1200" b="0" i="0" u="none" strike="noStrike" cap="none" dirty="0">
              <a:solidFill>
                <a:srgbClr val="000000"/>
              </a:solidFill>
              <a:latin typeface="Arial"/>
              <a:ea typeface="Arial"/>
              <a:cs typeface="Arial"/>
              <a:sym typeface="Arial"/>
            </a:endParaRPr>
          </a:p>
        </p:txBody>
      </p:sp>
      <p:pic>
        <p:nvPicPr>
          <p:cNvPr id="40" name="Google Shape;172;p6">
            <a:extLst>
              <a:ext uri="{FF2B5EF4-FFF2-40B4-BE49-F238E27FC236}">
                <a16:creationId xmlns:a16="http://schemas.microsoft.com/office/drawing/2014/main" id="{ECEB1A7A-7D63-41AC-9464-121D827EDDC8}"/>
              </a:ext>
            </a:extLst>
          </p:cNvPr>
          <p:cNvPicPr preferRelativeResize="0"/>
          <p:nvPr/>
        </p:nvPicPr>
        <p:blipFill>
          <a:blip r:embed="rId5">
            <a:alphaModFix/>
          </a:blip>
          <a:stretch>
            <a:fillRect/>
          </a:stretch>
        </p:blipFill>
        <p:spPr>
          <a:xfrm>
            <a:off x="8087300" y="4396902"/>
            <a:ext cx="960351" cy="519650"/>
          </a:xfrm>
          <a:prstGeom prst="rect">
            <a:avLst/>
          </a:prstGeom>
          <a:noFill/>
          <a:ln>
            <a:noFill/>
          </a:ln>
        </p:spPr>
      </p:pic>
      <p:pic>
        <p:nvPicPr>
          <p:cNvPr id="41" name="Google Shape;569;p44">
            <a:extLst>
              <a:ext uri="{FF2B5EF4-FFF2-40B4-BE49-F238E27FC236}">
                <a16:creationId xmlns:a16="http://schemas.microsoft.com/office/drawing/2014/main" id="{EC3FCD5B-94A3-420E-8544-E323FBD81D30}"/>
              </a:ext>
            </a:extLst>
          </p:cNvPr>
          <p:cNvPicPr preferRelativeResize="0"/>
          <p:nvPr/>
        </p:nvPicPr>
        <p:blipFill rotWithShape="1">
          <a:blip r:embed="rId6">
            <a:alphaModFix/>
          </a:blip>
          <a:srcRect/>
          <a:stretch/>
        </p:blipFill>
        <p:spPr>
          <a:xfrm>
            <a:off x="4105882" y="4405622"/>
            <a:ext cx="3394143" cy="656276"/>
          </a:xfrm>
          <a:prstGeom prst="rect">
            <a:avLst/>
          </a:prstGeom>
          <a:noFill/>
          <a:ln>
            <a:noFill/>
          </a:ln>
        </p:spPr>
      </p:pic>
      <p:sp>
        <p:nvSpPr>
          <p:cNvPr id="42" name="TextBox 41">
            <a:extLst>
              <a:ext uri="{FF2B5EF4-FFF2-40B4-BE49-F238E27FC236}">
                <a16:creationId xmlns:a16="http://schemas.microsoft.com/office/drawing/2014/main" id="{1069BE72-447E-4911-8766-84EAC9F2A890}"/>
              </a:ext>
            </a:extLst>
          </p:cNvPr>
          <p:cNvSpPr txBox="1"/>
          <p:nvPr/>
        </p:nvSpPr>
        <p:spPr>
          <a:xfrm>
            <a:off x="263067" y="4086796"/>
            <a:ext cx="6689652" cy="400110"/>
          </a:xfrm>
          <a:prstGeom prst="rect">
            <a:avLst/>
          </a:prstGeom>
          <a:noFill/>
        </p:spPr>
        <p:txBody>
          <a:bodyPr wrap="none" rtlCol="0">
            <a:spAutoFit/>
          </a:bodyPr>
          <a:lstStyle/>
          <a:p>
            <a:r>
              <a:rPr lang="en-US" sz="1000" dirty="0"/>
              <a:t>Source: Quality Matters, 2021: </a:t>
            </a:r>
            <a:r>
              <a:rPr lang="en-US" sz="1000" dirty="0">
                <a:hlinkClick r:id="rId7"/>
              </a:rPr>
              <a:t>https://www.qmprogram.org/qmresources/subscriptions/subscribers.cfm?program=0</a:t>
            </a:r>
            <a:endParaRPr lang="en-US" sz="1000" dirty="0"/>
          </a:p>
          <a:p>
            <a:r>
              <a:rPr lang="en-US" sz="1000" dirty="0"/>
              <a:t>  </a:t>
            </a:r>
          </a:p>
        </p:txBody>
      </p:sp>
    </p:spTree>
    <p:extLst>
      <p:ext uri="{BB962C8B-B14F-4D97-AF65-F5344CB8AC3E}">
        <p14:creationId xmlns:p14="http://schemas.microsoft.com/office/powerpoint/2010/main" val="1008221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69;p44">
            <a:extLst>
              <a:ext uri="{FF2B5EF4-FFF2-40B4-BE49-F238E27FC236}">
                <a16:creationId xmlns:a16="http://schemas.microsoft.com/office/drawing/2014/main" id="{536C5A26-3F30-4577-AEFA-B8059B137AA7}"/>
              </a:ext>
            </a:extLst>
          </p:cNvPr>
          <p:cNvPicPr preferRelativeResize="0"/>
          <p:nvPr/>
        </p:nvPicPr>
        <p:blipFill rotWithShape="1">
          <a:blip r:embed="rId2">
            <a:alphaModFix/>
          </a:blip>
          <a:srcRect/>
          <a:stretch/>
        </p:blipFill>
        <p:spPr>
          <a:xfrm>
            <a:off x="4105882" y="4405622"/>
            <a:ext cx="3394143" cy="656276"/>
          </a:xfrm>
          <a:prstGeom prst="rect">
            <a:avLst/>
          </a:prstGeom>
          <a:noFill/>
          <a:ln>
            <a:noFill/>
          </a:ln>
        </p:spPr>
      </p:pic>
      <p:sp>
        <p:nvSpPr>
          <p:cNvPr id="6" name="TextBox 5">
            <a:extLst>
              <a:ext uri="{FF2B5EF4-FFF2-40B4-BE49-F238E27FC236}">
                <a16:creationId xmlns:a16="http://schemas.microsoft.com/office/drawing/2014/main" id="{2C050C4D-8187-4519-800C-12C5B17A117F}"/>
              </a:ext>
            </a:extLst>
          </p:cNvPr>
          <p:cNvSpPr txBox="1"/>
          <p:nvPr/>
        </p:nvSpPr>
        <p:spPr>
          <a:xfrm>
            <a:off x="282102" y="3871609"/>
            <a:ext cx="3950120" cy="246221"/>
          </a:xfrm>
          <a:prstGeom prst="rect">
            <a:avLst/>
          </a:prstGeom>
          <a:noFill/>
        </p:spPr>
        <p:txBody>
          <a:bodyPr wrap="none" rtlCol="0">
            <a:spAutoFit/>
          </a:bodyPr>
          <a:lstStyle/>
          <a:p>
            <a:r>
              <a:rPr lang="en-US" sz="1000" dirty="0"/>
              <a:t>Source of picture: </a:t>
            </a:r>
            <a:r>
              <a:rPr lang="en-US" sz="1000" dirty="0">
                <a:hlinkClick r:id="rId3"/>
              </a:rPr>
              <a:t>https://wallpapercave.com/manama-wallpapers</a:t>
            </a:r>
            <a:r>
              <a:rPr lang="en-US" sz="1000" dirty="0"/>
              <a:t>  </a:t>
            </a:r>
          </a:p>
        </p:txBody>
      </p:sp>
      <p:pic>
        <p:nvPicPr>
          <p:cNvPr id="8" name="Picture 7">
            <a:extLst>
              <a:ext uri="{FF2B5EF4-FFF2-40B4-BE49-F238E27FC236}">
                <a16:creationId xmlns:a16="http://schemas.microsoft.com/office/drawing/2014/main" id="{7809CE18-2BF3-4013-8173-27855B7AA2F8}"/>
              </a:ext>
            </a:extLst>
          </p:cNvPr>
          <p:cNvPicPr>
            <a:picLocks noChangeAspect="1"/>
          </p:cNvPicPr>
          <p:nvPr/>
        </p:nvPicPr>
        <p:blipFill>
          <a:blip r:embed="rId4"/>
          <a:stretch>
            <a:fillRect/>
          </a:stretch>
        </p:blipFill>
        <p:spPr>
          <a:xfrm>
            <a:off x="2874523" y="188606"/>
            <a:ext cx="5841460" cy="3650912"/>
          </a:xfrm>
          <a:prstGeom prst="rect">
            <a:avLst/>
          </a:prstGeom>
        </p:spPr>
      </p:pic>
      <p:sp>
        <p:nvSpPr>
          <p:cNvPr id="9" name="Title 8">
            <a:extLst>
              <a:ext uri="{FF2B5EF4-FFF2-40B4-BE49-F238E27FC236}">
                <a16:creationId xmlns:a16="http://schemas.microsoft.com/office/drawing/2014/main" id="{D8DDD65D-E5BD-4EB1-91A2-25F6869DB6DF}"/>
              </a:ext>
            </a:extLst>
          </p:cNvPr>
          <p:cNvSpPr>
            <a:spLocks noGrp="1"/>
          </p:cNvSpPr>
          <p:nvPr>
            <p:ph type="title"/>
          </p:nvPr>
        </p:nvSpPr>
        <p:spPr>
          <a:xfrm>
            <a:off x="195651" y="188606"/>
            <a:ext cx="3306306" cy="569371"/>
          </a:xfrm>
        </p:spPr>
        <p:txBody>
          <a:bodyPr/>
          <a:lstStyle/>
          <a:p>
            <a:pPr algn="l"/>
            <a:r>
              <a:rPr lang="en-US" sz="2000" b="1" dirty="0">
                <a:solidFill>
                  <a:schemeClr val="accent1"/>
                </a:solidFill>
                <a:latin typeface="+mn-lt"/>
              </a:rPr>
              <a:t>Kingdom of Bahrain</a:t>
            </a:r>
            <a:r>
              <a:rPr lang="en-US" sz="2000" dirty="0">
                <a:latin typeface="+mn-lt"/>
              </a:rPr>
              <a:t> </a:t>
            </a:r>
          </a:p>
        </p:txBody>
      </p:sp>
      <p:pic>
        <p:nvPicPr>
          <p:cNvPr id="10" name="Google Shape;172;p6">
            <a:extLst>
              <a:ext uri="{FF2B5EF4-FFF2-40B4-BE49-F238E27FC236}">
                <a16:creationId xmlns:a16="http://schemas.microsoft.com/office/drawing/2014/main" id="{A08800A9-FA5F-4047-AAE3-2BB9224F6A4B}"/>
              </a:ext>
            </a:extLst>
          </p:cNvPr>
          <p:cNvPicPr preferRelativeResize="0"/>
          <p:nvPr/>
        </p:nvPicPr>
        <p:blipFill>
          <a:blip r:embed="rId5">
            <a:alphaModFix/>
          </a:blip>
          <a:stretch>
            <a:fillRect/>
          </a:stretch>
        </p:blipFill>
        <p:spPr>
          <a:xfrm>
            <a:off x="8087300" y="4396902"/>
            <a:ext cx="960351" cy="519650"/>
          </a:xfrm>
          <a:prstGeom prst="rect">
            <a:avLst/>
          </a:prstGeom>
          <a:noFill/>
          <a:ln>
            <a:noFill/>
          </a:ln>
        </p:spPr>
      </p:pic>
    </p:spTree>
    <p:extLst>
      <p:ext uri="{BB962C8B-B14F-4D97-AF65-F5344CB8AC3E}">
        <p14:creationId xmlns:p14="http://schemas.microsoft.com/office/powerpoint/2010/main" val="2147919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96C66-1CC6-4200-8D75-F8037C733644}"/>
              </a:ext>
            </a:extLst>
          </p:cNvPr>
          <p:cNvPicPr>
            <a:picLocks noChangeAspect="1"/>
          </p:cNvPicPr>
          <p:nvPr/>
        </p:nvPicPr>
        <p:blipFill>
          <a:blip r:embed="rId2"/>
          <a:stretch>
            <a:fillRect/>
          </a:stretch>
        </p:blipFill>
        <p:spPr>
          <a:xfrm>
            <a:off x="3003259" y="192947"/>
            <a:ext cx="5945359" cy="3956122"/>
          </a:xfrm>
          <a:prstGeom prst="rect">
            <a:avLst/>
          </a:prstGeom>
        </p:spPr>
      </p:pic>
      <p:sp>
        <p:nvSpPr>
          <p:cNvPr id="6" name="Title 8">
            <a:extLst>
              <a:ext uri="{FF2B5EF4-FFF2-40B4-BE49-F238E27FC236}">
                <a16:creationId xmlns:a16="http://schemas.microsoft.com/office/drawing/2014/main" id="{B81009DA-F8C5-4208-90B3-1FE11364A42E}"/>
              </a:ext>
            </a:extLst>
          </p:cNvPr>
          <p:cNvSpPr>
            <a:spLocks noGrp="1"/>
          </p:cNvSpPr>
          <p:nvPr>
            <p:ph type="title"/>
          </p:nvPr>
        </p:nvSpPr>
        <p:spPr>
          <a:xfrm>
            <a:off x="195651" y="188606"/>
            <a:ext cx="2807608" cy="569371"/>
          </a:xfrm>
        </p:spPr>
        <p:txBody>
          <a:bodyPr/>
          <a:lstStyle/>
          <a:p>
            <a:pPr algn="l"/>
            <a:r>
              <a:rPr lang="en-US" sz="2000" b="1" dirty="0">
                <a:solidFill>
                  <a:schemeClr val="accent1"/>
                </a:solidFill>
                <a:latin typeface="+mn-lt"/>
              </a:rPr>
              <a:t>Bahrain</a:t>
            </a:r>
            <a:r>
              <a:rPr lang="en-US" sz="2000" dirty="0">
                <a:latin typeface="+mn-lt"/>
              </a:rPr>
              <a:t> </a:t>
            </a:r>
            <a:r>
              <a:rPr lang="en-US" sz="2000" b="1" dirty="0">
                <a:solidFill>
                  <a:schemeClr val="accent1"/>
                </a:solidFill>
                <a:latin typeface="+mn-lt"/>
              </a:rPr>
              <a:t>Polytechnic</a:t>
            </a:r>
          </a:p>
        </p:txBody>
      </p:sp>
      <p:pic>
        <p:nvPicPr>
          <p:cNvPr id="7" name="Google Shape;569;p44">
            <a:extLst>
              <a:ext uri="{FF2B5EF4-FFF2-40B4-BE49-F238E27FC236}">
                <a16:creationId xmlns:a16="http://schemas.microsoft.com/office/drawing/2014/main" id="{89110C43-8049-455A-8E31-162CFCDBD5CC}"/>
              </a:ext>
            </a:extLst>
          </p:cNvPr>
          <p:cNvPicPr preferRelativeResize="0"/>
          <p:nvPr/>
        </p:nvPicPr>
        <p:blipFill rotWithShape="1">
          <a:blip r:embed="rId3">
            <a:alphaModFix/>
          </a:blip>
          <a:srcRect/>
          <a:stretch/>
        </p:blipFill>
        <p:spPr>
          <a:xfrm>
            <a:off x="4013603" y="4396902"/>
            <a:ext cx="3394143" cy="656276"/>
          </a:xfrm>
          <a:prstGeom prst="rect">
            <a:avLst/>
          </a:prstGeom>
          <a:noFill/>
          <a:ln>
            <a:noFill/>
          </a:ln>
        </p:spPr>
      </p:pic>
      <p:pic>
        <p:nvPicPr>
          <p:cNvPr id="8" name="Google Shape;172;p6">
            <a:extLst>
              <a:ext uri="{FF2B5EF4-FFF2-40B4-BE49-F238E27FC236}">
                <a16:creationId xmlns:a16="http://schemas.microsoft.com/office/drawing/2014/main" id="{BD0357F6-BE39-4A33-8798-8441D95D6D37}"/>
              </a:ext>
            </a:extLst>
          </p:cNvPr>
          <p:cNvPicPr preferRelativeResize="0"/>
          <p:nvPr/>
        </p:nvPicPr>
        <p:blipFill>
          <a:blip r:embed="rId4">
            <a:alphaModFix/>
          </a:blip>
          <a:stretch>
            <a:fillRect/>
          </a:stretch>
        </p:blipFill>
        <p:spPr>
          <a:xfrm>
            <a:off x="8087300" y="4396902"/>
            <a:ext cx="960351" cy="519650"/>
          </a:xfrm>
          <a:prstGeom prst="rect">
            <a:avLst/>
          </a:prstGeom>
          <a:noFill/>
          <a:ln>
            <a:noFill/>
          </a:ln>
        </p:spPr>
      </p:pic>
    </p:spTree>
    <p:extLst>
      <p:ext uri="{BB962C8B-B14F-4D97-AF65-F5344CB8AC3E}">
        <p14:creationId xmlns:p14="http://schemas.microsoft.com/office/powerpoint/2010/main" val="228806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C1B6C0-27A9-423C-B9F7-A4235A369DF3}"/>
              </a:ext>
            </a:extLst>
          </p:cNvPr>
          <p:cNvSpPr>
            <a:spLocks noGrp="1"/>
          </p:cNvSpPr>
          <p:nvPr>
            <p:ph type="body" idx="1"/>
          </p:nvPr>
        </p:nvSpPr>
        <p:spPr/>
        <p:txBody>
          <a:bodyPr/>
          <a:lstStyle/>
          <a:p>
            <a:pPr marL="114300" indent="0" algn="ctr">
              <a:buNone/>
            </a:pPr>
            <a:endParaRPr lang="en-GB" b="1" dirty="0">
              <a:solidFill>
                <a:srgbClr val="FF0000"/>
              </a:solidFill>
            </a:endParaRPr>
          </a:p>
          <a:p>
            <a:pPr marL="114300" indent="0" algn="ctr">
              <a:buNone/>
            </a:pPr>
            <a:r>
              <a:rPr lang="en-GB" sz="4000" b="1" dirty="0">
                <a:solidFill>
                  <a:schemeClr val="accent1"/>
                </a:solidFill>
              </a:rPr>
              <a:t>Digitally Disrupted Education: Good for Industry? </a:t>
            </a:r>
            <a:endParaRPr lang="en-US" sz="4000" b="1" dirty="0">
              <a:solidFill>
                <a:schemeClr val="accent1"/>
              </a:solidFill>
            </a:endParaRPr>
          </a:p>
        </p:txBody>
      </p:sp>
      <p:pic>
        <p:nvPicPr>
          <p:cNvPr id="4" name="Google Shape;569;p44">
            <a:extLst>
              <a:ext uri="{FF2B5EF4-FFF2-40B4-BE49-F238E27FC236}">
                <a16:creationId xmlns:a16="http://schemas.microsoft.com/office/drawing/2014/main" id="{6628DFB5-0A44-47BE-8350-F0959542D68B}"/>
              </a:ext>
            </a:extLst>
          </p:cNvPr>
          <p:cNvPicPr preferRelativeResize="0"/>
          <p:nvPr/>
        </p:nvPicPr>
        <p:blipFill rotWithShape="1">
          <a:blip r:embed="rId2">
            <a:alphaModFix/>
          </a:blip>
          <a:srcRect/>
          <a:stretch/>
        </p:blipFill>
        <p:spPr>
          <a:xfrm>
            <a:off x="4105882" y="4405622"/>
            <a:ext cx="3394143" cy="656276"/>
          </a:xfrm>
          <a:prstGeom prst="rect">
            <a:avLst/>
          </a:prstGeom>
          <a:noFill/>
          <a:ln>
            <a:noFill/>
          </a:ln>
        </p:spPr>
      </p:pic>
      <p:pic>
        <p:nvPicPr>
          <p:cNvPr id="5" name="Google Shape;172;p6">
            <a:extLst>
              <a:ext uri="{FF2B5EF4-FFF2-40B4-BE49-F238E27FC236}">
                <a16:creationId xmlns:a16="http://schemas.microsoft.com/office/drawing/2014/main" id="{0E17828B-8787-46D6-A4CE-CBB37892C0AF}"/>
              </a:ext>
            </a:extLst>
          </p:cNvPr>
          <p:cNvPicPr preferRelativeResize="0"/>
          <p:nvPr/>
        </p:nvPicPr>
        <p:blipFill>
          <a:blip r:embed="rId3">
            <a:alphaModFix/>
          </a:blip>
          <a:stretch>
            <a:fillRect/>
          </a:stretch>
        </p:blipFill>
        <p:spPr>
          <a:xfrm>
            <a:off x="8087300" y="4396902"/>
            <a:ext cx="960351" cy="519650"/>
          </a:xfrm>
          <a:prstGeom prst="rect">
            <a:avLst/>
          </a:prstGeom>
          <a:noFill/>
          <a:ln>
            <a:noFill/>
          </a:ln>
        </p:spPr>
      </p:pic>
    </p:spTree>
    <p:extLst>
      <p:ext uri="{BB962C8B-B14F-4D97-AF65-F5344CB8AC3E}">
        <p14:creationId xmlns:p14="http://schemas.microsoft.com/office/powerpoint/2010/main" val="2763122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573B-9D29-4BD8-BDB9-D20D4DED1698}"/>
              </a:ext>
            </a:extLst>
          </p:cNvPr>
          <p:cNvSpPr>
            <a:spLocks noGrp="1"/>
          </p:cNvSpPr>
          <p:nvPr>
            <p:ph type="title"/>
          </p:nvPr>
        </p:nvSpPr>
        <p:spPr/>
        <p:txBody>
          <a:bodyPr/>
          <a:lstStyle/>
          <a:p>
            <a:r>
              <a:rPr lang="en-US" sz="3200" b="1" dirty="0">
                <a:solidFill>
                  <a:schemeClr val="accent1"/>
                </a:solidFill>
              </a:rPr>
              <a:t>Main Challenges: Remote Teaching</a:t>
            </a:r>
          </a:p>
        </p:txBody>
      </p:sp>
      <p:pic>
        <p:nvPicPr>
          <p:cNvPr id="9" name="Google Shape;569;p44">
            <a:extLst>
              <a:ext uri="{FF2B5EF4-FFF2-40B4-BE49-F238E27FC236}">
                <a16:creationId xmlns:a16="http://schemas.microsoft.com/office/drawing/2014/main" id="{9A173742-C78A-4143-84F1-901B7FEF4F05}"/>
              </a:ext>
            </a:extLst>
          </p:cNvPr>
          <p:cNvPicPr preferRelativeResize="0"/>
          <p:nvPr/>
        </p:nvPicPr>
        <p:blipFill rotWithShape="1">
          <a:blip r:embed="rId2">
            <a:alphaModFix/>
          </a:blip>
          <a:srcRect/>
          <a:stretch/>
        </p:blipFill>
        <p:spPr>
          <a:xfrm>
            <a:off x="4189883" y="4417781"/>
            <a:ext cx="3394143" cy="656276"/>
          </a:xfrm>
          <a:prstGeom prst="rect">
            <a:avLst/>
          </a:prstGeom>
          <a:noFill/>
          <a:ln>
            <a:noFill/>
          </a:ln>
        </p:spPr>
      </p:pic>
      <p:cxnSp>
        <p:nvCxnSpPr>
          <p:cNvPr id="6" name="Straight Connector 5">
            <a:extLst>
              <a:ext uri="{FF2B5EF4-FFF2-40B4-BE49-F238E27FC236}">
                <a16:creationId xmlns:a16="http://schemas.microsoft.com/office/drawing/2014/main" id="{E0B87B3D-DCB4-466B-88BE-AD4A52A43E43}"/>
              </a:ext>
            </a:extLst>
          </p:cNvPr>
          <p:cNvCxnSpPr/>
          <p:nvPr/>
        </p:nvCxnSpPr>
        <p:spPr>
          <a:xfrm>
            <a:off x="3044761" y="1242947"/>
            <a:ext cx="0" cy="2564851"/>
          </a:xfrm>
          <a:prstGeom prst="line">
            <a:avLst/>
          </a:prstGeom>
        </p:spPr>
        <p:style>
          <a:lnRef idx="2">
            <a:schemeClr val="accent5"/>
          </a:lnRef>
          <a:fillRef idx="0">
            <a:schemeClr val="accent5"/>
          </a:fillRef>
          <a:effectRef idx="1">
            <a:schemeClr val="accent5"/>
          </a:effectRef>
          <a:fontRef idx="minor">
            <a:schemeClr val="tx1"/>
          </a:fontRef>
        </p:style>
      </p:cxnSp>
      <p:cxnSp>
        <p:nvCxnSpPr>
          <p:cNvPr id="10" name="Straight Connector 9">
            <a:extLst>
              <a:ext uri="{FF2B5EF4-FFF2-40B4-BE49-F238E27FC236}">
                <a16:creationId xmlns:a16="http://schemas.microsoft.com/office/drawing/2014/main" id="{090622DF-0C9A-4863-BA93-CDB59B40AC4B}"/>
              </a:ext>
            </a:extLst>
          </p:cNvPr>
          <p:cNvCxnSpPr/>
          <p:nvPr/>
        </p:nvCxnSpPr>
        <p:spPr>
          <a:xfrm>
            <a:off x="5998722" y="1235645"/>
            <a:ext cx="0" cy="2564851"/>
          </a:xfrm>
          <a:prstGeom prst="line">
            <a:avLst/>
          </a:prstGeom>
        </p:spPr>
        <p:style>
          <a:lnRef idx="2">
            <a:schemeClr val="accent5"/>
          </a:lnRef>
          <a:fillRef idx="0">
            <a:schemeClr val="accent5"/>
          </a:fillRef>
          <a:effectRef idx="1">
            <a:schemeClr val="accent5"/>
          </a:effectRef>
          <a:fontRef idx="minor">
            <a:schemeClr val="tx1"/>
          </a:fontRef>
        </p:style>
      </p:cxnSp>
      <p:sp>
        <p:nvSpPr>
          <p:cNvPr id="22" name="Text Placeholder 2">
            <a:extLst>
              <a:ext uri="{FF2B5EF4-FFF2-40B4-BE49-F238E27FC236}">
                <a16:creationId xmlns:a16="http://schemas.microsoft.com/office/drawing/2014/main" id="{9EDC84FB-8FE1-40D3-8F36-92DB9D28B33B}"/>
              </a:ext>
            </a:extLst>
          </p:cNvPr>
          <p:cNvSpPr>
            <a:spLocks noGrp="1"/>
          </p:cNvSpPr>
          <p:nvPr>
            <p:ph type="body" idx="1"/>
          </p:nvPr>
        </p:nvSpPr>
        <p:spPr>
          <a:xfrm>
            <a:off x="309660" y="825764"/>
            <a:ext cx="8229600" cy="351156"/>
          </a:xfrm>
        </p:spPr>
        <p:txBody>
          <a:bodyPr/>
          <a:lstStyle/>
          <a:p>
            <a:pPr marL="285750" indent="-171450">
              <a:buFont typeface="Arial" panose="020B0604020202020204" pitchFamily="34" charset="0"/>
              <a:buChar char="•"/>
            </a:pPr>
            <a:r>
              <a:rPr lang="en-US" sz="1400" b="1" i="1" dirty="0">
                <a:solidFill>
                  <a:srgbClr val="FF0000"/>
                </a:solidFill>
                <a:latin typeface="+mj-lt"/>
              </a:rPr>
              <a:t>In one-two words, what do you think is the major challenge with moving to online offering?</a:t>
            </a:r>
            <a:r>
              <a:rPr lang="en-US" sz="1400" b="1" i="1" dirty="0">
                <a:latin typeface="+mj-lt"/>
              </a:rPr>
              <a:t>	</a:t>
            </a:r>
          </a:p>
        </p:txBody>
      </p:sp>
      <p:sp>
        <p:nvSpPr>
          <p:cNvPr id="23" name="Rectangle 22">
            <a:extLst>
              <a:ext uri="{FF2B5EF4-FFF2-40B4-BE49-F238E27FC236}">
                <a16:creationId xmlns:a16="http://schemas.microsoft.com/office/drawing/2014/main" id="{6456CBDE-6BC6-4D84-8E1B-CC56BF2F81AE}"/>
              </a:ext>
            </a:extLst>
          </p:cNvPr>
          <p:cNvSpPr/>
          <p:nvPr/>
        </p:nvSpPr>
        <p:spPr>
          <a:xfrm>
            <a:off x="461373" y="2142403"/>
            <a:ext cx="2114681" cy="246221"/>
          </a:xfrm>
          <a:prstGeom prst="rect">
            <a:avLst/>
          </a:prstGeom>
        </p:spPr>
        <p:txBody>
          <a:bodyPr wrap="none">
            <a:spAutoFit/>
          </a:bodyPr>
          <a:lstStyle/>
          <a:p>
            <a:r>
              <a:rPr lang="en-US" sz="1000" dirty="0">
                <a:latin typeface="+mn-lt"/>
              </a:rPr>
              <a:t>- Creating an "</a:t>
            </a:r>
            <a:r>
              <a:rPr lang="en-US" sz="1000" b="1" dirty="0">
                <a:solidFill>
                  <a:srgbClr val="C00000"/>
                </a:solidFill>
                <a:latin typeface="+mn-lt"/>
              </a:rPr>
              <a:t>engaging content</a:t>
            </a:r>
            <a:r>
              <a:rPr lang="en-US" sz="1000" dirty="0">
                <a:latin typeface="+mn-lt"/>
              </a:rPr>
              <a:t>"</a:t>
            </a:r>
          </a:p>
        </p:txBody>
      </p:sp>
      <p:sp>
        <p:nvSpPr>
          <p:cNvPr id="24" name="Rectangle 23">
            <a:extLst>
              <a:ext uri="{FF2B5EF4-FFF2-40B4-BE49-F238E27FC236}">
                <a16:creationId xmlns:a16="http://schemas.microsoft.com/office/drawing/2014/main" id="{0FD9D650-2146-43A7-906A-867FA63055D3}"/>
              </a:ext>
            </a:extLst>
          </p:cNvPr>
          <p:cNvSpPr/>
          <p:nvPr/>
        </p:nvSpPr>
        <p:spPr>
          <a:xfrm>
            <a:off x="3299115" y="1235520"/>
            <a:ext cx="2543961" cy="861774"/>
          </a:xfrm>
          <a:prstGeom prst="rect">
            <a:avLst/>
          </a:prstGeom>
        </p:spPr>
        <p:txBody>
          <a:bodyPr wrap="square">
            <a:spAutoFit/>
          </a:bodyPr>
          <a:lstStyle/>
          <a:p>
            <a:r>
              <a:rPr lang="en-US" sz="1000" dirty="0">
                <a:latin typeface="+mn-lt"/>
              </a:rPr>
              <a:t>- </a:t>
            </a:r>
            <a:r>
              <a:rPr lang="en-US" sz="1000" b="1" dirty="0">
                <a:solidFill>
                  <a:srgbClr val="C00000"/>
                </a:solidFill>
                <a:latin typeface="+mn-lt"/>
              </a:rPr>
              <a:t>Staying connected </a:t>
            </a:r>
            <a:r>
              <a:rPr lang="en-US" sz="1000" dirty="0">
                <a:latin typeface="+mn-lt"/>
              </a:rPr>
              <a:t>with students , Passive students, encouraging collaboration, </a:t>
            </a:r>
            <a:r>
              <a:rPr lang="en-US" sz="1000" b="1" dirty="0">
                <a:solidFill>
                  <a:srgbClr val="C00000"/>
                </a:solidFill>
                <a:latin typeface="+mn-lt"/>
              </a:rPr>
              <a:t>reliability of assessments</a:t>
            </a:r>
            <a:r>
              <a:rPr lang="en-US" sz="1000" dirty="0">
                <a:latin typeface="+mn-lt"/>
              </a:rPr>
              <a:t> these are the major challenges I am facing as an online technical Trainer</a:t>
            </a:r>
          </a:p>
        </p:txBody>
      </p:sp>
      <p:sp>
        <p:nvSpPr>
          <p:cNvPr id="25" name="Rectangle 24">
            <a:extLst>
              <a:ext uri="{FF2B5EF4-FFF2-40B4-BE49-F238E27FC236}">
                <a16:creationId xmlns:a16="http://schemas.microsoft.com/office/drawing/2014/main" id="{32A53D73-608F-49DF-9122-3202AD578EEA}"/>
              </a:ext>
            </a:extLst>
          </p:cNvPr>
          <p:cNvSpPr/>
          <p:nvPr/>
        </p:nvSpPr>
        <p:spPr>
          <a:xfrm>
            <a:off x="457200" y="1216189"/>
            <a:ext cx="2431917" cy="553998"/>
          </a:xfrm>
          <a:prstGeom prst="rect">
            <a:avLst/>
          </a:prstGeom>
        </p:spPr>
        <p:txBody>
          <a:bodyPr wrap="square">
            <a:spAutoFit/>
          </a:bodyPr>
          <a:lstStyle/>
          <a:p>
            <a:r>
              <a:rPr lang="en-US" sz="1000" dirty="0">
                <a:latin typeface="+mn-lt"/>
              </a:rPr>
              <a:t>- The 'Social' learning experience,</a:t>
            </a:r>
            <a:br>
              <a:rPr lang="en-US" sz="1000" dirty="0">
                <a:latin typeface="+mn-lt"/>
              </a:rPr>
            </a:br>
            <a:r>
              <a:rPr lang="en-US" sz="1000" b="1" dirty="0">
                <a:solidFill>
                  <a:srgbClr val="C00000"/>
                </a:solidFill>
                <a:latin typeface="+mn-lt"/>
              </a:rPr>
              <a:t>Student engagement </a:t>
            </a:r>
            <a:r>
              <a:rPr lang="en-US" sz="1000" dirty="0">
                <a:latin typeface="+mn-lt"/>
              </a:rPr>
              <a:t>(with peers and content) and Motivation (intrinsic).</a:t>
            </a:r>
          </a:p>
        </p:txBody>
      </p:sp>
      <p:sp>
        <p:nvSpPr>
          <p:cNvPr id="27" name="Rectangle 26">
            <a:extLst>
              <a:ext uri="{FF2B5EF4-FFF2-40B4-BE49-F238E27FC236}">
                <a16:creationId xmlns:a16="http://schemas.microsoft.com/office/drawing/2014/main" id="{BD02DAE2-B2A0-4AAC-A3D2-28A36AA768E7}"/>
              </a:ext>
            </a:extLst>
          </p:cNvPr>
          <p:cNvSpPr/>
          <p:nvPr/>
        </p:nvSpPr>
        <p:spPr>
          <a:xfrm>
            <a:off x="438963" y="2403354"/>
            <a:ext cx="2542684" cy="246221"/>
          </a:xfrm>
          <a:prstGeom prst="rect">
            <a:avLst/>
          </a:prstGeom>
        </p:spPr>
        <p:txBody>
          <a:bodyPr wrap="none">
            <a:spAutoFit/>
          </a:bodyPr>
          <a:lstStyle/>
          <a:p>
            <a:r>
              <a:rPr lang="en-US" sz="1000" dirty="0">
                <a:latin typeface="+mn-lt"/>
              </a:rPr>
              <a:t>- </a:t>
            </a:r>
            <a:r>
              <a:rPr lang="en-US" sz="1000" b="1" dirty="0">
                <a:solidFill>
                  <a:srgbClr val="C00000"/>
                </a:solidFill>
                <a:latin typeface="+mn-lt"/>
              </a:rPr>
              <a:t>Disconnection</a:t>
            </a:r>
            <a:r>
              <a:rPr lang="en-US" sz="1000" dirty="0">
                <a:latin typeface="+mn-lt"/>
              </a:rPr>
              <a:t>, literally and figuratively!</a:t>
            </a:r>
          </a:p>
        </p:txBody>
      </p:sp>
      <p:sp>
        <p:nvSpPr>
          <p:cNvPr id="28" name="Rectangle 27">
            <a:extLst>
              <a:ext uri="{FF2B5EF4-FFF2-40B4-BE49-F238E27FC236}">
                <a16:creationId xmlns:a16="http://schemas.microsoft.com/office/drawing/2014/main" id="{499E2EA9-115C-40FE-8064-BEA402D5EEDF}"/>
              </a:ext>
            </a:extLst>
          </p:cNvPr>
          <p:cNvSpPr/>
          <p:nvPr/>
        </p:nvSpPr>
        <p:spPr>
          <a:xfrm>
            <a:off x="3237553" y="3252189"/>
            <a:ext cx="1837362" cy="246221"/>
          </a:xfrm>
          <a:prstGeom prst="rect">
            <a:avLst/>
          </a:prstGeom>
        </p:spPr>
        <p:txBody>
          <a:bodyPr wrap="none">
            <a:spAutoFit/>
          </a:bodyPr>
          <a:lstStyle/>
          <a:p>
            <a:r>
              <a:rPr lang="en-US" sz="1000" dirty="0">
                <a:latin typeface="+mn-lt"/>
              </a:rPr>
              <a:t>- Acceptance &amp; </a:t>
            </a:r>
            <a:r>
              <a:rPr lang="en-US" sz="1000" b="1" dirty="0">
                <a:solidFill>
                  <a:srgbClr val="C00000"/>
                </a:solidFill>
                <a:latin typeface="+mn-lt"/>
              </a:rPr>
              <a:t>engagement</a:t>
            </a:r>
          </a:p>
        </p:txBody>
      </p:sp>
      <p:sp>
        <p:nvSpPr>
          <p:cNvPr id="29" name="Rectangle 28">
            <a:extLst>
              <a:ext uri="{FF2B5EF4-FFF2-40B4-BE49-F238E27FC236}">
                <a16:creationId xmlns:a16="http://schemas.microsoft.com/office/drawing/2014/main" id="{CC05871E-992A-4D39-AAA4-CCF4054A6F52}"/>
              </a:ext>
            </a:extLst>
          </p:cNvPr>
          <p:cNvSpPr/>
          <p:nvPr/>
        </p:nvSpPr>
        <p:spPr>
          <a:xfrm>
            <a:off x="3294767" y="2316573"/>
            <a:ext cx="2620865" cy="707886"/>
          </a:xfrm>
          <a:prstGeom prst="rect">
            <a:avLst/>
          </a:prstGeom>
        </p:spPr>
        <p:txBody>
          <a:bodyPr wrap="square">
            <a:spAutoFit/>
          </a:bodyPr>
          <a:lstStyle/>
          <a:p>
            <a:r>
              <a:rPr lang="en-US" sz="1000" dirty="0">
                <a:latin typeface="+mn-lt"/>
              </a:rPr>
              <a:t>-  </a:t>
            </a:r>
            <a:r>
              <a:rPr lang="en-US" sz="1000" b="1" dirty="0">
                <a:solidFill>
                  <a:srgbClr val="C00000"/>
                </a:solidFill>
                <a:latin typeface="+mn-lt"/>
              </a:rPr>
              <a:t>Engagement</a:t>
            </a:r>
            <a:r>
              <a:rPr lang="en-US" sz="1000" dirty="0">
                <a:latin typeface="+mn-lt"/>
              </a:rPr>
              <a:t>, assessments reliability, preparation efforts, connectivity issues, distractions, skills and competencies of facilitators</a:t>
            </a:r>
          </a:p>
        </p:txBody>
      </p:sp>
      <p:sp>
        <p:nvSpPr>
          <p:cNvPr id="30" name="Rectangle 29">
            <a:extLst>
              <a:ext uri="{FF2B5EF4-FFF2-40B4-BE49-F238E27FC236}">
                <a16:creationId xmlns:a16="http://schemas.microsoft.com/office/drawing/2014/main" id="{194A100A-65F2-4830-834E-6FB5788493E0}"/>
              </a:ext>
            </a:extLst>
          </p:cNvPr>
          <p:cNvSpPr/>
          <p:nvPr/>
        </p:nvSpPr>
        <p:spPr>
          <a:xfrm>
            <a:off x="6200904" y="3553003"/>
            <a:ext cx="1994457" cy="246221"/>
          </a:xfrm>
          <a:prstGeom prst="rect">
            <a:avLst/>
          </a:prstGeom>
        </p:spPr>
        <p:txBody>
          <a:bodyPr wrap="none">
            <a:spAutoFit/>
          </a:bodyPr>
          <a:lstStyle/>
          <a:p>
            <a:pPr algn="ctr"/>
            <a:r>
              <a:rPr lang="en-US" sz="1000" dirty="0">
                <a:latin typeface="+mn-lt"/>
              </a:rPr>
              <a:t>- Assessment and </a:t>
            </a:r>
            <a:r>
              <a:rPr lang="en-US" sz="1000" b="1" dirty="0">
                <a:solidFill>
                  <a:srgbClr val="C00000"/>
                </a:solidFill>
                <a:latin typeface="+mn-lt"/>
              </a:rPr>
              <a:t>engagement</a:t>
            </a:r>
          </a:p>
        </p:txBody>
      </p:sp>
      <p:sp>
        <p:nvSpPr>
          <p:cNvPr id="31" name="Rectangle 30">
            <a:extLst>
              <a:ext uri="{FF2B5EF4-FFF2-40B4-BE49-F238E27FC236}">
                <a16:creationId xmlns:a16="http://schemas.microsoft.com/office/drawing/2014/main" id="{AB075DC1-49CF-43CA-AA7D-95C525872E06}"/>
              </a:ext>
            </a:extLst>
          </p:cNvPr>
          <p:cNvSpPr/>
          <p:nvPr/>
        </p:nvSpPr>
        <p:spPr>
          <a:xfrm>
            <a:off x="6175256" y="1304879"/>
            <a:ext cx="2511534" cy="400110"/>
          </a:xfrm>
          <a:prstGeom prst="rect">
            <a:avLst/>
          </a:prstGeom>
        </p:spPr>
        <p:txBody>
          <a:bodyPr wrap="square">
            <a:spAutoFit/>
          </a:bodyPr>
          <a:lstStyle/>
          <a:p>
            <a:r>
              <a:rPr lang="en-US" sz="1000" dirty="0">
                <a:latin typeface="+mn-lt"/>
              </a:rPr>
              <a:t>- Double, if not triple the effort, than face-to-face delivery method.</a:t>
            </a:r>
          </a:p>
        </p:txBody>
      </p:sp>
      <p:sp>
        <p:nvSpPr>
          <p:cNvPr id="32" name="Rectangle 31">
            <a:extLst>
              <a:ext uri="{FF2B5EF4-FFF2-40B4-BE49-F238E27FC236}">
                <a16:creationId xmlns:a16="http://schemas.microsoft.com/office/drawing/2014/main" id="{70098468-B41E-4D9A-8281-15F4531B7B33}"/>
              </a:ext>
            </a:extLst>
          </p:cNvPr>
          <p:cNvSpPr/>
          <p:nvPr/>
        </p:nvSpPr>
        <p:spPr>
          <a:xfrm>
            <a:off x="6223301" y="2888873"/>
            <a:ext cx="1555234" cy="246221"/>
          </a:xfrm>
          <a:prstGeom prst="rect">
            <a:avLst/>
          </a:prstGeom>
        </p:spPr>
        <p:txBody>
          <a:bodyPr wrap="none">
            <a:spAutoFit/>
          </a:bodyPr>
          <a:lstStyle/>
          <a:p>
            <a:r>
              <a:rPr lang="en-US" sz="1000" dirty="0">
                <a:latin typeface="+mn-lt"/>
              </a:rPr>
              <a:t>- </a:t>
            </a:r>
            <a:r>
              <a:rPr lang="en-US" sz="1000" b="1" dirty="0">
                <a:solidFill>
                  <a:srgbClr val="C00000"/>
                </a:solidFill>
                <a:latin typeface="+mn-lt"/>
              </a:rPr>
              <a:t>Assessment integrity</a:t>
            </a:r>
          </a:p>
        </p:txBody>
      </p:sp>
      <p:sp>
        <p:nvSpPr>
          <p:cNvPr id="33" name="Rectangle 32">
            <a:extLst>
              <a:ext uri="{FF2B5EF4-FFF2-40B4-BE49-F238E27FC236}">
                <a16:creationId xmlns:a16="http://schemas.microsoft.com/office/drawing/2014/main" id="{EAE4AD42-D145-41A0-A410-3BF62B186C01}"/>
              </a:ext>
            </a:extLst>
          </p:cNvPr>
          <p:cNvSpPr/>
          <p:nvPr/>
        </p:nvSpPr>
        <p:spPr>
          <a:xfrm>
            <a:off x="6175256" y="1698525"/>
            <a:ext cx="1031051" cy="246221"/>
          </a:xfrm>
          <a:prstGeom prst="rect">
            <a:avLst/>
          </a:prstGeom>
        </p:spPr>
        <p:txBody>
          <a:bodyPr wrap="none">
            <a:spAutoFit/>
          </a:bodyPr>
          <a:lstStyle/>
          <a:p>
            <a:r>
              <a:rPr lang="en-US" sz="1000" dirty="0">
                <a:latin typeface="+mn-lt"/>
              </a:rPr>
              <a:t>- </a:t>
            </a:r>
            <a:r>
              <a:rPr lang="en-US" sz="1000" b="1" dirty="0">
                <a:solidFill>
                  <a:srgbClr val="C00000"/>
                </a:solidFill>
                <a:latin typeface="+mn-lt"/>
              </a:rPr>
              <a:t>Engagement</a:t>
            </a:r>
          </a:p>
        </p:txBody>
      </p:sp>
      <p:sp>
        <p:nvSpPr>
          <p:cNvPr id="4" name="Rectangle 3">
            <a:extLst>
              <a:ext uri="{FF2B5EF4-FFF2-40B4-BE49-F238E27FC236}">
                <a16:creationId xmlns:a16="http://schemas.microsoft.com/office/drawing/2014/main" id="{99E79DDE-08D2-47FD-9A43-0D54404A2CC7}"/>
              </a:ext>
            </a:extLst>
          </p:cNvPr>
          <p:cNvSpPr/>
          <p:nvPr/>
        </p:nvSpPr>
        <p:spPr>
          <a:xfrm>
            <a:off x="6175256" y="1953660"/>
            <a:ext cx="2511532" cy="553998"/>
          </a:xfrm>
          <a:prstGeom prst="rect">
            <a:avLst/>
          </a:prstGeom>
        </p:spPr>
        <p:txBody>
          <a:bodyPr wrap="square">
            <a:spAutoFit/>
          </a:bodyPr>
          <a:lstStyle/>
          <a:p>
            <a:r>
              <a:rPr lang="en-US" sz="1000" dirty="0">
                <a:latin typeface="+mn-lt"/>
              </a:rPr>
              <a:t>- The major challenge is the (availability and the readiness) of competent capacity to change</a:t>
            </a:r>
          </a:p>
        </p:txBody>
      </p:sp>
      <p:sp>
        <p:nvSpPr>
          <p:cNvPr id="8" name="Rectangle 7">
            <a:extLst>
              <a:ext uri="{FF2B5EF4-FFF2-40B4-BE49-F238E27FC236}">
                <a16:creationId xmlns:a16="http://schemas.microsoft.com/office/drawing/2014/main" id="{50A51BD0-C804-45A2-8930-55AD89B517F9}"/>
              </a:ext>
            </a:extLst>
          </p:cNvPr>
          <p:cNvSpPr/>
          <p:nvPr/>
        </p:nvSpPr>
        <p:spPr>
          <a:xfrm>
            <a:off x="3248228" y="2986854"/>
            <a:ext cx="1529586" cy="246221"/>
          </a:xfrm>
          <a:prstGeom prst="rect">
            <a:avLst/>
          </a:prstGeom>
        </p:spPr>
        <p:txBody>
          <a:bodyPr wrap="none">
            <a:spAutoFit/>
          </a:bodyPr>
          <a:lstStyle/>
          <a:p>
            <a:r>
              <a:rPr lang="en-US" sz="1000" dirty="0">
                <a:latin typeface="+mn-lt"/>
              </a:rPr>
              <a:t>- </a:t>
            </a:r>
            <a:r>
              <a:rPr lang="en-US" sz="1000" b="1" dirty="0">
                <a:solidFill>
                  <a:srgbClr val="C00000"/>
                </a:solidFill>
                <a:latin typeface="+mn-lt"/>
              </a:rPr>
              <a:t>Resistance</a:t>
            </a:r>
            <a:r>
              <a:rPr lang="en-US" sz="1000" dirty="0">
                <a:latin typeface="+mn-lt"/>
              </a:rPr>
              <a:t> to change</a:t>
            </a:r>
          </a:p>
        </p:txBody>
      </p:sp>
      <p:sp>
        <p:nvSpPr>
          <p:cNvPr id="34" name="Rectangle 33">
            <a:extLst>
              <a:ext uri="{FF2B5EF4-FFF2-40B4-BE49-F238E27FC236}">
                <a16:creationId xmlns:a16="http://schemas.microsoft.com/office/drawing/2014/main" id="{29A47BB2-3A3A-457F-9D7B-41FCCBE61354}"/>
              </a:ext>
            </a:extLst>
          </p:cNvPr>
          <p:cNvSpPr/>
          <p:nvPr/>
        </p:nvSpPr>
        <p:spPr>
          <a:xfrm>
            <a:off x="6175256" y="2496694"/>
            <a:ext cx="2691317" cy="400110"/>
          </a:xfrm>
          <a:prstGeom prst="rect">
            <a:avLst/>
          </a:prstGeom>
        </p:spPr>
        <p:txBody>
          <a:bodyPr wrap="square">
            <a:spAutoFit/>
          </a:bodyPr>
          <a:lstStyle/>
          <a:p>
            <a:r>
              <a:rPr lang="en-US" sz="1000" dirty="0">
                <a:latin typeface="+mn-lt"/>
              </a:rPr>
              <a:t>- Adaptability struggle, technical issues, time management, </a:t>
            </a:r>
            <a:r>
              <a:rPr lang="en-US" sz="1000" b="1" dirty="0">
                <a:solidFill>
                  <a:srgbClr val="C00000"/>
                </a:solidFill>
                <a:latin typeface="+mn-lt"/>
              </a:rPr>
              <a:t>self-motivation</a:t>
            </a:r>
            <a:r>
              <a:rPr lang="en-US" sz="1000" dirty="0">
                <a:latin typeface="+mn-lt"/>
              </a:rPr>
              <a:t> </a:t>
            </a:r>
          </a:p>
        </p:txBody>
      </p:sp>
      <p:sp>
        <p:nvSpPr>
          <p:cNvPr id="35" name="Rectangle 34">
            <a:extLst>
              <a:ext uri="{FF2B5EF4-FFF2-40B4-BE49-F238E27FC236}">
                <a16:creationId xmlns:a16="http://schemas.microsoft.com/office/drawing/2014/main" id="{32E2EAAF-E4CD-4945-9CF0-55C492EF8AF7}"/>
              </a:ext>
            </a:extLst>
          </p:cNvPr>
          <p:cNvSpPr/>
          <p:nvPr/>
        </p:nvSpPr>
        <p:spPr>
          <a:xfrm>
            <a:off x="438963" y="2634739"/>
            <a:ext cx="2437824" cy="1015663"/>
          </a:xfrm>
          <a:prstGeom prst="rect">
            <a:avLst/>
          </a:prstGeom>
        </p:spPr>
        <p:txBody>
          <a:bodyPr wrap="square">
            <a:spAutoFit/>
          </a:bodyPr>
          <a:lstStyle/>
          <a:p>
            <a:r>
              <a:rPr lang="en-US" sz="1000" dirty="0">
                <a:latin typeface="+mn-lt"/>
              </a:rPr>
              <a:t>- </a:t>
            </a:r>
            <a:r>
              <a:rPr lang="en-US" sz="1000" b="1" dirty="0">
                <a:solidFill>
                  <a:srgbClr val="C00000"/>
                </a:solidFill>
                <a:latin typeface="+mn-lt"/>
              </a:rPr>
              <a:t>Assuring parents, employers </a:t>
            </a:r>
            <a:r>
              <a:rPr lang="en-US" sz="1000" dirty="0">
                <a:latin typeface="+mn-lt"/>
              </a:rPr>
              <a:t>and students that the quality of what they receive is just as good as f-f delivery. However, the latter id itself dependent on certain elements being attended to well.</a:t>
            </a:r>
          </a:p>
        </p:txBody>
      </p:sp>
      <p:sp>
        <p:nvSpPr>
          <p:cNvPr id="36" name="Rectangle 35">
            <a:extLst>
              <a:ext uri="{FF2B5EF4-FFF2-40B4-BE49-F238E27FC236}">
                <a16:creationId xmlns:a16="http://schemas.microsoft.com/office/drawing/2014/main" id="{4F40C1B1-BDF3-4057-9AAC-8EB7D48EF1EB}"/>
              </a:ext>
            </a:extLst>
          </p:cNvPr>
          <p:cNvSpPr/>
          <p:nvPr/>
        </p:nvSpPr>
        <p:spPr>
          <a:xfrm>
            <a:off x="457200" y="1724185"/>
            <a:ext cx="2235924" cy="400110"/>
          </a:xfrm>
          <a:prstGeom prst="rect">
            <a:avLst/>
          </a:prstGeom>
        </p:spPr>
        <p:txBody>
          <a:bodyPr wrap="square">
            <a:spAutoFit/>
          </a:bodyPr>
          <a:lstStyle/>
          <a:p>
            <a:r>
              <a:rPr lang="en-US" sz="1000" dirty="0">
                <a:latin typeface="+mn-lt"/>
              </a:rPr>
              <a:t>- Technology challenges; informal </a:t>
            </a:r>
            <a:r>
              <a:rPr lang="en-US" sz="1000" b="1" dirty="0">
                <a:solidFill>
                  <a:srgbClr val="C00000"/>
                </a:solidFill>
                <a:latin typeface="+mn-lt"/>
              </a:rPr>
              <a:t>'social learning</a:t>
            </a:r>
            <a:r>
              <a:rPr lang="en-US" sz="1000" dirty="0">
                <a:latin typeface="+mn-lt"/>
              </a:rPr>
              <a:t>'</a:t>
            </a:r>
          </a:p>
        </p:txBody>
      </p:sp>
      <p:sp>
        <p:nvSpPr>
          <p:cNvPr id="37" name="Rectangle 36">
            <a:extLst>
              <a:ext uri="{FF2B5EF4-FFF2-40B4-BE49-F238E27FC236}">
                <a16:creationId xmlns:a16="http://schemas.microsoft.com/office/drawing/2014/main" id="{16DE76C3-2FA5-49C3-B676-12B8C018564C}"/>
              </a:ext>
            </a:extLst>
          </p:cNvPr>
          <p:cNvSpPr/>
          <p:nvPr/>
        </p:nvSpPr>
        <p:spPr>
          <a:xfrm>
            <a:off x="6223301" y="3123800"/>
            <a:ext cx="803425" cy="246221"/>
          </a:xfrm>
          <a:prstGeom prst="rect">
            <a:avLst/>
          </a:prstGeom>
        </p:spPr>
        <p:txBody>
          <a:bodyPr wrap="none">
            <a:spAutoFit/>
          </a:bodyPr>
          <a:lstStyle/>
          <a:p>
            <a:r>
              <a:rPr lang="en-US" sz="1000" dirty="0">
                <a:latin typeface="+mn-lt"/>
              </a:rPr>
              <a:t>- </a:t>
            </a:r>
            <a:r>
              <a:rPr lang="en-US" sz="1000" b="1" dirty="0">
                <a:solidFill>
                  <a:srgbClr val="C00000"/>
                </a:solidFill>
                <a:latin typeface="+mn-lt"/>
              </a:rPr>
              <a:t>Empathy</a:t>
            </a:r>
          </a:p>
        </p:txBody>
      </p:sp>
      <p:sp>
        <p:nvSpPr>
          <p:cNvPr id="38" name="Rectangle 37">
            <a:extLst>
              <a:ext uri="{FF2B5EF4-FFF2-40B4-BE49-F238E27FC236}">
                <a16:creationId xmlns:a16="http://schemas.microsoft.com/office/drawing/2014/main" id="{7C89C44D-A97D-470B-BC83-E12C2AE3973A}"/>
              </a:ext>
            </a:extLst>
          </p:cNvPr>
          <p:cNvSpPr/>
          <p:nvPr/>
        </p:nvSpPr>
        <p:spPr>
          <a:xfrm>
            <a:off x="6213318" y="3367930"/>
            <a:ext cx="1281120" cy="246221"/>
          </a:xfrm>
          <a:prstGeom prst="rect">
            <a:avLst/>
          </a:prstGeom>
        </p:spPr>
        <p:txBody>
          <a:bodyPr wrap="none">
            <a:spAutoFit/>
          </a:bodyPr>
          <a:lstStyle/>
          <a:p>
            <a:r>
              <a:rPr lang="en-US" sz="1000" dirty="0">
                <a:latin typeface="+mn-lt"/>
              </a:rPr>
              <a:t>- 24/7 tech support.</a:t>
            </a:r>
          </a:p>
        </p:txBody>
      </p:sp>
      <p:sp>
        <p:nvSpPr>
          <p:cNvPr id="39" name="Rectangle 38">
            <a:extLst>
              <a:ext uri="{FF2B5EF4-FFF2-40B4-BE49-F238E27FC236}">
                <a16:creationId xmlns:a16="http://schemas.microsoft.com/office/drawing/2014/main" id="{A9C6C8BD-8760-4CDE-952B-B4A83DE82C55}"/>
              </a:ext>
            </a:extLst>
          </p:cNvPr>
          <p:cNvSpPr/>
          <p:nvPr/>
        </p:nvSpPr>
        <p:spPr>
          <a:xfrm>
            <a:off x="3298356" y="2077103"/>
            <a:ext cx="1454244" cy="246221"/>
          </a:xfrm>
          <a:prstGeom prst="rect">
            <a:avLst/>
          </a:prstGeom>
        </p:spPr>
        <p:txBody>
          <a:bodyPr wrap="none">
            <a:spAutoFit/>
          </a:bodyPr>
          <a:lstStyle/>
          <a:p>
            <a:r>
              <a:rPr lang="en-US" sz="1000" dirty="0">
                <a:latin typeface="+mn-lt"/>
              </a:rPr>
              <a:t>- Lecturer competency</a:t>
            </a:r>
          </a:p>
        </p:txBody>
      </p:sp>
      <p:sp>
        <p:nvSpPr>
          <p:cNvPr id="40" name="Rectangle 39">
            <a:extLst>
              <a:ext uri="{FF2B5EF4-FFF2-40B4-BE49-F238E27FC236}">
                <a16:creationId xmlns:a16="http://schemas.microsoft.com/office/drawing/2014/main" id="{55A3D130-8B3A-4CEC-8325-98284CD3C3E4}"/>
              </a:ext>
            </a:extLst>
          </p:cNvPr>
          <p:cNvSpPr/>
          <p:nvPr/>
        </p:nvSpPr>
        <p:spPr>
          <a:xfrm>
            <a:off x="3241851" y="3511880"/>
            <a:ext cx="1593706" cy="246221"/>
          </a:xfrm>
          <a:prstGeom prst="rect">
            <a:avLst/>
          </a:prstGeom>
        </p:spPr>
        <p:txBody>
          <a:bodyPr wrap="none">
            <a:spAutoFit/>
          </a:bodyPr>
          <a:lstStyle/>
          <a:p>
            <a:r>
              <a:rPr lang="en-US" sz="1000" dirty="0">
                <a:latin typeface="+mn-lt"/>
              </a:rPr>
              <a:t>- Coping and adaptability</a:t>
            </a:r>
          </a:p>
        </p:txBody>
      </p:sp>
      <p:sp>
        <p:nvSpPr>
          <p:cNvPr id="41" name="Rectangle 40">
            <a:extLst>
              <a:ext uri="{FF2B5EF4-FFF2-40B4-BE49-F238E27FC236}">
                <a16:creationId xmlns:a16="http://schemas.microsoft.com/office/drawing/2014/main" id="{5BDA0992-7FF2-47DC-881C-4B5E73EA10BD}"/>
              </a:ext>
            </a:extLst>
          </p:cNvPr>
          <p:cNvSpPr/>
          <p:nvPr/>
        </p:nvSpPr>
        <p:spPr>
          <a:xfrm>
            <a:off x="468105" y="3630873"/>
            <a:ext cx="1127232" cy="246221"/>
          </a:xfrm>
          <a:prstGeom prst="rect">
            <a:avLst/>
          </a:prstGeom>
        </p:spPr>
        <p:txBody>
          <a:bodyPr wrap="none">
            <a:spAutoFit/>
          </a:bodyPr>
          <a:lstStyle/>
          <a:p>
            <a:r>
              <a:rPr lang="en-US" sz="1000" dirty="0">
                <a:latin typeface="+mn-lt"/>
              </a:rPr>
              <a:t>- Culture change</a:t>
            </a:r>
          </a:p>
        </p:txBody>
      </p:sp>
      <p:pic>
        <p:nvPicPr>
          <p:cNvPr id="42" name="Google Shape;172;p6">
            <a:extLst>
              <a:ext uri="{FF2B5EF4-FFF2-40B4-BE49-F238E27FC236}">
                <a16:creationId xmlns:a16="http://schemas.microsoft.com/office/drawing/2014/main" id="{727D0D67-95F6-47F3-94D4-28B2C9DF2E92}"/>
              </a:ext>
            </a:extLst>
          </p:cNvPr>
          <p:cNvPicPr preferRelativeResize="0"/>
          <p:nvPr/>
        </p:nvPicPr>
        <p:blipFill>
          <a:blip r:embed="rId3">
            <a:alphaModFix/>
          </a:blip>
          <a:stretch>
            <a:fillRect/>
          </a:stretch>
        </p:blipFill>
        <p:spPr>
          <a:xfrm>
            <a:off x="8087300" y="4396902"/>
            <a:ext cx="960351" cy="519650"/>
          </a:xfrm>
          <a:prstGeom prst="rect">
            <a:avLst/>
          </a:prstGeom>
          <a:noFill/>
          <a:ln>
            <a:noFill/>
          </a:ln>
        </p:spPr>
      </p:pic>
      <p:sp>
        <p:nvSpPr>
          <p:cNvPr id="43" name="TextBox 42">
            <a:extLst>
              <a:ext uri="{FF2B5EF4-FFF2-40B4-BE49-F238E27FC236}">
                <a16:creationId xmlns:a16="http://schemas.microsoft.com/office/drawing/2014/main" id="{726F18A5-80D1-41DD-9349-3CF46D3B3028}"/>
              </a:ext>
            </a:extLst>
          </p:cNvPr>
          <p:cNvSpPr txBox="1"/>
          <p:nvPr/>
        </p:nvSpPr>
        <p:spPr>
          <a:xfrm>
            <a:off x="309660" y="3995841"/>
            <a:ext cx="4520789" cy="246221"/>
          </a:xfrm>
          <a:prstGeom prst="rect">
            <a:avLst/>
          </a:prstGeom>
          <a:noFill/>
        </p:spPr>
        <p:txBody>
          <a:bodyPr wrap="none" rtlCol="0">
            <a:spAutoFit/>
          </a:bodyPr>
          <a:lstStyle/>
          <a:p>
            <a:r>
              <a:rPr lang="en-US" sz="1000" dirty="0"/>
              <a:t>Source: Hasan, Jameel 2021, LinkedIn: </a:t>
            </a:r>
            <a:r>
              <a:rPr lang="en-US" sz="1000" dirty="0">
                <a:hlinkClick r:id="rId4"/>
              </a:rPr>
              <a:t>Main Challenges: Remote Teaching </a:t>
            </a:r>
            <a:endParaRPr lang="en-US" sz="1000" dirty="0"/>
          </a:p>
        </p:txBody>
      </p:sp>
    </p:spTree>
    <p:extLst>
      <p:ext uri="{BB962C8B-B14F-4D97-AF65-F5344CB8AC3E}">
        <p14:creationId xmlns:p14="http://schemas.microsoft.com/office/powerpoint/2010/main" val="1640418031"/>
      </p:ext>
    </p:extLst>
  </p:cSld>
  <p:clrMapOvr>
    <a:masterClrMapping/>
  </p:clrMapOvr>
</p:sld>
</file>

<file path=ppt/theme/theme1.xml><?xml version="1.0" encoding="utf-8"?>
<a:theme xmlns:a="http://schemas.openxmlformats.org/drawingml/2006/main" name="Introduction">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Section">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osing Slide">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3703</TotalTime>
  <Words>2497</Words>
  <Application>Microsoft Office PowerPoint</Application>
  <PresentationFormat>On-screen Show (16:9)</PresentationFormat>
  <Paragraphs>327</Paragraphs>
  <Slides>41</Slides>
  <Notes>33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41</vt:i4>
      </vt:variant>
    </vt:vector>
  </HeadingPairs>
  <TitlesOfParts>
    <vt:vector size="55" baseType="lpstr">
      <vt:lpstr>Arial</vt:lpstr>
      <vt:lpstr>Noto Sans Symbols</vt:lpstr>
      <vt:lpstr>Lato</vt:lpstr>
      <vt:lpstr>Merriweather Sans</vt:lpstr>
      <vt:lpstr>Calibri</vt:lpstr>
      <vt:lpstr>Palatino Linotype</vt:lpstr>
      <vt:lpstr>Wingdings</vt:lpstr>
      <vt:lpstr>Roboto</vt:lpstr>
      <vt:lpstr>Trebuchet MS</vt:lpstr>
      <vt:lpstr>Courier New</vt:lpstr>
      <vt:lpstr>Introduction</vt:lpstr>
      <vt:lpstr>New Section</vt:lpstr>
      <vt:lpstr>Content Slides</vt:lpstr>
      <vt:lpstr>Closing Slide</vt:lpstr>
      <vt:lpstr>Quality Online/Digital Learning:  Ensure Academic Integrity through Authentic Assessments and Student Engagement </vt:lpstr>
      <vt:lpstr>PowerPoint Presentation</vt:lpstr>
      <vt:lpstr>Presentation Outline</vt:lpstr>
      <vt:lpstr>Congratulations! </vt:lpstr>
      <vt:lpstr>PowerPoint Presentation</vt:lpstr>
      <vt:lpstr>Kingdom of Bahrain </vt:lpstr>
      <vt:lpstr>Bahrain Polytechnic</vt:lpstr>
      <vt:lpstr>PowerPoint Presentation</vt:lpstr>
      <vt:lpstr>Main Challenges: Remote Teaching</vt:lpstr>
      <vt:lpstr>Quality Matters Process</vt:lpstr>
      <vt:lpstr>From F2F Instruction to Remote Teaching</vt:lpstr>
      <vt:lpstr>PowerPoint Presentation</vt:lpstr>
      <vt:lpstr>From Remote Teaching to Quality Online</vt:lpstr>
      <vt:lpstr>PowerPoint Presentation</vt:lpstr>
      <vt:lpstr>QM Rubric Standards for Course Design</vt:lpstr>
      <vt:lpstr>QM Higher Education Rubric</vt:lpstr>
      <vt:lpstr>QM Higher Edu Rubric</vt:lpstr>
      <vt:lpstr>Quality Teaching &amp; Learning in Online &amp; Digital Environments</vt:lpstr>
      <vt:lpstr>Alignment for Institutional Goals</vt:lpstr>
      <vt:lpstr>Alignment – Course Level</vt:lpstr>
      <vt:lpstr>Align Objectives with Activities</vt:lpstr>
      <vt:lpstr>Align Course Components</vt:lpstr>
      <vt:lpstr>Align via Interaction</vt:lpstr>
      <vt:lpstr>Align via Engagement</vt:lpstr>
      <vt:lpstr>PowerPoint Presentation</vt:lpstr>
      <vt:lpstr>PowerPoint Presentation</vt:lpstr>
      <vt:lpstr>As part of this research, a focus group of Bahrain Polytechnic instructors addressed the questions: </vt:lpstr>
      <vt:lpstr>Case Study 1: Student Engagement </vt:lpstr>
      <vt:lpstr>Case Study 2: Authentic Assessments</vt:lpstr>
      <vt:lpstr>Case Study 2: Authentic Assessments</vt:lpstr>
      <vt:lpstr>From F2F to Remote Teaching to  Quality Digital Learning</vt:lpstr>
      <vt:lpstr>From F2F to Remote Teaching to  Quality Digital Learning</vt:lpstr>
      <vt:lpstr>Pockets of Exemplarism</vt:lpstr>
      <vt:lpstr>Concluding Thoughts:</vt:lpstr>
      <vt:lpstr>Impact of QM Standards</vt:lpstr>
      <vt:lpstr>QM PD Pathway for Academic Staff: </vt:lpstr>
      <vt:lpstr>Adapting QM to Institutional Goals</vt:lpstr>
      <vt:lpstr>Quality Learner-Centered Environments  to Help Our Students Succeed!</vt:lpstr>
      <vt:lpstr>PowerPoint Presentation</vt:lpstr>
      <vt:lpstr>References</vt:lpstr>
      <vt:lpstr>Please contact us:  ygao@qualitymatters.org Reem.AlBuainain@polytechnic.bh Jameel.Hasan@polytechnic.bh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Online/Digital Learning:  Ensure Academic Integrity through Authentic Assessments and Student Engagement</dc:title>
  <dc:creator>Yaping</dc:creator>
  <cp:lastModifiedBy>Jameel Hasan</cp:lastModifiedBy>
  <cp:revision>179</cp:revision>
  <dcterms:modified xsi:type="dcterms:W3CDTF">2021-06-14T18:00:13Z</dcterms:modified>
</cp:coreProperties>
</file>